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marL="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9900"/>
    <a:srgbClr val="0000FF"/>
    <a:srgbClr val="FF6600"/>
    <a:srgbClr val="0080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173" autoAdjust="0"/>
    <p:restoredTop sz="94660"/>
  </p:normalViewPr>
  <p:slideViewPr>
    <p:cSldViewPr>
      <p:cViewPr>
        <p:scale>
          <a:sx n="33" d="100"/>
          <a:sy n="33" d="100"/>
        </p:scale>
        <p:origin x="-372" y="3942"/>
      </p:cViewPr>
      <p:guideLst>
        <p:guide orient="horz" pos="13483"/>
        <p:guide pos="9537"/>
      </p:guideLst>
    </p:cSldViewPr>
  </p:slideViewPr>
  <p:notesTextViewPr>
    <p:cViewPr>
      <p:scale>
        <a:sx n="300" d="100"/>
        <a:sy n="300" d="100"/>
      </p:scale>
      <p:origin x="0" y="24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26" Type="http://schemas.openxmlformats.org/officeDocument/2006/relationships/image" Target="../media/image26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5" Type="http://schemas.openxmlformats.org/officeDocument/2006/relationships/image" Target="../media/image25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29" Type="http://schemas.openxmlformats.org/officeDocument/2006/relationships/image" Target="../media/image29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24" Type="http://schemas.openxmlformats.org/officeDocument/2006/relationships/image" Target="../media/image24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23" Type="http://schemas.openxmlformats.org/officeDocument/2006/relationships/image" Target="../media/image23.wmf"/><Relationship Id="rId28" Type="http://schemas.openxmlformats.org/officeDocument/2006/relationships/image" Target="../media/image28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Relationship Id="rId27" Type="http://schemas.openxmlformats.org/officeDocument/2006/relationships/image" Target="../media/image27.wmf"/><Relationship Id="rId30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4B7192-ED7F-49C2-BE07-BB77B46E4F54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E51A34A3-6190-49C7-A533-F3A5BA234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2439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34A3-6190-49C7-A533-F3A5BA23434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3051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2372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7825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861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175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0660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374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402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2925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34284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2871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/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42192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  <a:prstGeom prst="rect">
            <a:avLst/>
          </a:prstGeom>
        </p:spPr>
        <p:txBody>
          <a:bodyPr vert="horz" lIns="247190" tIns="123595" rIns="247190" bIns="12359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988661"/>
            <a:ext cx="27251978" cy="28251647"/>
          </a:xfrm>
          <a:prstGeom prst="rect">
            <a:avLst/>
          </a:prstGeom>
        </p:spPr>
        <p:txBody>
          <a:bodyPr vert="horz" lIns="247190" tIns="123595" rIns="247190" bIns="12359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399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B132-9603-4E87-A2DF-F72697373BDA}" type="datetimeFigureOut">
              <a:rPr lang="ko-KR" altLang="en-US" smtClean="0"/>
              <a:pPr/>
              <a:t>2017-07-03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659" y="39677168"/>
            <a:ext cx="9588659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064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34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898" rtl="0" eaLnBrk="1" latinLnBrk="1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6962" indent="-926962" algn="l" defTabSz="2471898" rtl="0" eaLnBrk="1" latinLnBrk="1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417" indent="-772468" algn="l" defTabSz="2471898" rtl="0" eaLnBrk="1" latinLnBrk="1" hangingPunct="1">
        <a:spcBef>
          <a:spcPct val="20000"/>
        </a:spcBef>
        <a:buFont typeface="Arial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872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5821" indent="-617974" algn="l" defTabSz="2471898" rtl="0" eaLnBrk="1" latinLnBrk="1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769" indent="-617974" algn="l" defTabSz="2471898" rtl="0" eaLnBrk="1" latinLnBrk="1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13" Type="http://schemas.openxmlformats.org/officeDocument/2006/relationships/image" Target="../media/image40.emf"/><Relationship Id="rId18" Type="http://schemas.openxmlformats.org/officeDocument/2006/relationships/oleObject" Target="../embeddings/oleObject5.bin"/><Relationship Id="rId26" Type="http://schemas.openxmlformats.org/officeDocument/2006/relationships/oleObject" Target="../embeddings/oleObject13.bin"/><Relationship Id="rId39" Type="http://schemas.openxmlformats.org/officeDocument/2006/relationships/oleObject" Target="../embeddings/oleObject26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8.bin"/><Relationship Id="rId34" Type="http://schemas.openxmlformats.org/officeDocument/2006/relationships/oleObject" Target="../embeddings/oleObject21.bin"/><Relationship Id="rId42" Type="http://schemas.openxmlformats.org/officeDocument/2006/relationships/oleObject" Target="../embeddings/oleObject29.bin"/><Relationship Id="rId7" Type="http://schemas.openxmlformats.org/officeDocument/2006/relationships/image" Target="../media/image34.emf"/><Relationship Id="rId12" Type="http://schemas.openxmlformats.org/officeDocument/2006/relationships/image" Target="../media/image39.emf"/><Relationship Id="rId17" Type="http://schemas.openxmlformats.org/officeDocument/2006/relationships/oleObject" Target="../embeddings/oleObject4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20.bin"/><Relationship Id="rId38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.bin"/><Relationship Id="rId20" Type="http://schemas.openxmlformats.org/officeDocument/2006/relationships/oleObject" Target="../embeddings/oleObject7.bin"/><Relationship Id="rId29" Type="http://schemas.openxmlformats.org/officeDocument/2006/relationships/oleObject" Target="../embeddings/oleObject16.bin"/><Relationship Id="rId41" Type="http://schemas.openxmlformats.org/officeDocument/2006/relationships/oleObject" Target="../embeddings/oleObject2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3.emf"/><Relationship Id="rId11" Type="http://schemas.openxmlformats.org/officeDocument/2006/relationships/image" Target="../media/image38.e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9.bin"/><Relationship Id="rId37" Type="http://schemas.openxmlformats.org/officeDocument/2006/relationships/oleObject" Target="../embeddings/oleObject24.bin"/><Relationship Id="rId40" Type="http://schemas.openxmlformats.org/officeDocument/2006/relationships/oleObject" Target="../embeddings/oleObject27.bin"/><Relationship Id="rId5" Type="http://schemas.openxmlformats.org/officeDocument/2006/relationships/image" Target="../media/image32.emf"/><Relationship Id="rId15" Type="http://schemas.openxmlformats.org/officeDocument/2006/relationships/oleObject" Target="../embeddings/oleObject2.bin"/><Relationship Id="rId23" Type="http://schemas.openxmlformats.org/officeDocument/2006/relationships/oleObject" Target="../embeddings/oleObject10.bin"/><Relationship Id="rId28" Type="http://schemas.openxmlformats.org/officeDocument/2006/relationships/oleObject" Target="../embeddings/oleObject15.bin"/><Relationship Id="rId36" Type="http://schemas.openxmlformats.org/officeDocument/2006/relationships/oleObject" Target="../embeddings/oleObject23.bin"/><Relationship Id="rId10" Type="http://schemas.openxmlformats.org/officeDocument/2006/relationships/image" Target="../media/image37.emf"/><Relationship Id="rId19" Type="http://schemas.openxmlformats.org/officeDocument/2006/relationships/oleObject" Target="../embeddings/oleObject6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31.emf"/><Relationship Id="rId9" Type="http://schemas.openxmlformats.org/officeDocument/2006/relationships/image" Target="../media/image36.emf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9.bin"/><Relationship Id="rId27" Type="http://schemas.openxmlformats.org/officeDocument/2006/relationships/oleObject" Target="../embeddings/oleObject14.bin"/><Relationship Id="rId30" Type="http://schemas.openxmlformats.org/officeDocument/2006/relationships/oleObject" Target="../embeddings/oleObject17.bin"/><Relationship Id="rId35" Type="http://schemas.openxmlformats.org/officeDocument/2006/relationships/oleObject" Target="../embeddings/oleObject22.bin"/><Relationship Id="rId43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그룹 171"/>
          <p:cNvGrpSpPr/>
          <p:nvPr/>
        </p:nvGrpSpPr>
        <p:grpSpPr>
          <a:xfrm>
            <a:off x="303081" y="5130454"/>
            <a:ext cx="14724000" cy="6480720"/>
            <a:chOff x="303081" y="5130454"/>
            <a:chExt cx="14724000" cy="6480720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03081" y="5137122"/>
              <a:ext cx="14686416" cy="6474052"/>
            </a:xfrm>
            <a:prstGeom prst="roundRect">
              <a:avLst>
                <a:gd name="adj" fmla="val 4787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03081" y="5130454"/>
              <a:ext cx="14724000" cy="828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800" b="1" dirty="0" smtClean="0">
                  <a:latin typeface="Arial" pitchFamily="34" charset="0"/>
                  <a:cs typeface="Arial" pitchFamily="34" charset="0"/>
                </a:rPr>
                <a:t>Research Background &amp; Objectives</a:t>
              </a:r>
              <a:endParaRPr lang="ko-KR" altLang="en-US" sz="3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37589" y="6696627"/>
              <a:ext cx="13610893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itchFamily="2" charset="2"/>
                <a:buChar char="ü"/>
              </a:pP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A microscale model for intermediate-temperature SOFCs (IT-SOFCs) is required, which can consider simultaneous electrochemical oxidation of H</a:t>
              </a:r>
              <a:r>
                <a:rPr lang="en-US" altLang="ko-KR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 and CO with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Detailed consideration of the electrochemical reactions and charge/mass transport processes in the electrodes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Experimentally-determined polarization resistance for each electrochemical reactions in three-phase boundaries (TPBs) of the electrodes</a:t>
              </a:r>
              <a:endParaRPr lang="en-US" altLang="ko-KR" sz="26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510319" y="6111852"/>
              <a:ext cx="4549643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Research </a:t>
              </a:r>
              <a:r>
                <a:rPr lang="en-US" altLang="ko-KR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Background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2" name="직사각형 341"/>
            <p:cNvSpPr/>
            <p:nvPr/>
          </p:nvSpPr>
          <p:spPr>
            <a:xfrm>
              <a:off x="510319" y="9056818"/>
              <a:ext cx="242566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</a:t>
              </a:r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Objectives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837589" y="9670440"/>
              <a:ext cx="13610893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itchFamily="2" charset="2"/>
                <a:buChar char="Ø"/>
              </a:pP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Development of a one-dimensional microscale model for IT-SOFCs considering simultaneous H</a:t>
              </a:r>
              <a:r>
                <a:rPr lang="en-US" altLang="ko-KR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/CO </a:t>
              </a:r>
              <a:r>
                <a:rPr lang="en-US" altLang="ko-KR" sz="2600" dirty="0" err="1" smtClean="0">
                  <a:latin typeface="Arial" pitchFamily="34" charset="0"/>
                  <a:cs typeface="Arial" pitchFamily="34" charset="0"/>
                </a:rPr>
                <a:t>co</a:t>
              </a: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-oxidation in TPBs of the anodes</a:t>
              </a:r>
            </a:p>
            <a:p>
              <a:pPr marL="457200" indent="-457200">
                <a:buFont typeface="Wingdings" pitchFamily="2" charset="2"/>
                <a:buChar char="Ø"/>
              </a:pP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Using the developed model, the H</a:t>
              </a:r>
              <a:r>
                <a:rPr lang="en-US" altLang="ko-KR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/CO </a:t>
              </a:r>
              <a:r>
                <a:rPr lang="en-US" altLang="ko-KR" sz="2600" dirty="0" err="1" smtClean="0">
                  <a:latin typeface="Arial" pitchFamily="34" charset="0"/>
                  <a:cs typeface="Arial" pitchFamily="34" charset="0"/>
                </a:rPr>
                <a:t>co</a:t>
              </a:r>
              <a:r>
                <a:rPr lang="en-US" altLang="ko-KR" sz="2600" dirty="0" smtClean="0">
                  <a:latin typeface="Arial" pitchFamily="34" charset="0"/>
                  <a:cs typeface="Arial" pitchFamily="34" charset="0"/>
                </a:rPr>
                <a:t>-oxidation characteristics during the operation of IT-SOFCs are studied</a:t>
              </a:r>
            </a:p>
          </p:txBody>
        </p:sp>
      </p:grpSp>
      <p:sp>
        <p:nvSpPr>
          <p:cNvPr id="21" name="직사각형 20"/>
          <p:cNvSpPr/>
          <p:nvPr/>
        </p:nvSpPr>
        <p:spPr>
          <a:xfrm>
            <a:off x="15284003" y="41308186"/>
            <a:ext cx="14724000" cy="108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Contact information</a:t>
            </a:r>
          </a:p>
          <a:p>
            <a:r>
              <a: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*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Corresponding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author.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jinhnam@gmail.com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(J.H. Nam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altLang="ko-KR" sz="2800" dirty="0" smtClean="0">
              <a:solidFill>
                <a:srgbClr val="00808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4" name="그룹 163"/>
          <p:cNvGrpSpPr/>
          <p:nvPr/>
        </p:nvGrpSpPr>
        <p:grpSpPr>
          <a:xfrm>
            <a:off x="15253575" y="37232243"/>
            <a:ext cx="14741852" cy="3852336"/>
            <a:chOff x="15253575" y="37210110"/>
            <a:chExt cx="14741852" cy="3852336"/>
          </a:xfrm>
        </p:grpSpPr>
        <p:sp>
          <p:nvSpPr>
            <p:cNvPr id="13" name="모서리가 둥근 직사각형 12"/>
            <p:cNvSpPr/>
            <p:nvPr/>
          </p:nvSpPr>
          <p:spPr>
            <a:xfrm>
              <a:off x="15253575" y="37527866"/>
              <a:ext cx="14686416" cy="3534580"/>
            </a:xfrm>
            <a:prstGeom prst="roundRect">
              <a:avLst>
                <a:gd name="adj" fmla="val 12444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15271427" y="37210110"/>
              <a:ext cx="14724000" cy="828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800" b="1" dirty="0" smtClean="0">
                  <a:latin typeface="Arial" pitchFamily="34" charset="0"/>
                  <a:cs typeface="Arial" pitchFamily="34" charset="0"/>
                </a:rPr>
                <a:t>Conclusion</a:t>
              </a:r>
              <a:endParaRPr lang="ko-KR" altLang="en-US" sz="3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15356011" y="38061044"/>
              <a:ext cx="14360315" cy="2936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A microscale model for IT-SOFCs is developed to investigate H</a:t>
              </a:r>
              <a:r>
                <a:rPr lang="en-US" altLang="ko-KR" sz="28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/CO </a:t>
              </a:r>
              <a:r>
                <a:rPr lang="en-US" altLang="ko-KR" sz="2800" dirty="0" err="1" smtClean="0">
                  <a:latin typeface="Arial" pitchFamily="34" charset="0"/>
                  <a:cs typeface="Arial" pitchFamily="34" charset="0"/>
                </a:rPr>
                <a:t>co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-oxidation characteristics inside the Ni/YSZ </a:t>
              </a:r>
              <a:r>
                <a:rPr lang="en-US" altLang="ko-KR" sz="2800" dirty="0" err="1" smtClean="0">
                  <a:latin typeface="Arial" pitchFamily="34" charset="0"/>
                  <a:cs typeface="Arial" pitchFamily="34" charset="0"/>
                </a:rPr>
                <a:t>cermet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 anodes</a:t>
              </a:r>
            </a:p>
            <a:p>
              <a:pPr marL="457200" indent="-4572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Numerical errors in single-cell performance due to different modeling approaches are quantitatively analyzed for model H</a:t>
              </a:r>
              <a:r>
                <a:rPr lang="en-US" altLang="ko-KR" sz="28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/H</a:t>
              </a:r>
              <a:r>
                <a:rPr lang="en-US" altLang="ko-KR" sz="28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O/CO/CO</a:t>
              </a:r>
              <a:r>
                <a:rPr lang="en-US" altLang="ko-KR" sz="28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 mixture gas and methane reformate</a:t>
              </a:r>
            </a:p>
            <a:p>
              <a:pPr marL="457200" indent="-4572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The H</a:t>
              </a:r>
              <a:r>
                <a:rPr lang="en-US" altLang="ko-KR" sz="28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 oxidation model with WGS reaction is found to predict the performance of IT-SOFCs with steam/methane reformate gas with less than ~10% error</a:t>
              </a:r>
            </a:p>
          </p:txBody>
        </p:sp>
      </p:grpSp>
      <p:sp>
        <p:nvSpPr>
          <p:cNvPr id="121" name="양쪽 모서리가 둥근 사각형 120"/>
          <p:cNvSpPr/>
          <p:nvPr/>
        </p:nvSpPr>
        <p:spPr>
          <a:xfrm>
            <a:off x="302972" y="35699287"/>
            <a:ext cx="14686416" cy="6659303"/>
          </a:xfrm>
          <a:prstGeom prst="round2SameRect">
            <a:avLst>
              <a:gd name="adj1" fmla="val 0"/>
              <a:gd name="adj2" fmla="val 270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310409" y="35043490"/>
            <a:ext cx="14724000" cy="82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800" b="1" dirty="0" smtClean="0">
                <a:latin typeface="Arial" pitchFamily="34" charset="0"/>
                <a:cs typeface="Arial" pitchFamily="34" charset="0"/>
              </a:rPr>
              <a:t>Numerical Model Validation</a:t>
            </a:r>
            <a:endParaRPr lang="ko-KR" altLang="en-US" sz="3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직사각형 159"/>
          <p:cNvSpPr/>
          <p:nvPr/>
        </p:nvSpPr>
        <p:spPr>
          <a:xfrm>
            <a:off x="527954" y="36021886"/>
            <a:ext cx="1209087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en-US" altLang="ko-KR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Single-cell IT-SOFC Performance from </a:t>
            </a:r>
            <a:r>
              <a:rPr lang="en-US" altLang="ko-KR" sz="3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Zhao &amp; </a:t>
            </a:r>
            <a:r>
              <a:rPr lang="en-US" altLang="ko-KR" sz="30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Virkar</a:t>
            </a:r>
            <a:r>
              <a:rPr lang="en-US" altLang="ko-KR" sz="3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 JPS (2005)</a:t>
            </a:r>
            <a:endParaRPr lang="ko-KR" altLang="en-US" sz="3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3"/>
          <p:cNvSpPr txBox="1">
            <a:spLocks noChangeArrowheads="1"/>
          </p:cNvSpPr>
          <p:nvPr/>
        </p:nvSpPr>
        <p:spPr bwMode="auto">
          <a:xfrm>
            <a:off x="666379" y="36597950"/>
            <a:ext cx="7776864" cy="648072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buFont typeface="Arial" pitchFamily="34" charset="0"/>
              <a:buChar char="-"/>
              <a:defRPr/>
            </a:pPr>
            <a:r>
              <a:rPr lang="en-US" altLang="ko-KR" sz="26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Anode-supported IT-SOFC with 5 layer structure</a:t>
            </a:r>
            <a:endParaRPr kumimoji="0" lang="en-US" altLang="ko-KR" sz="2600" dirty="0" smtClean="0"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grpSp>
        <p:nvGrpSpPr>
          <p:cNvPr id="165" name="그룹 164"/>
          <p:cNvGrpSpPr/>
          <p:nvPr/>
        </p:nvGrpSpPr>
        <p:grpSpPr>
          <a:xfrm>
            <a:off x="0" y="0"/>
            <a:ext cx="30279975" cy="4842422"/>
            <a:chOff x="0" y="0"/>
            <a:chExt cx="30279975" cy="4842422"/>
          </a:xfrm>
        </p:grpSpPr>
        <p:sp>
          <p:nvSpPr>
            <p:cNvPr id="4" name="직사각형 3"/>
            <p:cNvSpPr/>
            <p:nvPr/>
          </p:nvSpPr>
          <p:spPr>
            <a:xfrm>
              <a:off x="0" y="1"/>
              <a:ext cx="30276000" cy="4842421"/>
            </a:xfrm>
            <a:prstGeom prst="rect">
              <a:avLst/>
            </a:prstGeom>
            <a:gradFill flip="none" rotWithShape="1">
              <a:gsLst>
                <a:gs pos="0">
                  <a:srgbClr val="008080">
                    <a:shade val="30000"/>
                    <a:satMod val="115000"/>
                  </a:srgbClr>
                </a:gs>
                <a:gs pos="50000">
                  <a:srgbClr val="008080">
                    <a:shade val="67500"/>
                    <a:satMod val="115000"/>
                  </a:srgbClr>
                </a:gs>
                <a:gs pos="100000">
                  <a:srgbClr val="00808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>
              <a:solidFill>
                <a:srgbClr val="00808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64618" y="233910"/>
              <a:ext cx="27746764" cy="2144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8000"/>
                </a:lnSpc>
              </a:pPr>
              <a:r>
                <a:rPr lang="en-US" altLang="ko-KR" sz="6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Microscale Model Development for Intermediate Temperature</a:t>
              </a:r>
            </a:p>
            <a:p>
              <a:pPr algn="ctr">
                <a:lnSpc>
                  <a:spcPts val="8000"/>
                </a:lnSpc>
              </a:pPr>
              <a:r>
                <a:rPr lang="en-US" altLang="ko-KR" sz="6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Solid Oxide Fuel Cells considering H</a:t>
              </a:r>
              <a:r>
                <a:rPr lang="en-US" altLang="ko-KR" sz="6800" b="1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6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/CO </a:t>
              </a:r>
              <a:r>
                <a:rPr lang="en-US" altLang="ko-KR" sz="68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</a:t>
              </a:r>
              <a:r>
                <a:rPr lang="en-US" altLang="ko-KR" sz="6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-oxidation</a:t>
              </a:r>
              <a:endParaRPr lang="ko-KR" altLang="en-US" sz="6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3400696" y="2538166"/>
              <a:ext cx="23474608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Jaeyeong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Song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Areum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Jeong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Jin Hyun Nam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2,*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Charn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-Jung Kim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4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1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altLang="ko-KR" sz="3600" b="1" i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Sch. of Mechanical &amp; Aerospace. Eng., Seoul Nat’l Univ., Seoul 08826, Republic of Korea</a:t>
              </a:r>
            </a:p>
            <a:p>
              <a:pPr algn="ctr"/>
              <a:r>
                <a:rPr lang="en-US" altLang="ko-KR" sz="3600" b="1" i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Sch. of Mechanical Eng., </a:t>
              </a:r>
              <a:r>
                <a:rPr lang="en-US" altLang="ko-KR" sz="3600" b="1" i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Daegu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Univ., </a:t>
              </a:r>
              <a:r>
                <a:rPr lang="en-US" altLang="ko-KR" sz="3600" b="1" i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Gyungsan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38453, Republic of Korea</a:t>
              </a:r>
            </a:p>
          </p:txBody>
        </p:sp>
        <p:sp>
          <p:nvSpPr>
            <p:cNvPr id="4724" name="Rectangle 3700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6" name="Rectangle 3702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8" name="Rectangle 3704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1" name="Rectangle 3707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9" name="Rectangle 3715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43" name="Rectangle 371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3" name="Rectangle 372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5" name="Rectangle 3731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80" name="Rectangle 3756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166" name="그룹 165"/>
          <p:cNvGrpSpPr/>
          <p:nvPr/>
        </p:nvGrpSpPr>
        <p:grpSpPr>
          <a:xfrm>
            <a:off x="15253575" y="13771414"/>
            <a:ext cx="14741852" cy="23258584"/>
            <a:chOff x="15253575" y="13771414"/>
            <a:chExt cx="14741852" cy="23258584"/>
          </a:xfrm>
        </p:grpSpPr>
        <p:sp>
          <p:nvSpPr>
            <p:cNvPr id="168" name="양쪽 모서리가 둥근 사각형 167"/>
            <p:cNvSpPr/>
            <p:nvPr/>
          </p:nvSpPr>
          <p:spPr>
            <a:xfrm>
              <a:off x="15253575" y="14181471"/>
              <a:ext cx="14686416" cy="22848527"/>
            </a:xfrm>
            <a:prstGeom prst="round2SameRect">
              <a:avLst>
                <a:gd name="adj1" fmla="val 0"/>
                <a:gd name="adj2" fmla="val 3202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" name="모서리가 둥근 직사각형 168"/>
            <p:cNvSpPr/>
            <p:nvPr/>
          </p:nvSpPr>
          <p:spPr>
            <a:xfrm>
              <a:off x="15271427" y="13771414"/>
              <a:ext cx="14724000" cy="828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800" b="1" dirty="0" smtClean="0">
                  <a:latin typeface="Arial" pitchFamily="34" charset="0"/>
                  <a:cs typeface="Arial" pitchFamily="34" charset="0"/>
                </a:rPr>
                <a:t>Results and Discussion</a:t>
              </a:r>
              <a:endParaRPr lang="ko-KR" altLang="en-US" sz="38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9" name="그룹 148"/>
            <p:cNvGrpSpPr/>
            <p:nvPr/>
          </p:nvGrpSpPr>
          <p:grpSpPr>
            <a:xfrm>
              <a:off x="15505618" y="26156790"/>
              <a:ext cx="7699266" cy="5184576"/>
              <a:chOff x="15505618" y="25693404"/>
              <a:chExt cx="7699266" cy="5184576"/>
            </a:xfrm>
          </p:grpSpPr>
          <p:sp>
            <p:nvSpPr>
              <p:cNvPr id="217" name="직사각형 216"/>
              <p:cNvSpPr/>
              <p:nvPr/>
            </p:nvSpPr>
            <p:spPr>
              <a:xfrm>
                <a:off x="15505618" y="25693404"/>
                <a:ext cx="73885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0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Performance with Methane Reformate</a:t>
                </a:r>
                <a:endPara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" name="Rectangle 3"/>
              <p:cNvSpPr txBox="1">
                <a:spLocks noChangeArrowheads="1"/>
              </p:cNvSpPr>
              <p:nvPr/>
            </p:nvSpPr>
            <p:spPr bwMode="auto">
              <a:xfrm>
                <a:off x="15644043" y="26339904"/>
                <a:ext cx="7488832" cy="2017796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kumimoji="0"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Fully-reformed CH</a:t>
                </a:r>
                <a:r>
                  <a:rPr kumimoji="0" lang="en-US" altLang="ko-KR" sz="2600" baseline="-250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4</a:t>
                </a:r>
                <a:r>
                  <a:rPr kumimoji="0"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/H</a:t>
                </a:r>
                <a:r>
                  <a:rPr kumimoji="0" lang="en-US" altLang="ko-KR" sz="2600" baseline="-250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kumimoji="0"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O mixture fuel gas</a:t>
                </a:r>
              </a:p>
              <a:p>
                <a:pPr marL="216000" indent="-216000" eaLnBrk="0" hangingPunct="0">
                  <a:lnSpc>
                    <a:spcPct val="110000"/>
                  </a:lnSpc>
                  <a:defRPr/>
                </a:pPr>
                <a:r>
                  <a:rPr kumimoji="0"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	   </a:t>
                </a:r>
                <a:r>
                  <a:rPr kumimoji="0" lang="en-US" altLang="ko-KR" sz="2600" dirty="0" smtClean="0">
                    <a:solidFill>
                      <a:srgbClr val="0099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@ 1 bar, 800</a:t>
                </a:r>
                <a:r>
                  <a:rPr kumimoji="0" lang="en-US" altLang="ko-KR" sz="2600" dirty="0" smtClean="0">
                    <a:solidFill>
                      <a:srgbClr val="0099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  <a:sym typeface="Symbol"/>
                  </a:rPr>
                  <a:t>C, S/C=2.0, 2.5, 3.0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Quantitative analysis for error from ignoring CO </a:t>
                </a:r>
                <a:r>
                  <a:rPr lang="en-US" altLang="ko-KR" sz="2600" dirty="0" err="1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co</a:t>
                </a:r>
                <a:r>
                  <a:rPr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-oxidation</a:t>
                </a:r>
              </a:p>
            </p:txBody>
          </p:sp>
          <p:sp>
            <p:nvSpPr>
              <p:cNvPr id="251" name="Rectangle 3"/>
              <p:cNvSpPr txBox="1">
                <a:spLocks noChangeArrowheads="1"/>
              </p:cNvSpPr>
              <p:nvPr/>
            </p:nvSpPr>
            <p:spPr bwMode="auto">
              <a:xfrm>
                <a:off x="15644044" y="28285692"/>
                <a:ext cx="7560840" cy="2592288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For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-rich condition, error is rather small (~1%)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As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concentration decreases, the contribution of CO oxidation to current generation increases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Error is estimated ~4% when 50%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is consumed and ~10% when 80%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is consumed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endParaRPr lang="en-US" altLang="ko-KR" sz="26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endParaRPr>
              </a:p>
            </p:txBody>
          </p:sp>
        </p:grpSp>
        <p:pic>
          <p:nvPicPr>
            <p:cNvPr id="4783" name="Picture 3759" descr="F:\Dropbox\WHTC2017\WHTC2017_POSTER\Fig-Reformate\Fig-Reformate-SC2.0.e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60867" y="26156790"/>
              <a:ext cx="6596951" cy="5400000"/>
            </a:xfrm>
            <a:prstGeom prst="rect">
              <a:avLst/>
            </a:prstGeom>
            <a:noFill/>
          </p:spPr>
        </p:pic>
        <p:pic>
          <p:nvPicPr>
            <p:cNvPr id="4784" name="Picture 3760" descr="F:\Dropbox\WHTC2017\WHTC2017_POSTER\Fig-Reformate\Fig-Reformate-SC2.5.e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932073" y="31588728"/>
              <a:ext cx="6596951" cy="5400000"/>
            </a:xfrm>
            <a:prstGeom prst="rect">
              <a:avLst/>
            </a:prstGeom>
            <a:noFill/>
          </p:spPr>
        </p:pic>
        <p:pic>
          <p:nvPicPr>
            <p:cNvPr id="4785" name="Picture 3761" descr="F:\Dropbox\WHTC2017\WHTC2017_POSTER\Fig-Reformate\Fig-Reformate-SC3.0.e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060869" y="31588728"/>
              <a:ext cx="6596951" cy="5400000"/>
            </a:xfrm>
            <a:prstGeom prst="rect">
              <a:avLst/>
            </a:prstGeom>
            <a:noFill/>
          </p:spPr>
        </p:pic>
        <p:pic>
          <p:nvPicPr>
            <p:cNvPr id="4787" name="Picture 3763" descr="F:\Dropbox\WHTC2017\WHTC2017_POSTER\Fig-Quaternary\Fig-Quaternary-60H2-20CO.e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060867" y="14851534"/>
              <a:ext cx="6596951" cy="5400000"/>
            </a:xfrm>
            <a:prstGeom prst="rect">
              <a:avLst/>
            </a:prstGeom>
            <a:noFill/>
          </p:spPr>
        </p:pic>
        <p:pic>
          <p:nvPicPr>
            <p:cNvPr id="4788" name="Picture 3764" descr="F:\Dropbox\WHTC2017\WHTC2017_POSTER\Fig-Quaternary\Fig-Quaternary-40H2-40CO.em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946850" y="20468758"/>
              <a:ext cx="6582174" cy="5400000"/>
            </a:xfrm>
            <a:prstGeom prst="rect">
              <a:avLst/>
            </a:prstGeom>
            <a:noFill/>
          </p:spPr>
        </p:pic>
        <p:pic>
          <p:nvPicPr>
            <p:cNvPr id="4789" name="Picture 3765" descr="F:\Dropbox\WHTC2017\WHTC2017_POSTER\Fig-Quaternary\Fig-Quaternary-20H2-60CO.emf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984870" y="20468758"/>
              <a:ext cx="6672948" cy="5400000"/>
            </a:xfrm>
            <a:prstGeom prst="rect">
              <a:avLst/>
            </a:prstGeom>
            <a:noFill/>
          </p:spPr>
        </p:pic>
        <p:sp>
          <p:nvSpPr>
            <p:cNvPr id="124" name="TextBox 123"/>
            <p:cNvSpPr txBox="1"/>
            <p:nvPr/>
          </p:nvSpPr>
          <p:spPr>
            <a:xfrm>
              <a:off x="28808981" y="26460496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(a)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1670811" y="31889286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(b)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28808981" y="31889286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(c)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8808981" y="15211574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(a)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1670811" y="20712972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(b)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8808981" y="20712972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latin typeface="Arial" pitchFamily="34" charset="0"/>
                  <a:cs typeface="Arial" pitchFamily="34" charset="0"/>
                </a:rPr>
                <a:t>(c)</a:t>
              </a:r>
              <a:endParaRPr lang="ko-KR" altLang="en-US" sz="28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5" name="그룹 154"/>
            <p:cNvGrpSpPr/>
            <p:nvPr/>
          </p:nvGrpSpPr>
          <p:grpSpPr>
            <a:xfrm>
              <a:off x="15505618" y="14851534"/>
              <a:ext cx="7699266" cy="5112568"/>
              <a:chOff x="15505618" y="25693404"/>
              <a:chExt cx="7699266" cy="5112568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15505618" y="25693404"/>
                <a:ext cx="764985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0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Performance with H</a:t>
                </a:r>
                <a:r>
                  <a:rPr lang="en-US" altLang="ko-KR" sz="3000" b="1" baseline="-25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altLang="ko-KR" sz="30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/H</a:t>
                </a:r>
                <a:r>
                  <a:rPr lang="en-US" altLang="ko-KR" sz="3000" b="1" baseline="-25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altLang="ko-KR" sz="30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O/CO/CO</a:t>
                </a:r>
                <a:r>
                  <a:rPr lang="en-US" altLang="ko-KR" sz="3000" b="1" baseline="-25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altLang="ko-KR" sz="30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Gas</a:t>
                </a:r>
                <a:endPara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Rectangle 3"/>
              <p:cNvSpPr txBox="1">
                <a:spLocks noChangeArrowheads="1"/>
              </p:cNvSpPr>
              <p:nvPr/>
            </p:nvSpPr>
            <p:spPr bwMode="auto">
              <a:xfrm>
                <a:off x="15644043" y="26339904"/>
                <a:ext cx="7488832" cy="1513740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kumimoji="0"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Model fuel gas composition is considered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lang="en-US" altLang="ko-KR" sz="26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Errors with different model approaches are quantitatively analyzed</a:t>
                </a:r>
              </a:p>
            </p:txBody>
          </p:sp>
          <p:sp>
            <p:nvSpPr>
              <p:cNvPr id="159" name="Rectangle 3"/>
              <p:cNvSpPr txBox="1">
                <a:spLocks noChangeArrowheads="1"/>
              </p:cNvSpPr>
              <p:nvPr/>
            </p:nvSpPr>
            <p:spPr bwMode="auto">
              <a:xfrm>
                <a:off x="15644044" y="27781636"/>
                <a:ext cx="7560840" cy="3024336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When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/H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O concentration is high, different  modeling approaches produce similar performance curves 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As CO/CO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concentration increases,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/CO </a:t>
                </a:r>
                <a:r>
                  <a:rPr lang="en-US" altLang="ko-KR" sz="2600" dirty="0" err="1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co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-oxidation model is desirable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Wingdings" pitchFamily="2" charset="2"/>
                  <a:buChar char="ü"/>
                  <a:defRPr/>
                </a:pP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Considering WGS reaction generally improves the solution accuracy with H</a:t>
                </a:r>
                <a:r>
                  <a:rPr lang="en-US" altLang="ko-KR" sz="2600" baseline="-250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2</a:t>
                </a:r>
                <a:r>
                  <a:rPr lang="en-US" altLang="ko-KR" sz="2600" dirty="0" smtClean="0">
                    <a:solidFill>
                      <a:srgbClr val="0000FF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oxidation model</a:t>
                </a:r>
              </a:p>
            </p:txBody>
          </p:sp>
        </p:grpSp>
      </p:grpSp>
      <p:grpSp>
        <p:nvGrpSpPr>
          <p:cNvPr id="170" name="그룹 169"/>
          <p:cNvGrpSpPr/>
          <p:nvPr/>
        </p:nvGrpSpPr>
        <p:grpSpPr>
          <a:xfrm>
            <a:off x="15253575" y="5130454"/>
            <a:ext cx="14760186" cy="8424936"/>
            <a:chOff x="15253575" y="5130453"/>
            <a:chExt cx="14760186" cy="8424936"/>
          </a:xfrm>
        </p:grpSpPr>
        <p:sp>
          <p:nvSpPr>
            <p:cNvPr id="132" name="양쪽 모서리가 둥근 사각형 131"/>
            <p:cNvSpPr/>
            <p:nvPr/>
          </p:nvSpPr>
          <p:spPr>
            <a:xfrm rot="10800000">
              <a:off x="15253575" y="5130453"/>
              <a:ext cx="14760186" cy="8424936"/>
            </a:xfrm>
            <a:prstGeom prst="round2SameRect">
              <a:avLst>
                <a:gd name="adj1" fmla="val 3489"/>
                <a:gd name="adj2" fmla="val 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0" name="직사각형 139"/>
            <p:cNvSpPr/>
            <p:nvPr/>
          </p:nvSpPr>
          <p:spPr>
            <a:xfrm>
              <a:off x="15505618" y="5202461"/>
              <a:ext cx="679545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Binary Fuel Gas: H</a:t>
              </a:r>
              <a:r>
                <a:rPr lang="en-US" altLang="ko-KR" sz="3000" b="1" baseline="-250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/H</a:t>
              </a:r>
              <a:r>
                <a:rPr lang="en-US" altLang="ko-KR" sz="3000" b="1" baseline="-250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O &amp; CO/CO</a:t>
              </a:r>
              <a:r>
                <a:rPr lang="en-US" altLang="ko-KR" sz="3000" b="1" baseline="-250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ko-KR" altLang="en-US" sz="3000" b="1" baseline="-2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3"/>
            <p:cNvSpPr txBox="1">
              <a:spLocks noChangeArrowheads="1"/>
            </p:cNvSpPr>
            <p:nvPr/>
          </p:nvSpPr>
          <p:spPr bwMode="auto">
            <a:xfrm>
              <a:off x="15644043" y="5848960"/>
              <a:ext cx="13969552" cy="649645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6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Effects of binary fuel composition on single-cell performance is studied</a:t>
              </a:r>
              <a:endParaRPr kumimoji="0" lang="en-US" altLang="ko-KR" sz="26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sp>
          <p:nvSpPr>
            <p:cNvPr id="162" name="Rectangle 3"/>
            <p:cNvSpPr txBox="1">
              <a:spLocks noChangeArrowheads="1"/>
            </p:cNvSpPr>
            <p:nvPr/>
          </p:nvSpPr>
          <p:spPr bwMode="auto">
            <a:xfrm>
              <a:off x="15644043" y="12043221"/>
              <a:ext cx="14113568" cy="1440160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buFont typeface="Wingdings" pitchFamily="2" charset="2"/>
                <a:buChar char="ü"/>
                <a:defRPr/>
              </a:pPr>
              <a:r>
                <a:rPr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Similar performance trend is found in experimental results by </a:t>
              </a: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Jiang &amp; </a:t>
              </a:r>
              <a:r>
                <a:rPr lang="en-US" altLang="ko-KR" sz="2600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Virkar</a:t>
              </a: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JES (2003) </a:t>
              </a:r>
            </a:p>
            <a:p>
              <a:pPr marL="216000" indent="-216000" eaLnBrk="0" hangingPunct="0">
                <a:lnSpc>
                  <a:spcPct val="110000"/>
                </a:lnSpc>
                <a:buFont typeface="Wingdings" pitchFamily="2" charset="2"/>
                <a:buChar char="ü"/>
                <a:defRPr/>
              </a:pPr>
              <a:r>
                <a:rPr kumimoji="0"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Limiting current density is much smaller for CO/CO</a:t>
              </a:r>
              <a:r>
                <a:rPr kumimoji="0" lang="en-US" altLang="ko-KR" sz="2600" baseline="-250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2</a:t>
              </a:r>
              <a:r>
                <a:rPr kumimoji="0"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system; which is due to higher diffusion resistance of CO/CO</a:t>
              </a:r>
              <a:r>
                <a:rPr kumimoji="0" lang="en-US" altLang="ko-KR" sz="2600" baseline="-250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2</a:t>
              </a:r>
              <a:r>
                <a:rPr kumimoji="0"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compared with H</a:t>
              </a:r>
              <a:r>
                <a:rPr kumimoji="0" lang="en-US" altLang="ko-KR" sz="2600" baseline="-250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2</a:t>
              </a:r>
              <a:r>
                <a:rPr kumimoji="0"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/H</a:t>
              </a:r>
              <a:r>
                <a:rPr kumimoji="0" lang="en-US" altLang="ko-KR" sz="2600" baseline="-250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2</a:t>
              </a:r>
              <a:r>
                <a:rPr kumimoji="0" lang="en-US" altLang="ko-KR" sz="2600" dirty="0" smtClean="0">
                  <a:solidFill>
                    <a:srgbClr val="0000FF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O system</a:t>
              </a:r>
              <a:endParaRPr kumimoji="0" lang="en-US" altLang="ko-KR" sz="26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pic>
          <p:nvPicPr>
            <p:cNvPr id="4791" name="Picture 3767" descr="F:\Dropbox\WHTC2017\WHTC2017_POSTER\Fig-Binary\Fig-Binary-COCO2.emf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3060867" y="6499205"/>
              <a:ext cx="6558962" cy="5400000"/>
            </a:xfrm>
            <a:prstGeom prst="rect">
              <a:avLst/>
            </a:prstGeom>
            <a:noFill/>
          </p:spPr>
        </p:pic>
        <p:pic>
          <p:nvPicPr>
            <p:cNvPr id="4793" name="Picture 3769" descr="F:\Dropbox\WHTC2017\WHTC2017_POSTER\Fig-Binary\Fig-Binary-H2H2O.em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892367" y="6499205"/>
              <a:ext cx="6636658" cy="5400000"/>
            </a:xfrm>
            <a:prstGeom prst="rect">
              <a:avLst/>
            </a:prstGeom>
            <a:noFill/>
          </p:spPr>
        </p:pic>
      </p:grpSp>
      <p:pic>
        <p:nvPicPr>
          <p:cNvPr id="4794" name="Picture 3770" descr="F:\Dropbox\WHTC2017\WHTC2017_POSTER\Fig-Validation\Fig-Validation-1.e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083203" y="36813974"/>
            <a:ext cx="6728183" cy="5400000"/>
          </a:xfrm>
          <a:prstGeom prst="rect">
            <a:avLst/>
          </a:prstGeom>
          <a:noFill/>
        </p:spPr>
      </p:pic>
      <p:sp>
        <p:nvSpPr>
          <p:cNvPr id="4835" name="Rectangle 3811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837" name="Rectangle 3813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220" name="그룹 219"/>
          <p:cNvGrpSpPr/>
          <p:nvPr/>
        </p:nvGrpSpPr>
        <p:grpSpPr>
          <a:xfrm>
            <a:off x="302972" y="11827198"/>
            <a:ext cx="14731437" cy="23042560"/>
            <a:chOff x="302972" y="11827198"/>
            <a:chExt cx="14731437" cy="23042560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302972" y="12288962"/>
              <a:ext cx="14686416" cy="22580796"/>
            </a:xfrm>
            <a:prstGeom prst="roundRect">
              <a:avLst>
                <a:gd name="adj" fmla="val 3024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모서리가 둥근 직사각형 17"/>
            <p:cNvSpPr/>
            <p:nvPr/>
          </p:nvSpPr>
          <p:spPr>
            <a:xfrm>
              <a:off x="310409" y="11827198"/>
              <a:ext cx="14724000" cy="828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800" b="1" dirty="0" smtClean="0">
                  <a:latin typeface="Arial" pitchFamily="34" charset="0"/>
                  <a:cs typeface="Arial" pitchFamily="34" charset="0"/>
                </a:rPr>
                <a:t>Theory and Calculations</a:t>
              </a:r>
              <a:endParaRPr lang="ko-KR" altLang="en-US" sz="3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직사각형 266"/>
            <p:cNvSpPr/>
            <p:nvPr/>
          </p:nvSpPr>
          <p:spPr>
            <a:xfrm>
              <a:off x="527954" y="12793018"/>
              <a:ext cx="4023987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Basic Assumptions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3"/>
            <p:cNvSpPr txBox="1">
              <a:spLocks noChangeArrowheads="1"/>
            </p:cNvSpPr>
            <p:nvPr/>
          </p:nvSpPr>
          <p:spPr bwMode="auto">
            <a:xfrm>
              <a:off x="666379" y="13367509"/>
              <a:ext cx="10297144" cy="3140209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6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Anode-supported IT-SOFCs with </a:t>
              </a: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five-layer PEN structure </a:t>
              </a: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</a:t>
              </a:r>
              <a:r>
                <a:rPr lang="en-US" altLang="ko-KR" sz="2600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6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Electrochemical reaction occurs only in thin functional layers, i.e., anode functional layer (AFL) and cathode (CFL)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6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Functional layers (AFL, CFL) are made of fine electronic/ionic particles, and thus have large TPB length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6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Bulk layers (ASL, CCCL) provides the path for electronic conduction and mass diffusion</a:t>
              </a:r>
            </a:p>
          </p:txBody>
        </p:sp>
        <p:pic>
          <p:nvPicPr>
            <p:cNvPr id="4795" name="Picture 3771" descr="F:\Dropbox\WHTC2017\WHTC2017_POSTER\Fig-Validation\domain.emf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1082977" y="12979326"/>
              <a:ext cx="3564962" cy="3456384"/>
            </a:xfrm>
            <a:prstGeom prst="rect">
              <a:avLst/>
            </a:prstGeom>
            <a:noFill/>
          </p:spPr>
        </p:pic>
        <p:sp>
          <p:nvSpPr>
            <p:cNvPr id="226" name="모서리가 둥근 직사각형 225"/>
            <p:cNvSpPr/>
            <p:nvPr/>
          </p:nvSpPr>
          <p:spPr>
            <a:xfrm>
              <a:off x="737124" y="17267868"/>
              <a:ext cx="13828792" cy="3848362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" name="Rectangle 3"/>
            <p:cNvSpPr txBox="1">
              <a:spLocks noChangeArrowheads="1"/>
            </p:cNvSpPr>
            <p:nvPr/>
          </p:nvSpPr>
          <p:spPr>
            <a:xfrm>
              <a:off x="753245" y="17371814"/>
              <a:ext cx="5889798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6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Electronic charge conservation</a:t>
              </a:r>
              <a:endParaRPr lang="ko-KR" alt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" name="Text Box 16"/>
            <p:cNvSpPr txBox="1">
              <a:spLocks noChangeArrowheads="1"/>
            </p:cNvSpPr>
            <p:nvPr/>
          </p:nvSpPr>
          <p:spPr bwMode="auto">
            <a:xfrm>
              <a:off x="8803283" y="16867758"/>
              <a:ext cx="428694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Volumetric transfer current (A/m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)</a:t>
              </a:r>
            </a:p>
          </p:txBody>
        </p:sp>
        <p:sp>
          <p:nvSpPr>
            <p:cNvPr id="227" name="직사각형 226"/>
            <p:cNvSpPr/>
            <p:nvPr/>
          </p:nvSpPr>
          <p:spPr>
            <a:xfrm>
              <a:off x="522363" y="16651734"/>
              <a:ext cx="436369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Governing Equations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23" name="Object 3699"/>
            <p:cNvGraphicFramePr>
              <a:graphicFrameLocks noChangeAspect="1"/>
            </p:cNvGraphicFramePr>
            <p:nvPr/>
          </p:nvGraphicFramePr>
          <p:xfrm>
            <a:off x="7134225" y="17443326"/>
            <a:ext cx="1700213" cy="506413"/>
          </p:xfrm>
          <a:graphic>
            <a:graphicData uri="http://schemas.openxmlformats.org/presentationml/2006/ole">
              <p:oleObj spid="_x0000_s4723" name="Equation" r:id="rId14" imgW="850680" imgH="253800" progId="Equation.3">
                <p:embed/>
              </p:oleObj>
            </a:graphicData>
          </a:graphic>
        </p:graphicFrame>
        <p:sp>
          <p:nvSpPr>
            <p:cNvPr id="153" name="Line 17"/>
            <p:cNvSpPr>
              <a:spLocks noChangeShapeType="1"/>
            </p:cNvSpPr>
            <p:nvPr/>
          </p:nvSpPr>
          <p:spPr bwMode="auto">
            <a:xfrm flipV="1">
              <a:off x="8371235" y="17123852"/>
              <a:ext cx="432048" cy="360040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ko-KR" altLang="en-US"/>
            </a:p>
          </p:txBody>
        </p:sp>
        <p:sp>
          <p:nvSpPr>
            <p:cNvPr id="175" name="Rectangle 3"/>
            <p:cNvSpPr txBox="1">
              <a:spLocks noChangeArrowheads="1"/>
            </p:cNvSpPr>
            <p:nvPr/>
          </p:nvSpPr>
          <p:spPr>
            <a:xfrm>
              <a:off x="738387" y="17947878"/>
              <a:ext cx="5688632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6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Ionic charge conservation</a:t>
              </a:r>
              <a:endParaRPr lang="ko-KR" alt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76" name="Object 3773"/>
            <p:cNvGraphicFramePr>
              <a:graphicFrameLocks noChangeAspect="1"/>
            </p:cNvGraphicFramePr>
            <p:nvPr/>
          </p:nvGraphicFramePr>
          <p:xfrm>
            <a:off x="7134225" y="18755940"/>
            <a:ext cx="1498600" cy="481012"/>
          </p:xfrm>
          <a:graphic>
            <a:graphicData uri="http://schemas.openxmlformats.org/presentationml/2006/ole">
              <p:oleObj spid="_x0000_s4798" name="Equation" r:id="rId15" imgW="749160" imgH="241200" progId="Equation.3">
                <p:embed/>
              </p:oleObj>
            </a:graphicData>
          </a:graphic>
        </p:graphicFrame>
        <p:sp>
          <p:nvSpPr>
            <p:cNvPr id="177" name="Rectangle 3"/>
            <p:cNvSpPr txBox="1">
              <a:spLocks noChangeArrowheads="1"/>
            </p:cNvSpPr>
            <p:nvPr/>
          </p:nvSpPr>
          <p:spPr>
            <a:xfrm>
              <a:off x="738387" y="18553831"/>
              <a:ext cx="5544616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6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Gas species conservation</a:t>
              </a:r>
              <a:endParaRPr lang="ko-KR" alt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99" name="Object 3775"/>
            <p:cNvGraphicFramePr>
              <a:graphicFrameLocks noChangeAspect="1"/>
            </p:cNvGraphicFramePr>
            <p:nvPr/>
          </p:nvGraphicFramePr>
          <p:xfrm>
            <a:off x="9511779" y="17456026"/>
            <a:ext cx="1955800" cy="481013"/>
          </p:xfrm>
          <a:graphic>
            <a:graphicData uri="http://schemas.openxmlformats.org/presentationml/2006/ole">
              <p:oleObj spid="_x0000_s4799" name="Equation" r:id="rId16" imgW="977760" imgH="241200" progId="Equation.3">
                <p:embed/>
              </p:oleObj>
            </a:graphicData>
          </a:graphic>
        </p:graphicFrame>
        <p:graphicFrame>
          <p:nvGraphicFramePr>
            <p:cNvPr id="4800" name="Object 3776"/>
            <p:cNvGraphicFramePr>
              <a:graphicFrameLocks noChangeAspect="1"/>
            </p:cNvGraphicFramePr>
            <p:nvPr/>
          </p:nvGraphicFramePr>
          <p:xfrm>
            <a:off x="7134225" y="18049467"/>
            <a:ext cx="1725613" cy="506412"/>
          </p:xfrm>
          <a:graphic>
            <a:graphicData uri="http://schemas.openxmlformats.org/presentationml/2006/ole">
              <p:oleObj spid="_x0000_s4800" name="Equation" r:id="rId17" imgW="863280" imgH="253800" progId="Equation.3">
                <p:embed/>
              </p:oleObj>
            </a:graphicData>
          </a:graphic>
        </p:graphicFrame>
        <p:graphicFrame>
          <p:nvGraphicFramePr>
            <p:cNvPr id="4801" name="Object 3777"/>
            <p:cNvGraphicFramePr>
              <a:graphicFrameLocks noChangeAspect="1"/>
            </p:cNvGraphicFramePr>
            <p:nvPr/>
          </p:nvGraphicFramePr>
          <p:xfrm>
            <a:off x="9511779" y="18062167"/>
            <a:ext cx="1955800" cy="481013"/>
          </p:xfrm>
          <a:graphic>
            <a:graphicData uri="http://schemas.openxmlformats.org/presentationml/2006/ole">
              <p:oleObj spid="_x0000_s4801" name="Equation" r:id="rId18" imgW="977760" imgH="241200" progId="Equation.3">
                <p:embed/>
              </p:oleObj>
            </a:graphicData>
          </a:graphic>
        </p:graphicFrame>
        <p:sp>
          <p:nvSpPr>
            <p:cNvPr id="178" name="Text Box 16"/>
            <p:cNvSpPr txBox="1">
              <a:spLocks noChangeArrowheads="1"/>
            </p:cNvSpPr>
            <p:nvPr/>
          </p:nvSpPr>
          <p:spPr bwMode="auto">
            <a:xfrm>
              <a:off x="8947299" y="19341082"/>
              <a:ext cx="45017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Volumetric species source (mol/m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)</a:t>
              </a:r>
            </a:p>
          </p:txBody>
        </p:sp>
        <p:sp>
          <p:nvSpPr>
            <p:cNvPr id="179" name="Line 17"/>
            <p:cNvSpPr>
              <a:spLocks noChangeShapeType="1"/>
            </p:cNvSpPr>
            <p:nvPr/>
          </p:nvSpPr>
          <p:spPr bwMode="auto">
            <a:xfrm>
              <a:off x="8587259" y="19172014"/>
              <a:ext cx="360040" cy="288032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ko-KR" altLang="en-US"/>
            </a:p>
          </p:txBody>
        </p:sp>
        <p:graphicFrame>
          <p:nvGraphicFramePr>
            <p:cNvPr id="4804" name="Object 3780"/>
            <p:cNvGraphicFramePr>
              <a:graphicFrameLocks noChangeAspect="1"/>
            </p:cNvGraphicFramePr>
            <p:nvPr/>
          </p:nvGraphicFramePr>
          <p:xfrm>
            <a:off x="9511779" y="18451934"/>
            <a:ext cx="4292600" cy="1089025"/>
          </p:xfrm>
          <a:graphic>
            <a:graphicData uri="http://schemas.openxmlformats.org/presentationml/2006/ole">
              <p:oleObj spid="_x0000_s4804" name="Equation" r:id="rId19" imgW="2145960" imgH="545760" progId="Equation.3">
                <p:embed/>
              </p:oleObj>
            </a:graphicData>
          </a:graphic>
        </p:graphicFrame>
        <p:sp>
          <p:nvSpPr>
            <p:cNvPr id="180" name="Text Box 16"/>
            <p:cNvSpPr txBox="1">
              <a:spLocks noChangeArrowheads="1"/>
            </p:cNvSpPr>
            <p:nvPr/>
          </p:nvSpPr>
          <p:spPr bwMode="auto">
            <a:xfrm>
              <a:off x="12475691" y="17875870"/>
              <a:ext cx="2034531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Maxwell-Stefan</a:t>
              </a:r>
            </a:p>
            <a:p>
              <a:pPr eaLnBrk="1" hangingPunct="1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equation</a:t>
              </a:r>
            </a:p>
          </p:txBody>
        </p:sp>
        <p:sp>
          <p:nvSpPr>
            <p:cNvPr id="182" name="Text Box 16"/>
            <p:cNvSpPr txBox="1">
              <a:spLocks noChangeArrowheads="1"/>
            </p:cNvSpPr>
            <p:nvPr/>
          </p:nvSpPr>
          <p:spPr bwMode="auto">
            <a:xfrm>
              <a:off x="11602254" y="17515830"/>
              <a:ext cx="14543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Ohm’s law</a:t>
              </a:r>
            </a:p>
          </p:txBody>
        </p:sp>
        <p:sp>
          <p:nvSpPr>
            <p:cNvPr id="183" name="Rectangle 3"/>
            <p:cNvSpPr txBox="1">
              <a:spLocks noChangeArrowheads="1"/>
            </p:cNvSpPr>
            <p:nvPr/>
          </p:nvSpPr>
          <p:spPr>
            <a:xfrm>
              <a:off x="738387" y="19244022"/>
              <a:ext cx="5544616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6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Boundary Conditions</a:t>
              </a:r>
              <a:endParaRPr lang="ko-KR" alt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9" name="그룹 128"/>
            <p:cNvGrpSpPr/>
            <p:nvPr/>
          </p:nvGrpSpPr>
          <p:grpSpPr>
            <a:xfrm>
              <a:off x="2322563" y="19892094"/>
              <a:ext cx="11017224" cy="1008112"/>
              <a:chOff x="2322563" y="20324142"/>
              <a:chExt cx="11017224" cy="1008112"/>
            </a:xfrm>
          </p:grpSpPr>
          <p:graphicFrame>
            <p:nvGraphicFramePr>
              <p:cNvPr id="4808" name="Object 3784"/>
              <p:cNvGraphicFramePr>
                <a:graphicFrameLocks noChangeAspect="1"/>
              </p:cNvGraphicFramePr>
              <p:nvPr/>
            </p:nvGraphicFramePr>
            <p:xfrm>
              <a:off x="6830566" y="20346988"/>
              <a:ext cx="1701800" cy="481012"/>
            </p:xfrm>
            <a:graphic>
              <a:graphicData uri="http://schemas.openxmlformats.org/presentationml/2006/ole">
                <p:oleObj spid="_x0000_s4808" name="Equation" r:id="rId20" imgW="850680" imgH="241200" progId="Equation.3">
                  <p:embed/>
                </p:oleObj>
              </a:graphicData>
            </a:graphic>
          </p:graphicFrame>
          <p:graphicFrame>
            <p:nvGraphicFramePr>
              <p:cNvPr id="4810" name="Object 3786"/>
              <p:cNvGraphicFramePr>
                <a:graphicFrameLocks noChangeAspect="1"/>
              </p:cNvGraphicFramePr>
              <p:nvPr/>
            </p:nvGraphicFramePr>
            <p:xfrm>
              <a:off x="6830566" y="20828000"/>
              <a:ext cx="1828800" cy="481013"/>
            </p:xfrm>
            <a:graphic>
              <a:graphicData uri="http://schemas.openxmlformats.org/presentationml/2006/ole">
                <p:oleObj spid="_x0000_s4810" name="Equation" r:id="rId21" imgW="914400" imgH="241200" progId="Equation.3">
                  <p:embed/>
                </p:oleObj>
              </a:graphicData>
            </a:graphic>
          </p:graphicFrame>
          <p:grpSp>
            <p:nvGrpSpPr>
              <p:cNvPr id="184" name="그룹 183"/>
              <p:cNvGrpSpPr/>
              <p:nvPr/>
            </p:nvGrpSpPr>
            <p:grpSpPr>
              <a:xfrm>
                <a:off x="2468563" y="20324142"/>
                <a:ext cx="3526408" cy="949064"/>
                <a:chOff x="2543771" y="20324142"/>
                <a:chExt cx="3526408" cy="949064"/>
              </a:xfrm>
            </p:grpSpPr>
            <p:graphicFrame>
              <p:nvGraphicFramePr>
                <p:cNvPr id="4805" name="Object 3781"/>
                <p:cNvGraphicFramePr>
                  <a:graphicFrameLocks noChangeAspect="1"/>
                </p:cNvGraphicFramePr>
                <p:nvPr/>
              </p:nvGraphicFramePr>
              <p:xfrm>
                <a:off x="2543771" y="20324142"/>
                <a:ext cx="1397000" cy="481012"/>
              </p:xfrm>
              <a:graphic>
                <a:graphicData uri="http://schemas.openxmlformats.org/presentationml/2006/ole">
                  <p:oleObj spid="_x0000_s4805" name="Equation" r:id="rId22" imgW="698400" imgH="241200" progId="Equation.3">
                    <p:embed/>
                  </p:oleObj>
                </a:graphicData>
              </a:graphic>
            </p:graphicFrame>
            <p:graphicFrame>
              <p:nvGraphicFramePr>
                <p:cNvPr id="4806" name="Object 3782"/>
                <p:cNvGraphicFramePr>
                  <a:graphicFrameLocks noChangeAspect="1"/>
                </p:cNvGraphicFramePr>
                <p:nvPr/>
              </p:nvGraphicFramePr>
              <p:xfrm>
                <a:off x="2543771" y="20792193"/>
                <a:ext cx="1651000" cy="481013"/>
              </p:xfrm>
              <a:graphic>
                <a:graphicData uri="http://schemas.openxmlformats.org/presentationml/2006/ole">
                  <p:oleObj spid="_x0000_s4806" name="Equation" r:id="rId23" imgW="825480" imgH="241200" progId="Equation.3">
                    <p:embed/>
                  </p:oleObj>
                </a:graphicData>
              </a:graphic>
            </p:graphicFrame>
            <p:graphicFrame>
              <p:nvGraphicFramePr>
                <p:cNvPr id="4807" name="Object 3783"/>
                <p:cNvGraphicFramePr>
                  <a:graphicFrameLocks noChangeAspect="1"/>
                </p:cNvGraphicFramePr>
                <p:nvPr/>
              </p:nvGraphicFramePr>
              <p:xfrm>
                <a:off x="4266779" y="20324142"/>
                <a:ext cx="1803400" cy="481012"/>
              </p:xfrm>
              <a:graphic>
                <a:graphicData uri="http://schemas.openxmlformats.org/presentationml/2006/ole">
                  <p:oleObj spid="_x0000_s4807" name="Equation" r:id="rId24" imgW="901440" imgH="241200" progId="Equation.3">
                    <p:embed/>
                  </p:oleObj>
                </a:graphicData>
              </a:graphic>
            </p:graphicFrame>
            <p:graphicFrame>
              <p:nvGraphicFramePr>
                <p:cNvPr id="4811" name="Object 3787"/>
                <p:cNvGraphicFramePr>
                  <a:graphicFrameLocks noChangeAspect="1"/>
                </p:cNvGraphicFramePr>
                <p:nvPr/>
              </p:nvGraphicFramePr>
              <p:xfrm>
                <a:off x="4266779" y="20792193"/>
                <a:ext cx="1778000" cy="481012"/>
              </p:xfrm>
              <a:graphic>
                <a:graphicData uri="http://schemas.openxmlformats.org/presentationml/2006/ole">
                  <p:oleObj spid="_x0000_s4811" name="Equation" r:id="rId25" imgW="888840" imgH="241200" progId="Equation.3">
                    <p:embed/>
                  </p:oleObj>
                </a:graphicData>
              </a:graphic>
            </p:graphicFrame>
          </p:grpSp>
          <p:sp>
            <p:nvSpPr>
              <p:cNvPr id="185" name="모서리가 둥근 직사각형 184"/>
              <p:cNvSpPr/>
              <p:nvPr/>
            </p:nvSpPr>
            <p:spPr>
              <a:xfrm>
                <a:off x="2322563" y="20324142"/>
                <a:ext cx="3744416" cy="1008112"/>
              </a:xfrm>
              <a:prstGeom prst="roundRect">
                <a:avLst>
                  <a:gd name="adj" fmla="val 14105"/>
                </a:avLst>
              </a:prstGeom>
              <a:noFill/>
              <a:ln>
                <a:solidFill>
                  <a:srgbClr val="FF6600"/>
                </a:solidFill>
                <a:prstDash val="sys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6" name="모서리가 둥근 직사각형 125"/>
              <p:cNvSpPr/>
              <p:nvPr/>
            </p:nvSpPr>
            <p:spPr>
              <a:xfrm>
                <a:off x="6650164" y="20324142"/>
                <a:ext cx="2153119" cy="1008112"/>
              </a:xfrm>
              <a:prstGeom prst="roundRect">
                <a:avLst>
                  <a:gd name="adj" fmla="val 14105"/>
                </a:avLst>
              </a:prstGeom>
              <a:noFill/>
              <a:ln>
                <a:solidFill>
                  <a:srgbClr val="FF6600"/>
                </a:solidFill>
                <a:prstDash val="sys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aphicFrame>
            <p:nvGraphicFramePr>
              <p:cNvPr id="4812" name="Object 3788"/>
              <p:cNvGraphicFramePr>
                <a:graphicFrameLocks noChangeAspect="1"/>
              </p:cNvGraphicFramePr>
              <p:nvPr/>
            </p:nvGraphicFramePr>
            <p:xfrm>
              <a:off x="9401175" y="20346988"/>
              <a:ext cx="1625600" cy="481013"/>
            </p:xfrm>
            <a:graphic>
              <a:graphicData uri="http://schemas.openxmlformats.org/presentationml/2006/ole">
                <p:oleObj spid="_x0000_s4812" name="Equation" r:id="rId26" imgW="812520" imgH="241200" progId="Equation.3">
                  <p:embed/>
                </p:oleObj>
              </a:graphicData>
            </a:graphic>
          </p:graphicFrame>
          <p:graphicFrame>
            <p:nvGraphicFramePr>
              <p:cNvPr id="4813" name="Object 3789"/>
              <p:cNvGraphicFramePr>
                <a:graphicFrameLocks noChangeAspect="1"/>
              </p:cNvGraphicFramePr>
              <p:nvPr/>
            </p:nvGraphicFramePr>
            <p:xfrm>
              <a:off x="11395571" y="20346988"/>
              <a:ext cx="1625600" cy="481013"/>
            </p:xfrm>
            <a:graphic>
              <a:graphicData uri="http://schemas.openxmlformats.org/presentationml/2006/ole">
                <p:oleObj spid="_x0000_s4813" name="Equation" r:id="rId27" imgW="812520" imgH="241200" progId="Equation.3">
                  <p:embed/>
                </p:oleObj>
              </a:graphicData>
            </a:graphic>
          </p:graphicFrame>
          <p:graphicFrame>
            <p:nvGraphicFramePr>
              <p:cNvPr id="4814" name="Object 3790"/>
              <p:cNvGraphicFramePr>
                <a:graphicFrameLocks noChangeAspect="1"/>
              </p:cNvGraphicFramePr>
              <p:nvPr/>
            </p:nvGraphicFramePr>
            <p:xfrm>
              <a:off x="9401175" y="20791488"/>
              <a:ext cx="1803400" cy="481012"/>
            </p:xfrm>
            <a:graphic>
              <a:graphicData uri="http://schemas.openxmlformats.org/presentationml/2006/ole">
                <p:oleObj spid="_x0000_s4814" name="Equation" r:id="rId28" imgW="901440" imgH="241200" progId="Equation.3">
                  <p:embed/>
                </p:oleObj>
              </a:graphicData>
            </a:graphic>
          </p:graphicFrame>
          <p:graphicFrame>
            <p:nvGraphicFramePr>
              <p:cNvPr id="4815" name="Object 3791"/>
              <p:cNvGraphicFramePr>
                <a:graphicFrameLocks noChangeAspect="1"/>
              </p:cNvGraphicFramePr>
              <p:nvPr/>
            </p:nvGraphicFramePr>
            <p:xfrm>
              <a:off x="11395571" y="20791488"/>
              <a:ext cx="1778000" cy="481012"/>
            </p:xfrm>
            <a:graphic>
              <a:graphicData uri="http://schemas.openxmlformats.org/presentationml/2006/ole">
                <p:oleObj spid="_x0000_s4815" name="Equation" r:id="rId29" imgW="888840" imgH="241200" progId="Equation.3">
                  <p:embed/>
                </p:oleObj>
              </a:graphicData>
            </a:graphic>
          </p:graphicFrame>
          <p:sp>
            <p:nvSpPr>
              <p:cNvPr id="128" name="모서리가 둥근 직사각형 127"/>
              <p:cNvSpPr/>
              <p:nvPr/>
            </p:nvSpPr>
            <p:spPr>
              <a:xfrm>
                <a:off x="9307339" y="20324142"/>
                <a:ext cx="4032448" cy="1008112"/>
              </a:xfrm>
              <a:prstGeom prst="roundRect">
                <a:avLst>
                  <a:gd name="adj" fmla="val 14105"/>
                </a:avLst>
              </a:prstGeom>
              <a:noFill/>
              <a:ln>
                <a:solidFill>
                  <a:srgbClr val="FF6600"/>
                </a:solidFill>
                <a:prstDash val="sys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31" name="직사각형 130"/>
            <p:cNvSpPr/>
            <p:nvPr/>
          </p:nvSpPr>
          <p:spPr>
            <a:xfrm>
              <a:off x="522363" y="21332254"/>
              <a:ext cx="554825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Volumetric Transfer Current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모서리가 둥근 직사각형 135"/>
            <p:cNvSpPr/>
            <p:nvPr/>
          </p:nvSpPr>
          <p:spPr>
            <a:xfrm>
              <a:off x="738387" y="21980326"/>
              <a:ext cx="13828792" cy="8568952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7" name="Text Box 16"/>
            <p:cNvSpPr txBox="1">
              <a:spLocks noChangeArrowheads="1"/>
            </p:cNvSpPr>
            <p:nvPr/>
          </p:nvSpPr>
          <p:spPr bwMode="auto">
            <a:xfrm>
              <a:off x="9883403" y="21404262"/>
              <a:ext cx="41749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Volumetric-specific TPBL (m/m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)</a:t>
              </a:r>
            </a:p>
          </p:txBody>
        </p:sp>
        <p:sp>
          <p:nvSpPr>
            <p:cNvPr id="173" name="Line 17"/>
            <p:cNvSpPr>
              <a:spLocks noChangeShapeType="1"/>
            </p:cNvSpPr>
            <p:nvPr/>
          </p:nvSpPr>
          <p:spPr bwMode="auto">
            <a:xfrm flipV="1">
              <a:off x="9451355" y="21764302"/>
              <a:ext cx="432048" cy="360040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ko-KR" altLang="en-US"/>
            </a:p>
          </p:txBody>
        </p:sp>
        <p:sp>
          <p:nvSpPr>
            <p:cNvPr id="137" name="Rectangle 3"/>
            <p:cNvSpPr txBox="1">
              <a:spLocks noChangeArrowheads="1"/>
            </p:cNvSpPr>
            <p:nvPr/>
          </p:nvSpPr>
          <p:spPr>
            <a:xfrm>
              <a:off x="754508" y="22091128"/>
              <a:ext cx="5889798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5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altLang="ko-KR" sz="2500" b="1" baseline="-25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5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oxidation on Ni/YSZ TPBs</a:t>
              </a:r>
              <a:endParaRPr lang="ko-KR" alt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818" name="Object 3794"/>
            <p:cNvGraphicFramePr>
              <a:graphicFrameLocks noChangeAspect="1"/>
            </p:cNvGraphicFramePr>
            <p:nvPr/>
          </p:nvGraphicFramePr>
          <p:xfrm>
            <a:off x="6474469" y="21980326"/>
            <a:ext cx="7945438" cy="985837"/>
          </p:xfrm>
          <a:graphic>
            <a:graphicData uri="http://schemas.openxmlformats.org/presentationml/2006/ole">
              <p:oleObj spid="_x0000_s4818" name="Equation" r:id="rId30" imgW="3974760" imgH="495000" progId="Equation.3">
                <p:embed/>
              </p:oleObj>
            </a:graphicData>
          </a:graphic>
        </p:graphicFrame>
        <p:graphicFrame>
          <p:nvGraphicFramePr>
            <p:cNvPr id="4819" name="Object 3795"/>
            <p:cNvGraphicFramePr>
              <a:graphicFrameLocks noChangeAspect="1"/>
            </p:cNvGraphicFramePr>
            <p:nvPr/>
          </p:nvGraphicFramePr>
          <p:xfrm>
            <a:off x="6346825" y="22921689"/>
            <a:ext cx="6423025" cy="858837"/>
          </p:xfrm>
          <a:graphic>
            <a:graphicData uri="http://schemas.openxmlformats.org/presentationml/2006/ole">
              <p:oleObj spid="_x0000_s4819" name="Equation" r:id="rId31" imgW="3213000" imgH="431640" progId="Equation.3">
                <p:embed/>
              </p:oleObj>
            </a:graphicData>
          </a:graphic>
        </p:graphicFrame>
        <p:sp>
          <p:nvSpPr>
            <p:cNvPr id="143" name="직사각형 142"/>
            <p:cNvSpPr/>
            <p:nvPr/>
          </p:nvSpPr>
          <p:spPr>
            <a:xfrm>
              <a:off x="4914851" y="23524432"/>
              <a:ext cx="330090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Bieberle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et al. JES (2001)</a:t>
              </a:r>
              <a:endParaRPr lang="ko-KR" altLang="en-US" sz="2000" b="1" dirty="0"/>
            </a:p>
          </p:txBody>
        </p:sp>
        <p:graphicFrame>
          <p:nvGraphicFramePr>
            <p:cNvPr id="4820" name="Object 3796"/>
            <p:cNvGraphicFramePr>
              <a:graphicFrameLocks noChangeAspect="1"/>
            </p:cNvGraphicFramePr>
            <p:nvPr/>
          </p:nvGraphicFramePr>
          <p:xfrm>
            <a:off x="4975225" y="23708518"/>
            <a:ext cx="9215438" cy="1111250"/>
          </p:xfrm>
          <a:graphic>
            <a:graphicData uri="http://schemas.openxmlformats.org/presentationml/2006/ole">
              <p:oleObj spid="_x0000_s4820" name="Equation" r:id="rId32" imgW="4609800" imgH="558720" progId="Equation.3">
                <p:embed/>
              </p:oleObj>
            </a:graphicData>
          </a:graphic>
        </p:graphicFrame>
        <p:sp>
          <p:nvSpPr>
            <p:cNvPr id="145" name="직사각형 144"/>
            <p:cNvSpPr/>
            <p:nvPr/>
          </p:nvSpPr>
          <p:spPr>
            <a:xfrm>
              <a:off x="1386459" y="23144067"/>
              <a:ext cx="420179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TPBL-specific resistance</a:t>
              </a:r>
              <a:endParaRPr lang="ko-KR" altLang="en-US" sz="2500" b="1" dirty="0"/>
            </a:p>
          </p:txBody>
        </p:sp>
        <p:sp>
          <p:nvSpPr>
            <p:cNvPr id="163" name="직사각형 162"/>
            <p:cNvSpPr/>
            <p:nvPr/>
          </p:nvSpPr>
          <p:spPr>
            <a:xfrm>
              <a:off x="1386459" y="23996550"/>
              <a:ext cx="258731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Overpotential</a:t>
              </a:r>
              <a:endParaRPr lang="ko-KR" altLang="en-US" sz="2500" b="1" dirty="0"/>
            </a:p>
          </p:txBody>
        </p:sp>
        <p:sp>
          <p:nvSpPr>
            <p:cNvPr id="174" name="Text Box 16"/>
            <p:cNvSpPr txBox="1">
              <a:spLocks noChangeArrowheads="1"/>
            </p:cNvSpPr>
            <p:nvPr/>
          </p:nvSpPr>
          <p:spPr bwMode="auto">
            <a:xfrm>
              <a:off x="12907739" y="23132454"/>
              <a:ext cx="84991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 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m)</a:t>
              </a:r>
            </a:p>
          </p:txBody>
        </p:sp>
        <p:sp>
          <p:nvSpPr>
            <p:cNvPr id="181" name="Text Box 16"/>
            <p:cNvSpPr txBox="1">
              <a:spLocks noChangeArrowheads="1"/>
            </p:cNvSpPr>
            <p:nvPr/>
          </p:nvSpPr>
          <p:spPr bwMode="auto">
            <a:xfrm>
              <a:off x="2250555" y="22660336"/>
              <a:ext cx="268855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H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+ O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2-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 H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O + 2</a:t>
              </a:r>
              <a:r>
                <a:rPr lang="en-US" altLang="ko-KR" sz="2000" b="1" i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e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-</a:t>
              </a:r>
              <a:endParaRPr lang="en-US" altLang="ko-KR" sz="2000" b="1" baseline="30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88" name="Rectangle 3"/>
            <p:cNvSpPr txBox="1">
              <a:spLocks noChangeArrowheads="1"/>
            </p:cNvSpPr>
            <p:nvPr/>
          </p:nvSpPr>
          <p:spPr>
            <a:xfrm>
              <a:off x="754508" y="24764305"/>
              <a:ext cx="5889798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5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 oxidation on Ni/YSZ TPBs</a:t>
              </a:r>
              <a:endParaRPr lang="ko-KR" alt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9" name="Object 3794"/>
            <p:cNvGraphicFramePr>
              <a:graphicFrameLocks noChangeAspect="1"/>
            </p:cNvGraphicFramePr>
            <p:nvPr/>
          </p:nvGraphicFramePr>
          <p:xfrm>
            <a:off x="6398269" y="24860646"/>
            <a:ext cx="8021638" cy="960437"/>
          </p:xfrm>
          <a:graphic>
            <a:graphicData uri="http://schemas.openxmlformats.org/presentationml/2006/ole">
              <p:oleObj spid="_x0000_s4821" name="Equation" r:id="rId33" imgW="4012920" imgH="482400" progId="Equation.3">
                <p:embed/>
              </p:oleObj>
            </a:graphicData>
          </a:graphic>
        </p:graphicFrame>
        <p:graphicFrame>
          <p:nvGraphicFramePr>
            <p:cNvPr id="190" name="Object 3795"/>
            <p:cNvGraphicFramePr>
              <a:graphicFrameLocks noChangeAspect="1"/>
            </p:cNvGraphicFramePr>
            <p:nvPr/>
          </p:nvGraphicFramePr>
          <p:xfrm>
            <a:off x="5418907" y="25796750"/>
            <a:ext cx="8885237" cy="858838"/>
          </p:xfrm>
          <a:graphic>
            <a:graphicData uri="http://schemas.openxmlformats.org/presentationml/2006/ole">
              <p:oleObj spid="_x0000_s4822" name="Equation" r:id="rId34" imgW="4444920" imgH="431640" progId="Equation.3">
                <p:embed/>
              </p:oleObj>
            </a:graphicData>
          </a:graphic>
        </p:graphicFrame>
        <p:sp>
          <p:nvSpPr>
            <p:cNvPr id="191" name="직사각형 190"/>
            <p:cNvSpPr/>
            <p:nvPr/>
          </p:nvSpPr>
          <p:spPr>
            <a:xfrm>
              <a:off x="4554811" y="26444822"/>
              <a:ext cx="25894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Utz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et al. JPS (2011)</a:t>
              </a:r>
              <a:endParaRPr lang="ko-KR" altLang="en-US" sz="2000" b="1" dirty="0"/>
            </a:p>
          </p:txBody>
        </p:sp>
        <p:graphicFrame>
          <p:nvGraphicFramePr>
            <p:cNvPr id="192" name="Object 3796"/>
            <p:cNvGraphicFramePr>
              <a:graphicFrameLocks noChangeAspect="1"/>
            </p:cNvGraphicFramePr>
            <p:nvPr/>
          </p:nvGraphicFramePr>
          <p:xfrm>
            <a:off x="4886325" y="26588838"/>
            <a:ext cx="9393238" cy="1111250"/>
          </p:xfrm>
          <a:graphic>
            <a:graphicData uri="http://schemas.openxmlformats.org/presentationml/2006/ole">
              <p:oleObj spid="_x0000_s4823" name="Equation" r:id="rId35" imgW="4698720" imgH="558720" progId="Equation.3">
                <p:embed/>
              </p:oleObj>
            </a:graphicData>
          </a:graphic>
        </p:graphicFrame>
        <p:sp>
          <p:nvSpPr>
            <p:cNvPr id="193" name="직사각형 192"/>
            <p:cNvSpPr/>
            <p:nvPr/>
          </p:nvSpPr>
          <p:spPr>
            <a:xfrm>
              <a:off x="1386459" y="25724742"/>
              <a:ext cx="420179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TPBL-specific resistance</a:t>
              </a:r>
              <a:endParaRPr lang="ko-KR" altLang="en-US" sz="2500" b="1" dirty="0"/>
            </a:p>
          </p:txBody>
        </p:sp>
        <p:sp>
          <p:nvSpPr>
            <p:cNvPr id="194" name="직사각형 193"/>
            <p:cNvSpPr/>
            <p:nvPr/>
          </p:nvSpPr>
          <p:spPr>
            <a:xfrm>
              <a:off x="1386459" y="26919613"/>
              <a:ext cx="258731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Overpotential</a:t>
              </a:r>
              <a:endParaRPr lang="ko-KR" altLang="en-US" sz="2500" b="1" dirty="0"/>
            </a:p>
          </p:txBody>
        </p:sp>
        <p:sp>
          <p:nvSpPr>
            <p:cNvPr id="196" name="Text Box 16"/>
            <p:cNvSpPr txBox="1">
              <a:spLocks noChangeArrowheads="1"/>
            </p:cNvSpPr>
            <p:nvPr/>
          </p:nvSpPr>
          <p:spPr bwMode="auto">
            <a:xfrm>
              <a:off x="2250555" y="25324632"/>
              <a:ext cx="276550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CO + O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2-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 CO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 + 2</a:t>
              </a:r>
              <a:r>
                <a:rPr lang="en-US" altLang="ko-KR" sz="2000" b="1" i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e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-</a:t>
              </a:r>
              <a:endParaRPr lang="en-US" altLang="ko-KR" sz="2000" b="1" baseline="30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cxnSp>
          <p:nvCxnSpPr>
            <p:cNvPr id="198" name="직선 연결선 197"/>
            <p:cNvCxnSpPr/>
            <p:nvPr/>
          </p:nvCxnSpPr>
          <p:spPr>
            <a:xfrm>
              <a:off x="738387" y="24821888"/>
              <a:ext cx="13825536" cy="0"/>
            </a:xfrm>
            <a:prstGeom prst="line">
              <a:avLst/>
            </a:prstGeom>
            <a:ln w="28575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직선 연결선 198"/>
            <p:cNvCxnSpPr/>
            <p:nvPr/>
          </p:nvCxnSpPr>
          <p:spPr>
            <a:xfrm>
              <a:off x="738387" y="27740966"/>
              <a:ext cx="13825536" cy="0"/>
            </a:xfrm>
            <a:prstGeom prst="line">
              <a:avLst/>
            </a:prstGeom>
            <a:ln w="28575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Rectangle 3"/>
            <p:cNvSpPr txBox="1">
              <a:spLocks noChangeArrowheads="1"/>
            </p:cNvSpPr>
            <p:nvPr/>
          </p:nvSpPr>
          <p:spPr>
            <a:xfrm>
              <a:off x="754508" y="27892646"/>
              <a:ext cx="5889798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5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altLang="ko-KR" sz="2500" b="1" baseline="-25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25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reduction on LSM/YSZ TPBs</a:t>
              </a:r>
              <a:endParaRPr lang="ko-KR" alt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2" name="Object 3794"/>
            <p:cNvGraphicFramePr>
              <a:graphicFrameLocks noChangeAspect="1"/>
            </p:cNvGraphicFramePr>
            <p:nvPr/>
          </p:nvGraphicFramePr>
          <p:xfrm>
            <a:off x="6525269" y="27781424"/>
            <a:ext cx="7894638" cy="985837"/>
          </p:xfrm>
          <a:graphic>
            <a:graphicData uri="http://schemas.openxmlformats.org/presentationml/2006/ole">
              <p:oleObj spid="_x0000_s4830" name="Equation" r:id="rId36" imgW="3949560" imgH="495000" progId="Equation.3">
                <p:embed/>
              </p:oleObj>
            </a:graphicData>
          </a:graphic>
        </p:graphicFrame>
        <p:graphicFrame>
          <p:nvGraphicFramePr>
            <p:cNvPr id="233" name="Object 3795"/>
            <p:cNvGraphicFramePr>
              <a:graphicFrameLocks noChangeAspect="1"/>
            </p:cNvGraphicFramePr>
            <p:nvPr/>
          </p:nvGraphicFramePr>
          <p:xfrm>
            <a:off x="8574311" y="28722638"/>
            <a:ext cx="4189412" cy="858837"/>
          </p:xfrm>
          <a:graphic>
            <a:graphicData uri="http://schemas.openxmlformats.org/presentationml/2006/ole">
              <p:oleObj spid="_x0000_s4831" name="Equation" r:id="rId37" imgW="2095200" imgH="431640" progId="Equation.3">
                <p:embed/>
              </p:oleObj>
            </a:graphicData>
          </a:graphic>
        </p:graphicFrame>
        <p:sp>
          <p:nvSpPr>
            <p:cNvPr id="234" name="직사각형 233"/>
            <p:cNvSpPr/>
            <p:nvPr/>
          </p:nvSpPr>
          <p:spPr>
            <a:xfrm>
              <a:off x="6617716" y="29325950"/>
              <a:ext cx="42017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Radhakrishnan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et al. JES (2005)</a:t>
              </a:r>
              <a:endParaRPr lang="ko-KR" altLang="en-US" sz="2000" b="1" dirty="0"/>
            </a:p>
          </p:txBody>
        </p:sp>
        <p:graphicFrame>
          <p:nvGraphicFramePr>
            <p:cNvPr id="235" name="Object 3796"/>
            <p:cNvGraphicFramePr>
              <a:graphicFrameLocks noChangeAspect="1"/>
            </p:cNvGraphicFramePr>
            <p:nvPr/>
          </p:nvGraphicFramePr>
          <p:xfrm>
            <a:off x="8428682" y="29469158"/>
            <a:ext cx="5991225" cy="1060450"/>
          </p:xfrm>
          <a:graphic>
            <a:graphicData uri="http://schemas.openxmlformats.org/presentationml/2006/ole">
              <p:oleObj spid="_x0000_s4832" name="Equation" r:id="rId38" imgW="2997000" imgH="533160" progId="Equation.3">
                <p:embed/>
              </p:oleObj>
            </a:graphicData>
          </a:graphic>
        </p:graphicFrame>
        <p:sp>
          <p:nvSpPr>
            <p:cNvPr id="236" name="직사각형 235"/>
            <p:cNvSpPr/>
            <p:nvPr/>
          </p:nvSpPr>
          <p:spPr>
            <a:xfrm>
              <a:off x="1386459" y="28945585"/>
              <a:ext cx="420179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TPBL-specific resistance</a:t>
              </a:r>
              <a:endParaRPr lang="ko-KR" altLang="en-US" sz="2500" b="1" dirty="0"/>
            </a:p>
          </p:txBody>
        </p:sp>
        <p:sp>
          <p:nvSpPr>
            <p:cNvPr id="237" name="직사각형 236"/>
            <p:cNvSpPr/>
            <p:nvPr/>
          </p:nvSpPr>
          <p:spPr>
            <a:xfrm>
              <a:off x="1386459" y="29757190"/>
              <a:ext cx="258731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Overpotential</a:t>
              </a:r>
              <a:endParaRPr lang="ko-KR" altLang="en-US" sz="2500" b="1" dirty="0"/>
            </a:p>
          </p:txBody>
        </p:sp>
        <p:sp>
          <p:nvSpPr>
            <p:cNvPr id="238" name="Text Box 16"/>
            <p:cNvSpPr txBox="1">
              <a:spLocks noChangeArrowheads="1"/>
            </p:cNvSpPr>
            <p:nvPr/>
          </p:nvSpPr>
          <p:spPr bwMode="auto">
            <a:xfrm>
              <a:off x="12907739" y="28933972"/>
              <a:ext cx="84991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 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m)</a:t>
              </a:r>
            </a:p>
          </p:txBody>
        </p:sp>
        <p:sp>
          <p:nvSpPr>
            <p:cNvPr id="239" name="Text Box 16"/>
            <p:cNvSpPr txBox="1">
              <a:spLocks noChangeArrowheads="1"/>
            </p:cNvSpPr>
            <p:nvPr/>
          </p:nvSpPr>
          <p:spPr bwMode="auto">
            <a:xfrm>
              <a:off x="2250555" y="28461854"/>
              <a:ext cx="204735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O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+ 4</a:t>
              </a:r>
              <a:r>
                <a:rPr lang="en-US" altLang="ko-KR" sz="2000" b="1" i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e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-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 2O</a:t>
              </a:r>
              <a:r>
                <a:rPr lang="en-US" altLang="ko-KR" sz="2000" b="1" baseline="30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2-</a:t>
              </a:r>
              <a:endParaRPr lang="en-US" altLang="ko-KR" sz="2000" b="1" baseline="30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86" name="모서리가 둥근 직사각형 185"/>
            <p:cNvSpPr/>
            <p:nvPr/>
          </p:nvSpPr>
          <p:spPr>
            <a:xfrm>
              <a:off x="737124" y="31381436"/>
              <a:ext cx="13828792" cy="3272298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7" name="Rectangle 3"/>
            <p:cNvSpPr txBox="1">
              <a:spLocks noChangeArrowheads="1"/>
            </p:cNvSpPr>
            <p:nvPr/>
          </p:nvSpPr>
          <p:spPr>
            <a:xfrm>
              <a:off x="753245" y="31485382"/>
              <a:ext cx="5889798" cy="60927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6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Intrinsic reaction kinetic</a:t>
              </a:r>
              <a:endParaRPr lang="ko-KR" alt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직사각형 194"/>
            <p:cNvSpPr/>
            <p:nvPr/>
          </p:nvSpPr>
          <p:spPr>
            <a:xfrm>
              <a:off x="522363" y="30765302"/>
              <a:ext cx="10245241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0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Water-Gas Shift (WGS) Reaction and species sources</a:t>
              </a:r>
              <a:endParaRPr lang="ko-KR" altLang="en-US" sz="3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1" name="Text Box 16"/>
            <p:cNvSpPr txBox="1">
              <a:spLocks noChangeArrowheads="1"/>
            </p:cNvSpPr>
            <p:nvPr/>
          </p:nvSpPr>
          <p:spPr bwMode="auto">
            <a:xfrm>
              <a:off x="2250555" y="32133454"/>
              <a:ext cx="276069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CO + H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O 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 CO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2</a:t>
              </a:r>
              <a:r>
                <a:rPr lang="en-US" altLang="ko-KR" sz="2000" b="1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 +H</a:t>
              </a:r>
              <a:r>
                <a:rPr lang="en-US" altLang="ko-KR" sz="2000" b="1" baseline="-25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/>
                </a:rPr>
                <a:t>2</a:t>
              </a:r>
              <a:endParaRPr lang="en-US" altLang="ko-KR" sz="2000" b="1" baseline="-25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graphicFrame>
          <p:nvGraphicFramePr>
            <p:cNvPr id="4836" name="Object 3812"/>
            <p:cNvGraphicFramePr>
              <a:graphicFrameLocks noChangeAspect="1"/>
            </p:cNvGraphicFramePr>
            <p:nvPr/>
          </p:nvGraphicFramePr>
          <p:xfrm>
            <a:off x="6410870" y="31407074"/>
            <a:ext cx="5992813" cy="1014412"/>
          </p:xfrm>
          <a:graphic>
            <a:graphicData uri="http://schemas.openxmlformats.org/presentationml/2006/ole">
              <p:oleObj spid="_x0000_s4836" name="Equation" r:id="rId39" imgW="2946240" imgH="507960" progId="Equation.3">
                <p:embed/>
              </p:oleObj>
            </a:graphicData>
          </a:graphic>
        </p:graphicFrame>
        <p:sp>
          <p:nvSpPr>
            <p:cNvPr id="205" name="Text Box 16"/>
            <p:cNvSpPr txBox="1">
              <a:spLocks noChangeArrowheads="1"/>
            </p:cNvSpPr>
            <p:nvPr/>
          </p:nvSpPr>
          <p:spPr bwMode="auto">
            <a:xfrm>
              <a:off x="12547699" y="31773414"/>
              <a:ext cx="167706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(mol/m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altLang="ko-KR" sz="2000" b="1" baseline="-25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cat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-s)</a:t>
              </a:r>
            </a:p>
          </p:txBody>
        </p:sp>
        <p:sp>
          <p:nvSpPr>
            <p:cNvPr id="206" name="직사각형 205"/>
            <p:cNvSpPr/>
            <p:nvPr/>
          </p:nvSpPr>
          <p:spPr>
            <a:xfrm>
              <a:off x="6617716" y="32309408"/>
              <a:ext cx="39935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Xu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and </a:t>
              </a:r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Froment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AIChE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J (1989)</a:t>
              </a:r>
              <a:endParaRPr lang="ko-KR" altLang="en-US" sz="2000" b="1" dirty="0"/>
            </a:p>
          </p:txBody>
        </p:sp>
        <p:sp>
          <p:nvSpPr>
            <p:cNvPr id="208" name="직사각형 207"/>
            <p:cNvSpPr/>
            <p:nvPr/>
          </p:nvSpPr>
          <p:spPr>
            <a:xfrm>
              <a:off x="1386459" y="32709518"/>
              <a:ext cx="3607141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WGS species sources</a:t>
              </a:r>
              <a:endParaRPr lang="ko-KR" altLang="en-US" sz="2500" b="1" dirty="0"/>
            </a:p>
          </p:txBody>
        </p:sp>
        <p:graphicFrame>
          <p:nvGraphicFramePr>
            <p:cNvPr id="4838" name="Object 3814"/>
            <p:cNvGraphicFramePr>
              <a:graphicFrameLocks noChangeAspect="1"/>
            </p:cNvGraphicFramePr>
            <p:nvPr/>
          </p:nvGraphicFramePr>
          <p:xfrm>
            <a:off x="6410870" y="32781875"/>
            <a:ext cx="4419600" cy="508000"/>
          </p:xfrm>
          <a:graphic>
            <a:graphicData uri="http://schemas.openxmlformats.org/presentationml/2006/ole">
              <p:oleObj spid="_x0000_s4838" name="Equation" r:id="rId40" imgW="2171520" imgH="253800" progId="Equation.3">
                <p:embed/>
              </p:oleObj>
            </a:graphicData>
          </a:graphic>
        </p:graphicFrame>
        <p:sp>
          <p:nvSpPr>
            <p:cNvPr id="209" name="Text Box 16"/>
            <p:cNvSpPr txBox="1">
              <a:spLocks noChangeArrowheads="1"/>
            </p:cNvSpPr>
            <p:nvPr/>
          </p:nvSpPr>
          <p:spPr bwMode="auto">
            <a:xfrm>
              <a:off x="11035531" y="32813464"/>
              <a:ext cx="1430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(mol/m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-s)</a:t>
              </a:r>
            </a:p>
          </p:txBody>
        </p:sp>
        <p:sp>
          <p:nvSpPr>
            <p:cNvPr id="210" name="Text Box 16"/>
            <p:cNvSpPr txBox="1">
              <a:spLocks noChangeArrowheads="1"/>
            </p:cNvSpPr>
            <p:nvPr/>
          </p:nvSpPr>
          <p:spPr bwMode="auto">
            <a:xfrm>
              <a:off x="9310242" y="33317520"/>
              <a:ext cx="532568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Volume-specific 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Ni surface area (m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altLang="ko-KR" sz="2000" b="1" baseline="-25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cat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/m</a:t>
              </a:r>
              <a:r>
                <a:rPr lang="en-US" altLang="ko-KR" sz="2000" b="1" baseline="30000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altLang="ko-KR" sz="2000" b="1" dirty="0" smtClean="0">
                  <a:solidFill>
                    <a:srgbClr val="FF66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)</a:t>
              </a:r>
            </a:p>
          </p:txBody>
        </p:sp>
        <p:sp>
          <p:nvSpPr>
            <p:cNvPr id="211" name="Line 17"/>
            <p:cNvSpPr>
              <a:spLocks noChangeShapeType="1"/>
            </p:cNvSpPr>
            <p:nvPr/>
          </p:nvSpPr>
          <p:spPr bwMode="auto">
            <a:xfrm flipV="1">
              <a:off x="10038503" y="33169238"/>
              <a:ext cx="0" cy="216024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ko-KR" altLang="en-US" dirty="0"/>
            </a:p>
          </p:txBody>
        </p:sp>
        <p:sp>
          <p:nvSpPr>
            <p:cNvPr id="212" name="직사각형 211"/>
            <p:cNvSpPr/>
            <p:nvPr/>
          </p:nvSpPr>
          <p:spPr>
            <a:xfrm>
              <a:off x="1386459" y="33457096"/>
              <a:ext cx="5240665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ko-KR" sz="2500" b="1" dirty="0" smtClean="0"/>
                <a:t> Electrochemical species sources</a:t>
              </a:r>
              <a:endParaRPr lang="ko-KR" altLang="en-US" sz="2500" b="1" dirty="0"/>
            </a:p>
          </p:txBody>
        </p:sp>
        <p:graphicFrame>
          <p:nvGraphicFramePr>
            <p:cNvPr id="4839" name="Object 3815"/>
            <p:cNvGraphicFramePr>
              <a:graphicFrameLocks noChangeAspect="1"/>
            </p:cNvGraphicFramePr>
            <p:nvPr/>
          </p:nvGraphicFramePr>
          <p:xfrm>
            <a:off x="4817219" y="33718126"/>
            <a:ext cx="2401888" cy="863600"/>
          </p:xfrm>
          <a:graphic>
            <a:graphicData uri="http://schemas.openxmlformats.org/presentationml/2006/ole">
              <p:oleObj spid="_x0000_s4839" name="Equation" r:id="rId41" imgW="1180800" imgH="431640" progId="Equation.3">
                <p:embed/>
              </p:oleObj>
            </a:graphicData>
          </a:graphic>
        </p:graphicFrame>
        <p:graphicFrame>
          <p:nvGraphicFramePr>
            <p:cNvPr id="4840" name="Object 3816"/>
            <p:cNvGraphicFramePr>
              <a:graphicFrameLocks noChangeAspect="1"/>
            </p:cNvGraphicFramePr>
            <p:nvPr/>
          </p:nvGraphicFramePr>
          <p:xfrm>
            <a:off x="7816155" y="33718126"/>
            <a:ext cx="2427288" cy="863600"/>
          </p:xfrm>
          <a:graphic>
            <a:graphicData uri="http://schemas.openxmlformats.org/presentationml/2006/ole">
              <p:oleObj spid="_x0000_s4840" name="Equation" r:id="rId42" imgW="1193760" imgH="431640" progId="Equation.3">
                <p:embed/>
              </p:oleObj>
            </a:graphicData>
          </a:graphic>
        </p:graphicFrame>
        <p:graphicFrame>
          <p:nvGraphicFramePr>
            <p:cNvPr id="4841" name="Object 3817"/>
            <p:cNvGraphicFramePr>
              <a:graphicFrameLocks noChangeAspect="1"/>
            </p:cNvGraphicFramePr>
            <p:nvPr/>
          </p:nvGraphicFramePr>
          <p:xfrm>
            <a:off x="10847388" y="33718126"/>
            <a:ext cx="1549400" cy="863600"/>
          </p:xfrm>
          <a:graphic>
            <a:graphicData uri="http://schemas.openxmlformats.org/presentationml/2006/ole">
              <p:oleObj spid="_x0000_s4841" name="Equation" r:id="rId43" imgW="761760" imgH="431640" progId="Equation.3">
                <p:embed/>
              </p:oleObj>
            </a:graphicData>
          </a:graphic>
        </p:graphicFrame>
      </p:grpSp>
      <p:sp>
        <p:nvSpPr>
          <p:cNvPr id="213" name="Rectangle 3"/>
          <p:cNvSpPr txBox="1">
            <a:spLocks noChangeArrowheads="1"/>
          </p:cNvSpPr>
          <p:nvPr/>
        </p:nvSpPr>
        <p:spPr bwMode="auto">
          <a:xfrm>
            <a:off x="666379" y="41134454"/>
            <a:ext cx="7272808" cy="1008112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en-US" altLang="ko-KR" sz="2600" dirty="0" smtClean="0">
                <a:solidFill>
                  <a:srgbClr val="0000FF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Very good agreements are obtained, which indicates the validity of the present model</a:t>
            </a:r>
          </a:p>
        </p:txBody>
      </p:sp>
      <p:sp>
        <p:nvSpPr>
          <p:cNvPr id="214" name="Rectangle 3"/>
          <p:cNvSpPr txBox="1">
            <a:spLocks noChangeArrowheads="1"/>
          </p:cNvSpPr>
          <p:nvPr/>
        </p:nvSpPr>
        <p:spPr bwMode="auto">
          <a:xfrm>
            <a:off x="666379" y="37007865"/>
            <a:ext cx="7776864" cy="1008112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05000"/>
              </a:lnSpc>
              <a:buFont typeface="Arial" pitchFamily="34" charset="0"/>
              <a:buChar char="-"/>
              <a:defRPr/>
            </a:pPr>
            <a:r>
              <a:rPr lang="en-US" altLang="ko-KR" sz="26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Microstructural parameters are provided, except mean particle diameter </a:t>
            </a:r>
            <a:r>
              <a:rPr lang="en-US" altLang="ko-KR" sz="2600" baseline="300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(</a:t>
            </a:r>
            <a:r>
              <a:rPr lang="en-US" altLang="ko-KR" sz="2600" baseline="300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 assumed)</a:t>
            </a:r>
            <a:endParaRPr kumimoji="0" lang="en-US" altLang="ko-KR" sz="2600" baseline="30000" dirty="0" smtClean="0">
              <a:solidFill>
                <a:srgbClr val="FF00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graphicFrame>
        <p:nvGraphicFramePr>
          <p:cNvPr id="215" name="표 214"/>
          <p:cNvGraphicFramePr>
            <a:graphicFrameLocks noGrp="1"/>
          </p:cNvGraphicFramePr>
          <p:nvPr/>
        </p:nvGraphicFramePr>
        <p:xfrm>
          <a:off x="954411" y="37985118"/>
          <a:ext cx="6696744" cy="2429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8815"/>
                <a:gridCol w="1293278"/>
                <a:gridCol w="1164651"/>
                <a:gridCol w="1819767"/>
                <a:gridCol w="1310233"/>
              </a:tblGrid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Layer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Thickness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Porosity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Electronic</a:t>
                      </a:r>
                      <a:r>
                        <a:rPr lang="en-US" altLang="ko-KR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phase fraction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Particle diameter</a:t>
                      </a:r>
                      <a:r>
                        <a:rPr lang="en-US" altLang="ko-KR" sz="1800" baseline="300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굴림" pitchFamily="50" charset="-127"/>
                          <a:cs typeface="Arial" pitchFamily="34" charset="0"/>
                          <a:sym typeface="Symbol"/>
                        </a:rPr>
                        <a:t>()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ASL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1000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0.48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0.55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AFL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0.23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0.55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0.5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ELEC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−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−</a:t>
                      </a:r>
                      <a:endParaRPr lang="ko-KR" altLang="en-US" sz="1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−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CFL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0.26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0.475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0.5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CCCL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0.45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el-GR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μ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9" name="Rectangle 3"/>
          <p:cNvSpPr txBox="1">
            <a:spLocks noChangeArrowheads="1"/>
          </p:cNvSpPr>
          <p:nvPr/>
        </p:nvSpPr>
        <p:spPr bwMode="auto">
          <a:xfrm>
            <a:off x="818779" y="40486382"/>
            <a:ext cx="6904384" cy="648072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buFont typeface="Arial" pitchFamily="34" charset="0"/>
              <a:buChar char="-"/>
              <a:defRPr/>
            </a:pPr>
            <a:r>
              <a:rPr lang="en-US" altLang="ko-KR" sz="26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Operating </a:t>
            </a:r>
            <a:r>
              <a:rPr lang="en-US" altLang="ko-KR" sz="2600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@ 1 bar &amp; </a:t>
            </a:r>
            <a:r>
              <a:rPr lang="en-US" altLang="ko-KR" sz="2600" i="1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x</a:t>
            </a:r>
            <a:r>
              <a:rPr lang="en-US" altLang="ko-KR" sz="2600" baseline="-25000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H2</a:t>
            </a:r>
            <a:r>
              <a:rPr lang="en-US" altLang="ko-KR" sz="2600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=0.97, </a:t>
            </a:r>
            <a:r>
              <a:rPr lang="en-US" altLang="ko-KR" sz="2600" i="1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x</a:t>
            </a:r>
            <a:r>
              <a:rPr lang="en-US" altLang="ko-KR" sz="2600" baseline="-25000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O2</a:t>
            </a:r>
            <a:r>
              <a:rPr lang="en-US" altLang="ko-KR" sz="2600" dirty="0" smtClean="0">
                <a:solidFill>
                  <a:srgbClr val="0099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=0.21</a:t>
            </a:r>
            <a:endParaRPr kumimoji="0" lang="en-US" altLang="ko-KR" sz="2600" dirty="0" smtClean="0">
              <a:solidFill>
                <a:srgbClr val="0099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345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3869</TotalTime>
  <Words>783</Words>
  <Application>Microsoft Office PowerPoint</Application>
  <PresentationFormat>사용자 지정</PresentationFormat>
  <Paragraphs>126</Paragraphs>
  <Slides>1</Slides>
  <Notes>1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Office 테마</vt:lpstr>
      <vt:lpstr>Equation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Registered User</cp:lastModifiedBy>
  <cp:revision>301</cp:revision>
  <cp:lastPrinted>2012-08-07T03:05:57Z</cp:lastPrinted>
  <dcterms:created xsi:type="dcterms:W3CDTF">2012-08-06T23:34:54Z</dcterms:created>
  <dcterms:modified xsi:type="dcterms:W3CDTF">2017-07-03T06:13:57Z</dcterms:modified>
</cp:coreProperties>
</file>