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61163" cy="9942513"/>
  <p:defaultTextStyle>
    <a:defPPr>
      <a:defRPr lang="ko-KR"/>
    </a:defPPr>
    <a:lvl1pPr marL="0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5949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71898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7846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43795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9744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15693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51641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87590" algn="l" defTabSz="2471898" rtl="0" eaLnBrk="1" latinLnBrk="1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6600"/>
    <a:srgbClr val="009900"/>
    <a:srgbClr val="0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96582" autoAdjust="0"/>
  </p:normalViewPr>
  <p:slideViewPr>
    <p:cSldViewPr>
      <p:cViewPr>
        <p:scale>
          <a:sx n="50" d="100"/>
          <a:sy n="50" d="100"/>
        </p:scale>
        <p:origin x="1254" y="510"/>
      </p:cViewPr>
      <p:guideLst>
        <p:guide orient="horz" pos="13483"/>
        <p:guide pos="9537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4B7192-ED7F-49C2-BE07-BB77B46E4F54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6125"/>
            <a:ext cx="26336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E51A34A3-6190-49C7-A533-F3A5BA23434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4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5949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71898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7846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43795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9744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15693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51641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87590" algn="l" defTabSz="2471898" rtl="0" eaLnBrk="1" latinLnBrk="1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A34A3-6190-49C7-A533-F3A5BA23434C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3051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0999" y="13298392"/>
            <a:ext cx="25737979" cy="917608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541996" y="24258165"/>
            <a:ext cx="21195983" cy="109399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35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71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0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4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17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15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651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887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2372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7825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439868" y="1813419"/>
            <a:ext cx="26826164" cy="3863667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61371" y="1813419"/>
            <a:ext cx="79973831" cy="3863667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8619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1751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50"/>
          </a:xfrm>
        </p:spPr>
        <p:txBody>
          <a:bodyPr anchor="t"/>
          <a:lstStyle>
            <a:lvl1pPr algn="l">
              <a:defRPr sz="10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391909" y="18144085"/>
            <a:ext cx="25737979" cy="9364359"/>
          </a:xfrm>
        </p:spPr>
        <p:txBody>
          <a:bodyPr anchor="b"/>
          <a:lstStyle>
            <a:lvl1pPr marL="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1pPr>
            <a:lvl2pPr marL="1235949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47189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3pPr>
            <a:lvl4pPr marL="3707846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4pPr>
            <a:lvl5pPr marL="494379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5pPr>
            <a:lvl6pPr marL="6179744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6pPr>
            <a:lvl7pPr marL="7415693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7pPr>
            <a:lvl8pPr marL="8651641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8pPr>
            <a:lvl9pPr marL="988759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66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961372" y="10563397"/>
            <a:ext cx="53399998" cy="2988669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9866036" y="10563397"/>
            <a:ext cx="53399998" cy="29886695"/>
          </a:xfrm>
        </p:spPr>
        <p:txBody>
          <a:bodyPr/>
          <a:lstStyle>
            <a:lvl1pPr>
              <a:defRPr sz="7600"/>
            </a:lvl1pPr>
            <a:lvl2pPr>
              <a:defRPr sz="6500"/>
            </a:lvl2pPr>
            <a:lvl3pPr>
              <a:defRPr sz="54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374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3999" y="1714324"/>
            <a:ext cx="27251978" cy="713475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13999" y="9582380"/>
            <a:ext cx="13378914" cy="39934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5949" indent="0">
              <a:buNone/>
              <a:defRPr sz="5400" b="1"/>
            </a:lvl2pPr>
            <a:lvl3pPr marL="2471898" indent="0">
              <a:buNone/>
              <a:defRPr sz="4900" b="1"/>
            </a:lvl3pPr>
            <a:lvl4pPr marL="3707846" indent="0">
              <a:buNone/>
              <a:defRPr sz="4300" b="1"/>
            </a:lvl4pPr>
            <a:lvl5pPr marL="4943795" indent="0">
              <a:buNone/>
              <a:defRPr sz="4300" b="1"/>
            </a:lvl5pPr>
            <a:lvl6pPr marL="6179744" indent="0">
              <a:buNone/>
              <a:defRPr sz="4300" b="1"/>
            </a:lvl6pPr>
            <a:lvl7pPr marL="7415693" indent="0">
              <a:buNone/>
              <a:defRPr sz="4300" b="1"/>
            </a:lvl7pPr>
            <a:lvl8pPr marL="8651641" indent="0">
              <a:buNone/>
              <a:defRPr sz="4300" b="1"/>
            </a:lvl8pPr>
            <a:lvl9pPr marL="9887590" indent="0">
              <a:buNone/>
              <a:defRPr sz="4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513999" y="13575856"/>
            <a:ext cx="13378914" cy="24664455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5381809" y="9582380"/>
            <a:ext cx="13384169" cy="3993476"/>
          </a:xfrm>
        </p:spPr>
        <p:txBody>
          <a:bodyPr anchor="b"/>
          <a:lstStyle>
            <a:lvl1pPr marL="0" indent="0">
              <a:buNone/>
              <a:defRPr sz="6500" b="1"/>
            </a:lvl1pPr>
            <a:lvl2pPr marL="1235949" indent="0">
              <a:buNone/>
              <a:defRPr sz="5400" b="1"/>
            </a:lvl2pPr>
            <a:lvl3pPr marL="2471898" indent="0">
              <a:buNone/>
              <a:defRPr sz="4900" b="1"/>
            </a:lvl3pPr>
            <a:lvl4pPr marL="3707846" indent="0">
              <a:buNone/>
              <a:defRPr sz="4300" b="1"/>
            </a:lvl4pPr>
            <a:lvl5pPr marL="4943795" indent="0">
              <a:buNone/>
              <a:defRPr sz="4300" b="1"/>
            </a:lvl5pPr>
            <a:lvl6pPr marL="6179744" indent="0">
              <a:buNone/>
              <a:defRPr sz="4300" b="1"/>
            </a:lvl6pPr>
            <a:lvl7pPr marL="7415693" indent="0">
              <a:buNone/>
              <a:defRPr sz="4300" b="1"/>
            </a:lvl7pPr>
            <a:lvl8pPr marL="8651641" indent="0">
              <a:buNone/>
              <a:defRPr sz="4300" b="1"/>
            </a:lvl8pPr>
            <a:lvl9pPr marL="9887590" indent="0">
              <a:buNone/>
              <a:defRPr sz="43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5381809" y="13575856"/>
            <a:ext cx="13384169" cy="24664455"/>
          </a:xfrm>
        </p:spPr>
        <p:txBody>
          <a:bodyPr/>
          <a:lstStyle>
            <a:lvl1pPr>
              <a:defRPr sz="6500"/>
            </a:lvl1pPr>
            <a:lvl2pPr>
              <a:defRPr sz="5400"/>
            </a:lvl2pPr>
            <a:lvl3pPr>
              <a:defRPr sz="49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4023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925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4284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4000" y="1704417"/>
            <a:ext cx="9961903" cy="7253665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838629" y="1704419"/>
            <a:ext cx="16927347" cy="36535891"/>
          </a:xfrm>
        </p:spPr>
        <p:txBody>
          <a:bodyPr/>
          <a:lstStyle>
            <a:lvl1pPr>
              <a:defRPr sz="8700"/>
            </a:lvl1pPr>
            <a:lvl2pPr>
              <a:defRPr sz="7600"/>
            </a:lvl2pPr>
            <a:lvl3pPr>
              <a:defRPr sz="65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14000" y="8958085"/>
            <a:ext cx="9961903" cy="29282226"/>
          </a:xfrm>
        </p:spPr>
        <p:txBody>
          <a:bodyPr/>
          <a:lstStyle>
            <a:lvl1pPr marL="0" indent="0">
              <a:buNone/>
              <a:defRPr sz="3800"/>
            </a:lvl1pPr>
            <a:lvl2pPr marL="1235949" indent="0">
              <a:buNone/>
              <a:defRPr sz="3200"/>
            </a:lvl2pPr>
            <a:lvl3pPr marL="2471898" indent="0">
              <a:buNone/>
              <a:defRPr sz="2700"/>
            </a:lvl3pPr>
            <a:lvl4pPr marL="3707846" indent="0">
              <a:buNone/>
              <a:defRPr sz="2400"/>
            </a:lvl4pPr>
            <a:lvl5pPr marL="4943795" indent="0">
              <a:buNone/>
              <a:defRPr sz="2400"/>
            </a:lvl5pPr>
            <a:lvl6pPr marL="6179744" indent="0">
              <a:buNone/>
              <a:defRPr sz="2400"/>
            </a:lvl6pPr>
            <a:lvl7pPr marL="7415693" indent="0">
              <a:buNone/>
              <a:defRPr sz="2400"/>
            </a:lvl7pPr>
            <a:lvl8pPr marL="8651641" indent="0">
              <a:buNone/>
              <a:defRPr sz="2400"/>
            </a:lvl8pPr>
            <a:lvl9pPr marL="9887590" indent="0">
              <a:buNone/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871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35087" y="29965973"/>
            <a:ext cx="18167985" cy="3537650"/>
          </a:xfrm>
        </p:spPr>
        <p:txBody>
          <a:bodyPr anchor="b"/>
          <a:lstStyle>
            <a:lvl1pPr algn="l">
              <a:defRPr sz="5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935087" y="3825027"/>
            <a:ext cx="18167985" cy="25685115"/>
          </a:xfrm>
        </p:spPr>
        <p:txBody>
          <a:bodyPr/>
          <a:lstStyle>
            <a:lvl1pPr marL="0" indent="0">
              <a:buNone/>
              <a:defRPr sz="8700"/>
            </a:lvl1pPr>
            <a:lvl2pPr marL="1235949" indent="0">
              <a:buNone/>
              <a:defRPr sz="7600"/>
            </a:lvl2pPr>
            <a:lvl3pPr marL="2471898" indent="0">
              <a:buNone/>
              <a:defRPr sz="6500"/>
            </a:lvl3pPr>
            <a:lvl4pPr marL="3707846" indent="0">
              <a:buNone/>
              <a:defRPr sz="5400"/>
            </a:lvl4pPr>
            <a:lvl5pPr marL="4943795" indent="0">
              <a:buNone/>
              <a:defRPr sz="5400"/>
            </a:lvl5pPr>
            <a:lvl6pPr marL="6179744" indent="0">
              <a:buNone/>
              <a:defRPr sz="5400"/>
            </a:lvl6pPr>
            <a:lvl7pPr marL="7415693" indent="0">
              <a:buNone/>
              <a:defRPr sz="5400"/>
            </a:lvl7pPr>
            <a:lvl8pPr marL="8651641" indent="0">
              <a:buNone/>
              <a:defRPr sz="5400"/>
            </a:lvl8pPr>
            <a:lvl9pPr marL="9887590" indent="0">
              <a:buNone/>
              <a:defRPr sz="54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5"/>
          </a:xfrm>
        </p:spPr>
        <p:txBody>
          <a:bodyPr/>
          <a:lstStyle>
            <a:lvl1pPr marL="0" indent="0">
              <a:buNone/>
              <a:defRPr sz="3800"/>
            </a:lvl1pPr>
            <a:lvl2pPr marL="1235949" indent="0">
              <a:buNone/>
              <a:defRPr sz="3200"/>
            </a:lvl2pPr>
            <a:lvl3pPr marL="2471898" indent="0">
              <a:buNone/>
              <a:defRPr sz="2700"/>
            </a:lvl3pPr>
            <a:lvl4pPr marL="3707846" indent="0">
              <a:buNone/>
              <a:defRPr sz="2400"/>
            </a:lvl4pPr>
            <a:lvl5pPr marL="4943795" indent="0">
              <a:buNone/>
              <a:defRPr sz="2400"/>
            </a:lvl5pPr>
            <a:lvl6pPr marL="6179744" indent="0">
              <a:buNone/>
              <a:defRPr sz="2400"/>
            </a:lvl6pPr>
            <a:lvl7pPr marL="7415693" indent="0">
              <a:buNone/>
              <a:defRPr sz="2400"/>
            </a:lvl7pPr>
            <a:lvl8pPr marL="8651641" indent="0">
              <a:buNone/>
              <a:defRPr sz="2400"/>
            </a:lvl8pPr>
            <a:lvl9pPr marL="9887590" indent="0">
              <a:buNone/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2192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513999" y="1714324"/>
            <a:ext cx="27251978" cy="7134755"/>
          </a:xfrm>
          <a:prstGeom prst="rect">
            <a:avLst/>
          </a:prstGeom>
        </p:spPr>
        <p:txBody>
          <a:bodyPr vert="horz" lIns="247190" tIns="123595" rIns="247190" bIns="12359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513999" y="9988661"/>
            <a:ext cx="27251978" cy="28251647"/>
          </a:xfrm>
          <a:prstGeom prst="rect">
            <a:avLst/>
          </a:prstGeom>
        </p:spPr>
        <p:txBody>
          <a:bodyPr vert="horz" lIns="247190" tIns="123595" rIns="247190" bIns="12359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513999" y="39677168"/>
            <a:ext cx="7065328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l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B132-9603-4E87-A2DF-F72697373BDA}" type="datetimeFigureOut">
              <a:rPr lang="ko-KR" altLang="en-US" smtClean="0"/>
              <a:pPr/>
              <a:t>2017-07-03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345659" y="39677168"/>
            <a:ext cx="9588659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ct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1700649" y="39677168"/>
            <a:ext cx="7065328" cy="2279158"/>
          </a:xfrm>
          <a:prstGeom prst="rect">
            <a:avLst/>
          </a:prstGeom>
        </p:spPr>
        <p:txBody>
          <a:bodyPr vert="horz" lIns="247190" tIns="123595" rIns="247190" bIns="123595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34DD-E19D-45D8-AA00-82F2B5FC07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3416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471898" rtl="0" eaLnBrk="1" latinLnBrk="1" hangingPunct="1">
        <a:spcBef>
          <a:spcPct val="0"/>
        </a:spcBef>
        <a:buNone/>
        <a:defRPr sz="11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6962" indent="-926962" algn="l" defTabSz="2471898" rtl="0" eaLnBrk="1" latinLnBrk="1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008417" indent="-772468" algn="l" defTabSz="2471898" rtl="0" eaLnBrk="1" latinLnBrk="1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089872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3pPr>
      <a:lvl4pPr marL="4325821" indent="-617974" algn="l" defTabSz="2471898" rtl="0" eaLnBrk="1" latinLnBrk="1" hangingPunct="1">
        <a:spcBef>
          <a:spcPct val="20000"/>
        </a:spcBef>
        <a:buFont typeface="Arial" pitchFamily="34" charset="0"/>
        <a:buChar char="–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561769" indent="-617974" algn="l" defTabSz="2471898" rtl="0" eaLnBrk="1" latinLnBrk="1" hangingPunct="1">
        <a:spcBef>
          <a:spcPct val="20000"/>
        </a:spcBef>
        <a:buFont typeface="Arial" pitchFamily="34" charset="0"/>
        <a:buChar char="»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97718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033667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269616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505564" indent="-617974" algn="l" defTabSz="2471898" rtl="0" eaLnBrk="1" latinLnBrk="1" hangingPunct="1">
        <a:spcBef>
          <a:spcPct val="20000"/>
        </a:spcBef>
        <a:buFont typeface="Arial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35949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471898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07846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4943795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179744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415693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651641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9887590" algn="l" defTabSz="2471898" rtl="0" eaLnBrk="1" latinLnBrk="1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그룹 263"/>
          <p:cNvGrpSpPr/>
          <p:nvPr/>
        </p:nvGrpSpPr>
        <p:grpSpPr>
          <a:xfrm>
            <a:off x="303081" y="5448202"/>
            <a:ext cx="14724000" cy="6212339"/>
            <a:chOff x="303081" y="5448202"/>
            <a:chExt cx="14724000" cy="6212339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03081" y="5454870"/>
              <a:ext cx="14686416" cy="5969996"/>
            </a:xfrm>
            <a:prstGeom prst="roundRect">
              <a:avLst>
                <a:gd name="adj" fmla="val 478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03081" y="5448202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latin typeface="Arial" pitchFamily="34" charset="0"/>
                  <a:cs typeface="Arial" pitchFamily="34" charset="0"/>
                </a:rPr>
                <a:t>Research Objectives</a:t>
              </a:r>
              <a:endParaRPr lang="ko-KR" alt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37589" y="7074670"/>
              <a:ext cx="13610893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ko-KR" sz="3200" dirty="0" smtClean="0">
                  <a:latin typeface="Arial" pitchFamily="34" charset="0"/>
                  <a:cs typeface="Arial" pitchFamily="34" charset="0"/>
                </a:rPr>
                <a:t>Electro chemical effectiveness model can be properly incorporated with CFD simulation codes, reducing computational costs allowing the consideration of microstructural effects</a:t>
              </a:r>
            </a:p>
            <a:p>
              <a:pPr marL="1693149" lvl="1" indent="-457200">
                <a:buFont typeface="Wingdings" panose="05000000000000000000" pitchFamily="2" charset="2"/>
                <a:buChar char="ü"/>
              </a:pPr>
              <a:r>
                <a:rPr lang="en-US" altLang="ko-KR" sz="28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Too many grid points are required for </a:t>
              </a:r>
              <a:r>
                <a:rPr lang="en-US" altLang="ko-KR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conventional microscale model  to capture </a:t>
              </a:r>
              <a:r>
                <a:rPr lang="en-US" altLang="ko-KR" sz="28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the reaction/transport process in mixed ionic-electronic conducting (MIEC) </a:t>
              </a:r>
              <a:r>
                <a:rPr lang="en-US" altLang="ko-KR" sz="2800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electrodes</a:t>
              </a:r>
            </a:p>
            <a:p>
              <a:pPr marL="1693149" lvl="1" indent="-457200">
                <a:buFont typeface="Wingdings" panose="05000000000000000000" pitchFamily="2" charset="2"/>
                <a:buChar char="ü"/>
              </a:pPr>
              <a:endParaRPr lang="en-US" altLang="ko-KR" sz="700" dirty="0" smtClean="0"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en-US" altLang="ko-KR" sz="3200" dirty="0" smtClean="0">
                  <a:latin typeface="Arial" pitchFamily="34" charset="0"/>
                  <a:cs typeface="Arial" pitchFamily="34" charset="0"/>
                </a:rPr>
                <a:t>Micro/CFD model</a:t>
              </a:r>
              <a:r>
                <a:rPr lang="ko-KR" altLang="en-US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3200" dirty="0" smtClean="0">
                  <a:latin typeface="Arial" pitchFamily="34" charset="0"/>
                  <a:cs typeface="Arial" pitchFamily="34" charset="0"/>
                </a:rPr>
                <a:t>is developed using FLUENT and the effectiveness model with the user-defined function (UDF) and user-defined memory (UDM) capabilities</a:t>
              </a: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510319" y="6429600"/>
              <a:ext cx="28600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6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6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Objectives</a:t>
              </a:r>
              <a:endParaRPr lang="ko-KR" altLang="en-US" sz="3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0" name="그룹 259"/>
          <p:cNvGrpSpPr/>
          <p:nvPr/>
        </p:nvGrpSpPr>
        <p:grpSpPr>
          <a:xfrm>
            <a:off x="15241023" y="37246022"/>
            <a:ext cx="14726981" cy="5192406"/>
            <a:chOff x="15238949" y="39819768"/>
            <a:chExt cx="14726981" cy="5192406"/>
          </a:xfrm>
        </p:grpSpPr>
        <p:sp>
          <p:nvSpPr>
            <p:cNvPr id="21" name="직사각형 20"/>
            <p:cNvSpPr/>
            <p:nvPr/>
          </p:nvSpPr>
          <p:spPr>
            <a:xfrm>
              <a:off x="15238949" y="43932054"/>
              <a:ext cx="14724000" cy="108012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 Contact information</a:t>
              </a:r>
            </a:p>
            <a:p>
              <a:r>
                <a:rPr lang="en-US" altLang="ko-KR" sz="2800" dirty="0" smtClean="0">
                  <a:solidFill>
                    <a:srgbClr val="00808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Times New Roman"/>
                  <a:cs typeface="Times New Roman"/>
                </a:rPr>
                <a:t>*</a:t>
              </a:r>
              <a:r>
                <a:rPr lang="en-US" altLang="ko-KR" sz="28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Corresponding </a:t>
              </a:r>
              <a:r>
                <a:rPr lang="en-US" altLang="ko-KR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author. 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jinhnam@gmail.com </a:t>
              </a:r>
              <a:r>
                <a:rPr lang="en-US" altLang="ko-KR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(J.H. Nam</a:t>
              </a:r>
              <a:r>
                <a:rPr lang="en-US" altLang="ko-KR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).</a:t>
              </a:r>
              <a:endParaRPr lang="en-US" altLang="ko-KR" sz="280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15253575" y="39883076"/>
              <a:ext cx="14686416" cy="3904962"/>
            </a:xfrm>
            <a:prstGeom prst="roundRect">
              <a:avLst>
                <a:gd name="adj" fmla="val 12444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15241930" y="39819768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latin typeface="Arial" pitchFamily="34" charset="0"/>
                  <a:cs typeface="Arial" pitchFamily="34" charset="0"/>
                </a:rPr>
                <a:t>Conclusion</a:t>
              </a:r>
              <a:endParaRPr lang="ko-KR" alt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15356011" y="40755872"/>
              <a:ext cx="14360315" cy="3090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ko-KR" sz="2800" dirty="0">
                  <a:latin typeface="Arial" pitchFamily="34" charset="0"/>
                  <a:cs typeface="Arial" pitchFamily="34" charset="0"/>
                </a:rPr>
                <a:t>Micro/CFD model is developed 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based on the electrochemical effectiveness model using FLUENT </a:t>
              </a:r>
              <a:r>
                <a:rPr lang="en-US" altLang="ko-KR" sz="28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UDF, UDS, and UDM)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The reliability of the micro/CFD model is validated by the excellent agreements in the I-V curve and the variation of temperature and current density with the previous microscale model results</a:t>
              </a:r>
            </a:p>
            <a:p>
              <a:pPr marL="457200" indent="-457200">
                <a:lnSpc>
                  <a:spcPct val="110000"/>
                </a:lnSpc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ko-KR" sz="2800" dirty="0" smtClean="0">
                  <a:latin typeface="Arial" pitchFamily="34" charset="0"/>
                  <a:cs typeface="Arial" pitchFamily="34" charset="0"/>
                </a:rPr>
                <a:t>The effects of interconnect thermal conductivity are investigated using the model</a:t>
              </a:r>
            </a:p>
          </p:txBody>
        </p:sp>
      </p:grpSp>
      <p:grpSp>
        <p:nvGrpSpPr>
          <p:cNvPr id="261" name="그룹 260"/>
          <p:cNvGrpSpPr/>
          <p:nvPr/>
        </p:nvGrpSpPr>
        <p:grpSpPr>
          <a:xfrm>
            <a:off x="286829" y="24284582"/>
            <a:ext cx="14724000" cy="18290032"/>
            <a:chOff x="331850" y="11856914"/>
            <a:chExt cx="14724000" cy="15833241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354576" y="12288963"/>
              <a:ext cx="14686416" cy="15401192"/>
            </a:xfrm>
            <a:prstGeom prst="roundRect">
              <a:avLst>
                <a:gd name="adj" fmla="val 302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331850" y="11856914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latin typeface="Arial" pitchFamily="34" charset="0"/>
                  <a:cs typeface="Arial" pitchFamily="34" charset="0"/>
                </a:rPr>
                <a:t>Grid structure and Calculation algorithm</a:t>
              </a:r>
              <a:endParaRPr lang="ko-KR" alt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직사각형 266"/>
            <p:cNvSpPr/>
            <p:nvPr/>
          </p:nvSpPr>
          <p:spPr>
            <a:xfrm>
              <a:off x="527954" y="12928323"/>
              <a:ext cx="32207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Grid structure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2" name="그룹 261"/>
          <p:cNvGrpSpPr/>
          <p:nvPr/>
        </p:nvGrpSpPr>
        <p:grpSpPr>
          <a:xfrm>
            <a:off x="280912" y="11658796"/>
            <a:ext cx="14724000" cy="12409762"/>
            <a:chOff x="280912" y="26330522"/>
            <a:chExt cx="14724000" cy="12409762"/>
          </a:xfrm>
        </p:grpSpPr>
        <p:sp>
          <p:nvSpPr>
            <p:cNvPr id="121" name="양쪽 모서리가 둥근 사각형 120"/>
            <p:cNvSpPr/>
            <p:nvPr/>
          </p:nvSpPr>
          <p:spPr>
            <a:xfrm>
              <a:off x="302972" y="26956604"/>
              <a:ext cx="14686416" cy="11783680"/>
            </a:xfrm>
            <a:prstGeom prst="round2SameRect">
              <a:avLst>
                <a:gd name="adj1" fmla="val 0"/>
                <a:gd name="adj2" fmla="val 2708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모서리가 둥근 직사각형 129"/>
            <p:cNvSpPr/>
            <p:nvPr/>
          </p:nvSpPr>
          <p:spPr>
            <a:xfrm>
              <a:off x="280912" y="26330522"/>
              <a:ext cx="14724000" cy="900000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latin typeface="Arial" pitchFamily="34" charset="0"/>
                  <a:cs typeface="Arial" pitchFamily="34" charset="0"/>
                </a:rPr>
                <a:t>Electrochemical Effectiveness Model</a:t>
              </a:r>
              <a:endParaRPr lang="ko-KR" alt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8571945" y="37732172"/>
              <a:ext cx="6138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Fig. 1 Relative effectiveness factors: </a:t>
              </a:r>
            </a:p>
            <a:p>
              <a:pPr algn="ctr"/>
              <a:r>
                <a:rPr lang="en-US" altLang="ko-KR" sz="2000" b="1" dirty="0" smtClean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rPr>
                <a:t>Data and correlation curves</a:t>
              </a:r>
              <a:endParaRPr lang="ko-KR" altLang="en-US" sz="20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527954" y="27268762"/>
              <a:ext cx="65181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Effectiveness </a:t>
              </a:r>
              <a:r>
                <a:rPr lang="en-US" altLang="ko-KR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model </a:t>
              </a:r>
              <a:r>
                <a:rPr lang="en-US" altLang="ko-KR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d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efinition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3"/>
            <p:cNvSpPr txBox="1">
              <a:spLocks noChangeArrowheads="1"/>
            </p:cNvSpPr>
            <p:nvPr/>
          </p:nvSpPr>
          <p:spPr bwMode="auto">
            <a:xfrm>
              <a:off x="666379" y="27843253"/>
              <a:ext cx="13969552" cy="1225709"/>
            </a:xfrm>
            <a:prstGeom prst="rect">
              <a:avLst/>
            </a:prstGeom>
          </p:spPr>
          <p:txBody>
            <a:bodyPr/>
            <a:lstStyle/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An </a:t>
              </a:r>
              <a:r>
                <a:rPr lang="en-US" altLang="ko-KR" sz="28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efficient and accurate method to determine the current generation in thin active reaction </a:t>
              </a: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layers</a:t>
              </a:r>
              <a:endParaRPr lang="en-US" altLang="ko-KR" sz="2800" dirty="0"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06" name="모서리가 둥근 직사각형 105"/>
            <p:cNvSpPr/>
            <p:nvPr/>
          </p:nvSpPr>
          <p:spPr>
            <a:xfrm>
              <a:off x="737124" y="28996954"/>
              <a:ext cx="13828792" cy="3240360"/>
            </a:xfrm>
            <a:prstGeom prst="roundRect">
              <a:avLst>
                <a:gd name="adj" fmla="val 3051"/>
              </a:avLst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Rectangle 3"/>
            <p:cNvSpPr txBox="1">
              <a:spLocks noChangeArrowheads="1"/>
            </p:cNvSpPr>
            <p:nvPr/>
          </p:nvSpPr>
          <p:spPr>
            <a:xfrm>
              <a:off x="753245" y="28996954"/>
              <a:ext cx="5041441" cy="3096344"/>
            </a:xfrm>
            <a:prstGeom prst="rect">
              <a:avLst/>
            </a:prstGeom>
          </p:spPr>
          <p:txBody>
            <a:bodyPr vert="horz" lIns="247190" tIns="123595" rIns="247190" bIns="123595" rtlCol="0">
              <a:noAutofit/>
            </a:bodyPr>
            <a:lstStyle>
              <a:lvl1pPr marL="0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235949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7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471898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3707846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943795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6179744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7415693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8651641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9887590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Wingdings" pitchFamily="2" charset="2"/>
                <a:buChar char="v"/>
              </a:pPr>
              <a:r>
                <a:rPr lang="en-US" altLang="ko-KR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Total current generated in active react. layer</a:t>
              </a:r>
              <a:endParaRPr lang="ko-KR" altLang="en-US" sz="2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v"/>
              </a:pPr>
              <a:endParaRPr lang="ko-KR" alt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v"/>
              </a:pPr>
              <a:r>
                <a:rPr lang="en-US" altLang="ko-KR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Effectiveness  factor</a:t>
              </a:r>
            </a:p>
            <a:p>
              <a:pPr marL="457200" indent="-457200" algn="l"/>
              <a:r>
                <a:rPr lang="en-US" altLang="ko-KR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    decomposition</a:t>
              </a:r>
            </a:p>
            <a:p>
              <a:pPr marL="457200" indent="-457200" algn="l"/>
              <a:endParaRPr lang="ko-KR" altLang="en-US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v"/>
              </a:pPr>
              <a:r>
                <a:rPr lang="en-US" altLang="ko-KR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Thiele modulus</a:t>
              </a:r>
              <a:endParaRPr lang="ko-KR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11" name="Object 370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57154219"/>
                </p:ext>
              </p:extLst>
            </p:nvPr>
          </p:nvGraphicFramePr>
          <p:xfrm>
            <a:off x="5736853" y="30077844"/>
            <a:ext cx="5221288" cy="860425"/>
          </p:xfrm>
          <a:graphic>
            <a:graphicData uri="http://schemas.openxmlformats.org/presentationml/2006/ole">
              <p:oleObj spid="_x0000_s6631" name="Equation" r:id="rId4" imgW="2667000" imgH="431800" progId="Equation.3">
                <p:embed/>
              </p:oleObj>
            </a:graphicData>
          </a:graphic>
        </p:graphicFrame>
        <p:graphicFrame>
          <p:nvGraphicFramePr>
            <p:cNvPr id="4738" name="Object 37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80533703"/>
                </p:ext>
              </p:extLst>
            </p:nvPr>
          </p:nvGraphicFramePr>
          <p:xfrm>
            <a:off x="5736853" y="29027735"/>
            <a:ext cx="8755062" cy="1011238"/>
          </p:xfrm>
          <a:graphic>
            <a:graphicData uri="http://schemas.openxmlformats.org/presentationml/2006/ole">
              <p:oleObj spid="_x0000_s6632" name="Equation" r:id="rId5" imgW="4419600" imgH="508000" progId="Equation.3">
                <p:embed/>
              </p:oleObj>
            </a:graphicData>
          </a:graphic>
        </p:graphicFrame>
        <p:sp>
          <p:nvSpPr>
            <p:cNvPr id="117" name="Text Box 16"/>
            <p:cNvSpPr txBox="1">
              <a:spLocks noChangeArrowheads="1"/>
            </p:cNvSpPr>
            <p:nvPr/>
          </p:nvSpPr>
          <p:spPr bwMode="auto">
            <a:xfrm>
              <a:off x="4410795" y="30682939"/>
              <a:ext cx="472296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 dirty="0" smtClean="0">
                  <a:solidFill>
                    <a:srgbClr val="0000FF"/>
                  </a:solidFill>
                  <a:latin typeface="Arial" pitchFamily="34" charset="0"/>
                  <a:ea typeface="한겨레결체" pitchFamily="2" charset="-127"/>
                  <a:cs typeface="Arial" pitchFamily="34" charset="0"/>
                  <a:sym typeface="Symbol" pitchFamily="18" charset="2"/>
                </a:rPr>
                <a:t>Base effectiveness at zero overpotential</a:t>
              </a:r>
            </a:p>
          </p:txBody>
        </p:sp>
        <p:sp>
          <p:nvSpPr>
            <p:cNvPr id="118" name="Line 17"/>
            <p:cNvSpPr>
              <a:spLocks noChangeShapeType="1"/>
            </p:cNvSpPr>
            <p:nvPr/>
          </p:nvSpPr>
          <p:spPr bwMode="auto">
            <a:xfrm flipV="1">
              <a:off x="6787059" y="30614993"/>
              <a:ext cx="0" cy="180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9" name="Text Box 16"/>
            <p:cNvSpPr txBox="1">
              <a:spLocks noChangeArrowheads="1"/>
            </p:cNvSpPr>
            <p:nvPr/>
          </p:nvSpPr>
          <p:spPr bwMode="auto">
            <a:xfrm>
              <a:off x="9336907" y="30757083"/>
              <a:ext cx="51092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 dirty="0" smtClean="0">
                  <a:solidFill>
                    <a:srgbClr val="0000FF"/>
                  </a:solidFill>
                  <a:latin typeface="Arial" pitchFamily="34" charset="0"/>
                  <a:ea typeface="한겨레결체" pitchFamily="2" charset="-127"/>
                  <a:cs typeface="Arial" pitchFamily="34" charset="0"/>
                  <a:sym typeface="Symbol" pitchFamily="18" charset="2"/>
                </a:rPr>
                <a:t>Relative effectiveness at finite overpotential</a:t>
              </a:r>
            </a:p>
          </p:txBody>
        </p:sp>
        <p:sp>
          <p:nvSpPr>
            <p:cNvPr id="120" name="Line 17"/>
            <p:cNvSpPr>
              <a:spLocks noChangeShapeType="1"/>
            </p:cNvSpPr>
            <p:nvPr/>
          </p:nvSpPr>
          <p:spPr bwMode="auto">
            <a:xfrm flipV="1">
              <a:off x="10099427" y="30603380"/>
              <a:ext cx="0" cy="2160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aphicFrame>
          <p:nvGraphicFramePr>
            <p:cNvPr id="4740" name="Object 37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41017747"/>
                </p:ext>
              </p:extLst>
            </p:nvPr>
          </p:nvGraphicFramePr>
          <p:xfrm>
            <a:off x="4051300" y="31085185"/>
            <a:ext cx="2187575" cy="1114425"/>
          </p:xfrm>
          <a:graphic>
            <a:graphicData uri="http://schemas.openxmlformats.org/presentationml/2006/ole">
              <p:oleObj spid="_x0000_s6633" name="Equation" r:id="rId6" imgW="1117600" imgH="558800" progId="Equation.3">
                <p:embed/>
              </p:oleObj>
            </a:graphicData>
          </a:graphic>
        </p:graphicFrame>
        <p:sp>
          <p:nvSpPr>
            <p:cNvPr id="123" name="Rectangle 3"/>
            <p:cNvSpPr txBox="1">
              <a:spLocks noChangeArrowheads="1"/>
            </p:cNvSpPr>
            <p:nvPr/>
          </p:nvSpPr>
          <p:spPr>
            <a:xfrm>
              <a:off x="6499027" y="31354167"/>
              <a:ext cx="6121561" cy="681286"/>
            </a:xfrm>
            <a:prstGeom prst="rect">
              <a:avLst/>
            </a:prstGeom>
          </p:spPr>
          <p:txBody>
            <a:bodyPr vert="horz" lIns="247190" tIns="123595" rIns="247190" bIns="123595" rtlCol="0">
              <a:noAutofit/>
            </a:bodyPr>
            <a:lstStyle>
              <a:lvl1pPr marL="0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8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235949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7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471898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65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3707846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4943795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6179744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7415693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8651641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9887590" indent="0" algn="ctr" defTabSz="2471898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5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Wingdings" pitchFamily="2" charset="2"/>
                <a:buChar char="v"/>
              </a:pPr>
              <a:r>
                <a:rPr lang="en-US" altLang="ko-KR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Dimensionless overpotential</a:t>
              </a:r>
              <a:endParaRPr lang="ko-KR" alt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4741" name="Object 37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76503755"/>
                </p:ext>
              </p:extLst>
            </p:nvPr>
          </p:nvGraphicFramePr>
          <p:xfrm>
            <a:off x="11695113" y="31301806"/>
            <a:ext cx="1670050" cy="787400"/>
          </p:xfrm>
          <a:graphic>
            <a:graphicData uri="http://schemas.openxmlformats.org/presentationml/2006/ole">
              <p:oleObj spid="_x0000_s6634" name="Equation" r:id="rId7" imgW="850531" imgH="393529" progId="Equation.3">
                <p:embed/>
              </p:oleObj>
            </a:graphicData>
          </a:graphic>
        </p:graphicFrame>
        <p:sp>
          <p:nvSpPr>
            <p:cNvPr id="126" name="직사각형 125"/>
            <p:cNvSpPr/>
            <p:nvPr/>
          </p:nvSpPr>
          <p:spPr>
            <a:xfrm>
              <a:off x="527954" y="32309322"/>
              <a:ext cx="47660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Relative effectiveness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3"/>
            <p:cNvSpPr txBox="1">
              <a:spLocks noChangeArrowheads="1"/>
            </p:cNvSpPr>
            <p:nvPr/>
          </p:nvSpPr>
          <p:spPr bwMode="auto">
            <a:xfrm>
              <a:off x="666379" y="32885386"/>
              <a:ext cx="7276653" cy="1656184"/>
            </a:xfrm>
            <a:prstGeom prst="rect">
              <a:avLst/>
            </a:prstGeom>
          </p:spPr>
          <p:txBody>
            <a:bodyPr/>
            <a:lstStyle/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The relative effectiveness decreases from 1.0 towards 0.0 with overpotential</a:t>
              </a: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kumimoji="0"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For </a:t>
              </a:r>
              <a:r>
                <a:rPr kumimoji="0" lang="en-US" altLang="ko-KR" sz="2800" i="1" dirty="0" smtClean="0">
                  <a:latin typeface="Arial" pitchFamily="34" charset="0"/>
                  <a:ea typeface="굴림" pitchFamily="50" charset="-127"/>
                  <a:cs typeface="Arial" pitchFamily="34" charset="0"/>
                  <a:sym typeface="Symbol"/>
                </a:rPr>
                <a:t></a:t>
              </a:r>
              <a:r>
                <a:rPr kumimoji="0" lang="en-US" altLang="ko-KR" sz="2800" baseline="-25000" dirty="0" smtClean="0">
                  <a:latin typeface="Arial" pitchFamily="34" charset="0"/>
                  <a:ea typeface="굴림" pitchFamily="50" charset="-127"/>
                  <a:cs typeface="Arial" pitchFamily="34" charset="0"/>
                  <a:sym typeface="Symbol"/>
                </a:rPr>
                <a:t>T</a:t>
              </a:r>
              <a:r>
                <a:rPr kumimoji="0"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&gt;3, the </a:t>
              </a: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relative effectiveness converges into a single functional curve</a:t>
              </a:r>
            </a:p>
            <a:p>
              <a:pPr marL="216000" indent="-216000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 simple correlation equation is devised to retrieve the relative effectiveness </a:t>
              </a:r>
            </a:p>
          </p:txBody>
        </p:sp>
        <p:pic>
          <p:nvPicPr>
            <p:cNvPr id="129" name="그림 128" descr="L:\0000논문작업0000\000-Sub.Projects\EA-2015-ECEF\Figures_Submitted\Fig.2.em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54089" y="32603059"/>
              <a:ext cx="6193810" cy="520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742" name="Object 37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772409559"/>
                </p:ext>
              </p:extLst>
            </p:nvPr>
          </p:nvGraphicFramePr>
          <p:xfrm>
            <a:off x="1111854" y="36075988"/>
            <a:ext cx="4838700" cy="2085975"/>
          </p:xfrm>
          <a:graphic>
            <a:graphicData uri="http://schemas.openxmlformats.org/presentationml/2006/ole">
              <p:oleObj spid="_x0000_s6635" name="수식" r:id="rId9" imgW="2425680" imgH="1041120" progId="Equation.3">
                <p:embed/>
              </p:oleObj>
            </a:graphicData>
          </a:graphic>
        </p:graphicFrame>
      </p:grpSp>
      <p:grpSp>
        <p:nvGrpSpPr>
          <p:cNvPr id="266" name="그룹 265"/>
          <p:cNvGrpSpPr/>
          <p:nvPr/>
        </p:nvGrpSpPr>
        <p:grpSpPr>
          <a:xfrm>
            <a:off x="0" y="0"/>
            <a:ext cx="30279975" cy="5058446"/>
            <a:chOff x="0" y="0"/>
            <a:chExt cx="30279975" cy="5058446"/>
          </a:xfrm>
        </p:grpSpPr>
        <p:sp>
          <p:nvSpPr>
            <p:cNvPr id="4" name="직사각형 3"/>
            <p:cNvSpPr/>
            <p:nvPr/>
          </p:nvSpPr>
          <p:spPr>
            <a:xfrm>
              <a:off x="0" y="1"/>
              <a:ext cx="30276000" cy="5058445"/>
            </a:xfrm>
            <a:prstGeom prst="rect">
              <a:avLst/>
            </a:prstGeom>
            <a:gradFill flip="none" rotWithShape="1">
              <a:gsLst>
                <a:gs pos="0">
                  <a:srgbClr val="008080">
                    <a:shade val="30000"/>
                    <a:satMod val="115000"/>
                  </a:srgbClr>
                </a:gs>
                <a:gs pos="50000">
                  <a:srgbClr val="008080">
                    <a:shade val="67500"/>
                    <a:satMod val="115000"/>
                  </a:srgbClr>
                </a:gs>
                <a:gs pos="100000">
                  <a:srgbClr val="00808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solidFill>
                <a:srgbClr val="008080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64618" y="528858"/>
              <a:ext cx="27746764" cy="2144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0"/>
                </a:lnSpc>
              </a:pPr>
              <a:r>
                <a:rPr lang="en-US" altLang="ko-KR" sz="7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Micro/CFD model</a:t>
              </a:r>
              <a:r>
                <a:rPr lang="ko-KR" altLang="en-US" sz="7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7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development for solid oxide fuel cells based on electrochemical effectiveness model</a:t>
              </a:r>
              <a:endParaRPr lang="ko-KR" alt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" name="직사각형 126"/>
            <p:cNvSpPr/>
            <p:nvPr/>
          </p:nvSpPr>
          <p:spPr>
            <a:xfrm>
              <a:off x="3400696" y="2718764"/>
              <a:ext cx="23474608" cy="2021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Areum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Jeong</a:t>
              </a:r>
              <a:r>
                <a:rPr lang="en-US" altLang="ko-KR" sz="40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,</a:t>
              </a:r>
              <a:r>
                <a:rPr lang="en-US" altLang="ko-KR" sz="4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4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Jaeyeung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Song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Jin Hyun 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*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ko-KR" sz="4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Charn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-Jung </a:t>
              </a:r>
              <a:r>
                <a:rPr lang="en-US" altLang="ko-KR" sz="4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Kim</a:t>
              </a:r>
              <a:r>
                <a:rPr lang="en-US" altLang="ko-KR" sz="40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ko-KR" sz="1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en-US" altLang="ko-KR" sz="20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altLang="ko-KR" sz="3600" b="1" baseline="30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Mechanical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Aerospace Engineering,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Seoul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National University, KOREA</a:t>
              </a:r>
            </a:p>
            <a:p>
              <a:pPr algn="ctr"/>
              <a:r>
                <a:rPr lang="en-US" altLang="ko-KR" sz="3600" b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School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Mechanical </a:t>
              </a:r>
              <a:r>
                <a:rPr lang="en-US" altLang="ko-KR" sz="3600" b="1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Engineering, Daegu University, </a:t>
              </a:r>
              <a:r>
                <a:rPr lang="en-US" altLang="ko-KR" sz="3600" b="1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KOREA</a:t>
              </a:r>
              <a:endParaRPr lang="en-US" altLang="ko-KR" sz="3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24" name="Rectangle 3700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26" name="Rectangle 3702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28" name="Rectangle 3704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31" name="Rectangle 3707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39" name="Rectangle 3715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43" name="Rectangle 3719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53" name="Rectangle 3729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55" name="Rectangle 3731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  <p:sp>
          <p:nvSpPr>
            <p:cNvPr id="4780" name="Rectangle 3756"/>
            <p:cNvSpPr>
              <a:spLocks noChangeArrowheads="1"/>
            </p:cNvSpPr>
            <p:nvPr/>
          </p:nvSpPr>
          <p:spPr bwMode="auto">
            <a:xfrm>
              <a:off x="0" y="0"/>
              <a:ext cx="302799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259" name="그룹 258"/>
          <p:cNvGrpSpPr/>
          <p:nvPr/>
        </p:nvGrpSpPr>
        <p:grpSpPr>
          <a:xfrm>
            <a:off x="15243023" y="5439479"/>
            <a:ext cx="14724000" cy="31617151"/>
            <a:chOff x="15271427" y="14521211"/>
            <a:chExt cx="14724000" cy="23821477"/>
          </a:xfrm>
        </p:grpSpPr>
        <p:sp>
          <p:nvSpPr>
            <p:cNvPr id="168" name="양쪽 모서리가 둥근 사각형 167"/>
            <p:cNvSpPr/>
            <p:nvPr/>
          </p:nvSpPr>
          <p:spPr>
            <a:xfrm>
              <a:off x="15277329" y="15173085"/>
              <a:ext cx="14686416" cy="23169603"/>
            </a:xfrm>
            <a:prstGeom prst="round2SameRect">
              <a:avLst>
                <a:gd name="adj1" fmla="val 0"/>
                <a:gd name="adj2" fmla="val 3202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모서리가 둥근 직사각형 168"/>
            <p:cNvSpPr/>
            <p:nvPr/>
          </p:nvSpPr>
          <p:spPr>
            <a:xfrm>
              <a:off x="15271427" y="14521211"/>
              <a:ext cx="14724000" cy="685111"/>
            </a:xfrm>
            <a:prstGeom prst="roundRect">
              <a:avLst>
                <a:gd name="adj" fmla="val 9001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 dirty="0" smtClean="0">
                  <a:latin typeface="Arial" pitchFamily="34" charset="0"/>
                  <a:cs typeface="Arial" pitchFamily="34" charset="0"/>
                </a:rPr>
                <a:t>Validation with Microscale Model &amp; Results</a:t>
              </a:r>
              <a:endParaRPr lang="ko-KR" altLang="en-US" sz="4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직사각형 172"/>
            <p:cNvSpPr/>
            <p:nvPr/>
          </p:nvSpPr>
          <p:spPr>
            <a:xfrm>
              <a:off x="15505618" y="15226503"/>
              <a:ext cx="49728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Current - voltage curve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직사각형 205"/>
            <p:cNvSpPr/>
            <p:nvPr/>
          </p:nvSpPr>
          <p:spPr>
            <a:xfrm>
              <a:off x="15538161" y="22713468"/>
              <a:ext cx="5989140" cy="4405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Temperature distribution (K)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8" name="직사각형 297"/>
            <p:cNvSpPr/>
            <p:nvPr/>
          </p:nvSpPr>
          <p:spPr>
            <a:xfrm>
              <a:off x="15505618" y="18969986"/>
              <a:ext cx="82267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32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 </a:t>
              </a:r>
              <a:r>
                <a:rPr lang="en-US" altLang="ko-KR" sz="32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  <a:sym typeface="Symbol"/>
                </a:rPr>
                <a:t>Variables of along the axial coordinate</a:t>
              </a:r>
              <a:endPara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57797" y="26078099"/>
            <a:ext cx="14322150" cy="8228048"/>
            <a:chOff x="4239947" y="31468237"/>
            <a:chExt cx="14322150" cy="8622394"/>
          </a:xfrm>
        </p:grpSpPr>
        <p:grpSp>
          <p:nvGrpSpPr>
            <p:cNvPr id="16" name="그룹 15"/>
            <p:cNvGrpSpPr/>
            <p:nvPr/>
          </p:nvGrpSpPr>
          <p:grpSpPr>
            <a:xfrm>
              <a:off x="4239947" y="31468237"/>
              <a:ext cx="14322150" cy="8622394"/>
              <a:chOff x="-14074585" y="23874125"/>
              <a:chExt cx="16908119" cy="9032698"/>
            </a:xfrm>
          </p:grpSpPr>
          <p:sp>
            <p:nvSpPr>
              <p:cNvPr id="133" name="모서리가 둥근 직사각형 132"/>
              <p:cNvSpPr/>
              <p:nvPr/>
            </p:nvSpPr>
            <p:spPr>
              <a:xfrm>
                <a:off x="-14074585" y="23874125"/>
                <a:ext cx="16908119" cy="9032698"/>
              </a:xfrm>
              <a:prstGeom prst="roundRect">
                <a:avLst>
                  <a:gd name="adj" fmla="val 3051"/>
                </a:avLst>
              </a:prstGeom>
              <a:ln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-6347501" y="28954043"/>
                <a:ext cx="9076983" cy="777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Fig. 2  (a) Electrochemical reaction/ charge transport process (b) Grid number in y-direction</a:t>
                </a:r>
                <a:endParaRPr lang="ko-KR" altLang="en-US" sz="2000" b="1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5" name="TextBox 824"/>
              <p:cNvSpPr txBox="1"/>
              <p:nvPr/>
            </p:nvSpPr>
            <p:spPr>
              <a:xfrm>
                <a:off x="-12611383" y="32374864"/>
                <a:ext cx="13981716" cy="43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Fig. 2 (c) Simplified mesh grid in x-direction</a:t>
                </a:r>
                <a:endParaRPr lang="ko-KR" altLang="en-US" sz="2000" b="1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47" name="Rectangle 3"/>
            <p:cNvSpPr txBox="1">
              <a:spLocks noChangeArrowheads="1"/>
            </p:cNvSpPr>
            <p:nvPr/>
          </p:nvSpPr>
          <p:spPr bwMode="auto">
            <a:xfrm>
              <a:off x="4883390" y="31777077"/>
              <a:ext cx="6117867" cy="5459692"/>
            </a:xfrm>
            <a:prstGeom prst="rect">
              <a:avLst/>
            </a:prstGeom>
          </p:spPr>
          <p:txBody>
            <a:bodyPr/>
            <a:lstStyle/>
            <a:p>
              <a:pPr marL="342900" indent="-342900" algn="just" eaLnBrk="0" hangingPunct="0">
                <a:lnSpc>
                  <a:spcPct val="1100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altLang="ko-KR" sz="28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2-dimensional grid structure 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CINT : Cathode interconnect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CCH : Cathode Channel ( Air Channel )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CCH_C : Cathode Channel Contact layer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err="1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dCFL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 : Cathode </a:t>
              </a:r>
              <a:r>
                <a:rPr lang="en-US" altLang="ko-KR" sz="20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F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unctional Layer ( Non-active )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err="1">
                  <a:latin typeface="Arial" pitchFamily="34" charset="0"/>
                  <a:ea typeface="굴림" pitchFamily="50" charset="-127"/>
                  <a:cs typeface="Arial" pitchFamily="34" charset="0"/>
                </a:rPr>
                <a:t>a</a:t>
              </a:r>
              <a:r>
                <a:rPr lang="en-US" altLang="ko-KR" sz="2000" dirty="0" err="1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CFL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20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: Cathode 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Functional Layer ( Active )</a:t>
              </a:r>
              <a:endParaRPr lang="en-US" altLang="ko-KR" sz="2000" dirty="0">
                <a:latin typeface="Arial" pitchFamily="34" charset="0"/>
                <a:ea typeface="굴림" pitchFamily="50" charset="-127"/>
                <a:cs typeface="Arial" pitchFamily="34" charset="0"/>
              </a:endParaRP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ASL : Anode Substructure Layer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err="1">
                  <a:latin typeface="Arial" pitchFamily="34" charset="0"/>
                  <a:ea typeface="굴림" pitchFamily="50" charset="-127"/>
                  <a:cs typeface="Arial" pitchFamily="34" charset="0"/>
                </a:rPr>
                <a:t>d</a:t>
              </a:r>
              <a:r>
                <a:rPr lang="en-US" altLang="ko-KR" sz="2000" dirty="0" err="1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AFL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20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: 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Anode </a:t>
              </a:r>
              <a:r>
                <a:rPr lang="en-US" altLang="ko-KR" sz="20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Functional Layer ( Non-active )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err="1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aAFL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 </a:t>
              </a:r>
              <a:r>
                <a:rPr lang="en-US" altLang="ko-KR" sz="20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: 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Anode </a:t>
              </a:r>
              <a:r>
                <a:rPr lang="en-US" altLang="ko-KR" sz="20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Functional Layer ( Active 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)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A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CH_C : Anode Channel </a:t>
              </a:r>
              <a:r>
                <a:rPr lang="en-US" altLang="ko-KR" sz="2000" dirty="0">
                  <a:latin typeface="Arial" pitchFamily="34" charset="0"/>
                  <a:ea typeface="굴림" pitchFamily="50" charset="-127"/>
                  <a:cs typeface="Arial" pitchFamily="34" charset="0"/>
                </a:rPr>
                <a:t>C</a:t>
              </a: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ontact Layer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ACH : Anode Channel ( Fuel Channel )</a:t>
              </a:r>
            </a:p>
            <a:p>
              <a:pPr marL="216000" indent="-216000" algn="just" eaLnBrk="0" hangingPunct="0">
                <a:lnSpc>
                  <a:spcPct val="110000"/>
                </a:lnSpc>
                <a:spcAft>
                  <a:spcPts val="600"/>
                </a:spcAft>
                <a:buFont typeface="Arial" pitchFamily="34" charset="0"/>
                <a:buChar char="-"/>
                <a:defRPr/>
              </a:pPr>
              <a:r>
                <a:rPr lang="en-US" altLang="ko-KR" sz="2000" dirty="0" smtClean="0">
                  <a:latin typeface="Arial" pitchFamily="34" charset="0"/>
                  <a:ea typeface="굴림" pitchFamily="50" charset="-127"/>
                  <a:cs typeface="Arial" pitchFamily="34" charset="0"/>
                </a:rPr>
                <a:t>AINT : Anode Interconnect</a:t>
              </a:r>
            </a:p>
          </p:txBody>
        </p:sp>
      </p:grpSp>
      <p:sp>
        <p:nvSpPr>
          <p:cNvPr id="164" name="직사각형 163"/>
          <p:cNvSpPr/>
          <p:nvPr/>
        </p:nvSpPr>
        <p:spPr>
          <a:xfrm>
            <a:off x="492026" y="34341950"/>
            <a:ext cx="10459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en-US" altLang="ko-K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Calculation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algorithm </a:t>
            </a:r>
            <a:r>
              <a:rPr lang="en-US" altLang="ko-K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FLUENT </a:t>
            </a:r>
            <a:r>
              <a:rPr lang="en-US" altLang="ko-K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olver </a:t>
            </a:r>
            <a:r>
              <a:rPr lang="en-US" altLang="ko-K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ser </a:t>
            </a:r>
            <a:r>
              <a:rPr lang="en-US" altLang="ko-KR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ccess)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254147" y="6786638"/>
            <a:ext cx="6302664" cy="4320000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950891" y="6786638"/>
            <a:ext cx="6302664" cy="432000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311232" y="11734483"/>
            <a:ext cx="6101563" cy="43200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872172" y="11704525"/>
            <a:ext cx="6093351" cy="4320000"/>
          </a:xfrm>
          <a:prstGeom prst="rect">
            <a:avLst/>
          </a:prstGeom>
        </p:spPr>
      </p:pic>
      <p:sp>
        <p:nvSpPr>
          <p:cNvPr id="306" name="TextBox 305"/>
          <p:cNvSpPr txBox="1"/>
          <p:nvPr/>
        </p:nvSpPr>
        <p:spPr>
          <a:xfrm>
            <a:off x="15356011" y="11035110"/>
            <a:ext cx="1455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 4 Current-voltage curves for an IT-SOFC operating at 700°C</a:t>
            </a:r>
            <a:endParaRPr lang="ko-KR" altLang="en-US" sz="20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85772" y="42102496"/>
            <a:ext cx="1455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 3 Calculation Algorithm</a:t>
            </a:r>
            <a:endParaRPr lang="ko-KR" altLang="en-US" sz="20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직사각형 318"/>
          <p:cNvSpPr/>
          <p:nvPr/>
        </p:nvSpPr>
        <p:spPr>
          <a:xfrm>
            <a:off x="15555838" y="21122639"/>
            <a:ext cx="6580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Species concentration (</a:t>
            </a:r>
            <a:r>
              <a:rPr lang="en-US" altLang="ko-KR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M</a:t>
            </a:r>
            <a:r>
              <a:rPr lang="en-US" altLang="ko-KR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ol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/m</a:t>
            </a:r>
            <a:r>
              <a:rPr lang="en-US" altLang="ko-KR" sz="3200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9" name="TextBox 598"/>
          <p:cNvSpPr txBox="1"/>
          <p:nvPr/>
        </p:nvSpPr>
        <p:spPr>
          <a:xfrm>
            <a:off x="15356011" y="16003662"/>
            <a:ext cx="14554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 5 Variation of variables along the axial coordinate in an IT-SOFC operating at 700°C</a:t>
            </a:r>
            <a:endParaRPr lang="ko-KR" altLang="en-US" sz="20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2" name="모서리가 둥근 직사각형 601"/>
          <p:cNvSpPr/>
          <p:nvPr/>
        </p:nvSpPr>
        <p:spPr>
          <a:xfrm>
            <a:off x="15446022" y="21689964"/>
            <a:ext cx="14322150" cy="3026669"/>
          </a:xfrm>
          <a:prstGeom prst="roundRect">
            <a:avLst>
              <a:gd name="adj" fmla="val 3051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03" name="직선 연결선 602"/>
          <p:cNvCxnSpPr>
            <a:stCxn id="602" idx="2"/>
            <a:endCxn id="602" idx="0"/>
          </p:cNvCxnSpPr>
          <p:nvPr/>
        </p:nvCxnSpPr>
        <p:spPr>
          <a:xfrm flipV="1">
            <a:off x="22607097" y="21689964"/>
            <a:ext cx="0" cy="30266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47" name="그룹 46"/>
          <p:cNvGrpSpPr/>
          <p:nvPr/>
        </p:nvGrpSpPr>
        <p:grpSpPr>
          <a:xfrm>
            <a:off x="15428019" y="16843175"/>
            <a:ext cx="14322150" cy="4248206"/>
            <a:chOff x="15500027" y="18093230"/>
            <a:chExt cx="14322150" cy="4226445"/>
          </a:xfrm>
        </p:grpSpPr>
        <p:sp>
          <p:nvSpPr>
            <p:cNvPr id="597" name="모서리가 둥근 직사각형 596"/>
            <p:cNvSpPr/>
            <p:nvPr/>
          </p:nvSpPr>
          <p:spPr>
            <a:xfrm>
              <a:off x="15500027" y="18093230"/>
              <a:ext cx="14322150" cy="4226445"/>
            </a:xfrm>
            <a:prstGeom prst="roundRect">
              <a:avLst>
                <a:gd name="adj" fmla="val 3051"/>
              </a:avLst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연결선 43"/>
            <p:cNvCxnSpPr>
              <a:stCxn id="597" idx="2"/>
              <a:endCxn id="597" idx="0"/>
            </p:cNvCxnSpPr>
            <p:nvPr/>
          </p:nvCxnSpPr>
          <p:spPr>
            <a:xfrm flipV="1">
              <a:off x="22661102" y="18093230"/>
              <a:ext cx="0" cy="42264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05" name="Rectangle 3"/>
          <p:cNvSpPr txBox="1">
            <a:spLocks noChangeArrowheads="1"/>
          </p:cNvSpPr>
          <p:nvPr/>
        </p:nvSpPr>
        <p:spPr bwMode="auto">
          <a:xfrm>
            <a:off x="22765328" y="16925256"/>
            <a:ext cx="1662239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Counter-flow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16" name="TextBox 615"/>
          <p:cNvSpPr txBox="1"/>
          <p:nvPr/>
        </p:nvSpPr>
        <p:spPr>
          <a:xfrm>
            <a:off x="15500027" y="20645095"/>
            <a:ext cx="7115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Fig.6 (a) Temperature distribution in an IT-SOFC operating at 700°C</a:t>
            </a:r>
            <a:endParaRPr lang="ko-KR" altLang="en-US" sz="17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" name="Rectangle 3"/>
          <p:cNvSpPr txBox="1">
            <a:spLocks noChangeArrowheads="1"/>
          </p:cNvSpPr>
          <p:nvPr/>
        </p:nvSpPr>
        <p:spPr bwMode="auto">
          <a:xfrm>
            <a:off x="15652416" y="16907542"/>
            <a:ext cx="1215763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Co-flow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78" name="Rectangle 3"/>
          <p:cNvSpPr txBox="1">
            <a:spLocks noChangeArrowheads="1"/>
          </p:cNvSpPr>
          <p:nvPr/>
        </p:nvSpPr>
        <p:spPr bwMode="auto">
          <a:xfrm>
            <a:off x="15652416" y="21732067"/>
            <a:ext cx="1215763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Co-flow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27" name="Rectangle 3"/>
          <p:cNvSpPr txBox="1">
            <a:spLocks noChangeArrowheads="1"/>
          </p:cNvSpPr>
          <p:nvPr/>
        </p:nvSpPr>
        <p:spPr bwMode="auto">
          <a:xfrm>
            <a:off x="22765394" y="16925606"/>
            <a:ext cx="1662239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Counter-flow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28" name="Rectangle 3"/>
          <p:cNvSpPr txBox="1">
            <a:spLocks noChangeArrowheads="1"/>
          </p:cNvSpPr>
          <p:nvPr/>
        </p:nvSpPr>
        <p:spPr bwMode="auto">
          <a:xfrm>
            <a:off x="22765394" y="21764302"/>
            <a:ext cx="1662239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Counter-flow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640" name="직사각형 639"/>
          <p:cNvSpPr/>
          <p:nvPr/>
        </p:nvSpPr>
        <p:spPr>
          <a:xfrm>
            <a:off x="15555838" y="25048051"/>
            <a:ext cx="11607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Effect of thermal conductivity at interconnect (@ 0.7 </a:t>
            </a:r>
            <a:r>
              <a:rPr lang="en-US" altLang="ko-KR" sz="32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V</a:t>
            </a:r>
            <a:r>
              <a:rPr lang="en-US" altLang="ko-KR" sz="3200" b="1" baseline="-250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cell</a:t>
            </a:r>
            <a:r>
              <a:rPr lang="en-US" altLang="ko-KR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ko-KR" alt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8" name="그림 65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8" r="91379" b="39806"/>
          <a:stretch/>
        </p:blipFill>
        <p:spPr>
          <a:xfrm>
            <a:off x="21664926" y="17043508"/>
            <a:ext cx="806735" cy="2910837"/>
          </a:xfrm>
          <a:prstGeom prst="rect">
            <a:avLst/>
          </a:prstGeom>
        </p:spPr>
      </p:pic>
      <p:pic>
        <p:nvPicPr>
          <p:cNvPr id="659" name="그림 65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8" r="91215" b="40278"/>
          <a:stretch/>
        </p:blipFill>
        <p:spPr>
          <a:xfrm>
            <a:off x="28816297" y="17069588"/>
            <a:ext cx="825764" cy="2880000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583697" y="22106381"/>
            <a:ext cx="549888" cy="1991818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980747" y="22077758"/>
            <a:ext cx="550647" cy="1990800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48928" y="35085113"/>
            <a:ext cx="11850899" cy="6895661"/>
          </a:xfrm>
          <a:prstGeom prst="rect">
            <a:avLst/>
          </a:prstGeom>
        </p:spPr>
      </p:pic>
      <p:pic>
        <p:nvPicPr>
          <p:cNvPr id="730" name="그림 72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181547" y="22077758"/>
            <a:ext cx="550647" cy="1990800"/>
          </a:xfrm>
          <a:prstGeom prst="rect">
            <a:avLst/>
          </a:prstGeom>
        </p:spPr>
      </p:pic>
      <p:pic>
        <p:nvPicPr>
          <p:cNvPr id="731" name="그림 730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729118" y="22072491"/>
            <a:ext cx="573020" cy="2025708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5552418" y="17229497"/>
            <a:ext cx="6127155" cy="3379818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2628819" y="17216214"/>
            <a:ext cx="6258164" cy="3374796"/>
          </a:xfrm>
          <a:prstGeom prst="rect">
            <a:avLst/>
          </a:prstGeom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6099792" y="22050924"/>
            <a:ext cx="5825516" cy="2360311"/>
          </a:xfrm>
          <a:prstGeom prst="rect">
            <a:avLst/>
          </a:prstGeom>
        </p:spPr>
      </p:pic>
      <p:sp>
        <p:nvSpPr>
          <p:cNvPr id="732" name="직사각형 731"/>
          <p:cNvSpPr/>
          <p:nvPr/>
        </p:nvSpPr>
        <p:spPr>
          <a:xfrm>
            <a:off x="15572471" y="25508718"/>
            <a:ext cx="55136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Temperature Distribution </a:t>
            </a:r>
            <a:r>
              <a:rPr lang="en-US" altLang="ko-K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(K)</a:t>
            </a:r>
            <a:endParaRPr lang="ko-KR" alt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ko-KR" alt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2" name="그룹 791"/>
          <p:cNvGrpSpPr/>
          <p:nvPr/>
        </p:nvGrpSpPr>
        <p:grpSpPr>
          <a:xfrm>
            <a:off x="15428019" y="25944965"/>
            <a:ext cx="14322150" cy="4248206"/>
            <a:chOff x="15500027" y="18093230"/>
            <a:chExt cx="14322150" cy="4226445"/>
          </a:xfrm>
        </p:grpSpPr>
        <p:sp>
          <p:nvSpPr>
            <p:cNvPr id="793" name="모서리가 둥근 직사각형 792"/>
            <p:cNvSpPr/>
            <p:nvPr/>
          </p:nvSpPr>
          <p:spPr>
            <a:xfrm>
              <a:off x="15500027" y="18093230"/>
              <a:ext cx="14322150" cy="4226445"/>
            </a:xfrm>
            <a:prstGeom prst="roundRect">
              <a:avLst>
                <a:gd name="adj" fmla="val 3051"/>
              </a:avLst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94" name="직선 연결선 793"/>
            <p:cNvCxnSpPr>
              <a:stCxn id="793" idx="2"/>
              <a:endCxn id="793" idx="0"/>
            </p:cNvCxnSpPr>
            <p:nvPr/>
          </p:nvCxnSpPr>
          <p:spPr>
            <a:xfrm flipV="1">
              <a:off x="22661102" y="18093230"/>
              <a:ext cx="0" cy="422644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97" name="Rectangle 3"/>
          <p:cNvSpPr txBox="1">
            <a:spLocks noChangeArrowheads="1"/>
          </p:cNvSpPr>
          <p:nvPr/>
        </p:nvSpPr>
        <p:spPr bwMode="auto">
          <a:xfrm>
            <a:off x="15652416" y="26009332"/>
            <a:ext cx="1215763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Co-flow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798" name="Rectangle 3"/>
          <p:cNvSpPr txBox="1">
            <a:spLocks noChangeArrowheads="1"/>
          </p:cNvSpPr>
          <p:nvPr/>
        </p:nvSpPr>
        <p:spPr bwMode="auto">
          <a:xfrm>
            <a:off x="22700827" y="26027396"/>
            <a:ext cx="1662239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Counter-flow 0.7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799" name="그림 79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78" r="91379" b="39806"/>
          <a:stretch/>
        </p:blipFill>
        <p:spPr>
          <a:xfrm>
            <a:off x="21664926" y="26198281"/>
            <a:ext cx="806735" cy="2910837"/>
          </a:xfrm>
          <a:prstGeom prst="rect">
            <a:avLst/>
          </a:prstGeom>
        </p:spPr>
      </p:pic>
      <p:pic>
        <p:nvPicPr>
          <p:cNvPr id="800" name="그림 79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8" r="91215" b="40278"/>
          <a:stretch/>
        </p:blipFill>
        <p:spPr>
          <a:xfrm>
            <a:off x="28816297" y="26171378"/>
            <a:ext cx="825764" cy="2880000"/>
          </a:xfrm>
          <a:prstGeom prst="rect">
            <a:avLst/>
          </a:prstGeom>
        </p:spPr>
      </p:pic>
      <p:sp>
        <p:nvSpPr>
          <p:cNvPr id="803" name="직사각형 802"/>
          <p:cNvSpPr/>
          <p:nvPr/>
        </p:nvSpPr>
        <p:spPr>
          <a:xfrm>
            <a:off x="15572471" y="30257538"/>
            <a:ext cx="59939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Species concentration </a:t>
            </a:r>
            <a:r>
              <a:rPr lang="en-US" altLang="ko-K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en-US" altLang="ko-KR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Mol</a:t>
            </a:r>
            <a:r>
              <a:rPr lang="en-US" altLang="ko-K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/m</a:t>
            </a:r>
            <a:r>
              <a:rPr lang="en-US" altLang="ko-KR" sz="28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3</a:t>
            </a:r>
            <a:r>
              <a:rPr lang="en-US" altLang="ko-K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ko-KR" alt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ko-KR" alt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4" name="모서리가 둥근 직사각형 803"/>
          <p:cNvSpPr/>
          <p:nvPr/>
        </p:nvSpPr>
        <p:spPr>
          <a:xfrm>
            <a:off x="15446022" y="30738357"/>
            <a:ext cx="14322150" cy="3165293"/>
          </a:xfrm>
          <a:prstGeom prst="roundRect">
            <a:avLst>
              <a:gd name="adj" fmla="val 3051"/>
            </a:avLst>
          </a:prstGeom>
          <a:ln>
            <a:solidFill>
              <a:srgbClr val="7030A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7" name="Rectangle 3"/>
          <p:cNvSpPr txBox="1">
            <a:spLocks noChangeArrowheads="1"/>
          </p:cNvSpPr>
          <p:nvPr/>
        </p:nvSpPr>
        <p:spPr bwMode="auto">
          <a:xfrm>
            <a:off x="15652416" y="30780460"/>
            <a:ext cx="1215763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Co-flow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08" name="Rectangle 3"/>
          <p:cNvSpPr txBox="1">
            <a:spLocks noChangeArrowheads="1"/>
          </p:cNvSpPr>
          <p:nvPr/>
        </p:nvSpPr>
        <p:spPr bwMode="auto">
          <a:xfrm>
            <a:off x="22765394" y="30812695"/>
            <a:ext cx="1662239" cy="464283"/>
          </a:xfrm>
          <a:prstGeom prst="rect">
            <a:avLst/>
          </a:prstGeom>
        </p:spPr>
        <p:txBody>
          <a:bodyPr/>
          <a:lstStyle/>
          <a:p>
            <a:pPr eaLnBrk="0" hangingPunct="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ko-KR" sz="2000" dirty="0" smtClean="0">
                <a:latin typeface="Arial" pitchFamily="34" charset="0"/>
                <a:ea typeface="굴림" pitchFamily="50" charset="-127"/>
                <a:cs typeface="Arial" pitchFamily="34" charset="0"/>
              </a:rPr>
              <a:t>Counter-flow</a:t>
            </a:r>
            <a:endParaRPr lang="en-US" altLang="ko-KR" sz="2000" dirty="0"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809" name="그림 80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583697" y="31154774"/>
            <a:ext cx="549888" cy="1991818"/>
          </a:xfrm>
          <a:prstGeom prst="rect">
            <a:avLst/>
          </a:prstGeom>
        </p:spPr>
      </p:pic>
      <p:pic>
        <p:nvPicPr>
          <p:cNvPr id="810" name="그림 809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980747" y="31126151"/>
            <a:ext cx="550647" cy="1990800"/>
          </a:xfrm>
          <a:prstGeom prst="rect">
            <a:avLst/>
          </a:prstGeom>
        </p:spPr>
      </p:pic>
      <p:pic>
        <p:nvPicPr>
          <p:cNvPr id="811" name="그림 810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9181547" y="31126151"/>
            <a:ext cx="550647" cy="1990800"/>
          </a:xfrm>
          <a:prstGeom prst="rect">
            <a:avLst/>
          </a:prstGeom>
        </p:spPr>
      </p:pic>
      <p:pic>
        <p:nvPicPr>
          <p:cNvPr id="812" name="그림 811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729118" y="31120884"/>
            <a:ext cx="573020" cy="2025708"/>
          </a:xfrm>
          <a:prstGeom prst="rect">
            <a:avLst/>
          </a:prstGeom>
        </p:spPr>
      </p:pic>
      <p:sp>
        <p:nvSpPr>
          <p:cNvPr id="815" name="TextBox 814"/>
          <p:cNvSpPr txBox="1"/>
          <p:nvPr/>
        </p:nvSpPr>
        <p:spPr>
          <a:xfrm>
            <a:off x="22648077" y="20649543"/>
            <a:ext cx="7115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Fig.6 (b) Temperature distribution in an IT-SOFC operating at 700°C</a:t>
            </a:r>
            <a:endParaRPr lang="ko-KR" altLang="en-US" sz="17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6" name="TextBox 815"/>
          <p:cNvSpPr txBox="1"/>
          <p:nvPr/>
        </p:nvSpPr>
        <p:spPr>
          <a:xfrm>
            <a:off x="15506145" y="24326018"/>
            <a:ext cx="7115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Fig.7 (a) Species concentration in an IT-SOFC operating at 700°C</a:t>
            </a:r>
            <a:endParaRPr lang="ko-KR" altLang="en-US" sz="17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7" name="TextBox 816"/>
          <p:cNvSpPr txBox="1"/>
          <p:nvPr/>
        </p:nvSpPr>
        <p:spPr>
          <a:xfrm>
            <a:off x="22661442" y="24309742"/>
            <a:ext cx="7115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Fig.7 (b) </a:t>
            </a:r>
            <a:r>
              <a:rPr lang="en-US" altLang="ko-KR" sz="17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Species concentration in </a:t>
            </a:r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an IT-SOFC operating at 700°C</a:t>
            </a:r>
            <a:endParaRPr lang="ko-KR" altLang="en-US" sz="17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8" name="표 8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5691182"/>
              </p:ext>
            </p:extLst>
          </p:nvPr>
        </p:nvGraphicFramePr>
        <p:xfrm>
          <a:off x="16099792" y="34592566"/>
          <a:ext cx="13369788" cy="2127088"/>
        </p:xfrm>
        <a:graphic>
          <a:graphicData uri="http://schemas.openxmlformats.org/drawingml/2006/table">
            <a:tbl>
              <a:tblPr/>
              <a:tblGrid>
                <a:gridCol w="4152763"/>
                <a:gridCol w="2376264"/>
                <a:gridCol w="2376264"/>
                <a:gridCol w="2304256"/>
                <a:gridCol w="2160241"/>
              </a:tblGrid>
              <a:tr h="37915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1" i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  <a:sym typeface="Symbol"/>
                        </a:rPr>
                        <a:t>Thermal conductivity</a:t>
                      </a:r>
                      <a:endParaRPr lang="ko-KR" sz="2400" b="1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247189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i="1" kern="1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  <a:sym typeface="Symbol"/>
                        </a:rPr>
                        <a:t>Co-flow</a:t>
                      </a:r>
                      <a:endParaRPr lang="ko-KR" altLang="ko-KR" sz="24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247189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i="1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  <a:sym typeface="Symbol"/>
                        </a:rPr>
                        <a:t>Counter-flow</a:t>
                      </a:r>
                      <a:endParaRPr lang="ko-KR" altLang="ko-KR" sz="2400" b="1" kern="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826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i="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altLang="ko-KR" sz="2400" b="0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  <a:sym typeface="Symbol"/>
                        </a:rPr>
                        <a:t>W/m-K</a:t>
                      </a:r>
                      <a:endParaRPr lang="ko-KR" sz="2400" b="0" i="0" kern="1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kern="10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0.870 A/cm</a:t>
                      </a:r>
                      <a:r>
                        <a:rPr lang="en-US" altLang="ko-KR" sz="2400" b="0" kern="100" baseline="3000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2400" b="0" kern="100" baseline="300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kern="100" baseline="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1259.20 K</a:t>
                      </a:r>
                      <a:endParaRPr lang="ko-KR" sz="2400" b="0" kern="100" baseline="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kern="1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0.920 A/cm</a:t>
                      </a:r>
                      <a:r>
                        <a:rPr lang="en-US" altLang="ko-KR" sz="2400" b="0" kern="100" baseline="300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2400" b="0" kern="1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kern="1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1307.33</a:t>
                      </a:r>
                      <a:r>
                        <a:rPr lang="en-US" altLang="ko-KR" sz="2400" b="0" kern="100" baseline="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 K</a:t>
                      </a:r>
                      <a:endParaRPr lang="ko-KR" sz="2400" b="0" kern="1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26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i="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en-US" altLang="ko-KR" sz="2400" b="0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  <a:sym typeface="Symbol"/>
                        </a:rPr>
                        <a:t>W/m-K</a:t>
                      </a:r>
                      <a:endParaRPr lang="ko-KR" sz="2400" b="0" i="0" kern="1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7189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kern="1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0.902 A/cm</a:t>
                      </a:r>
                      <a:r>
                        <a:rPr lang="en-US" altLang="ko-KR" sz="2400" b="0" kern="100" baseline="300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ko-KR" sz="2400" b="0" kern="100" baseline="30000" dirty="0" smtClean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7189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kern="100" baseline="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1258.95 K</a:t>
                      </a:r>
                      <a:endParaRPr lang="ko-KR" altLang="ko-KR" sz="2400" b="0" kern="100" baseline="30000" dirty="0" smtClean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7189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kern="1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0.952 A/cm</a:t>
                      </a:r>
                      <a:r>
                        <a:rPr lang="en-US" altLang="ko-KR" sz="2400" b="0" kern="100" baseline="300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ko-KR" sz="2400" b="0" kern="100" baseline="30000" dirty="0" smtClean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kern="1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1299.81 K</a:t>
                      </a:r>
                      <a:endParaRPr lang="ko-KR" sz="2400" b="0" kern="1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264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i="0" kern="1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125 </a:t>
                      </a:r>
                      <a:r>
                        <a:rPr lang="en-US" altLang="ko-KR" sz="2400" b="0" i="0" kern="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  <a:sym typeface="Symbol"/>
                        </a:rPr>
                        <a:t>W/m-K</a:t>
                      </a:r>
                      <a:endParaRPr lang="ko-KR" sz="2400" b="0" i="0" kern="1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7189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i="0" kern="1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0.930 A/cm</a:t>
                      </a:r>
                      <a:r>
                        <a:rPr lang="en-US" altLang="ko-KR" sz="2400" b="0" i="0" kern="100" baseline="300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ko-KR" sz="2400" b="0" i="0" kern="100" baseline="30000" dirty="0" smtClean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47189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0" kern="100" baseline="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1242.59 K</a:t>
                      </a:r>
                      <a:endParaRPr lang="ko-KR" altLang="ko-KR" sz="2400" b="0" kern="100" baseline="0" dirty="0" smtClean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kern="1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0.965 A/cm</a:t>
                      </a:r>
                      <a:r>
                        <a:rPr lang="en-US" altLang="ko-KR" sz="2400" b="0" kern="100" baseline="300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sz="2400" b="0" kern="1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2400" b="0" kern="100" dirty="0" smtClean="0">
                          <a:latin typeface="Times New Roman" panose="02020603050405020304" pitchFamily="18" charset="0"/>
                          <a:ea typeface="Arial Unicode MS" pitchFamily="50" charset="-127"/>
                          <a:cs typeface="Times New Roman" panose="02020603050405020304" pitchFamily="18" charset="0"/>
                        </a:rPr>
                        <a:t>1281.54 K</a:t>
                      </a:r>
                      <a:endParaRPr lang="ko-KR" sz="2400" b="0" kern="100" dirty="0">
                        <a:latin typeface="Times New Roman" panose="02020603050405020304" pitchFamily="18" charset="0"/>
                        <a:ea typeface="Arial Unicode MS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19" name="직사각형 818"/>
          <p:cNvSpPr/>
          <p:nvPr/>
        </p:nvSpPr>
        <p:spPr>
          <a:xfrm>
            <a:off x="15572471" y="33986498"/>
            <a:ext cx="11942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ko-K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Current density </a:t>
            </a:r>
            <a:r>
              <a:rPr lang="en-US" altLang="ko-K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lang="en-US" altLang="ko-K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ccording to thermal conductivity at interconnect</a:t>
            </a:r>
            <a:endParaRPr lang="ko-KR" alt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" name="TextBox 819"/>
          <p:cNvSpPr txBox="1"/>
          <p:nvPr/>
        </p:nvSpPr>
        <p:spPr>
          <a:xfrm>
            <a:off x="15500027" y="29757190"/>
            <a:ext cx="7115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Fig.8 (a) Temperature distribution in an IT-SOFC operating at 700°C</a:t>
            </a:r>
            <a:endParaRPr lang="ko-KR" altLang="en-US" sz="17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" name="그림 7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576511" y="26343957"/>
            <a:ext cx="6116938" cy="3374182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2628819" y="26342232"/>
            <a:ext cx="6173014" cy="3365288"/>
          </a:xfrm>
          <a:prstGeom prst="rect">
            <a:avLst/>
          </a:prstGeom>
        </p:spPr>
      </p:pic>
      <p:sp>
        <p:nvSpPr>
          <p:cNvPr id="821" name="TextBox 820"/>
          <p:cNvSpPr txBox="1"/>
          <p:nvPr/>
        </p:nvSpPr>
        <p:spPr>
          <a:xfrm>
            <a:off x="22683815" y="29757190"/>
            <a:ext cx="7115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Fig.8 (b) Temperature distribution in an IT-SOFC operating at 700°C</a:t>
            </a:r>
            <a:endParaRPr lang="ko-KR" altLang="en-US" sz="17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2" name="TextBox 821"/>
          <p:cNvSpPr txBox="1"/>
          <p:nvPr/>
        </p:nvSpPr>
        <p:spPr>
          <a:xfrm>
            <a:off x="15506145" y="33431612"/>
            <a:ext cx="7115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</a:t>
            </a:r>
            <a:r>
              <a:rPr lang="en-US" altLang="ko-KR" sz="17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(a) Species concentration in an IT-SOFC operating at 700°C</a:t>
            </a:r>
            <a:endParaRPr lang="ko-KR" altLang="en-US" sz="17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그림 76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3174119" y="31168884"/>
            <a:ext cx="5899632" cy="2376000"/>
          </a:xfrm>
          <a:prstGeom prst="rect">
            <a:avLst/>
          </a:prstGeom>
        </p:spPr>
      </p:pic>
      <p:sp>
        <p:nvSpPr>
          <p:cNvPr id="823" name="TextBox 822"/>
          <p:cNvSpPr txBox="1"/>
          <p:nvPr/>
        </p:nvSpPr>
        <p:spPr>
          <a:xfrm>
            <a:off x="22706527" y="33431612"/>
            <a:ext cx="711565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Fig.</a:t>
            </a:r>
            <a:r>
              <a:rPr lang="en-US" altLang="ko-KR" sz="17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altLang="ko-KR" sz="17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(b) Species concentration in an IT-SOFC operating at 700°C</a:t>
            </a:r>
            <a:endParaRPr lang="ko-KR" altLang="en-US" sz="17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3137890" y="22066848"/>
            <a:ext cx="5948493" cy="236160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6084082" y="31151105"/>
            <a:ext cx="5783501" cy="2393779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 rotWithShape="1">
          <a:blip r:embed="rId28" cstate="print"/>
          <a:srcRect t="3048"/>
          <a:stretch/>
        </p:blipFill>
        <p:spPr>
          <a:xfrm>
            <a:off x="7276399" y="26184880"/>
            <a:ext cx="6923501" cy="4580422"/>
          </a:xfrm>
          <a:prstGeom prst="rect">
            <a:avLst/>
          </a:prstGeom>
        </p:spPr>
      </p:pic>
      <p:pic>
        <p:nvPicPr>
          <p:cNvPr id="91" name="그림 9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1" t="45824" r="709" b="45801"/>
          <a:stretch/>
        </p:blipFill>
        <p:spPr>
          <a:xfrm>
            <a:off x="1012755" y="31629398"/>
            <a:ext cx="13276800" cy="21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455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17686</TotalTime>
  <Words>646</Words>
  <Application>Microsoft Office PowerPoint</Application>
  <PresentationFormat>사용자 지정</PresentationFormat>
  <Paragraphs>100</Paragraphs>
  <Slides>1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Office 테마</vt:lpstr>
      <vt:lpstr>Equation</vt:lpstr>
      <vt:lpstr>수식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DWSHIN</dc:creator>
  <cp:lastModifiedBy>Registered User</cp:lastModifiedBy>
  <cp:revision>455</cp:revision>
  <cp:lastPrinted>2012-08-07T03:05:57Z</cp:lastPrinted>
  <dcterms:created xsi:type="dcterms:W3CDTF">2012-08-06T23:34:54Z</dcterms:created>
  <dcterms:modified xsi:type="dcterms:W3CDTF">2017-07-03T06:13:12Z</dcterms:modified>
</cp:coreProperties>
</file>