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761163" cy="9942513"/>
  <p:defaultTextStyle>
    <a:defPPr>
      <a:defRPr lang="ko-KR"/>
    </a:defPPr>
    <a:lvl1pPr marL="0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5949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71898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7846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43795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6600"/>
    <a:srgbClr val="009900"/>
    <a:srgbClr val="008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173" autoAdjust="0"/>
    <p:restoredTop sz="94660"/>
  </p:normalViewPr>
  <p:slideViewPr>
    <p:cSldViewPr>
      <p:cViewPr>
        <p:scale>
          <a:sx n="25" d="100"/>
          <a:sy n="25" d="100"/>
        </p:scale>
        <p:origin x="-3090" y="1914"/>
      </p:cViewPr>
      <p:guideLst>
        <p:guide orient="horz" pos="13483"/>
        <p:guide pos="9537"/>
      </p:guideLst>
    </p:cSldViewPr>
  </p:slideViewPr>
  <p:notesTextViewPr>
    <p:cViewPr>
      <p:scale>
        <a:sx n="300" d="100"/>
        <a:sy n="300" d="100"/>
      </p:scale>
      <p:origin x="0" y="24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4B7192-ED7F-49C2-BE07-BB77B46E4F54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6125"/>
            <a:ext cx="26336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E51A34A3-6190-49C7-A533-F3A5BA234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2439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35949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71898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707846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943795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1A34A3-6190-49C7-A533-F3A5BA23434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3051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999" y="13298392"/>
            <a:ext cx="25737979" cy="917608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41996" y="24258165"/>
            <a:ext cx="21195983" cy="109399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5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7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7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43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9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15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51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87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2372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7825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439868" y="1813419"/>
            <a:ext cx="26826164" cy="3863667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961371" y="1813419"/>
            <a:ext cx="79973831" cy="3863667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8619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1751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5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91909" y="18144085"/>
            <a:ext cx="25737979" cy="9364359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5949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7189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784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43795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974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15693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516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8759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660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961372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9866036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3742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582380"/>
            <a:ext cx="13378914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13999" y="13575856"/>
            <a:ext cx="13378914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5381809" y="9582380"/>
            <a:ext cx="13384169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5381809" y="13575856"/>
            <a:ext cx="13384169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4023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29257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4284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4000" y="1704417"/>
            <a:ext cx="9961903" cy="725366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838629" y="1704419"/>
            <a:ext cx="16927347" cy="36535891"/>
          </a:xfrm>
        </p:spPr>
        <p:txBody>
          <a:bodyPr/>
          <a:lstStyle>
            <a:lvl1pPr>
              <a:defRPr sz="87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14000" y="8958085"/>
            <a:ext cx="9961903" cy="29282226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2871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35087" y="29965973"/>
            <a:ext cx="18167985" cy="353765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935087" y="3825027"/>
            <a:ext cx="18167985" cy="25685115"/>
          </a:xfrm>
        </p:spPr>
        <p:txBody>
          <a:bodyPr/>
          <a:lstStyle>
            <a:lvl1pPr marL="0" indent="0">
              <a:buNone/>
              <a:defRPr sz="8700"/>
            </a:lvl1pPr>
            <a:lvl2pPr marL="1235949" indent="0">
              <a:buNone/>
              <a:defRPr sz="7600"/>
            </a:lvl2pPr>
            <a:lvl3pPr marL="2471898" indent="0">
              <a:buNone/>
              <a:defRPr sz="6500"/>
            </a:lvl3pPr>
            <a:lvl4pPr marL="3707846" indent="0">
              <a:buNone/>
              <a:defRPr sz="5400"/>
            </a:lvl4pPr>
            <a:lvl5pPr marL="4943795" indent="0">
              <a:buNone/>
              <a:defRPr sz="5400"/>
            </a:lvl5pPr>
            <a:lvl6pPr marL="6179744" indent="0">
              <a:buNone/>
              <a:defRPr sz="5400"/>
            </a:lvl6pPr>
            <a:lvl7pPr marL="7415693" indent="0">
              <a:buNone/>
              <a:defRPr sz="5400"/>
            </a:lvl7pPr>
            <a:lvl8pPr marL="8651641" indent="0">
              <a:buNone/>
              <a:defRPr sz="5400"/>
            </a:lvl8pPr>
            <a:lvl9pPr marL="9887590" indent="0">
              <a:buNone/>
              <a:defRPr sz="54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5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2192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  <a:prstGeom prst="rect">
            <a:avLst/>
          </a:prstGeom>
        </p:spPr>
        <p:txBody>
          <a:bodyPr vert="horz" lIns="247190" tIns="123595" rIns="247190" bIns="123595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988661"/>
            <a:ext cx="27251978" cy="28251647"/>
          </a:xfrm>
          <a:prstGeom prst="rect">
            <a:avLst/>
          </a:prstGeom>
        </p:spPr>
        <p:txBody>
          <a:bodyPr vert="horz" lIns="247190" tIns="123595" rIns="247190" bIns="12359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513999" y="39677168"/>
            <a:ext cx="7065328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6B132-9603-4E87-A2DF-F72697373BDA}" type="datetimeFigureOut">
              <a:rPr lang="ko-KR" altLang="en-US" smtClean="0"/>
              <a:pPr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0345659" y="39677168"/>
            <a:ext cx="9588659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1700649" y="39677168"/>
            <a:ext cx="7065328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34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71898" rtl="0" eaLnBrk="1" latinLnBrk="1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6962" indent="-926962" algn="l" defTabSz="2471898" rtl="0" eaLnBrk="1" latinLnBrk="1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008417" indent="-772468" algn="l" defTabSz="2471898" rtl="0" eaLnBrk="1" latinLnBrk="1" hangingPunct="1">
        <a:spcBef>
          <a:spcPct val="20000"/>
        </a:spcBef>
        <a:buFont typeface="Arial" pitchFamily="34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9872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5821" indent="-617974" algn="l" defTabSz="2471898" rtl="0" eaLnBrk="1" latinLnBrk="1" hangingPunct="1">
        <a:spcBef>
          <a:spcPct val="20000"/>
        </a:spcBef>
        <a:buFont typeface="Arial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61769" indent="-617974" algn="l" defTabSz="2471898" rtl="0" eaLnBrk="1" latinLnBrk="1" hangingPunct="1">
        <a:spcBef>
          <a:spcPct val="20000"/>
        </a:spcBef>
        <a:buFont typeface="Arial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97718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33667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69616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505564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5949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71898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7846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43795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9744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15693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51641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8759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7.bin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13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8.bin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0.emf"/><Relationship Id="rId20" Type="http://schemas.openxmlformats.org/officeDocument/2006/relationships/image" Target="../media/image22.e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7.bin"/><Relationship Id="rId24" Type="http://schemas.openxmlformats.org/officeDocument/2006/relationships/oleObject" Target="../embeddings/oleObject15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21.e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9.emf"/><Relationship Id="rId22" Type="http://schemas.openxmlformats.org/officeDocument/2006/relationships/image" Target="../media/image23.emf"/><Relationship Id="rId27" Type="http://schemas.openxmlformats.org/officeDocument/2006/relationships/image" Target="../media/image2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그룹 263"/>
          <p:cNvGrpSpPr/>
          <p:nvPr/>
        </p:nvGrpSpPr>
        <p:grpSpPr>
          <a:xfrm>
            <a:off x="303081" y="5448202"/>
            <a:ext cx="14724000" cy="5976664"/>
            <a:chOff x="303081" y="5448202"/>
            <a:chExt cx="14724000" cy="5976664"/>
          </a:xfrm>
        </p:grpSpPr>
        <p:sp>
          <p:nvSpPr>
            <p:cNvPr id="7" name="모서리가 둥근 직사각형 6"/>
            <p:cNvSpPr/>
            <p:nvPr/>
          </p:nvSpPr>
          <p:spPr>
            <a:xfrm>
              <a:off x="303081" y="5454870"/>
              <a:ext cx="14686416" cy="5969996"/>
            </a:xfrm>
            <a:prstGeom prst="roundRect">
              <a:avLst>
                <a:gd name="adj" fmla="val 4787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모서리가 둥근 직사각형 16"/>
            <p:cNvSpPr/>
            <p:nvPr/>
          </p:nvSpPr>
          <p:spPr>
            <a:xfrm>
              <a:off x="303081" y="5448202"/>
              <a:ext cx="14724000" cy="900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Research Background &amp; Objectives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837589" y="7014375"/>
              <a:ext cx="13610893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Wingdings" pitchFamily="2" charset="2"/>
                <a:buChar char="ü"/>
              </a:pP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Conventional electrode microscale models are difficult to be incorporated with large-scale macroscale calculations and computational fluid dynamics (CFD)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r>
                <a:rPr lang="en-US" altLang="ko-KR" sz="28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Too many grid points are required for capturing  the reaction/transport process in mixed ionic-electronic conducting (MIEC) electrodes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r>
                <a:rPr lang="en-US" altLang="ko-KR" sz="28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Computational costs are also high due to this fine grid allocation</a:t>
              </a:r>
              <a:endParaRPr lang="en-US" altLang="ko-KR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510319" y="6429600"/>
              <a:ext cx="483658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Research </a:t>
              </a:r>
              <a:r>
                <a:rPr lang="en-US" altLang="ko-KR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Background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2" name="직사각형 341"/>
            <p:cNvSpPr/>
            <p:nvPr/>
          </p:nvSpPr>
          <p:spPr>
            <a:xfrm>
              <a:off x="510319" y="9210225"/>
              <a:ext cx="255871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Objectives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3" name="TextBox 342"/>
            <p:cNvSpPr txBox="1"/>
            <p:nvPr/>
          </p:nvSpPr>
          <p:spPr>
            <a:xfrm>
              <a:off x="837589" y="9823847"/>
              <a:ext cx="1361089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Wingdings" pitchFamily="2" charset="2"/>
                <a:buChar char="Ø"/>
              </a:pP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Development of an efficient and accurate method to determine the current generation in thin active reaction layers</a:t>
              </a:r>
            </a:p>
            <a:p>
              <a:pPr marL="457200" indent="-457200">
                <a:buFont typeface="Wingdings" pitchFamily="2" charset="2"/>
                <a:buChar char="Ø"/>
              </a:pP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Using the fewest grid points to speed up computation</a:t>
              </a:r>
            </a:p>
          </p:txBody>
        </p:sp>
      </p:grpSp>
      <p:grpSp>
        <p:nvGrpSpPr>
          <p:cNvPr id="260" name="그룹 259"/>
          <p:cNvGrpSpPr/>
          <p:nvPr/>
        </p:nvGrpSpPr>
        <p:grpSpPr>
          <a:xfrm>
            <a:off x="15253575" y="37131722"/>
            <a:ext cx="14754428" cy="5256584"/>
            <a:chOff x="15253575" y="37131722"/>
            <a:chExt cx="14754428" cy="5256584"/>
          </a:xfrm>
        </p:grpSpPr>
        <p:sp>
          <p:nvSpPr>
            <p:cNvPr id="21" name="직사각형 20"/>
            <p:cNvSpPr/>
            <p:nvPr/>
          </p:nvSpPr>
          <p:spPr>
            <a:xfrm>
              <a:off x="15284003" y="41308186"/>
              <a:ext cx="14724000" cy="108012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  Contact information</a:t>
              </a:r>
            </a:p>
            <a:p>
              <a:r>
                <a:rPr lang="en-US" altLang="ko-KR" sz="2800" dirty="0" smtClean="0">
                  <a:solidFill>
                    <a:srgbClr val="008080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altLang="ko-KR" sz="28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2800" dirty="0" smtClean="0">
                  <a:solidFill>
                    <a:srgbClr val="7030A0"/>
                  </a:solidFill>
                  <a:latin typeface="Times New Roman"/>
                  <a:cs typeface="Times New Roman"/>
                </a:rPr>
                <a:t>*</a:t>
              </a:r>
              <a:r>
                <a:rPr lang="en-US" altLang="ko-KR" sz="28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Corresponding </a:t>
              </a:r>
              <a:r>
                <a:rPr lang="en-US" altLang="ko-KR" sz="2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author. 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jinhnam@gmail.com </a:t>
              </a:r>
              <a:r>
                <a:rPr lang="en-US" altLang="ko-KR" sz="2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(J.H. Nam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).</a:t>
              </a:r>
              <a:endParaRPr lang="en-US" altLang="ko-KR" sz="2800" dirty="0" smtClean="0">
                <a:solidFill>
                  <a:srgbClr val="00808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모서리가 둥근 직사각형 12"/>
            <p:cNvSpPr/>
            <p:nvPr/>
          </p:nvSpPr>
          <p:spPr>
            <a:xfrm>
              <a:off x="15253575" y="37527866"/>
              <a:ext cx="14686416" cy="3420280"/>
            </a:xfrm>
            <a:prstGeom prst="roundRect">
              <a:avLst>
                <a:gd name="adj" fmla="val 12444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모서리가 둥근 직사각형 21"/>
            <p:cNvSpPr/>
            <p:nvPr/>
          </p:nvSpPr>
          <p:spPr>
            <a:xfrm>
              <a:off x="15271427" y="37131722"/>
              <a:ext cx="14724000" cy="900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Conclusion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3" name="TextBox 392"/>
            <p:cNvSpPr txBox="1"/>
            <p:nvPr/>
          </p:nvSpPr>
          <p:spPr>
            <a:xfrm>
              <a:off x="15356011" y="38061044"/>
              <a:ext cx="14360315" cy="27853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en-US" altLang="ko-KR" sz="3000" dirty="0" smtClean="0">
                  <a:latin typeface="Arial" pitchFamily="34" charset="0"/>
                  <a:cs typeface="Arial" pitchFamily="34" charset="0"/>
                </a:rPr>
                <a:t>An electrochemical effectiveness model is developed for efficient determination of current generated in active reaction layers of solid oxide fuel cells (SOFCs)</a:t>
              </a:r>
            </a:p>
            <a:p>
              <a:pPr marL="457200" indent="-45720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en-US" altLang="ko-KR" sz="3000" dirty="0" smtClean="0">
                  <a:latin typeface="Arial" pitchFamily="34" charset="0"/>
                  <a:cs typeface="Arial" pitchFamily="34" charset="0"/>
                </a:rPr>
                <a:t>The accuracy of the electrochemical effectiveness model is validated</a:t>
              </a:r>
            </a:p>
            <a:p>
              <a:pPr marL="457200" indent="-45720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en-US" altLang="ko-KR" sz="3000" dirty="0" smtClean="0">
                  <a:latin typeface="Arial" pitchFamily="34" charset="0"/>
                  <a:cs typeface="Arial" pitchFamily="34" charset="0"/>
                </a:rPr>
                <a:t>A theoretical prediction model is also proposed for the effects of microstructural parameter variation on the current generation performance</a:t>
              </a:r>
            </a:p>
          </p:txBody>
        </p:sp>
      </p:grpSp>
      <p:grpSp>
        <p:nvGrpSpPr>
          <p:cNvPr id="261" name="그룹 260"/>
          <p:cNvGrpSpPr/>
          <p:nvPr/>
        </p:nvGrpSpPr>
        <p:grpSpPr>
          <a:xfrm>
            <a:off x="302972" y="11856914"/>
            <a:ext cx="14731437" cy="14185576"/>
            <a:chOff x="302972" y="11856914"/>
            <a:chExt cx="14731437" cy="14185576"/>
          </a:xfrm>
        </p:grpSpPr>
        <p:sp>
          <p:nvSpPr>
            <p:cNvPr id="12" name="모서리가 둥근 직사각형 11"/>
            <p:cNvSpPr/>
            <p:nvPr/>
          </p:nvSpPr>
          <p:spPr>
            <a:xfrm>
              <a:off x="302972" y="12288963"/>
              <a:ext cx="14686416" cy="13681520"/>
            </a:xfrm>
            <a:prstGeom prst="roundRect">
              <a:avLst>
                <a:gd name="adj" fmla="val 3024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모서리가 둥근 직사각형 17"/>
            <p:cNvSpPr/>
            <p:nvPr/>
          </p:nvSpPr>
          <p:spPr>
            <a:xfrm>
              <a:off x="310409" y="11856914"/>
              <a:ext cx="14724000" cy="900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Theory and Calculations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9715912" y="18513588"/>
              <a:ext cx="43439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Fig. 1 Electrochemical reaction/ charge transport process in anode functional layer</a:t>
              </a:r>
              <a:endParaRPr lang="ko-KR" alt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7" name="직사각형 266"/>
            <p:cNvSpPr/>
            <p:nvPr/>
          </p:nvSpPr>
          <p:spPr>
            <a:xfrm>
              <a:off x="527954" y="12793018"/>
              <a:ext cx="475239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Active Reaction Layer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4" name="Rectangle 3"/>
            <p:cNvSpPr txBox="1">
              <a:spLocks noChangeArrowheads="1"/>
            </p:cNvSpPr>
            <p:nvPr/>
          </p:nvSpPr>
          <p:spPr bwMode="auto">
            <a:xfrm>
              <a:off x="666379" y="13367509"/>
              <a:ext cx="8064896" cy="3601973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Also called the active functional layer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Located just adjacent to the electrolyte, where most electrochemical reactions occur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Made of fine electronic &amp; ionic particles to provide large three-phase boundaries (TPBs)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Usually made very thin (10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-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20 µm) and dense (porosity ~0.25) for multi-layer electrodes</a:t>
              </a:r>
              <a:endParaRPr kumimoji="0"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  <p:pic>
          <p:nvPicPr>
            <p:cNvPr id="131" name="그림 130" descr="L:\0000논문작업0000\000-Sub.Projects\EA-2015-ECEF\Figures_Submitted\Fig.1.emf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731275" y="12968972"/>
              <a:ext cx="6197847" cy="5531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6" name="그룹 155"/>
            <p:cNvGrpSpPr/>
            <p:nvPr/>
          </p:nvGrpSpPr>
          <p:grpSpPr>
            <a:xfrm>
              <a:off x="527954" y="17041490"/>
              <a:ext cx="8635369" cy="3860693"/>
              <a:chOff x="527954" y="17371814"/>
              <a:chExt cx="8635369" cy="3860693"/>
            </a:xfrm>
          </p:grpSpPr>
          <p:sp>
            <p:nvSpPr>
              <p:cNvPr id="134" name="직사각형 133"/>
              <p:cNvSpPr/>
              <p:nvPr/>
            </p:nvSpPr>
            <p:spPr>
              <a:xfrm>
                <a:off x="527954" y="17371814"/>
                <a:ext cx="730276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32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 </a:t>
                </a:r>
                <a:r>
                  <a:rPr lang="en-US" altLang="ko-KR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Basic</a:t>
                </a:r>
                <a:r>
                  <a:rPr lang="ko-KR" altLang="en-US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altLang="ko-KR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Assumptions (Ideal Process)</a:t>
                </a:r>
                <a:endPara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" name="Rectangle 3"/>
              <p:cNvSpPr txBox="1">
                <a:spLocks noChangeArrowheads="1"/>
              </p:cNvSpPr>
              <p:nvPr/>
            </p:nvSpPr>
            <p:spPr bwMode="auto">
              <a:xfrm>
                <a:off x="666379" y="17946305"/>
                <a:ext cx="8496944" cy="3286202"/>
              </a:xfrm>
              <a:prstGeom prst="rect">
                <a:avLst/>
              </a:prstGeom>
            </p:spPr>
            <p:txBody>
              <a:bodyPr/>
              <a:lstStyle/>
              <a:p>
                <a:pPr marL="216000" indent="-216000" eaLnBrk="0" hangingPunct="0">
                  <a:lnSpc>
                    <a:spcPct val="110000"/>
                  </a:lnSpc>
                  <a:spcAft>
                    <a:spcPts val="600"/>
                  </a:spcAft>
                  <a:buFont typeface="Arial" pitchFamily="34" charset="0"/>
                  <a:buChar char="-"/>
                  <a:defRPr/>
                </a:pPr>
                <a:r>
                  <a:rPr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The operating condition inside the active reaction layer is uniform due to small thickness </a:t>
                </a:r>
                <a:r>
                  <a:rPr lang="en-US" altLang="ko-KR" sz="2800" dirty="0" smtClean="0">
                    <a:solidFill>
                      <a:srgbClr val="FF6600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(Uniform </a:t>
                </a:r>
                <a:r>
                  <a:rPr lang="en-US" altLang="ko-KR" sz="2800" dirty="0" smtClean="0">
                    <a:solidFill>
                      <a:srgbClr val="FF6600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temperature</a:t>
                </a:r>
                <a:r>
                  <a:rPr lang="en-US" altLang="ko-KR" sz="2800" dirty="0" smtClean="0">
                    <a:solidFill>
                      <a:srgbClr val="FF6600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, pressure, species concentration)</a:t>
                </a:r>
              </a:p>
              <a:p>
                <a:pPr marL="216000" indent="-216000" eaLnBrk="0" hangingPunct="0">
                  <a:lnSpc>
                    <a:spcPct val="110000"/>
                  </a:lnSpc>
                  <a:spcAft>
                    <a:spcPts val="600"/>
                  </a:spcAft>
                  <a:buFont typeface="Arial" pitchFamily="34" charset="0"/>
                  <a:buChar char="-"/>
                  <a:defRPr/>
                </a:pPr>
                <a:r>
                  <a:rPr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Electron conduction is fast due to high electronic conductivity </a:t>
                </a:r>
                <a:r>
                  <a:rPr lang="en-US" altLang="ko-KR" sz="2800" dirty="0" smtClean="0">
                    <a:solidFill>
                      <a:srgbClr val="FF6600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(Uniform electronic potential)</a:t>
                </a:r>
              </a:p>
              <a:p>
                <a:pPr marL="216000" indent="-216000" eaLnBrk="0" hangingPunct="0">
                  <a:lnSpc>
                    <a:spcPct val="110000"/>
                  </a:lnSpc>
                  <a:spcAft>
                    <a:spcPts val="600"/>
                  </a:spcAft>
                  <a:buFont typeface="Arial" pitchFamily="34" charset="0"/>
                  <a:buChar char="-"/>
                  <a:defRPr/>
                </a:pPr>
                <a:r>
                  <a:rPr kumimoji="0"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Symmetric Butler-Volmer reaction kinetics at TPBs</a:t>
                </a:r>
              </a:p>
            </p:txBody>
          </p:sp>
        </p:grpSp>
        <p:grpSp>
          <p:nvGrpSpPr>
            <p:cNvPr id="152" name="그룹 151"/>
            <p:cNvGrpSpPr/>
            <p:nvPr/>
          </p:nvGrpSpPr>
          <p:grpSpPr>
            <a:xfrm>
              <a:off x="10243443" y="19625123"/>
              <a:ext cx="4601391" cy="1006027"/>
              <a:chOff x="10315451" y="19676070"/>
              <a:chExt cx="4601391" cy="1006027"/>
            </a:xfrm>
          </p:grpSpPr>
          <p:sp>
            <p:nvSpPr>
              <p:cNvPr id="146" name="모서리가 둥근 직사각형 145"/>
              <p:cNvSpPr/>
              <p:nvPr/>
            </p:nvSpPr>
            <p:spPr>
              <a:xfrm>
                <a:off x="10315451" y="19676070"/>
                <a:ext cx="4601391" cy="1006027"/>
              </a:xfrm>
              <a:prstGeom prst="roundRect">
                <a:avLst>
                  <a:gd name="adj" fmla="val 3051"/>
                </a:avLst>
              </a:prstGeom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aphicFrame>
            <p:nvGraphicFramePr>
              <p:cNvPr id="150" name="Object 3706"/>
              <p:cNvGraphicFramePr>
                <a:graphicFrameLocks noChangeAspect="1"/>
              </p:cNvGraphicFramePr>
              <p:nvPr/>
            </p:nvGraphicFramePr>
            <p:xfrm>
              <a:off x="10603483" y="20180126"/>
              <a:ext cx="4030663" cy="479425"/>
            </p:xfrm>
            <a:graphic>
              <a:graphicData uri="http://schemas.openxmlformats.org/presentationml/2006/ole">
                <p:oleObj spid="_x0000_s4732" name="Equation" r:id="rId5" imgW="2273040" imgH="266400" progId="Equation.3">
                  <p:embed/>
                </p:oleObj>
              </a:graphicData>
            </a:graphic>
          </p:graphicFrame>
          <p:sp>
            <p:nvSpPr>
              <p:cNvPr id="151" name="Text Box 16"/>
              <p:cNvSpPr txBox="1">
                <a:spLocks noChangeArrowheads="1"/>
              </p:cNvSpPr>
              <p:nvPr/>
            </p:nvSpPr>
            <p:spPr bwMode="auto">
              <a:xfrm>
                <a:off x="10409583" y="19780016"/>
                <a:ext cx="444237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r>
                  <a:rPr lang="en-US" altLang="ko-KR" sz="2000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 pitchFamily="18" charset="2"/>
                  </a:rPr>
                  <a:t>For AFL, </a:t>
                </a:r>
                <a:r>
                  <a:rPr lang="en-US" altLang="ko-KR" sz="2000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 pitchFamily="18" charset="2"/>
                  </a:rPr>
                  <a:t>overpotential </a:t>
                </a:r>
                <a:r>
                  <a:rPr lang="en-US" altLang="ko-KR" sz="2000" i="1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/>
                  </a:rPr>
                  <a:t></a:t>
                </a:r>
                <a:r>
                  <a:rPr lang="en-US" altLang="ko-KR" sz="2000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/>
                  </a:rPr>
                  <a:t> </a:t>
                </a:r>
                <a:r>
                  <a:rPr lang="en-US" altLang="ko-KR" sz="2000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 pitchFamily="18" charset="2"/>
                  </a:rPr>
                  <a:t> is </a:t>
                </a:r>
                <a:r>
                  <a:rPr lang="en-US" altLang="ko-KR" sz="2000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 pitchFamily="18" charset="2"/>
                  </a:rPr>
                  <a:t>defined:</a:t>
                </a:r>
                <a:endParaRPr lang="en-US" altLang="ko-KR" sz="2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endParaRPr>
              </a:p>
            </p:txBody>
          </p:sp>
        </p:grpSp>
        <p:sp>
          <p:nvSpPr>
            <p:cNvPr id="154" name="Line 17"/>
            <p:cNvSpPr>
              <a:spLocks noChangeShapeType="1"/>
            </p:cNvSpPr>
            <p:nvPr/>
          </p:nvSpPr>
          <p:spPr bwMode="auto">
            <a:xfrm flipH="1" flipV="1">
              <a:off x="13352487" y="17655654"/>
              <a:ext cx="1296144" cy="194421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93" name="그룹 192"/>
            <p:cNvGrpSpPr/>
            <p:nvPr/>
          </p:nvGrpSpPr>
          <p:grpSpPr>
            <a:xfrm>
              <a:off x="522363" y="20785906"/>
              <a:ext cx="14043553" cy="5256584"/>
              <a:chOff x="522363" y="20900206"/>
              <a:chExt cx="14043553" cy="5256584"/>
            </a:xfrm>
          </p:grpSpPr>
          <p:sp>
            <p:nvSpPr>
              <p:cNvPr id="226" name="모서리가 둥근 직사각형 225"/>
              <p:cNvSpPr/>
              <p:nvPr/>
            </p:nvSpPr>
            <p:spPr>
              <a:xfrm>
                <a:off x="737124" y="21620286"/>
                <a:ext cx="13828792" cy="4193503"/>
              </a:xfrm>
              <a:prstGeom prst="roundRect">
                <a:avLst>
                  <a:gd name="adj" fmla="val 3051"/>
                </a:avLst>
              </a:prstGeom>
              <a:ln>
                <a:solidFill>
                  <a:srgbClr val="7030A0"/>
                </a:solidFill>
                <a:prstDash val="sys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3" name="Rectangle 3"/>
              <p:cNvSpPr txBox="1">
                <a:spLocks noChangeArrowheads="1"/>
              </p:cNvSpPr>
              <p:nvPr/>
            </p:nvSpPr>
            <p:spPr>
              <a:xfrm>
                <a:off x="753245" y="21875104"/>
                <a:ext cx="5041441" cy="4281686"/>
              </a:xfrm>
              <a:prstGeom prst="rect">
                <a:avLst/>
              </a:prstGeom>
            </p:spPr>
            <p:txBody>
              <a:bodyPr vert="horz" lIns="247190" tIns="123595" rIns="247190" bIns="123595" rtlCol="0">
                <a:noAutofit/>
              </a:bodyPr>
              <a:lstStyle>
                <a:lvl1pPr marL="0" indent="0" algn="ctr" defTabSz="2471898" rtl="0" eaLnBrk="1" latinLnBrk="1" hangingPunct="1">
                  <a:spcBef>
                    <a:spcPct val="20000"/>
                  </a:spcBef>
                  <a:buFont typeface="Arial" pitchFamily="34" charset="0"/>
                  <a:buNone/>
                  <a:defRPr sz="87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1235949" indent="0" algn="ctr" defTabSz="2471898" rtl="0" eaLnBrk="1" latinLnBrk="1" hangingPunct="1">
                  <a:spcBef>
                    <a:spcPct val="20000"/>
                  </a:spcBef>
                  <a:buFont typeface="Arial" pitchFamily="34" charset="0"/>
                  <a:buNone/>
                  <a:defRPr sz="7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2471898" indent="0" algn="ctr" defTabSz="2471898" rtl="0" eaLnBrk="1" latinLnBrk="1" hangingPunct="1">
                  <a:spcBef>
                    <a:spcPct val="20000"/>
                  </a:spcBef>
                  <a:buFont typeface="Arial" pitchFamily="34" charset="0"/>
                  <a:buNone/>
                  <a:defRPr sz="65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3707846" indent="0" algn="ctr" defTabSz="2471898" rtl="0" eaLnBrk="1" latinLnBrk="1" hangingPunct="1">
                  <a:spcBef>
                    <a:spcPct val="20000"/>
                  </a:spcBef>
                  <a:buFont typeface="Arial" pitchFamily="34" charset="0"/>
                  <a:buNone/>
                  <a:defRPr sz="5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4943795" indent="0" algn="ctr" defTabSz="2471898" rtl="0" eaLnBrk="1" latinLnBrk="1" hangingPunct="1">
                  <a:spcBef>
                    <a:spcPct val="20000"/>
                  </a:spcBef>
                  <a:buFont typeface="Arial" pitchFamily="34" charset="0"/>
                  <a:buNone/>
                  <a:defRPr sz="5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6179744" indent="0" algn="ctr" defTabSz="2471898" rtl="0" eaLnBrk="1" latinLnBrk="1" hangingPunct="1">
                  <a:spcBef>
                    <a:spcPct val="20000"/>
                  </a:spcBef>
                  <a:buFont typeface="Arial" pitchFamily="34" charset="0"/>
                  <a:buNone/>
                  <a:defRPr sz="5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7415693" indent="0" algn="ctr" defTabSz="2471898" rtl="0" eaLnBrk="1" latinLnBrk="1" hangingPunct="1">
                  <a:spcBef>
                    <a:spcPct val="20000"/>
                  </a:spcBef>
                  <a:buFont typeface="Arial" pitchFamily="34" charset="0"/>
                  <a:buNone/>
                  <a:defRPr sz="5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8651641" indent="0" algn="ctr" defTabSz="2471898" rtl="0" eaLnBrk="1" latinLnBrk="1" hangingPunct="1">
                  <a:spcBef>
                    <a:spcPct val="20000"/>
                  </a:spcBef>
                  <a:buFont typeface="Arial" pitchFamily="34" charset="0"/>
                  <a:buNone/>
                  <a:defRPr sz="5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9887590" indent="0" algn="ctr" defTabSz="2471898" rtl="0" eaLnBrk="1" latinLnBrk="1" hangingPunct="1">
                  <a:spcBef>
                    <a:spcPct val="20000"/>
                  </a:spcBef>
                  <a:buFont typeface="Arial" pitchFamily="34" charset="0"/>
                  <a:buNone/>
                  <a:defRPr sz="5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indent="-457200" algn="l">
                  <a:buFont typeface="Wingdings" pitchFamily="2" charset="2"/>
                  <a:buChar char="v"/>
                </a:pPr>
                <a:r>
                  <a:rPr lang="en-US" altLang="ko-KR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Charge conservation</a:t>
                </a:r>
                <a:endParaRPr lang="ko-KR" altLang="en-US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l">
                  <a:buFont typeface="Wingdings" pitchFamily="2" charset="2"/>
                  <a:buChar char="v"/>
                </a:pPr>
                <a:endParaRPr lang="ko-KR" altLang="en-US" sz="2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l">
                  <a:buFont typeface="Wingdings" pitchFamily="2" charset="2"/>
                  <a:buChar char="v"/>
                </a:pPr>
                <a:r>
                  <a:rPr lang="en-US" altLang="ko-KR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Boundary conditions</a:t>
                </a:r>
                <a:endParaRPr lang="ko-KR" altLang="en-US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l">
                  <a:buFont typeface="Wingdings" pitchFamily="2" charset="2"/>
                  <a:buChar char="v"/>
                </a:pPr>
                <a:endParaRPr lang="ko-KR" altLang="en-US" sz="2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l">
                  <a:buFont typeface="Wingdings" pitchFamily="2" charset="2"/>
                  <a:buChar char="v"/>
                </a:pPr>
                <a:r>
                  <a:rPr lang="en-US" altLang="ko-KR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Effectiveness factor</a:t>
                </a:r>
                <a:endParaRPr lang="ko-KR" altLang="en-US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l">
                  <a:buFont typeface="Wingdings" pitchFamily="2" charset="2"/>
                  <a:buChar char="v"/>
                </a:pPr>
                <a:endParaRPr lang="ko-KR" altLang="en-US" sz="2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l">
                  <a:buFont typeface="Wingdings" pitchFamily="2" charset="2"/>
                  <a:buChar char="v"/>
                </a:pPr>
                <a:r>
                  <a:rPr lang="en-US" altLang="ko-KR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Main parameters</a:t>
                </a:r>
                <a:endParaRPr lang="ko-KR" altLang="en-US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" name="Text Box 16"/>
              <p:cNvSpPr txBox="1">
                <a:spLocks noChangeArrowheads="1"/>
              </p:cNvSpPr>
              <p:nvPr/>
            </p:nvSpPr>
            <p:spPr bwMode="auto">
              <a:xfrm>
                <a:off x="9739387" y="22772414"/>
                <a:ext cx="460254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r>
                  <a:rPr lang="en-US" altLang="ko-KR" sz="2000" dirty="0" smtClean="0">
                    <a:solidFill>
                      <a:srgbClr val="FF0000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 pitchFamily="18" charset="2"/>
                  </a:rPr>
                  <a:t>k = 1 for anodic, 2 for </a:t>
                </a:r>
                <a:r>
                  <a:rPr lang="en-US" altLang="ko-KR" sz="2000" dirty="0" err="1" smtClean="0">
                    <a:solidFill>
                      <a:srgbClr val="FF0000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 pitchFamily="18" charset="2"/>
                  </a:rPr>
                  <a:t>cathodic</a:t>
                </a:r>
                <a:r>
                  <a:rPr lang="en-US" altLang="ko-KR" sz="2000" dirty="0" smtClean="0">
                    <a:solidFill>
                      <a:srgbClr val="FF0000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 pitchFamily="18" charset="2"/>
                  </a:rPr>
                  <a:t> reaction</a:t>
                </a:r>
              </a:p>
            </p:txBody>
          </p:sp>
          <p:sp>
            <p:nvSpPr>
              <p:cNvPr id="227" name="직사각형 226"/>
              <p:cNvSpPr/>
              <p:nvPr/>
            </p:nvSpPr>
            <p:spPr>
              <a:xfrm>
                <a:off x="522363" y="20900206"/>
                <a:ext cx="1089253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32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 </a:t>
                </a:r>
                <a:r>
                  <a:rPr lang="en-US" altLang="ko-KR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Governing Equations for Reaction/Transport Problem</a:t>
                </a:r>
                <a:endPara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aphicFrame>
            <p:nvGraphicFramePr>
              <p:cNvPr id="4723" name="Object 3699"/>
              <p:cNvGraphicFramePr>
                <a:graphicFrameLocks noChangeAspect="1"/>
              </p:cNvGraphicFramePr>
              <p:nvPr/>
            </p:nvGraphicFramePr>
            <p:xfrm>
              <a:off x="5682134" y="21690756"/>
              <a:ext cx="7513637" cy="1009650"/>
            </p:xfrm>
            <a:graphic>
              <a:graphicData uri="http://schemas.openxmlformats.org/presentationml/2006/ole">
                <p:oleObj spid="_x0000_s4723" name="Equation" r:id="rId6" imgW="3759120" imgH="507960" progId="Equation.3">
                  <p:embed/>
                </p:oleObj>
              </a:graphicData>
            </a:graphic>
          </p:graphicFrame>
          <p:graphicFrame>
            <p:nvGraphicFramePr>
              <p:cNvPr id="4725" name="Object 3701"/>
              <p:cNvGraphicFramePr>
                <a:graphicFrameLocks noChangeAspect="1"/>
              </p:cNvGraphicFramePr>
              <p:nvPr/>
            </p:nvGraphicFramePr>
            <p:xfrm>
              <a:off x="5682134" y="22772414"/>
              <a:ext cx="3878263" cy="884238"/>
            </p:xfrm>
            <a:graphic>
              <a:graphicData uri="http://schemas.openxmlformats.org/presentationml/2006/ole">
                <p:oleObj spid="_x0000_s4725" name="Equation" r:id="rId7" imgW="1981080" imgH="444240" progId="Equation.3">
                  <p:embed/>
                </p:oleObj>
              </a:graphicData>
            </a:graphic>
          </p:graphicFrame>
          <p:graphicFrame>
            <p:nvGraphicFramePr>
              <p:cNvPr id="4729" name="Object 3705"/>
              <p:cNvGraphicFramePr>
                <a:graphicFrameLocks noChangeAspect="1"/>
              </p:cNvGraphicFramePr>
              <p:nvPr/>
            </p:nvGraphicFramePr>
            <p:xfrm>
              <a:off x="5682134" y="23500034"/>
              <a:ext cx="6808788" cy="1144588"/>
            </p:xfrm>
            <a:graphic>
              <a:graphicData uri="http://schemas.openxmlformats.org/presentationml/2006/ole">
                <p:oleObj spid="_x0000_s4729" name="Equation" r:id="rId8" imgW="3441600" imgH="571320" progId="Equation.3">
                  <p:embed/>
                </p:oleObj>
              </a:graphicData>
            </a:graphic>
          </p:graphicFrame>
          <p:sp>
            <p:nvSpPr>
              <p:cNvPr id="153" name="Line 17"/>
              <p:cNvSpPr>
                <a:spLocks noChangeShapeType="1"/>
              </p:cNvSpPr>
              <p:nvPr/>
            </p:nvSpPr>
            <p:spPr bwMode="auto">
              <a:xfrm flipV="1">
                <a:off x="10099427" y="22124342"/>
                <a:ext cx="216024" cy="64807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graphicFrame>
            <p:nvGraphicFramePr>
              <p:cNvPr id="4733" name="Object 3709"/>
              <p:cNvGraphicFramePr>
                <a:graphicFrameLocks noChangeAspect="1"/>
              </p:cNvGraphicFramePr>
              <p:nvPr/>
            </p:nvGraphicFramePr>
            <p:xfrm>
              <a:off x="4770835" y="24832907"/>
              <a:ext cx="9674225" cy="966788"/>
            </p:xfrm>
            <a:graphic>
              <a:graphicData uri="http://schemas.openxmlformats.org/presentationml/2006/ole">
                <p:oleObj spid="_x0000_s4733" name="Equation" r:id="rId9" imgW="4889160" imgH="482400" progId="Equation.3">
                  <p:embed/>
                </p:oleObj>
              </a:graphicData>
            </a:graphic>
          </p:graphicFrame>
        </p:grpSp>
      </p:grpSp>
      <p:grpSp>
        <p:nvGrpSpPr>
          <p:cNvPr id="262" name="그룹 261"/>
          <p:cNvGrpSpPr/>
          <p:nvPr/>
        </p:nvGrpSpPr>
        <p:grpSpPr>
          <a:xfrm>
            <a:off x="302972" y="26330522"/>
            <a:ext cx="14731437" cy="16131928"/>
            <a:chOff x="302972" y="26330522"/>
            <a:chExt cx="14731437" cy="16131928"/>
          </a:xfrm>
        </p:grpSpPr>
        <p:sp>
          <p:nvSpPr>
            <p:cNvPr id="121" name="양쪽 모서리가 둥근 사각형 120"/>
            <p:cNvSpPr/>
            <p:nvPr/>
          </p:nvSpPr>
          <p:spPr>
            <a:xfrm>
              <a:off x="302972" y="26956603"/>
              <a:ext cx="14686416" cy="15505847"/>
            </a:xfrm>
            <a:prstGeom prst="round2SameRect">
              <a:avLst>
                <a:gd name="adj1" fmla="val 0"/>
                <a:gd name="adj2" fmla="val 2708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0" name="모서리가 둥근 직사각형 129"/>
            <p:cNvSpPr/>
            <p:nvPr/>
          </p:nvSpPr>
          <p:spPr>
            <a:xfrm>
              <a:off x="310409" y="26330522"/>
              <a:ext cx="14724000" cy="900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Electrochemical Effectiveness Model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8425445" y="40732122"/>
              <a:ext cx="61384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Fig. 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2 Relative effectiveness factors: </a:t>
              </a:r>
            </a:p>
            <a:p>
              <a:pPr algn="ct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Data and correlation curves</a:t>
              </a:r>
              <a:endParaRPr lang="ko-KR" alt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직사각형 159"/>
            <p:cNvSpPr/>
            <p:nvPr/>
          </p:nvSpPr>
          <p:spPr>
            <a:xfrm>
              <a:off x="527954" y="27194618"/>
              <a:ext cx="412965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Effectiveness Data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Rectangle 3"/>
            <p:cNvSpPr txBox="1">
              <a:spLocks noChangeArrowheads="1"/>
            </p:cNvSpPr>
            <p:nvPr/>
          </p:nvSpPr>
          <p:spPr bwMode="auto">
            <a:xfrm>
              <a:off x="666379" y="27769109"/>
              <a:ext cx="13969552" cy="1225709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The governing equation is solved with 2000 uniform grid 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points for various 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conditions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kumimoji="0"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The obtained effectiveness factor is decomposed and summarized as follows</a:t>
              </a:r>
              <a:endParaRPr kumimoji="0"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  <p:sp>
          <p:nvSpPr>
            <p:cNvPr id="106" name="모서리가 둥근 직사각형 105"/>
            <p:cNvSpPr/>
            <p:nvPr/>
          </p:nvSpPr>
          <p:spPr>
            <a:xfrm>
              <a:off x="737124" y="28922810"/>
              <a:ext cx="13828792" cy="3240360"/>
            </a:xfrm>
            <a:prstGeom prst="roundRect">
              <a:avLst>
                <a:gd name="adj" fmla="val 3051"/>
              </a:avLst>
            </a:prstGeom>
            <a:ln>
              <a:solidFill>
                <a:srgbClr val="7030A0"/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7" name="Rectangle 3"/>
            <p:cNvSpPr txBox="1">
              <a:spLocks noChangeArrowheads="1"/>
            </p:cNvSpPr>
            <p:nvPr/>
          </p:nvSpPr>
          <p:spPr>
            <a:xfrm>
              <a:off x="753245" y="28922810"/>
              <a:ext cx="5041441" cy="3096344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Total current generated in active react. layer</a:t>
              </a:r>
              <a:r>
                <a:rPr lang="en-US" altLang="ko-KR" sz="2800" b="1" baseline="30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altLang="ko-KR" sz="2800" b="1" baseline="30000" dirty="0" smtClean="0">
                  <a:solidFill>
                    <a:srgbClr val="FF0000"/>
                  </a:solidFill>
                  <a:latin typeface="바탕"/>
                  <a:ea typeface="바탕"/>
                  <a:cs typeface="Arial" pitchFamily="34" charset="0"/>
                </a:rPr>
                <a:t>★</a:t>
              </a:r>
              <a:r>
                <a:rPr lang="en-US" altLang="ko-KR" sz="2800" b="1" baseline="30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ko-KR" altLang="en-US" sz="28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endParaRPr lang="ko-KR" altLang="en-US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Effectiveness  factor</a:t>
              </a:r>
            </a:p>
            <a:p>
              <a:pPr marL="457200" indent="-457200" algn="l"/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   decomposition</a:t>
              </a:r>
            </a:p>
            <a:p>
              <a:pPr marL="457200" indent="-457200" algn="l"/>
              <a:endParaRPr lang="ko-KR" alt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Thiele modulus</a:t>
              </a:r>
              <a:endParaRPr lang="ko-KR" alt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1" name="Object 3701"/>
            <p:cNvGraphicFramePr>
              <a:graphicFrameLocks noChangeAspect="1"/>
            </p:cNvGraphicFramePr>
            <p:nvPr/>
          </p:nvGraphicFramePr>
          <p:xfrm>
            <a:off x="5736853" y="30003700"/>
            <a:ext cx="5221288" cy="860425"/>
          </p:xfrm>
          <a:graphic>
            <a:graphicData uri="http://schemas.openxmlformats.org/presentationml/2006/ole">
              <p:oleObj spid="_x0000_s4735" name="Equation" r:id="rId10" imgW="2666880" imgH="431640" progId="Equation.3">
                <p:embed/>
              </p:oleObj>
            </a:graphicData>
          </a:graphic>
        </p:graphicFrame>
        <p:graphicFrame>
          <p:nvGraphicFramePr>
            <p:cNvPr id="4738" name="Object 3714"/>
            <p:cNvGraphicFramePr>
              <a:graphicFrameLocks noChangeAspect="1"/>
            </p:cNvGraphicFramePr>
            <p:nvPr/>
          </p:nvGraphicFramePr>
          <p:xfrm>
            <a:off x="5736853" y="28953591"/>
            <a:ext cx="8755062" cy="1011238"/>
          </p:xfrm>
          <a:graphic>
            <a:graphicData uri="http://schemas.openxmlformats.org/presentationml/2006/ole">
              <p:oleObj spid="_x0000_s4738" name="Equation" r:id="rId11" imgW="4419360" imgH="507960" progId="Equation.3">
                <p:embed/>
              </p:oleObj>
            </a:graphicData>
          </a:graphic>
        </p:graphicFrame>
        <p:sp>
          <p:nvSpPr>
            <p:cNvPr id="117" name="Text Box 16"/>
            <p:cNvSpPr txBox="1">
              <a:spLocks noChangeArrowheads="1"/>
            </p:cNvSpPr>
            <p:nvPr/>
          </p:nvSpPr>
          <p:spPr bwMode="auto">
            <a:xfrm>
              <a:off x="4410795" y="30682939"/>
              <a:ext cx="47229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Base effectiveness at zero overpotential</a:t>
              </a:r>
              <a:endParaRPr lang="en-US" altLang="ko-KR" sz="2000" dirty="0" smtClean="0">
                <a:solidFill>
                  <a:srgbClr val="0000FF"/>
                </a:solidFill>
                <a:latin typeface="Arial" pitchFamily="34" charset="0"/>
                <a:ea typeface="한겨레결체" pitchFamily="2" charset="-127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18" name="Line 17"/>
            <p:cNvSpPr>
              <a:spLocks noChangeShapeType="1"/>
            </p:cNvSpPr>
            <p:nvPr/>
          </p:nvSpPr>
          <p:spPr bwMode="auto">
            <a:xfrm flipV="1">
              <a:off x="6787059" y="30614993"/>
              <a:ext cx="0" cy="18000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9" name="Text Box 16"/>
            <p:cNvSpPr txBox="1">
              <a:spLocks noChangeArrowheads="1"/>
            </p:cNvSpPr>
            <p:nvPr/>
          </p:nvSpPr>
          <p:spPr bwMode="auto">
            <a:xfrm>
              <a:off x="9336907" y="30682939"/>
              <a:ext cx="510928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Relative effectiveness at finite overpotential</a:t>
              </a:r>
              <a:endParaRPr lang="en-US" altLang="ko-KR" sz="2000" dirty="0" smtClean="0">
                <a:solidFill>
                  <a:srgbClr val="0000FF"/>
                </a:solidFill>
                <a:latin typeface="Arial" pitchFamily="34" charset="0"/>
                <a:ea typeface="한겨레결체" pitchFamily="2" charset="-127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20" name="Line 17"/>
            <p:cNvSpPr>
              <a:spLocks noChangeShapeType="1"/>
            </p:cNvSpPr>
            <p:nvPr/>
          </p:nvSpPr>
          <p:spPr bwMode="auto">
            <a:xfrm flipV="1">
              <a:off x="10099427" y="30578993"/>
              <a:ext cx="0" cy="21600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aphicFrame>
          <p:nvGraphicFramePr>
            <p:cNvPr id="4740" name="Object 3716"/>
            <p:cNvGraphicFramePr>
              <a:graphicFrameLocks noChangeAspect="1"/>
            </p:cNvGraphicFramePr>
            <p:nvPr/>
          </p:nvGraphicFramePr>
          <p:xfrm>
            <a:off x="4051300" y="31011041"/>
            <a:ext cx="2187575" cy="1114425"/>
          </p:xfrm>
          <a:graphic>
            <a:graphicData uri="http://schemas.openxmlformats.org/presentationml/2006/ole">
              <p:oleObj spid="_x0000_s4740" name="Equation" r:id="rId12" imgW="1117440" imgH="558720" progId="Equation.3">
                <p:embed/>
              </p:oleObj>
            </a:graphicData>
          </a:graphic>
        </p:graphicFrame>
        <p:sp>
          <p:nvSpPr>
            <p:cNvPr id="123" name="Rectangle 3"/>
            <p:cNvSpPr txBox="1">
              <a:spLocks noChangeArrowheads="1"/>
            </p:cNvSpPr>
            <p:nvPr/>
          </p:nvSpPr>
          <p:spPr>
            <a:xfrm>
              <a:off x="6499027" y="31280023"/>
              <a:ext cx="6121561" cy="681286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Dimensionless overpotential</a:t>
              </a:r>
              <a:endParaRPr lang="ko-KR" alt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741" name="Object 3717"/>
            <p:cNvGraphicFramePr>
              <a:graphicFrameLocks noChangeAspect="1"/>
            </p:cNvGraphicFramePr>
            <p:nvPr/>
          </p:nvGraphicFramePr>
          <p:xfrm>
            <a:off x="11695113" y="31227662"/>
            <a:ext cx="1670050" cy="787400"/>
          </p:xfrm>
          <a:graphic>
            <a:graphicData uri="http://schemas.openxmlformats.org/presentationml/2006/ole">
              <p:oleObj spid="_x0000_s4741" name="Equation" r:id="rId13" imgW="850680" imgH="393480" progId="Equation.3">
                <p:embed/>
              </p:oleObj>
            </a:graphicData>
          </a:graphic>
        </p:graphicFrame>
        <p:sp>
          <p:nvSpPr>
            <p:cNvPr id="126" name="직사각형 125"/>
            <p:cNvSpPr/>
            <p:nvPr/>
          </p:nvSpPr>
          <p:spPr>
            <a:xfrm>
              <a:off x="527954" y="32235178"/>
              <a:ext cx="4812536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Relative Effectiveness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" name="Rectangle 3"/>
            <p:cNvSpPr txBox="1">
              <a:spLocks noChangeArrowheads="1"/>
            </p:cNvSpPr>
            <p:nvPr/>
          </p:nvSpPr>
          <p:spPr bwMode="auto">
            <a:xfrm>
              <a:off x="666379" y="32811242"/>
              <a:ext cx="13969552" cy="1656184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The relative effectiveness decreases from 1.0 towards 0.0 with overpotential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kumimoji="0"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For </a:t>
              </a:r>
              <a:r>
                <a:rPr kumimoji="0" lang="en-US" altLang="ko-KR" sz="2800" i="1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</a:t>
              </a:r>
              <a:r>
                <a:rPr kumimoji="0" lang="en-US" altLang="ko-KR" sz="2800" baseline="-25000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T</a:t>
              </a:r>
              <a:r>
                <a:rPr kumimoji="0"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&gt;3, the 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r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elative effectiveness converges into a single functional curve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A simple correlation equation is devised to retrieve the relative effectiveness </a:t>
              </a:r>
            </a:p>
          </p:txBody>
        </p:sp>
        <p:pic>
          <p:nvPicPr>
            <p:cNvPr id="129" name="그림 128" descr="L:\0000논문작업0000\000-Sub.Projects\EA-2015-ECEF\Figures_Submitted\Fig.2.emf"/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7730688" y="35017138"/>
              <a:ext cx="6977251" cy="5859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4742" name="Object 3718"/>
            <p:cNvGraphicFramePr>
              <a:graphicFrameLocks noChangeAspect="1"/>
            </p:cNvGraphicFramePr>
            <p:nvPr/>
          </p:nvGraphicFramePr>
          <p:xfrm>
            <a:off x="1702051" y="34427267"/>
            <a:ext cx="4762500" cy="1984375"/>
          </p:xfrm>
          <a:graphic>
            <a:graphicData uri="http://schemas.openxmlformats.org/presentationml/2006/ole">
              <p:oleObj spid="_x0000_s4742" name="Equation" r:id="rId15" imgW="2387520" imgH="990360" progId="Equation.3">
                <p:embed/>
              </p:oleObj>
            </a:graphicData>
          </a:graphic>
        </p:graphicFrame>
        <p:sp>
          <p:nvSpPr>
            <p:cNvPr id="137" name="Text Box 16"/>
            <p:cNvSpPr txBox="1">
              <a:spLocks noChangeArrowheads="1"/>
            </p:cNvSpPr>
            <p:nvPr/>
          </p:nvSpPr>
          <p:spPr bwMode="auto">
            <a:xfrm>
              <a:off x="7075091" y="41536404"/>
              <a:ext cx="2478564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dirty="0" smtClean="0">
                  <a:solidFill>
                    <a:srgbClr val="FF00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Less than 1% </a:t>
              </a:r>
              <a:r>
                <a:rPr lang="en-US" altLang="ko-KR" sz="2000" dirty="0" smtClean="0">
                  <a:solidFill>
                    <a:srgbClr val="FF00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error</a:t>
              </a:r>
            </a:p>
            <a:p>
              <a:pPr eaLnBrk="1" hangingPunct="1"/>
              <a:r>
                <a:rPr lang="en-US" altLang="ko-KR" sz="2000" dirty="0" smtClean="0">
                  <a:solidFill>
                    <a:srgbClr val="FF00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at normal conditions</a:t>
              </a:r>
              <a:endParaRPr lang="en-US" altLang="ko-KR" sz="2000" dirty="0" smtClean="0">
                <a:solidFill>
                  <a:srgbClr val="FF0000"/>
                </a:solidFill>
                <a:latin typeface="Arial" pitchFamily="34" charset="0"/>
                <a:ea typeface="한겨레결체" pitchFamily="2" charset="-127"/>
                <a:cs typeface="Arial" pitchFamily="34" charset="0"/>
                <a:sym typeface="Symbol" pitchFamily="18" charset="2"/>
              </a:endParaRPr>
            </a:p>
          </p:txBody>
        </p:sp>
      </p:grpSp>
      <p:graphicFrame>
        <p:nvGraphicFramePr>
          <p:cNvPr id="138" name="표 137"/>
          <p:cNvGraphicFramePr>
            <a:graphicFrameLocks noGrp="1"/>
          </p:cNvGraphicFramePr>
          <p:nvPr/>
        </p:nvGraphicFramePr>
        <p:xfrm>
          <a:off x="1235527" y="36483570"/>
          <a:ext cx="5695548" cy="5760720"/>
        </p:xfrm>
        <a:graphic>
          <a:graphicData uri="http://schemas.openxmlformats.org/drawingml/2006/table">
            <a:tbl>
              <a:tblPr/>
              <a:tblGrid>
                <a:gridCol w="1138590"/>
                <a:gridCol w="1138590"/>
                <a:gridCol w="1139456"/>
                <a:gridCol w="1139456"/>
                <a:gridCol w="1139456"/>
              </a:tblGrid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  <a:sym typeface="Symbol"/>
                        </a:rPr>
                        <a:t></a:t>
                      </a:r>
                      <a:r>
                        <a:rPr lang="en-US" sz="1800" kern="100" baseline="-250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T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a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b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c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d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1.1199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0.7876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1.1332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0.3922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1.1208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0.7925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1.1392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0.3946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2.5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1.1241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0.8060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1.1504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0.4013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1.1286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0.8333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1.1858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0.4148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1.1318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0.8540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1.2152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0.4250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1.1337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0.8789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1.2631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0.4372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1.1337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0.9098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1.3394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0.4522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1.1336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0.9564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1.4624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0.4756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1.1245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1.0010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1.6579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0.4976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1.1068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1.0469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1.9636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0.5203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1.0944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1.0684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2.1755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0.5310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1.0798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1.0864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2.4384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0.5399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1.0634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1.1002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2.7681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0.5464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1.0467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1.1089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3.1882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0.5503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1.0304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1.1107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3.7422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0.5500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1.0162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1.1030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4.5285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0.5433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0.15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1.0102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1.0944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5.0856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0.5363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1.0053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1.0783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5.8603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0.5224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0.07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1.0028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1.0621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6.5305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0.5069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0.05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1.0016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1.0479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7.1565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0.4910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65" name="그룹 264"/>
          <p:cNvGrpSpPr/>
          <p:nvPr/>
        </p:nvGrpSpPr>
        <p:grpSpPr>
          <a:xfrm>
            <a:off x="15253575" y="5448202"/>
            <a:ext cx="14760186" cy="8712968"/>
            <a:chOff x="15253575" y="5448202"/>
            <a:chExt cx="14760186" cy="8712968"/>
          </a:xfrm>
        </p:grpSpPr>
        <p:sp>
          <p:nvSpPr>
            <p:cNvPr id="132" name="양쪽 모서리가 둥근 사각형 131"/>
            <p:cNvSpPr/>
            <p:nvPr/>
          </p:nvSpPr>
          <p:spPr>
            <a:xfrm rot="10800000">
              <a:off x="15253575" y="5448202"/>
              <a:ext cx="14760186" cy="8712968"/>
            </a:xfrm>
            <a:prstGeom prst="round2SameRect">
              <a:avLst>
                <a:gd name="adj1" fmla="val 3489"/>
                <a:gd name="adj2" fmla="val 0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0" name="직사각형 139"/>
            <p:cNvSpPr/>
            <p:nvPr/>
          </p:nvSpPr>
          <p:spPr>
            <a:xfrm>
              <a:off x="15505618" y="5520210"/>
              <a:ext cx="2422266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Validation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3"/>
            <p:cNvSpPr txBox="1">
              <a:spLocks noChangeArrowheads="1"/>
            </p:cNvSpPr>
            <p:nvPr/>
          </p:nvSpPr>
          <p:spPr bwMode="auto">
            <a:xfrm>
              <a:off x="15644043" y="6094701"/>
              <a:ext cx="13969552" cy="1729765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Compared the predicted current generation in active reaction layer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Effectiveness model results were obtained simply using Eq. 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(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바탕"/>
                  <a:ea typeface="바탕"/>
                  <a:cs typeface="Arial" pitchFamily="34" charset="0"/>
                </a:rPr>
                <a:t>★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)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Electrode microscale model results were obtained with 400 grid points in the layer</a:t>
              </a:r>
              <a:endParaRPr kumimoji="0"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  <p:pic>
          <p:nvPicPr>
            <p:cNvPr id="142" name="그림 141" descr="L:\0000논문작업0000\000-Sub.Projects\EA-2015-ECEF\Figures_Submitted\Fig.4.emf"/>
            <p:cNvPicPr>
              <a:picLocks noChangeAspect="1"/>
            </p:cNvPicPr>
            <p:nvPr/>
          </p:nvPicPr>
          <p:blipFill>
            <a:blip r:embed="rId16" cstate="print"/>
            <a:srcRect b="51310"/>
            <a:stretch>
              <a:fillRect/>
            </a:stretch>
          </p:blipFill>
          <p:spPr bwMode="auto">
            <a:xfrm>
              <a:off x="16220107" y="7824466"/>
              <a:ext cx="6088501" cy="4791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5" name="그림 144" descr="L:\0000논문작업0000\000-Sub.Projects\EA-2015-ECEF\Figures_Submitted\Fig.4.emf"/>
            <p:cNvPicPr>
              <a:picLocks noChangeAspect="1"/>
            </p:cNvPicPr>
            <p:nvPr/>
          </p:nvPicPr>
          <p:blipFill>
            <a:blip r:embed="rId16" cstate="print"/>
            <a:srcRect t="49488" b="1822"/>
            <a:stretch>
              <a:fillRect/>
            </a:stretch>
          </p:blipFill>
          <p:spPr bwMode="auto">
            <a:xfrm>
              <a:off x="22516982" y="7824466"/>
              <a:ext cx="6088501" cy="4791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2" name="Rectangle 3"/>
            <p:cNvSpPr txBox="1">
              <a:spLocks noChangeArrowheads="1"/>
            </p:cNvSpPr>
            <p:nvPr/>
          </p:nvSpPr>
          <p:spPr bwMode="auto">
            <a:xfrm>
              <a:off x="15644043" y="13441090"/>
              <a:ext cx="13170829" cy="504056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ü"/>
                <a:defRPr/>
              </a:pP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Good agreement is obtained, ensuring 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the accuracy of 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the effectiveness model</a:t>
              </a:r>
              <a:endParaRPr kumimoji="0"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8452355" y="12649002"/>
              <a:ext cx="878497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Fig. 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3 Comparison of total current generation in active reaction layers,</a:t>
              </a:r>
            </a:p>
            <a:p>
              <a:pPr algn="ct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 predicted by the effectiveness model and electrode microscale model</a:t>
              </a:r>
              <a:endParaRPr lang="ko-KR" alt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6" name="그룹 265"/>
          <p:cNvGrpSpPr/>
          <p:nvPr/>
        </p:nvGrpSpPr>
        <p:grpSpPr>
          <a:xfrm>
            <a:off x="0" y="0"/>
            <a:ext cx="30279975" cy="5058446"/>
            <a:chOff x="0" y="0"/>
            <a:chExt cx="30279975" cy="5058446"/>
          </a:xfrm>
        </p:grpSpPr>
        <p:sp>
          <p:nvSpPr>
            <p:cNvPr id="4" name="직사각형 3"/>
            <p:cNvSpPr/>
            <p:nvPr/>
          </p:nvSpPr>
          <p:spPr>
            <a:xfrm>
              <a:off x="0" y="1"/>
              <a:ext cx="30276000" cy="5058445"/>
            </a:xfrm>
            <a:prstGeom prst="rect">
              <a:avLst/>
            </a:prstGeom>
            <a:gradFill flip="none" rotWithShape="1">
              <a:gsLst>
                <a:gs pos="0">
                  <a:srgbClr val="008080">
                    <a:shade val="30000"/>
                    <a:satMod val="115000"/>
                  </a:srgbClr>
                </a:gs>
                <a:gs pos="50000">
                  <a:srgbClr val="008080">
                    <a:shade val="67500"/>
                    <a:satMod val="115000"/>
                  </a:srgbClr>
                </a:gs>
                <a:gs pos="100000">
                  <a:srgbClr val="00808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>
              <a:solidFill>
                <a:srgbClr val="00808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264618" y="528858"/>
              <a:ext cx="27746764" cy="2144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8000"/>
                </a:lnSpc>
              </a:pPr>
              <a:r>
                <a:rPr lang="en-US" altLang="ko-KR" sz="7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An Effectiveness Model for Predicting</a:t>
              </a:r>
              <a:endParaRPr lang="en-US" altLang="ko-KR" sz="7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lnSpc>
                  <a:spcPts val="8000"/>
                </a:lnSpc>
              </a:pPr>
              <a:r>
                <a:rPr lang="en-US" altLang="ko-KR" sz="7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The Electrochemical Performance of SOFC Electrodes</a:t>
              </a:r>
              <a:endParaRPr lang="ko-KR" altLang="en-US" sz="7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직사각형 126"/>
            <p:cNvSpPr/>
            <p:nvPr/>
          </p:nvSpPr>
          <p:spPr>
            <a:xfrm>
              <a:off x="3400696" y="2718764"/>
              <a:ext cx="23474608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Jin 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Hyun Nam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1,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Times New Roman"/>
                  <a:cs typeface="Times New Roman"/>
                </a:rPr>
                <a:t>*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altLang="ko-KR" sz="40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Dongwoo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Shin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altLang="ko-KR" sz="4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US" altLang="ko-KR" sz="1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US" altLang="ko-KR" sz="2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altLang="ko-KR" sz="36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School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of Mechanical &amp; Automotive Engineering, </a:t>
              </a:r>
              <a:r>
                <a:rPr lang="en-US" altLang="ko-KR" sz="3600" b="1" i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Daegu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University, KOREA</a:t>
              </a:r>
            </a:p>
            <a:p>
              <a:pPr algn="ctr"/>
              <a:r>
                <a:rPr lang="en-US" altLang="ko-KR" sz="36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School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of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Mechanical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&amp;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Aerospace Engineering,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Seoul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National University, KOREA</a:t>
              </a:r>
            </a:p>
          </p:txBody>
        </p:sp>
        <p:sp>
          <p:nvSpPr>
            <p:cNvPr id="4724" name="Rectangle 3700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26" name="Rectangle 3702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28" name="Rectangle 3704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31" name="Rectangle 3707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39" name="Rectangle 3715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43" name="Rectangle 3719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53" name="Rectangle 3729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55" name="Rectangle 3731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80" name="Rectangle 3756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259" name="그룹 258"/>
          <p:cNvGrpSpPr/>
          <p:nvPr/>
        </p:nvGrpSpPr>
        <p:grpSpPr>
          <a:xfrm>
            <a:off x="15253575" y="14521210"/>
            <a:ext cx="14741852" cy="22250472"/>
            <a:chOff x="15253575" y="14521210"/>
            <a:chExt cx="14741852" cy="22250472"/>
          </a:xfrm>
        </p:grpSpPr>
        <p:sp>
          <p:nvSpPr>
            <p:cNvPr id="168" name="양쪽 모서리가 둥근 사각형 167"/>
            <p:cNvSpPr/>
            <p:nvPr/>
          </p:nvSpPr>
          <p:spPr>
            <a:xfrm>
              <a:off x="15253575" y="15147291"/>
              <a:ext cx="14686416" cy="21624391"/>
            </a:xfrm>
            <a:prstGeom prst="round2SameRect">
              <a:avLst>
                <a:gd name="adj1" fmla="val 0"/>
                <a:gd name="adj2" fmla="val 3202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9" name="모서리가 둥근 직사각형 168"/>
            <p:cNvSpPr/>
            <p:nvPr/>
          </p:nvSpPr>
          <p:spPr>
            <a:xfrm>
              <a:off x="15271427" y="14521210"/>
              <a:ext cx="14724000" cy="900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Prediction Model for Electrode </a:t>
              </a:r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Microstructure Variation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직사각형 172"/>
            <p:cNvSpPr/>
            <p:nvPr/>
          </p:nvSpPr>
          <p:spPr>
            <a:xfrm>
              <a:off x="15505618" y="15457314"/>
              <a:ext cx="888897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Peculiar Behavior of Relative Effectiveness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Rectangle 3"/>
            <p:cNvSpPr txBox="1">
              <a:spLocks noChangeArrowheads="1"/>
            </p:cNvSpPr>
            <p:nvPr/>
          </p:nvSpPr>
          <p:spPr bwMode="auto">
            <a:xfrm>
              <a:off x="15644043" y="16031805"/>
              <a:ext cx="13897544" cy="1801773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As </a:t>
              </a:r>
              <a:r>
                <a:rPr lang="en-US" altLang="ko-KR" sz="2800" i="1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</a:t>
              </a:r>
              <a:r>
                <a:rPr lang="en-US" altLang="ko-KR" sz="2800" baseline="-25000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T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  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0, the r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elative effectiveness approaches 1.0</a:t>
              </a:r>
              <a:endPara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endParaRP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For </a:t>
              </a:r>
              <a:r>
                <a:rPr lang="en-US" altLang="ko-KR" sz="2800" i="1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</a:t>
              </a:r>
              <a:r>
                <a:rPr lang="en-US" altLang="ko-KR" sz="2800" baseline="-250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T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&gt;3, the shape of 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the r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elative effectiveness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 does not change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kumimoji="0"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These behavior leads to the following asymptotic relationship</a:t>
              </a:r>
              <a:endParaRPr kumimoji="0"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  <p:sp>
          <p:nvSpPr>
            <p:cNvPr id="200" name="모서리가 둥근 직사각형 199"/>
            <p:cNvSpPr/>
            <p:nvPr/>
          </p:nvSpPr>
          <p:spPr>
            <a:xfrm>
              <a:off x="15720379" y="18481650"/>
              <a:ext cx="13828792" cy="2232248"/>
            </a:xfrm>
            <a:prstGeom prst="roundRect">
              <a:avLst>
                <a:gd name="adj" fmla="val 3051"/>
              </a:avLst>
            </a:prstGeom>
            <a:ln>
              <a:solidFill>
                <a:srgbClr val="7030A0"/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4" name="Rectangle 3"/>
            <p:cNvSpPr txBox="1">
              <a:spLocks noChangeArrowheads="1"/>
            </p:cNvSpPr>
            <p:nvPr/>
          </p:nvSpPr>
          <p:spPr>
            <a:xfrm>
              <a:off x="15736500" y="18736468"/>
              <a:ext cx="5041441" cy="1689398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Low modulus (</a:t>
              </a:r>
              <a:r>
                <a:rPr lang="en-US" altLang="ko-KR" sz="2800" b="1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Symbol"/>
                </a:rPr>
                <a:t></a:t>
              </a:r>
              <a:r>
                <a:rPr lang="en-US" altLang="ko-KR" sz="2800" b="1" baseline="-250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Symbol"/>
                </a:rPr>
                <a:t> 0.05</a:t>
              </a: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ko-KR" alt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endParaRPr lang="ko-KR" alt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High </a:t>
              </a: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modulus (</a:t>
              </a:r>
              <a:r>
                <a:rPr lang="en-US" altLang="ko-KR" sz="2800" b="1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Symbol"/>
                </a:rPr>
                <a:t></a:t>
              </a:r>
              <a:r>
                <a:rPr lang="en-US" altLang="ko-KR" sz="2800" b="1" baseline="-250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Symbol"/>
                </a:rPr>
                <a:t>  3</a:t>
              </a: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ko-KR" alt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" name="직사각형 205"/>
            <p:cNvSpPr/>
            <p:nvPr/>
          </p:nvSpPr>
          <p:spPr>
            <a:xfrm>
              <a:off x="15505618" y="17761570"/>
              <a:ext cx="10162526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Total Current Generation in Active Reaction Layer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752" name="Object 3728"/>
            <p:cNvGraphicFramePr>
              <a:graphicFrameLocks noChangeAspect="1"/>
            </p:cNvGraphicFramePr>
            <p:nvPr/>
          </p:nvGraphicFramePr>
          <p:xfrm>
            <a:off x="21456004" y="18576355"/>
            <a:ext cx="6691313" cy="1011237"/>
          </p:xfrm>
          <a:graphic>
            <a:graphicData uri="http://schemas.openxmlformats.org/presentationml/2006/ole">
              <p:oleObj spid="_x0000_s4752" name="Equation" r:id="rId17" imgW="3365280" imgH="507960" progId="Equation.3">
                <p:embed/>
              </p:oleObj>
            </a:graphicData>
          </a:graphic>
        </p:graphicFrame>
        <p:graphicFrame>
          <p:nvGraphicFramePr>
            <p:cNvPr id="4754" name="Object 3730"/>
            <p:cNvGraphicFramePr>
              <a:graphicFrameLocks noChangeAspect="1"/>
            </p:cNvGraphicFramePr>
            <p:nvPr/>
          </p:nvGraphicFramePr>
          <p:xfrm>
            <a:off x="20468579" y="19594711"/>
            <a:ext cx="8666162" cy="1119187"/>
          </p:xfrm>
          <a:graphic>
            <a:graphicData uri="http://schemas.openxmlformats.org/presentationml/2006/ole">
              <p:oleObj spid="_x0000_s4754" name="Equation" r:id="rId18" imgW="4305240" imgH="558720" progId="Equation.3">
                <p:embed/>
              </p:oleObj>
            </a:graphicData>
          </a:graphic>
        </p:graphicFrame>
        <p:pic>
          <p:nvPicPr>
            <p:cNvPr id="215" name="Picture 3"/>
            <p:cNvPicPr>
              <a:picLocks noChangeAspect="1" noChangeArrowheads="1"/>
            </p:cNvPicPr>
            <p:nvPr/>
          </p:nvPicPr>
          <p:blipFill>
            <a:blip r:embed="rId19" cstate="print"/>
            <a:srcRect l="18404" r="1357" b="9224"/>
            <a:stretch>
              <a:fillRect/>
            </a:stretch>
          </p:blipFill>
          <p:spPr bwMode="auto">
            <a:xfrm>
              <a:off x="19172435" y="20929922"/>
              <a:ext cx="10404182" cy="2898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6" name="TextBox 215"/>
            <p:cNvSpPr txBox="1"/>
            <p:nvPr/>
          </p:nvSpPr>
          <p:spPr>
            <a:xfrm>
              <a:off x="15716052" y="21098906"/>
              <a:ext cx="3456384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Table 1 Dependency of total current generation in active reaction layer on microstructural parameters</a:t>
              </a:r>
              <a:endParaRPr lang="ko-KR" alt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9" name="그룹 218"/>
            <p:cNvGrpSpPr/>
            <p:nvPr/>
          </p:nvGrpSpPr>
          <p:grpSpPr>
            <a:xfrm>
              <a:off x="15505618" y="23738234"/>
              <a:ext cx="14035969" cy="1800200"/>
              <a:chOff x="15649634" y="19964102"/>
              <a:chExt cx="14035969" cy="1800200"/>
            </a:xfrm>
          </p:grpSpPr>
          <p:sp>
            <p:nvSpPr>
              <p:cNvPr id="217" name="직사각형 216"/>
              <p:cNvSpPr/>
              <p:nvPr/>
            </p:nvSpPr>
            <p:spPr>
              <a:xfrm>
                <a:off x="15649634" y="19964102"/>
                <a:ext cx="1055449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32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 </a:t>
                </a:r>
                <a:r>
                  <a:rPr lang="en-US" altLang="ko-KR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Numerical Experiment: Microstructural Degradation</a:t>
                </a:r>
                <a:endPara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" name="Rectangle 3"/>
              <p:cNvSpPr txBox="1">
                <a:spLocks noChangeArrowheads="1"/>
              </p:cNvSpPr>
              <p:nvPr/>
            </p:nvSpPr>
            <p:spPr bwMode="auto">
              <a:xfrm>
                <a:off x="15788059" y="20538593"/>
                <a:ext cx="13897544" cy="1225709"/>
              </a:xfrm>
              <a:prstGeom prst="rect">
                <a:avLst/>
              </a:prstGeom>
            </p:spPr>
            <p:txBody>
              <a:bodyPr/>
              <a:lstStyle/>
              <a:p>
                <a:pPr marL="216000" indent="-216000" eaLnBrk="0" hangingPunct="0">
                  <a:lnSpc>
                    <a:spcPct val="110000"/>
                  </a:lnSpc>
                  <a:spcAft>
                    <a:spcPts val="600"/>
                  </a:spcAft>
                  <a:buFont typeface="Arial" pitchFamily="34" charset="0"/>
                  <a:buChar char="-"/>
                  <a:defRPr/>
                </a:pPr>
                <a:r>
                  <a:rPr kumimoji="0"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Degradations of volume-specific TPBL and effective ionic conductivity </a:t>
                </a:r>
                <a:r>
                  <a:rPr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were simulated</a:t>
                </a:r>
              </a:p>
              <a:p>
                <a:pPr marL="216000" indent="-216000" eaLnBrk="0" hangingPunct="0">
                  <a:lnSpc>
                    <a:spcPct val="110000"/>
                  </a:lnSpc>
                  <a:spcAft>
                    <a:spcPts val="600"/>
                  </a:spcAft>
                  <a:buFont typeface="Arial" pitchFamily="34" charset="0"/>
                  <a:buChar char="-"/>
                  <a:defRPr/>
                </a:pPr>
                <a:r>
                  <a:rPr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Guiding lines drawn by only scaling the </a:t>
                </a:r>
                <a:r>
                  <a:rPr lang="en-US" altLang="ko-KR" sz="2800" dirty="0" err="1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undegraded</a:t>
                </a:r>
                <a:r>
                  <a:rPr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</a:t>
                </a:r>
                <a:r>
                  <a:rPr lang="en-US" altLang="ko-KR" sz="2800" dirty="0" smtClean="0">
                    <a:solidFill>
                      <a:srgbClr val="FF0000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(100%)</a:t>
                </a:r>
                <a:r>
                  <a:rPr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 performance curves</a:t>
                </a:r>
              </a:p>
              <a:p>
                <a:pPr marL="216000" indent="-216000" eaLnBrk="0" hangingPunct="0">
                  <a:lnSpc>
                    <a:spcPct val="110000"/>
                  </a:lnSpc>
                  <a:spcAft>
                    <a:spcPts val="600"/>
                  </a:spcAft>
                  <a:buFont typeface="Arial" pitchFamily="34" charset="0"/>
                  <a:buChar char="-"/>
                  <a:defRPr/>
                </a:pPr>
                <a:endPara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endParaRPr>
              </a:p>
            </p:txBody>
          </p:sp>
        </p:grpSp>
        <p:sp>
          <p:nvSpPr>
            <p:cNvPr id="223" name="TextBox 222"/>
            <p:cNvSpPr txBox="1"/>
            <p:nvPr/>
          </p:nvSpPr>
          <p:spPr>
            <a:xfrm>
              <a:off x="15428019" y="34571372"/>
              <a:ext cx="56166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Fig. 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4 Anode degradation simulation results</a:t>
              </a:r>
              <a:endParaRPr lang="ko-KR" alt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21188659" y="34571372"/>
              <a:ext cx="61384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Fig. </a:t>
              </a:r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5 Cathode degradation simulation results</a:t>
              </a:r>
              <a:endParaRPr lang="ko-KR" alt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39" name="그림 238" descr="L:\0000논문작업0000\001-IJHE-2014-DEGEF\Figures\Fig.4.emf"/>
            <p:cNvPicPr>
              <a:picLocks noChangeAspect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15657649" y="25629492"/>
              <a:ext cx="5432626" cy="8971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41" name="그룹 228"/>
            <p:cNvGrpSpPr/>
            <p:nvPr/>
          </p:nvGrpSpPr>
          <p:grpSpPr>
            <a:xfrm>
              <a:off x="16908837" y="26372432"/>
              <a:ext cx="1057260" cy="4752528"/>
              <a:chOff x="17251079" y="26467682"/>
              <a:chExt cx="1057260" cy="4752528"/>
            </a:xfrm>
          </p:grpSpPr>
          <p:sp>
            <p:nvSpPr>
              <p:cNvPr id="245" name="직사각형 244"/>
              <p:cNvSpPr/>
              <p:nvPr/>
            </p:nvSpPr>
            <p:spPr>
              <a:xfrm>
                <a:off x="17251079" y="26467682"/>
                <a:ext cx="985252" cy="249932"/>
              </a:xfrm>
              <a:prstGeom prst="rect">
                <a:avLst/>
              </a:pr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6" name="직사각형 245"/>
              <p:cNvSpPr/>
              <p:nvPr/>
            </p:nvSpPr>
            <p:spPr>
              <a:xfrm>
                <a:off x="17251079" y="30970278"/>
                <a:ext cx="1057260" cy="249932"/>
              </a:xfrm>
              <a:prstGeom prst="rect">
                <a:avLst/>
              </a:pr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aphicFrame>
          <p:nvGraphicFramePr>
            <p:cNvPr id="243" name="Object 3749"/>
            <p:cNvGraphicFramePr>
              <a:graphicFrameLocks noChangeAspect="1"/>
            </p:cNvGraphicFramePr>
            <p:nvPr/>
          </p:nvGraphicFramePr>
          <p:xfrm>
            <a:off x="19082705" y="29102445"/>
            <a:ext cx="1754187" cy="323850"/>
          </p:xfrm>
          <a:graphic>
            <a:graphicData uri="http://schemas.openxmlformats.org/presentationml/2006/ole">
              <p:oleObj spid="_x0000_s4775" name="Equation" r:id="rId21" imgW="1168200" imgH="215640" progId="Equation.3">
                <p:embed/>
              </p:oleObj>
            </a:graphicData>
          </a:graphic>
        </p:graphicFrame>
        <p:pic>
          <p:nvPicPr>
            <p:cNvPr id="249" name="그림 248" descr="L:\0000논문작업0000\001-IJHE-2014-DEGEF\Figures\Fig.6.emf"/>
            <p:cNvPicPr>
              <a:picLocks noChangeAspect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21269175" y="25629492"/>
              <a:ext cx="5445001" cy="8984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244" name="Object 3750"/>
            <p:cNvGraphicFramePr>
              <a:graphicFrameLocks noChangeAspect="1"/>
            </p:cNvGraphicFramePr>
            <p:nvPr/>
          </p:nvGraphicFramePr>
          <p:xfrm>
            <a:off x="19073180" y="33603330"/>
            <a:ext cx="1773237" cy="323850"/>
          </p:xfrm>
          <a:graphic>
            <a:graphicData uri="http://schemas.openxmlformats.org/presentationml/2006/ole">
              <p:oleObj spid="_x0000_s4776" name="Equation" r:id="rId23" imgW="1180800" imgH="215640" progId="Equation.3">
                <p:embed/>
              </p:oleObj>
            </a:graphicData>
          </a:graphic>
        </p:graphicFrame>
        <p:graphicFrame>
          <p:nvGraphicFramePr>
            <p:cNvPr id="4777" name="Object 3753"/>
            <p:cNvGraphicFramePr>
              <a:graphicFrameLocks noChangeAspect="1"/>
            </p:cNvGraphicFramePr>
            <p:nvPr/>
          </p:nvGraphicFramePr>
          <p:xfrm>
            <a:off x="24754256" y="29138658"/>
            <a:ext cx="1754187" cy="323850"/>
          </p:xfrm>
          <a:graphic>
            <a:graphicData uri="http://schemas.openxmlformats.org/presentationml/2006/ole">
              <p:oleObj spid="_x0000_s4777" name="Equation" r:id="rId24" imgW="1168200" imgH="215640" progId="Equation.3">
                <p:embed/>
              </p:oleObj>
            </a:graphicData>
          </a:graphic>
        </p:graphicFrame>
        <p:graphicFrame>
          <p:nvGraphicFramePr>
            <p:cNvPr id="4778" name="Object 3754"/>
            <p:cNvGraphicFramePr>
              <a:graphicFrameLocks noChangeAspect="1"/>
            </p:cNvGraphicFramePr>
            <p:nvPr/>
          </p:nvGraphicFramePr>
          <p:xfrm>
            <a:off x="24744013" y="33603330"/>
            <a:ext cx="1773238" cy="323850"/>
          </p:xfrm>
          <a:graphic>
            <a:graphicData uri="http://schemas.openxmlformats.org/presentationml/2006/ole">
              <p:oleObj spid="_x0000_s4778" name="Equation" r:id="rId25" imgW="1180800" imgH="215640" progId="Equation.3">
                <p:embed/>
              </p:oleObj>
            </a:graphicData>
          </a:graphic>
        </p:graphicFrame>
        <p:grpSp>
          <p:nvGrpSpPr>
            <p:cNvPr id="230" name="그룹 229"/>
            <p:cNvGrpSpPr/>
            <p:nvPr/>
          </p:nvGrpSpPr>
          <p:grpSpPr>
            <a:xfrm>
              <a:off x="22507663" y="26353382"/>
              <a:ext cx="1057260" cy="4752528"/>
              <a:chOff x="17251079" y="26467682"/>
              <a:chExt cx="1057260" cy="4752528"/>
            </a:xfrm>
          </p:grpSpPr>
          <p:sp>
            <p:nvSpPr>
              <p:cNvPr id="231" name="직사각형 230"/>
              <p:cNvSpPr/>
              <p:nvPr/>
            </p:nvSpPr>
            <p:spPr>
              <a:xfrm>
                <a:off x="17251079" y="26467682"/>
                <a:ext cx="985252" cy="249932"/>
              </a:xfrm>
              <a:prstGeom prst="rect">
                <a:avLst/>
              </a:pr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4" name="직사각형 233"/>
              <p:cNvSpPr/>
              <p:nvPr/>
            </p:nvSpPr>
            <p:spPr>
              <a:xfrm>
                <a:off x="17251079" y="30970278"/>
                <a:ext cx="1057260" cy="249932"/>
              </a:xfrm>
              <a:prstGeom prst="rect">
                <a:avLst/>
              </a:pr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51" name="Rectangle 3"/>
            <p:cNvSpPr txBox="1">
              <a:spLocks noChangeArrowheads="1"/>
            </p:cNvSpPr>
            <p:nvPr/>
          </p:nvSpPr>
          <p:spPr bwMode="auto">
            <a:xfrm>
              <a:off x="15505618" y="35075808"/>
              <a:ext cx="13170829" cy="1512168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ü"/>
                <a:defRPr/>
              </a:pP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Current generation in the a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node is nicely predicted by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ü"/>
                <a:defRPr/>
              </a:pP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That 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in the cathode is relatively well predicted, especially at high overpotential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ü"/>
                <a:defRPr/>
              </a:pPr>
              <a:r>
                <a:rPr kumimoji="0"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 </a:t>
              </a:r>
              <a:r>
                <a:rPr kumimoji="0"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Further studies are under way to determine the dependence 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for 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0.05&lt;</a:t>
              </a:r>
              <a:r>
                <a:rPr lang="en-US" altLang="ko-KR" sz="2800" i="1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</a:t>
              </a:r>
              <a:r>
                <a:rPr lang="en-US" altLang="ko-KR" sz="2800" baseline="-250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T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&lt;3</a:t>
              </a:r>
              <a:endParaRPr kumimoji="0"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  <p:graphicFrame>
          <p:nvGraphicFramePr>
            <p:cNvPr id="4779" name="Object 3755"/>
            <p:cNvGraphicFramePr>
              <a:graphicFrameLocks noChangeAspect="1"/>
            </p:cNvGraphicFramePr>
            <p:nvPr/>
          </p:nvGraphicFramePr>
          <p:xfrm>
            <a:off x="24645043" y="35044063"/>
            <a:ext cx="3455987" cy="608012"/>
          </p:xfrm>
          <a:graphic>
            <a:graphicData uri="http://schemas.openxmlformats.org/presentationml/2006/ole">
              <p:oleObj spid="_x0000_s4779" name="Equation" r:id="rId26" imgW="1765080" imgH="304560" progId="Equation.3">
                <p:embed/>
              </p:oleObj>
            </a:graphicData>
          </a:graphic>
        </p:graphicFrame>
        <p:pic>
          <p:nvPicPr>
            <p:cNvPr id="252" name="그림 251" descr="L:\0000논문작업0000\001-IJHE-2014-DEGEF\Figures\Fig.5.emf"/>
            <p:cNvPicPr>
              <a:picLocks noChangeAspect="1"/>
            </p:cNvPicPr>
            <p:nvPr/>
          </p:nvPicPr>
          <p:blipFill>
            <a:blip r:embed="rId27" cstate="print"/>
            <a:srcRect l="7869"/>
            <a:stretch>
              <a:fillRect/>
            </a:stretch>
          </p:blipFill>
          <p:spPr bwMode="auto">
            <a:xfrm>
              <a:off x="26805283" y="27410642"/>
              <a:ext cx="2964315" cy="5308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3" name="Line 17"/>
            <p:cNvSpPr>
              <a:spLocks noChangeShapeType="1"/>
            </p:cNvSpPr>
            <p:nvPr/>
          </p:nvSpPr>
          <p:spPr bwMode="auto">
            <a:xfrm>
              <a:off x="26733275" y="27050602"/>
              <a:ext cx="288032" cy="28800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4" name="Line 17"/>
            <p:cNvSpPr>
              <a:spLocks noChangeShapeType="1"/>
            </p:cNvSpPr>
            <p:nvPr/>
          </p:nvSpPr>
          <p:spPr bwMode="auto">
            <a:xfrm flipV="1">
              <a:off x="26733275" y="32523242"/>
              <a:ext cx="288032" cy="28800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26877291" y="26546546"/>
              <a:ext cx="25922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Higher overpotential range (0-0.4 V)</a:t>
              </a:r>
              <a:endParaRPr lang="ko-KR" altLang="en-US" sz="2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15572035" y="22804352"/>
              <a:ext cx="40324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altLang="ko-KR" sz="2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Symbol"/>
                </a:rPr>
                <a:t></a:t>
              </a:r>
              <a:r>
                <a:rPr lang="en-US" altLang="ko-KR" sz="2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) irrespective of overpotential</a:t>
              </a:r>
              <a:endParaRPr lang="ko-KR" alt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28849973" y="20828198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altLang="ko-KR" sz="2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Symbol"/>
                </a:rPr>
                <a:t></a:t>
              </a:r>
              <a:r>
                <a:rPr lang="en-US" altLang="ko-KR" sz="2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ko-KR" alt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24746079" y="20828198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altLang="ko-KR" sz="2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Symbol"/>
                </a:rPr>
                <a:t></a:t>
              </a:r>
              <a:r>
                <a:rPr lang="en-US" altLang="ko-KR" sz="2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ko-KR" alt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193455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2344</TotalTime>
  <Words>821</Words>
  <Application>Microsoft Office PowerPoint</Application>
  <PresentationFormat>사용자 지정</PresentationFormat>
  <Paragraphs>198</Paragraphs>
  <Slides>1</Slides>
  <Notes>1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Office 테마</vt:lpstr>
      <vt:lpstr>Equation</vt:lpstr>
      <vt:lpstr>Microsoft Equation 3.0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DWSHIN</dc:creator>
  <cp:lastModifiedBy>Registered User</cp:lastModifiedBy>
  <cp:revision>219</cp:revision>
  <cp:lastPrinted>2012-08-07T03:05:57Z</cp:lastPrinted>
  <dcterms:created xsi:type="dcterms:W3CDTF">2012-08-06T23:34:54Z</dcterms:created>
  <dcterms:modified xsi:type="dcterms:W3CDTF">2015-10-06T19:45:25Z</dcterms:modified>
</cp:coreProperties>
</file>