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79975" cy="42808525"/>
  <p:notesSz cx="6761163" cy="9942513"/>
  <p:defaultTextStyle>
    <a:defPPr>
      <a:defRPr lang="ko-KR"/>
    </a:defPPr>
    <a:lvl1pPr marL="0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35949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471898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707846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4943795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179744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415693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651641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9887590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FF6600"/>
    <a:srgbClr val="009900"/>
    <a:srgbClr val="0080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0230" autoAdjust="0"/>
    <p:restoredTop sz="94660"/>
  </p:normalViewPr>
  <p:slideViewPr>
    <p:cSldViewPr>
      <p:cViewPr>
        <p:scale>
          <a:sx n="10" d="100"/>
          <a:sy n="10" d="100"/>
        </p:scale>
        <p:origin x="-4058" y="-707"/>
      </p:cViewPr>
      <p:guideLst>
        <p:guide orient="horz" pos="13483"/>
        <p:guide pos="9537"/>
      </p:guideLst>
    </p:cSldViewPr>
  </p:slideViewPr>
  <p:notesTextViewPr>
    <p:cViewPr>
      <p:scale>
        <a:sx n="300" d="100"/>
        <a:sy n="300" d="100"/>
      </p:scale>
      <p:origin x="0" y="241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18" Type="http://schemas.openxmlformats.org/officeDocument/2006/relationships/image" Target="../media/image18.wmf"/><Relationship Id="rId3" Type="http://schemas.openxmlformats.org/officeDocument/2006/relationships/image" Target="../media/image3.wmf"/><Relationship Id="rId21" Type="http://schemas.openxmlformats.org/officeDocument/2006/relationships/image" Target="../media/image21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17" Type="http://schemas.openxmlformats.org/officeDocument/2006/relationships/image" Target="../media/image17.wmf"/><Relationship Id="rId2" Type="http://schemas.openxmlformats.org/officeDocument/2006/relationships/image" Target="../media/image2.wmf"/><Relationship Id="rId16" Type="http://schemas.openxmlformats.org/officeDocument/2006/relationships/image" Target="../media/image16.wmf"/><Relationship Id="rId20" Type="http://schemas.openxmlformats.org/officeDocument/2006/relationships/image" Target="../media/image20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5" Type="http://schemas.openxmlformats.org/officeDocument/2006/relationships/image" Target="../media/image15.wmf"/><Relationship Id="rId10" Type="http://schemas.openxmlformats.org/officeDocument/2006/relationships/image" Target="../media/image10.wmf"/><Relationship Id="rId19" Type="http://schemas.openxmlformats.org/officeDocument/2006/relationships/image" Target="../media/image19.wmf"/><Relationship Id="rId4" Type="http://schemas.openxmlformats.org/officeDocument/2006/relationships/image" Target="../media/image4.wmf"/><Relationship Id="rId9" Type="http://schemas.openxmlformats.org/officeDocument/2006/relationships/image" Target="../media/image9.wmf"/><Relationship Id="rId14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29762" y="0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F74B7192-ED7F-49C2-BE07-BB77B46E4F54}" type="datetimeFigureOut">
              <a:rPr lang="ko-KR" altLang="en-US" smtClean="0"/>
              <a:pPr/>
              <a:t>2016-07-19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63750" y="746125"/>
            <a:ext cx="26336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43662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29762" y="9443662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E51A34A3-6190-49C7-A533-F3A5BA234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92439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1235949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2471898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3707846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4943795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6179744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7415693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8651641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9887590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1A34A3-6190-49C7-A533-F3A5BA23434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930510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270999" y="13298392"/>
            <a:ext cx="25737979" cy="917608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541996" y="24258165"/>
            <a:ext cx="21195983" cy="1093995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35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7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7078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43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79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415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651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87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2016-07-19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923729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2016-07-19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278251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6439868" y="1813419"/>
            <a:ext cx="26826164" cy="3863667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961371" y="1813419"/>
            <a:ext cx="79973831" cy="3863667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2016-07-19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486194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2016-07-19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617513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91909" y="27508444"/>
            <a:ext cx="25737979" cy="8502250"/>
          </a:xfrm>
        </p:spPr>
        <p:txBody>
          <a:bodyPr anchor="t"/>
          <a:lstStyle>
            <a:lvl1pPr algn="l">
              <a:defRPr sz="108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391909" y="18144085"/>
            <a:ext cx="25737979" cy="9364359"/>
          </a:xfrm>
        </p:spPr>
        <p:txBody>
          <a:bodyPr anchor="b"/>
          <a:lstStyle>
            <a:lvl1pPr marL="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1pPr>
            <a:lvl2pPr marL="1235949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 marL="247189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3pPr>
            <a:lvl4pPr marL="3707846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 marL="4943795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lvl6pPr marL="6179744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6pPr>
            <a:lvl7pPr marL="7415693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7pPr>
            <a:lvl8pPr marL="865164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8pPr>
            <a:lvl9pPr marL="988759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2016-07-19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06604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961372" y="10563397"/>
            <a:ext cx="53399998" cy="29886695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9866036" y="10563397"/>
            <a:ext cx="53399998" cy="29886695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2016-07-19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63742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13999" y="1714324"/>
            <a:ext cx="27251978" cy="7134755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13999" y="9582380"/>
            <a:ext cx="13378914" cy="3993476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5949" indent="0">
              <a:buNone/>
              <a:defRPr sz="5400" b="1"/>
            </a:lvl2pPr>
            <a:lvl3pPr marL="2471898" indent="0">
              <a:buNone/>
              <a:defRPr sz="4900" b="1"/>
            </a:lvl3pPr>
            <a:lvl4pPr marL="3707846" indent="0">
              <a:buNone/>
              <a:defRPr sz="4300" b="1"/>
            </a:lvl4pPr>
            <a:lvl5pPr marL="4943795" indent="0">
              <a:buNone/>
              <a:defRPr sz="4300" b="1"/>
            </a:lvl5pPr>
            <a:lvl6pPr marL="6179744" indent="0">
              <a:buNone/>
              <a:defRPr sz="4300" b="1"/>
            </a:lvl6pPr>
            <a:lvl7pPr marL="7415693" indent="0">
              <a:buNone/>
              <a:defRPr sz="4300" b="1"/>
            </a:lvl7pPr>
            <a:lvl8pPr marL="8651641" indent="0">
              <a:buNone/>
              <a:defRPr sz="4300" b="1"/>
            </a:lvl8pPr>
            <a:lvl9pPr marL="9887590" indent="0">
              <a:buNone/>
              <a:defRPr sz="43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513999" y="13575856"/>
            <a:ext cx="13378914" cy="24664455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5381809" y="9582380"/>
            <a:ext cx="13384169" cy="3993476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5949" indent="0">
              <a:buNone/>
              <a:defRPr sz="5400" b="1"/>
            </a:lvl2pPr>
            <a:lvl3pPr marL="2471898" indent="0">
              <a:buNone/>
              <a:defRPr sz="4900" b="1"/>
            </a:lvl3pPr>
            <a:lvl4pPr marL="3707846" indent="0">
              <a:buNone/>
              <a:defRPr sz="4300" b="1"/>
            </a:lvl4pPr>
            <a:lvl5pPr marL="4943795" indent="0">
              <a:buNone/>
              <a:defRPr sz="4300" b="1"/>
            </a:lvl5pPr>
            <a:lvl6pPr marL="6179744" indent="0">
              <a:buNone/>
              <a:defRPr sz="4300" b="1"/>
            </a:lvl6pPr>
            <a:lvl7pPr marL="7415693" indent="0">
              <a:buNone/>
              <a:defRPr sz="4300" b="1"/>
            </a:lvl7pPr>
            <a:lvl8pPr marL="8651641" indent="0">
              <a:buNone/>
              <a:defRPr sz="4300" b="1"/>
            </a:lvl8pPr>
            <a:lvl9pPr marL="9887590" indent="0">
              <a:buNone/>
              <a:defRPr sz="43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5381809" y="13575856"/>
            <a:ext cx="13384169" cy="24664455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2016-07-19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94023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2016-07-19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629257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2016-07-19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342842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14000" y="1704417"/>
            <a:ext cx="9961903" cy="7253665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1838629" y="1704419"/>
            <a:ext cx="16927347" cy="36535891"/>
          </a:xfrm>
        </p:spPr>
        <p:txBody>
          <a:bodyPr/>
          <a:lstStyle>
            <a:lvl1pPr>
              <a:defRPr sz="8700"/>
            </a:lvl1pPr>
            <a:lvl2pPr>
              <a:defRPr sz="7600"/>
            </a:lvl2pPr>
            <a:lvl3pPr>
              <a:defRPr sz="65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514000" y="8958085"/>
            <a:ext cx="9961903" cy="29282226"/>
          </a:xfrm>
        </p:spPr>
        <p:txBody>
          <a:bodyPr/>
          <a:lstStyle>
            <a:lvl1pPr marL="0" indent="0">
              <a:buNone/>
              <a:defRPr sz="3800"/>
            </a:lvl1pPr>
            <a:lvl2pPr marL="1235949" indent="0">
              <a:buNone/>
              <a:defRPr sz="3200"/>
            </a:lvl2pPr>
            <a:lvl3pPr marL="2471898" indent="0">
              <a:buNone/>
              <a:defRPr sz="2700"/>
            </a:lvl3pPr>
            <a:lvl4pPr marL="3707846" indent="0">
              <a:buNone/>
              <a:defRPr sz="2400"/>
            </a:lvl4pPr>
            <a:lvl5pPr marL="4943795" indent="0">
              <a:buNone/>
              <a:defRPr sz="2400"/>
            </a:lvl5pPr>
            <a:lvl6pPr marL="6179744" indent="0">
              <a:buNone/>
              <a:defRPr sz="2400"/>
            </a:lvl6pPr>
            <a:lvl7pPr marL="7415693" indent="0">
              <a:buNone/>
              <a:defRPr sz="2400"/>
            </a:lvl7pPr>
            <a:lvl8pPr marL="8651641" indent="0">
              <a:buNone/>
              <a:defRPr sz="2400"/>
            </a:lvl8pPr>
            <a:lvl9pPr marL="9887590" indent="0">
              <a:buNone/>
              <a:defRPr sz="2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2016-07-19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628719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935087" y="29965973"/>
            <a:ext cx="18167985" cy="3537650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935087" y="3825027"/>
            <a:ext cx="18167985" cy="25685115"/>
          </a:xfrm>
        </p:spPr>
        <p:txBody>
          <a:bodyPr/>
          <a:lstStyle>
            <a:lvl1pPr marL="0" indent="0">
              <a:buNone/>
              <a:defRPr sz="8700"/>
            </a:lvl1pPr>
            <a:lvl2pPr marL="1235949" indent="0">
              <a:buNone/>
              <a:defRPr sz="7600"/>
            </a:lvl2pPr>
            <a:lvl3pPr marL="2471898" indent="0">
              <a:buNone/>
              <a:defRPr sz="6500"/>
            </a:lvl3pPr>
            <a:lvl4pPr marL="3707846" indent="0">
              <a:buNone/>
              <a:defRPr sz="5400"/>
            </a:lvl4pPr>
            <a:lvl5pPr marL="4943795" indent="0">
              <a:buNone/>
              <a:defRPr sz="5400"/>
            </a:lvl5pPr>
            <a:lvl6pPr marL="6179744" indent="0">
              <a:buNone/>
              <a:defRPr sz="5400"/>
            </a:lvl6pPr>
            <a:lvl7pPr marL="7415693" indent="0">
              <a:buNone/>
              <a:defRPr sz="5400"/>
            </a:lvl7pPr>
            <a:lvl8pPr marL="8651641" indent="0">
              <a:buNone/>
              <a:defRPr sz="5400"/>
            </a:lvl8pPr>
            <a:lvl9pPr marL="9887590" indent="0">
              <a:buNone/>
              <a:defRPr sz="54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935087" y="33503620"/>
            <a:ext cx="18167985" cy="5024055"/>
          </a:xfrm>
        </p:spPr>
        <p:txBody>
          <a:bodyPr/>
          <a:lstStyle>
            <a:lvl1pPr marL="0" indent="0">
              <a:buNone/>
              <a:defRPr sz="3800"/>
            </a:lvl1pPr>
            <a:lvl2pPr marL="1235949" indent="0">
              <a:buNone/>
              <a:defRPr sz="3200"/>
            </a:lvl2pPr>
            <a:lvl3pPr marL="2471898" indent="0">
              <a:buNone/>
              <a:defRPr sz="2700"/>
            </a:lvl3pPr>
            <a:lvl4pPr marL="3707846" indent="0">
              <a:buNone/>
              <a:defRPr sz="2400"/>
            </a:lvl4pPr>
            <a:lvl5pPr marL="4943795" indent="0">
              <a:buNone/>
              <a:defRPr sz="2400"/>
            </a:lvl5pPr>
            <a:lvl6pPr marL="6179744" indent="0">
              <a:buNone/>
              <a:defRPr sz="2400"/>
            </a:lvl6pPr>
            <a:lvl7pPr marL="7415693" indent="0">
              <a:buNone/>
              <a:defRPr sz="2400"/>
            </a:lvl7pPr>
            <a:lvl8pPr marL="8651641" indent="0">
              <a:buNone/>
              <a:defRPr sz="2400"/>
            </a:lvl8pPr>
            <a:lvl9pPr marL="9887590" indent="0">
              <a:buNone/>
              <a:defRPr sz="2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2016-07-19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421926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513999" y="1714324"/>
            <a:ext cx="27251978" cy="7134755"/>
          </a:xfrm>
          <a:prstGeom prst="rect">
            <a:avLst/>
          </a:prstGeom>
        </p:spPr>
        <p:txBody>
          <a:bodyPr vert="horz" lIns="247190" tIns="123595" rIns="247190" bIns="123595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13999" y="9988661"/>
            <a:ext cx="27251978" cy="28251647"/>
          </a:xfrm>
          <a:prstGeom prst="rect">
            <a:avLst/>
          </a:prstGeom>
        </p:spPr>
        <p:txBody>
          <a:bodyPr vert="horz" lIns="247190" tIns="123595" rIns="247190" bIns="123595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1513999" y="39677168"/>
            <a:ext cx="7065328" cy="2279158"/>
          </a:xfrm>
          <a:prstGeom prst="rect">
            <a:avLst/>
          </a:prstGeom>
        </p:spPr>
        <p:txBody>
          <a:bodyPr vert="horz" lIns="247190" tIns="123595" rIns="247190" bIns="123595" rtlCol="0" anchor="ctr"/>
          <a:lstStyle>
            <a:lvl1pPr algn="l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6B132-9603-4E87-A2DF-F72697373BDA}" type="datetimeFigureOut">
              <a:rPr lang="ko-KR" altLang="en-US" smtClean="0"/>
              <a:pPr/>
              <a:t>2016-07-19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10345659" y="39677168"/>
            <a:ext cx="9588659" cy="2279158"/>
          </a:xfrm>
          <a:prstGeom prst="rect">
            <a:avLst/>
          </a:prstGeom>
        </p:spPr>
        <p:txBody>
          <a:bodyPr vert="horz" lIns="247190" tIns="123595" rIns="247190" bIns="123595" rtlCol="0" anchor="ctr"/>
          <a:lstStyle>
            <a:lvl1pPr algn="ct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21700649" y="39677168"/>
            <a:ext cx="7065328" cy="2279158"/>
          </a:xfrm>
          <a:prstGeom prst="rect">
            <a:avLst/>
          </a:prstGeom>
        </p:spPr>
        <p:txBody>
          <a:bodyPr vert="horz" lIns="247190" tIns="123595" rIns="247190" bIns="123595" rtlCol="0" anchor="ctr"/>
          <a:lstStyle>
            <a:lvl1pPr algn="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334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71898" rtl="0" eaLnBrk="1" latinLnBrk="1" hangingPunct="1">
        <a:spcBef>
          <a:spcPct val="0"/>
        </a:spcBef>
        <a:buNone/>
        <a:defRPr sz="11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6962" indent="-926962" algn="l" defTabSz="2471898" rtl="0" eaLnBrk="1" latinLnBrk="1" hangingPunct="1">
        <a:spcBef>
          <a:spcPct val="20000"/>
        </a:spcBef>
        <a:buFont typeface="Arial" pitchFamily="34" charset="0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1pPr>
      <a:lvl2pPr marL="2008417" indent="-772468" algn="l" defTabSz="2471898" rtl="0" eaLnBrk="1" latinLnBrk="1" hangingPunct="1">
        <a:spcBef>
          <a:spcPct val="20000"/>
        </a:spcBef>
        <a:buFont typeface="Arial" pitchFamily="34" charset="0"/>
        <a:buChar char="–"/>
        <a:defRPr sz="7600" kern="1200">
          <a:solidFill>
            <a:schemeClr val="tx1"/>
          </a:solidFill>
          <a:latin typeface="+mn-lt"/>
          <a:ea typeface="+mn-ea"/>
          <a:cs typeface="+mn-cs"/>
        </a:defRPr>
      </a:lvl2pPr>
      <a:lvl3pPr marL="3089872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3pPr>
      <a:lvl4pPr marL="4325821" indent="-617974" algn="l" defTabSz="2471898" rtl="0" eaLnBrk="1" latinLnBrk="1" hangingPunct="1">
        <a:spcBef>
          <a:spcPct val="20000"/>
        </a:spcBef>
        <a:buFont typeface="Arial" pitchFamily="34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561769" indent="-617974" algn="l" defTabSz="2471898" rtl="0" eaLnBrk="1" latinLnBrk="1" hangingPunct="1">
        <a:spcBef>
          <a:spcPct val="20000"/>
        </a:spcBef>
        <a:buFont typeface="Arial" pitchFamily="34" charset="0"/>
        <a:buChar char="»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797718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033667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269616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505564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35949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471898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07846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4943795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79744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415693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651641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887590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9.bin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7.bin"/><Relationship Id="rId3" Type="http://schemas.openxmlformats.org/officeDocument/2006/relationships/notesSlide" Target="../notesSlides/notesSlide1.xml"/><Relationship Id="rId21" Type="http://schemas.openxmlformats.org/officeDocument/2006/relationships/oleObject" Target="../embeddings/oleObject13.bin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8.bin"/><Relationship Id="rId17" Type="http://schemas.openxmlformats.org/officeDocument/2006/relationships/oleObject" Target="../embeddings/oleObject11.bin"/><Relationship Id="rId25" Type="http://schemas.openxmlformats.org/officeDocument/2006/relationships/oleObject" Target="../embeddings/oleObject16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4.emf"/><Relationship Id="rId20" Type="http://schemas.openxmlformats.org/officeDocument/2006/relationships/image" Target="../media/image26.emf"/><Relationship Id="rId29" Type="http://schemas.openxmlformats.org/officeDocument/2006/relationships/oleObject" Target="../embeddings/oleObject18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7.bin"/><Relationship Id="rId24" Type="http://schemas.openxmlformats.org/officeDocument/2006/relationships/oleObject" Target="../embeddings/oleObject15.bin"/><Relationship Id="rId32" Type="http://schemas.openxmlformats.org/officeDocument/2006/relationships/oleObject" Target="../embeddings/oleObject21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10.bin"/><Relationship Id="rId23" Type="http://schemas.openxmlformats.org/officeDocument/2006/relationships/oleObject" Target="../embeddings/oleObject14.bin"/><Relationship Id="rId28" Type="http://schemas.openxmlformats.org/officeDocument/2006/relationships/image" Target="../media/image29.emf"/><Relationship Id="rId10" Type="http://schemas.openxmlformats.org/officeDocument/2006/relationships/oleObject" Target="../embeddings/oleObject6.bin"/><Relationship Id="rId19" Type="http://schemas.openxmlformats.org/officeDocument/2006/relationships/image" Target="../media/image25.emf"/><Relationship Id="rId31" Type="http://schemas.openxmlformats.org/officeDocument/2006/relationships/oleObject" Target="../embeddings/oleObject20.bin"/><Relationship Id="rId4" Type="http://schemas.openxmlformats.org/officeDocument/2006/relationships/image" Target="../media/image22.e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23.emf"/><Relationship Id="rId22" Type="http://schemas.openxmlformats.org/officeDocument/2006/relationships/image" Target="../media/image27.emf"/><Relationship Id="rId27" Type="http://schemas.openxmlformats.org/officeDocument/2006/relationships/image" Target="../media/image28.emf"/><Relationship Id="rId30" Type="http://schemas.openxmlformats.org/officeDocument/2006/relationships/oleObject" Target="../embeddings/oleObject1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4" name="그룹 263"/>
          <p:cNvGrpSpPr/>
          <p:nvPr/>
        </p:nvGrpSpPr>
        <p:grpSpPr>
          <a:xfrm>
            <a:off x="303081" y="5448202"/>
            <a:ext cx="14724000" cy="5514900"/>
            <a:chOff x="303081" y="5448202"/>
            <a:chExt cx="14724000" cy="5514900"/>
          </a:xfrm>
        </p:grpSpPr>
        <p:sp>
          <p:nvSpPr>
            <p:cNvPr id="7" name="모서리가 둥근 직사각형 6"/>
            <p:cNvSpPr/>
            <p:nvPr/>
          </p:nvSpPr>
          <p:spPr>
            <a:xfrm>
              <a:off x="303081" y="5454870"/>
              <a:ext cx="14686416" cy="5508232"/>
            </a:xfrm>
            <a:prstGeom prst="roundRect">
              <a:avLst>
                <a:gd name="adj" fmla="val 4787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7" name="모서리가 둥근 직사각형 16"/>
            <p:cNvSpPr/>
            <p:nvPr/>
          </p:nvSpPr>
          <p:spPr>
            <a:xfrm>
              <a:off x="303081" y="5448202"/>
              <a:ext cx="14724000" cy="792000"/>
            </a:xfrm>
            <a:prstGeom prst="roundRect">
              <a:avLst>
                <a:gd name="adj" fmla="val 9001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4000" b="1" dirty="0" smtClean="0">
                  <a:latin typeface="Arial" pitchFamily="34" charset="0"/>
                  <a:cs typeface="Arial" pitchFamily="34" charset="0"/>
                </a:rPr>
                <a:t>Research Background</a:t>
              </a:r>
              <a:endParaRPr lang="ko-KR" altLang="en-US" sz="4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837589" y="6867357"/>
              <a:ext cx="13610893" cy="40472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buFont typeface="Wingdings" pitchFamily="2" charset="2"/>
                <a:buChar char="ü"/>
              </a:pPr>
              <a:r>
                <a:rPr lang="en-US" altLang="ko-KR" sz="2800" dirty="0" smtClean="0">
                  <a:latin typeface="Arial" pitchFamily="34" charset="0"/>
                  <a:cs typeface="Arial" pitchFamily="34" charset="0"/>
                </a:rPr>
                <a:t>The electrochemical effectiveness is a good measure for the current generation efficiency of electrodes in solid oxide fuel cells (SOFCs)</a:t>
              </a:r>
            </a:p>
            <a:p>
              <a:pPr marL="1693149" lvl="1" indent="-457200">
                <a:buFont typeface="Arial" pitchFamily="34" charset="0"/>
                <a:buChar char="•"/>
              </a:pPr>
              <a:r>
                <a:rPr lang="en-US" altLang="ko-KR" sz="2800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Effectiveness is determined by solving detailed electrochemical reaction and charge transport processes in reaction layers of SOFC electrodes</a:t>
              </a:r>
            </a:p>
            <a:p>
              <a:pPr marL="1693149" lvl="1" indent="-457200">
                <a:buFont typeface="Arial" pitchFamily="34" charset="0"/>
                <a:buChar char="•"/>
              </a:pPr>
              <a:r>
                <a:rPr lang="en-US" altLang="ko-KR" sz="2800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A simple correlation is proposed to easily retrieve the effectiveness data</a:t>
              </a:r>
            </a:p>
            <a:p>
              <a:pPr marL="1693149" lvl="1" indent="-457200">
                <a:buFont typeface="Arial" pitchFamily="34" charset="0"/>
                <a:buChar char="•"/>
              </a:pPr>
              <a:endParaRPr lang="en-US" altLang="ko-KR" sz="5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  <a:p>
              <a:pPr marL="457200" indent="-457200">
                <a:buFont typeface="Wingdings" pitchFamily="2" charset="2"/>
                <a:buChar char="Ø"/>
              </a:pPr>
              <a:r>
                <a:rPr lang="en-US" altLang="ko-KR" sz="2800" dirty="0" smtClean="0">
                  <a:latin typeface="Arial" pitchFamily="34" charset="0"/>
                  <a:cs typeface="Arial" pitchFamily="34" charset="0"/>
                </a:rPr>
                <a:t>With the electrochemical effectiveness, the followings can be predicted:</a:t>
              </a:r>
            </a:p>
            <a:p>
              <a:pPr marL="1693149" lvl="1" indent="-457200">
                <a:buFont typeface="Arial" pitchFamily="34" charset="0"/>
                <a:buChar char="•"/>
              </a:pPr>
              <a:r>
                <a:rPr lang="en-US" altLang="ko-KR" sz="2800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Current generation in electrodes without complex calculation</a:t>
              </a:r>
            </a:p>
            <a:p>
              <a:pPr marL="1693149" lvl="1" indent="-457200">
                <a:buFont typeface="Arial" pitchFamily="34" charset="0"/>
                <a:buChar char="•"/>
              </a:pPr>
              <a:r>
                <a:rPr lang="en-US" altLang="ko-KR" sz="2800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Effects of electrode degradation on current generation efficiency</a:t>
              </a:r>
            </a:p>
            <a:p>
              <a:pPr marL="1693149" lvl="1" indent="-457200">
                <a:buFont typeface="Arial" pitchFamily="34" charset="0"/>
                <a:buChar char="•"/>
              </a:pPr>
              <a:r>
                <a:rPr lang="en-US" altLang="ko-KR" sz="2800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Effects of microstructural change on current generation efficiency </a:t>
              </a:r>
              <a:endParaRPr lang="en-US" altLang="ko-KR" sz="28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" name="직사각형 1"/>
            <p:cNvSpPr/>
            <p:nvPr/>
          </p:nvSpPr>
          <p:spPr>
            <a:xfrm>
              <a:off x="510319" y="6282582"/>
              <a:ext cx="820609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2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 </a:t>
              </a:r>
              <a:r>
                <a:rPr lang="en-US" altLang="ko-KR" sz="32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What is Electrochemical Effectiveness?</a:t>
              </a:r>
              <a:endParaRPr lang="ko-KR" alt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" name="직사각형 20"/>
          <p:cNvSpPr/>
          <p:nvPr/>
        </p:nvSpPr>
        <p:spPr>
          <a:xfrm>
            <a:off x="306339" y="41422486"/>
            <a:ext cx="14724000" cy="10801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ko-KR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Contact information</a:t>
            </a:r>
          </a:p>
          <a:p>
            <a:r>
              <a:rPr lang="en-US" altLang="ko-KR" sz="2800" dirty="0" smtClean="0">
                <a:solidFill>
                  <a:srgbClr val="00808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altLang="ko-KR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8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*</a:t>
            </a:r>
            <a:r>
              <a:rPr lang="en-US" altLang="ko-KR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Corresponding </a:t>
            </a:r>
            <a:r>
              <a:rPr lang="en-US" altLang="ko-K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author. </a:t>
            </a:r>
            <a:r>
              <a:rPr lang="en-US" altLang="ko-K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jinhnam@gmail.com </a:t>
            </a:r>
            <a:r>
              <a:rPr lang="en-US" altLang="ko-K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(J.H. Nam</a:t>
            </a:r>
            <a:r>
              <a:rPr lang="en-US" altLang="ko-K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).</a:t>
            </a:r>
            <a:endParaRPr lang="en-US" altLang="ko-KR" sz="2800" dirty="0" smtClean="0">
              <a:solidFill>
                <a:srgbClr val="00808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15253575" y="34119962"/>
            <a:ext cx="14686416" cy="8382644"/>
          </a:xfrm>
          <a:prstGeom prst="roundRect">
            <a:avLst>
              <a:gd name="adj" fmla="val 5192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모서리가 둥근 직사각형 21"/>
          <p:cNvSpPr/>
          <p:nvPr/>
        </p:nvSpPr>
        <p:spPr>
          <a:xfrm>
            <a:off x="15271427" y="34005662"/>
            <a:ext cx="14724000" cy="792000"/>
          </a:xfrm>
          <a:prstGeom prst="roundRect">
            <a:avLst>
              <a:gd name="adj" fmla="val 9001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latin typeface="Arial" pitchFamily="34" charset="0"/>
                <a:cs typeface="Arial" pitchFamily="34" charset="0"/>
              </a:rPr>
              <a:t>Sensitivity Map</a:t>
            </a:r>
            <a:endParaRPr lang="ko-KR" altLang="en-US" sz="40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4" name="그룹 123"/>
          <p:cNvGrpSpPr/>
          <p:nvPr/>
        </p:nvGrpSpPr>
        <p:grpSpPr>
          <a:xfrm>
            <a:off x="302972" y="11251134"/>
            <a:ext cx="14731437" cy="13681520"/>
            <a:chOff x="302972" y="11467158"/>
            <a:chExt cx="14731437" cy="13681520"/>
          </a:xfrm>
        </p:grpSpPr>
        <p:sp>
          <p:nvSpPr>
            <p:cNvPr id="12" name="모서리가 둥근 직사각형 11"/>
            <p:cNvSpPr/>
            <p:nvPr/>
          </p:nvSpPr>
          <p:spPr>
            <a:xfrm>
              <a:off x="302972" y="11899207"/>
              <a:ext cx="14686416" cy="13033447"/>
            </a:xfrm>
            <a:prstGeom prst="roundRect">
              <a:avLst>
                <a:gd name="adj" fmla="val 3024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모서리가 둥근 직사각형 17"/>
            <p:cNvSpPr/>
            <p:nvPr/>
          </p:nvSpPr>
          <p:spPr>
            <a:xfrm>
              <a:off x="310409" y="11467158"/>
              <a:ext cx="14724000" cy="792000"/>
            </a:xfrm>
            <a:prstGeom prst="roundRect">
              <a:avLst>
                <a:gd name="adj" fmla="val 9001"/>
              </a:avLst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4000" b="1" dirty="0" smtClean="0">
                  <a:latin typeface="Arial" pitchFamily="34" charset="0"/>
                  <a:cs typeface="Arial" pitchFamily="34" charset="0"/>
                </a:rPr>
                <a:t>Theory and Calculations</a:t>
              </a:r>
              <a:endParaRPr lang="ko-KR" altLang="en-US" sz="4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2" name="TextBox 241"/>
            <p:cNvSpPr txBox="1"/>
            <p:nvPr/>
          </p:nvSpPr>
          <p:spPr>
            <a:xfrm>
              <a:off x="9715912" y="17803862"/>
              <a:ext cx="434395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cs typeface="Arial" pitchFamily="34" charset="0"/>
                </a:rPr>
                <a:t>Fig. 1 Electrochemical reaction/ charge transport process in anode functional layer</a:t>
              </a:r>
              <a:endParaRPr lang="ko-KR" altLang="en-US" sz="20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7" name="직사각형 266"/>
            <p:cNvSpPr/>
            <p:nvPr/>
          </p:nvSpPr>
          <p:spPr>
            <a:xfrm>
              <a:off x="527954" y="12259246"/>
              <a:ext cx="4752391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2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 </a:t>
              </a:r>
              <a:r>
                <a:rPr lang="en-US" altLang="ko-KR" sz="32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Active Reaction Layer</a:t>
              </a:r>
              <a:endParaRPr lang="ko-KR" alt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4" name="Rectangle 3"/>
            <p:cNvSpPr txBox="1">
              <a:spLocks noChangeArrowheads="1"/>
            </p:cNvSpPr>
            <p:nvPr/>
          </p:nvSpPr>
          <p:spPr bwMode="auto">
            <a:xfrm>
              <a:off x="666379" y="12833737"/>
              <a:ext cx="8064896" cy="3601973"/>
            </a:xfrm>
            <a:prstGeom prst="rect">
              <a:avLst/>
            </a:prstGeom>
          </p:spPr>
          <p:txBody>
            <a:bodyPr/>
            <a:lstStyle/>
            <a:p>
              <a:pPr marL="216000" indent="-216000" eaLnBrk="0" hangingPunct="0">
                <a:lnSpc>
                  <a:spcPct val="110000"/>
                </a:lnSpc>
                <a:buFont typeface="Arial" pitchFamily="34" charset="0"/>
                <a:buChar char="-"/>
                <a:defRPr/>
              </a:pP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Also called the active functional layer</a:t>
              </a:r>
            </a:p>
            <a:p>
              <a:pPr marL="216000" indent="-216000" eaLnBrk="0" hangingPunct="0">
                <a:lnSpc>
                  <a:spcPct val="110000"/>
                </a:lnSpc>
                <a:buFont typeface="Arial" pitchFamily="34" charset="0"/>
                <a:buChar char="-"/>
                <a:defRPr/>
              </a:pP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Located just adjacent to the electrolyte, where most electrochemical reactions occur</a:t>
              </a:r>
            </a:p>
            <a:p>
              <a:pPr marL="216000" indent="-216000" eaLnBrk="0" hangingPunct="0">
                <a:lnSpc>
                  <a:spcPct val="110000"/>
                </a:lnSpc>
                <a:buFont typeface="Arial" pitchFamily="34" charset="0"/>
                <a:buChar char="-"/>
                <a:defRPr/>
              </a:pP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Made of fine electronic &amp; ionic particles to provide large three-phase boundaries (TPBs)</a:t>
              </a:r>
            </a:p>
            <a:p>
              <a:pPr marL="216000" indent="-216000" eaLnBrk="0" hangingPunct="0">
                <a:lnSpc>
                  <a:spcPct val="110000"/>
                </a:lnSpc>
                <a:buFont typeface="Arial" pitchFamily="34" charset="0"/>
                <a:buChar char="-"/>
                <a:defRPr/>
              </a:pP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Usually made very thin (10</a:t>
              </a: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  <a:sym typeface="Symbol"/>
                </a:rPr>
                <a:t>-</a:t>
              </a: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20 µm) and dense (porosity ~0.25) for multi-layer electrodes</a:t>
              </a:r>
              <a:endParaRPr kumimoji="0" lang="en-US" altLang="ko-KR" sz="2800" dirty="0" smtClean="0">
                <a:latin typeface="Arial" pitchFamily="34" charset="0"/>
                <a:ea typeface="굴림" pitchFamily="50" charset="-127"/>
                <a:cs typeface="Arial" pitchFamily="34" charset="0"/>
              </a:endParaRPr>
            </a:p>
          </p:txBody>
        </p:sp>
        <p:pic>
          <p:nvPicPr>
            <p:cNvPr id="131" name="그림 130" descr="L:\0000논문작업0000\000-Sub.Projects\EA-2015-ECEF\Figures_Submitted\Fig.1.emf"/>
            <p:cNvPicPr/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731275" y="12331254"/>
              <a:ext cx="6197847" cy="5531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56" name="그룹 155"/>
            <p:cNvGrpSpPr/>
            <p:nvPr/>
          </p:nvGrpSpPr>
          <p:grpSpPr>
            <a:xfrm>
              <a:off x="527954" y="16290121"/>
              <a:ext cx="8635369" cy="3673981"/>
              <a:chOff x="527954" y="17010201"/>
              <a:chExt cx="8635369" cy="3673981"/>
            </a:xfrm>
          </p:grpSpPr>
          <p:sp>
            <p:nvSpPr>
              <p:cNvPr id="134" name="직사각형 133"/>
              <p:cNvSpPr/>
              <p:nvPr/>
            </p:nvSpPr>
            <p:spPr>
              <a:xfrm>
                <a:off x="527954" y="17010201"/>
                <a:ext cx="730276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o-KR" altLang="en-US" sz="3200" b="1" dirty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 </a:t>
                </a:r>
                <a:r>
                  <a:rPr lang="en-US" altLang="ko-KR" sz="32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Basic</a:t>
                </a:r>
                <a:r>
                  <a:rPr lang="ko-KR" altLang="en-US" sz="32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en-US" altLang="ko-KR" sz="32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Assumptions (Ideal Process)</a:t>
                </a:r>
                <a:endParaRPr lang="ko-KR" altLang="en-US" sz="32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" name="Rectangle 3"/>
              <p:cNvSpPr txBox="1">
                <a:spLocks noChangeArrowheads="1"/>
              </p:cNvSpPr>
              <p:nvPr/>
            </p:nvSpPr>
            <p:spPr bwMode="auto">
              <a:xfrm>
                <a:off x="666379" y="17658273"/>
                <a:ext cx="8496944" cy="3025909"/>
              </a:xfrm>
              <a:prstGeom prst="rect">
                <a:avLst/>
              </a:prstGeom>
            </p:spPr>
            <p:txBody>
              <a:bodyPr/>
              <a:lstStyle/>
              <a:p>
                <a:pPr marL="216000" indent="-216000" eaLnBrk="0" hangingPunct="0">
                  <a:lnSpc>
                    <a:spcPct val="110000"/>
                  </a:lnSpc>
                  <a:buFont typeface="Arial" pitchFamily="34" charset="0"/>
                  <a:buChar char="-"/>
                  <a:defRPr/>
                </a:pPr>
                <a:r>
                  <a:rPr lang="en-US" altLang="ko-KR" sz="2800" dirty="0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The operating condition inside the active reaction layer is uniform due to small thickness </a:t>
                </a:r>
                <a:r>
                  <a:rPr lang="en-US" altLang="ko-KR" sz="2800" dirty="0" smtClean="0">
                    <a:solidFill>
                      <a:srgbClr val="FF6600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(Uniform temperature, pressure, species concentration)</a:t>
                </a:r>
              </a:p>
              <a:p>
                <a:pPr marL="216000" indent="-216000" eaLnBrk="0" hangingPunct="0">
                  <a:lnSpc>
                    <a:spcPct val="110000"/>
                  </a:lnSpc>
                  <a:buFont typeface="Arial" pitchFamily="34" charset="0"/>
                  <a:buChar char="-"/>
                  <a:defRPr/>
                </a:pPr>
                <a:r>
                  <a:rPr lang="en-US" altLang="ko-KR" sz="2800" dirty="0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Electron conduction is fast due to high electronic conductivity </a:t>
                </a:r>
                <a:r>
                  <a:rPr lang="en-US" altLang="ko-KR" sz="2800" dirty="0" smtClean="0">
                    <a:solidFill>
                      <a:srgbClr val="FF6600"/>
                    </a:solidFill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(Uniform electronic potential)</a:t>
                </a:r>
              </a:p>
              <a:p>
                <a:pPr marL="216000" indent="-216000" eaLnBrk="0" hangingPunct="0">
                  <a:lnSpc>
                    <a:spcPct val="110000"/>
                  </a:lnSpc>
                  <a:buFont typeface="Arial" pitchFamily="34" charset="0"/>
                  <a:buChar char="-"/>
                  <a:defRPr/>
                </a:pPr>
                <a:r>
                  <a:rPr kumimoji="0" lang="en-US" altLang="ko-KR" sz="2800" dirty="0" smtClean="0">
                    <a:latin typeface="Arial" pitchFamily="34" charset="0"/>
                    <a:ea typeface="굴림" pitchFamily="50" charset="-127"/>
                    <a:cs typeface="Arial" pitchFamily="34" charset="0"/>
                  </a:rPr>
                  <a:t>Symmetric Butler-Volmer reaction kinetics at TPBs</a:t>
                </a:r>
              </a:p>
            </p:txBody>
          </p:sp>
        </p:grpSp>
        <p:grpSp>
          <p:nvGrpSpPr>
            <p:cNvPr id="152" name="그룹 151"/>
            <p:cNvGrpSpPr/>
            <p:nvPr/>
          </p:nvGrpSpPr>
          <p:grpSpPr>
            <a:xfrm>
              <a:off x="10243443" y="18811974"/>
              <a:ext cx="4601391" cy="1006027"/>
              <a:chOff x="10315451" y="19421946"/>
              <a:chExt cx="4601391" cy="1006027"/>
            </a:xfrm>
          </p:grpSpPr>
          <p:sp>
            <p:nvSpPr>
              <p:cNvPr id="146" name="모서리가 둥근 직사각형 145"/>
              <p:cNvSpPr/>
              <p:nvPr/>
            </p:nvSpPr>
            <p:spPr>
              <a:xfrm>
                <a:off x="10315451" y="19421946"/>
                <a:ext cx="4601391" cy="1006027"/>
              </a:xfrm>
              <a:prstGeom prst="roundRect">
                <a:avLst>
                  <a:gd name="adj" fmla="val 3051"/>
                </a:avLst>
              </a:prstGeom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aphicFrame>
            <p:nvGraphicFramePr>
              <p:cNvPr id="150" name="Object 3706"/>
              <p:cNvGraphicFramePr>
                <a:graphicFrameLocks noChangeAspect="1"/>
              </p:cNvGraphicFramePr>
              <p:nvPr/>
            </p:nvGraphicFramePr>
            <p:xfrm>
              <a:off x="10603483" y="19926002"/>
              <a:ext cx="4030663" cy="479425"/>
            </p:xfrm>
            <a:graphic>
              <a:graphicData uri="http://schemas.openxmlformats.org/presentationml/2006/ole">
                <p:oleObj spid="_x0000_s4732" name="Equation" r:id="rId5" imgW="2273040" imgH="266400" progId="Equation.3">
                  <p:embed/>
                </p:oleObj>
              </a:graphicData>
            </a:graphic>
          </p:graphicFrame>
          <p:sp>
            <p:nvSpPr>
              <p:cNvPr id="151" name="Text Box 16"/>
              <p:cNvSpPr txBox="1">
                <a:spLocks noChangeArrowheads="1"/>
              </p:cNvSpPr>
              <p:nvPr/>
            </p:nvSpPr>
            <p:spPr bwMode="auto">
              <a:xfrm>
                <a:off x="10409583" y="19525892"/>
                <a:ext cx="4442372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r>
                  <a:rPr lang="en-US" altLang="ko-KR" sz="2000" dirty="0" smtClean="0">
                    <a:solidFill>
                      <a:srgbClr val="0000FF"/>
                    </a:solidFill>
                    <a:latin typeface="Arial" pitchFamily="34" charset="0"/>
                    <a:ea typeface="한겨레결체" pitchFamily="2" charset="-127"/>
                    <a:cs typeface="Arial" pitchFamily="34" charset="0"/>
                    <a:sym typeface="Symbol" pitchFamily="18" charset="2"/>
                  </a:rPr>
                  <a:t>For AFL, overpotential </a:t>
                </a:r>
                <a:r>
                  <a:rPr lang="en-US" altLang="ko-KR" sz="2000" i="1" dirty="0" smtClean="0">
                    <a:solidFill>
                      <a:srgbClr val="0000FF"/>
                    </a:solidFill>
                    <a:latin typeface="Arial" pitchFamily="34" charset="0"/>
                    <a:ea typeface="한겨레결체" pitchFamily="2" charset="-127"/>
                    <a:cs typeface="Arial" pitchFamily="34" charset="0"/>
                    <a:sym typeface="Symbol"/>
                  </a:rPr>
                  <a:t></a:t>
                </a:r>
                <a:r>
                  <a:rPr lang="en-US" altLang="ko-KR" sz="2000" dirty="0" smtClean="0">
                    <a:solidFill>
                      <a:srgbClr val="0000FF"/>
                    </a:solidFill>
                    <a:latin typeface="Arial" pitchFamily="34" charset="0"/>
                    <a:ea typeface="한겨레결체" pitchFamily="2" charset="-127"/>
                    <a:cs typeface="Arial" pitchFamily="34" charset="0"/>
                    <a:sym typeface="Symbol"/>
                  </a:rPr>
                  <a:t> </a:t>
                </a:r>
                <a:r>
                  <a:rPr lang="en-US" altLang="ko-KR" sz="2000" dirty="0" smtClean="0">
                    <a:solidFill>
                      <a:srgbClr val="0000FF"/>
                    </a:solidFill>
                    <a:latin typeface="Arial" pitchFamily="34" charset="0"/>
                    <a:ea typeface="한겨레결체" pitchFamily="2" charset="-127"/>
                    <a:cs typeface="Arial" pitchFamily="34" charset="0"/>
                    <a:sym typeface="Symbol" pitchFamily="18" charset="2"/>
                  </a:rPr>
                  <a:t> is defined:</a:t>
                </a:r>
              </a:p>
            </p:txBody>
          </p:sp>
        </p:grpSp>
        <p:sp>
          <p:nvSpPr>
            <p:cNvPr id="154" name="Line 17"/>
            <p:cNvSpPr>
              <a:spLocks noChangeShapeType="1"/>
            </p:cNvSpPr>
            <p:nvPr/>
          </p:nvSpPr>
          <p:spPr bwMode="auto">
            <a:xfrm flipH="1" flipV="1">
              <a:off x="13352487" y="17011774"/>
              <a:ext cx="1139428" cy="18002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" name="모서리가 둥근 직사각형 225"/>
            <p:cNvSpPr/>
            <p:nvPr/>
          </p:nvSpPr>
          <p:spPr>
            <a:xfrm>
              <a:off x="737124" y="20540166"/>
              <a:ext cx="13828792" cy="4193503"/>
            </a:xfrm>
            <a:prstGeom prst="roundRect">
              <a:avLst>
                <a:gd name="adj" fmla="val 3051"/>
              </a:avLst>
            </a:prstGeom>
            <a:ln>
              <a:solidFill>
                <a:srgbClr val="7030A0"/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3" name="Rectangle 3"/>
            <p:cNvSpPr txBox="1">
              <a:spLocks noChangeArrowheads="1"/>
            </p:cNvSpPr>
            <p:nvPr/>
          </p:nvSpPr>
          <p:spPr>
            <a:xfrm>
              <a:off x="753245" y="20866992"/>
              <a:ext cx="5041441" cy="4281686"/>
            </a:xfrm>
            <a:prstGeom prst="rect">
              <a:avLst/>
            </a:prstGeom>
          </p:spPr>
          <p:txBody>
            <a:bodyPr vert="horz" lIns="247190" tIns="123595" rIns="247190" bIns="123595" rtlCol="0">
              <a:noAutofit/>
            </a:bodyPr>
            <a:lstStyle>
              <a:lvl1pPr marL="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1235949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7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2471898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6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3707846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4943795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6179744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7415693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8651641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988759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 algn="l">
                <a:buFont typeface="Wingdings" pitchFamily="2" charset="2"/>
                <a:buChar char="v"/>
              </a:pPr>
              <a:r>
                <a:rPr lang="en-US" altLang="ko-KR" sz="2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Charge conservation</a:t>
              </a:r>
              <a:endParaRPr lang="ko-KR" alt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marL="457200" indent="-457200" algn="l">
                <a:buFont typeface="Wingdings" pitchFamily="2" charset="2"/>
                <a:buChar char="v"/>
              </a:pPr>
              <a:endParaRPr lang="ko-KR" alt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marL="457200" indent="-457200" algn="l">
                <a:buFont typeface="Wingdings" pitchFamily="2" charset="2"/>
                <a:buChar char="v"/>
              </a:pPr>
              <a:r>
                <a:rPr lang="en-US" altLang="ko-KR" sz="2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Boundary conditions</a:t>
              </a:r>
              <a:endParaRPr lang="ko-KR" alt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marL="457200" indent="-457200" algn="l">
                <a:buFont typeface="Wingdings" pitchFamily="2" charset="2"/>
                <a:buChar char="v"/>
              </a:pPr>
              <a:endParaRPr lang="ko-KR" alt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marL="457200" indent="-457200" algn="l">
                <a:buFont typeface="Wingdings" pitchFamily="2" charset="2"/>
                <a:buChar char="v"/>
              </a:pPr>
              <a:r>
                <a:rPr lang="en-US" altLang="ko-KR" sz="2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Effectiveness factor</a:t>
              </a:r>
              <a:endParaRPr lang="ko-KR" alt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marL="457200" indent="-457200" algn="l">
                <a:buFont typeface="Wingdings" pitchFamily="2" charset="2"/>
                <a:buChar char="v"/>
              </a:pPr>
              <a:endParaRPr lang="ko-KR" alt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marL="457200" indent="-457200" algn="l">
                <a:buFont typeface="Wingdings" pitchFamily="2" charset="2"/>
                <a:buChar char="v"/>
              </a:pPr>
              <a:r>
                <a:rPr lang="en-US" altLang="ko-KR" sz="2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Main parameters</a:t>
              </a:r>
              <a:endParaRPr lang="ko-KR" alt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" name="Text Box 16"/>
            <p:cNvSpPr txBox="1">
              <a:spLocks noChangeArrowheads="1"/>
            </p:cNvSpPr>
            <p:nvPr/>
          </p:nvSpPr>
          <p:spPr bwMode="auto">
            <a:xfrm>
              <a:off x="9739387" y="21764302"/>
              <a:ext cx="460254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2000" dirty="0" smtClean="0">
                  <a:solidFill>
                    <a:srgbClr val="FF00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k = 1 for anodic, 2 for </a:t>
              </a:r>
              <a:r>
                <a:rPr lang="en-US" altLang="ko-KR" sz="2000" dirty="0" err="1" smtClean="0">
                  <a:solidFill>
                    <a:srgbClr val="FF00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cathodic</a:t>
              </a:r>
              <a:r>
                <a:rPr lang="en-US" altLang="ko-KR" sz="2000" dirty="0" smtClean="0">
                  <a:solidFill>
                    <a:srgbClr val="FF00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 reaction</a:t>
              </a:r>
            </a:p>
          </p:txBody>
        </p:sp>
        <p:sp>
          <p:nvSpPr>
            <p:cNvPr id="227" name="직사각형 226"/>
            <p:cNvSpPr/>
            <p:nvPr/>
          </p:nvSpPr>
          <p:spPr>
            <a:xfrm>
              <a:off x="522363" y="19892094"/>
              <a:ext cx="10892534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2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 </a:t>
              </a:r>
              <a:r>
                <a:rPr lang="en-US" altLang="ko-KR" sz="32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Governing Equations for Reaction/Transport Problem</a:t>
              </a:r>
              <a:endParaRPr lang="ko-KR" alt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4723" name="Object 3699"/>
            <p:cNvGraphicFramePr>
              <a:graphicFrameLocks noChangeAspect="1"/>
            </p:cNvGraphicFramePr>
            <p:nvPr/>
          </p:nvGraphicFramePr>
          <p:xfrm>
            <a:off x="5682134" y="20682644"/>
            <a:ext cx="7513637" cy="1009650"/>
          </p:xfrm>
          <a:graphic>
            <a:graphicData uri="http://schemas.openxmlformats.org/presentationml/2006/ole">
              <p:oleObj spid="_x0000_s4723" name="Equation" r:id="rId6" imgW="3759120" imgH="507960" progId="Equation.3">
                <p:embed/>
              </p:oleObj>
            </a:graphicData>
          </a:graphic>
        </p:graphicFrame>
        <p:graphicFrame>
          <p:nvGraphicFramePr>
            <p:cNvPr id="4725" name="Object 3701"/>
            <p:cNvGraphicFramePr>
              <a:graphicFrameLocks noChangeAspect="1"/>
            </p:cNvGraphicFramePr>
            <p:nvPr/>
          </p:nvGraphicFramePr>
          <p:xfrm>
            <a:off x="5682134" y="21764302"/>
            <a:ext cx="3878263" cy="884238"/>
          </p:xfrm>
          <a:graphic>
            <a:graphicData uri="http://schemas.openxmlformats.org/presentationml/2006/ole">
              <p:oleObj spid="_x0000_s4725" name="Equation" r:id="rId7" imgW="1981080" imgH="444240" progId="Equation.3">
                <p:embed/>
              </p:oleObj>
            </a:graphicData>
          </a:graphic>
        </p:graphicFrame>
        <p:graphicFrame>
          <p:nvGraphicFramePr>
            <p:cNvPr id="4729" name="Object 3705"/>
            <p:cNvGraphicFramePr>
              <a:graphicFrameLocks noChangeAspect="1"/>
            </p:cNvGraphicFramePr>
            <p:nvPr/>
          </p:nvGraphicFramePr>
          <p:xfrm>
            <a:off x="5682134" y="22491922"/>
            <a:ext cx="6808788" cy="1144588"/>
          </p:xfrm>
          <a:graphic>
            <a:graphicData uri="http://schemas.openxmlformats.org/presentationml/2006/ole">
              <p:oleObj spid="_x0000_s4729" name="Equation" r:id="rId8" imgW="3441600" imgH="571320" progId="Equation.3">
                <p:embed/>
              </p:oleObj>
            </a:graphicData>
          </a:graphic>
        </p:graphicFrame>
        <p:sp>
          <p:nvSpPr>
            <p:cNvPr id="153" name="Line 17"/>
            <p:cNvSpPr>
              <a:spLocks noChangeShapeType="1"/>
            </p:cNvSpPr>
            <p:nvPr/>
          </p:nvSpPr>
          <p:spPr bwMode="auto">
            <a:xfrm flipV="1">
              <a:off x="10099427" y="21116230"/>
              <a:ext cx="216024" cy="64807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aphicFrame>
          <p:nvGraphicFramePr>
            <p:cNvPr id="4733" name="Object 3709"/>
            <p:cNvGraphicFramePr>
              <a:graphicFrameLocks noChangeAspect="1"/>
            </p:cNvGraphicFramePr>
            <p:nvPr/>
          </p:nvGraphicFramePr>
          <p:xfrm>
            <a:off x="4770438" y="23708518"/>
            <a:ext cx="9674225" cy="966788"/>
          </p:xfrm>
          <a:graphic>
            <a:graphicData uri="http://schemas.openxmlformats.org/presentationml/2006/ole">
              <p:oleObj spid="_x0000_s4733" name="Equation" r:id="rId9" imgW="4889160" imgH="482400" progId="Equation.3">
                <p:embed/>
              </p:oleObj>
            </a:graphicData>
          </a:graphic>
        </p:graphicFrame>
      </p:grpSp>
      <p:grpSp>
        <p:nvGrpSpPr>
          <p:cNvPr id="262" name="그룹 261"/>
          <p:cNvGrpSpPr/>
          <p:nvPr/>
        </p:nvGrpSpPr>
        <p:grpSpPr>
          <a:xfrm>
            <a:off x="302972" y="25004662"/>
            <a:ext cx="14731437" cy="16131928"/>
            <a:chOff x="302972" y="26330522"/>
            <a:chExt cx="14731437" cy="16131928"/>
          </a:xfrm>
        </p:grpSpPr>
        <p:sp>
          <p:nvSpPr>
            <p:cNvPr id="121" name="양쪽 모서리가 둥근 사각형 120"/>
            <p:cNvSpPr/>
            <p:nvPr/>
          </p:nvSpPr>
          <p:spPr>
            <a:xfrm>
              <a:off x="302972" y="26956603"/>
              <a:ext cx="14686416" cy="15505847"/>
            </a:xfrm>
            <a:prstGeom prst="round2SameRect">
              <a:avLst>
                <a:gd name="adj1" fmla="val 0"/>
                <a:gd name="adj2" fmla="val 2708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0" name="모서리가 둥근 직사각형 129"/>
            <p:cNvSpPr/>
            <p:nvPr/>
          </p:nvSpPr>
          <p:spPr>
            <a:xfrm>
              <a:off x="310409" y="26330522"/>
              <a:ext cx="14724000" cy="792000"/>
            </a:xfrm>
            <a:prstGeom prst="roundRect">
              <a:avLst>
                <a:gd name="adj" fmla="val 9001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4000" b="1" dirty="0" smtClean="0">
                  <a:latin typeface="Arial" pitchFamily="34" charset="0"/>
                  <a:cs typeface="Arial" pitchFamily="34" charset="0"/>
                </a:rPr>
                <a:t>Electrochemical Effectiveness Model</a:t>
              </a:r>
              <a:endParaRPr lang="ko-KR" altLang="en-US" sz="4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8" name="TextBox 247"/>
            <p:cNvSpPr txBox="1"/>
            <p:nvPr/>
          </p:nvSpPr>
          <p:spPr>
            <a:xfrm>
              <a:off x="8425445" y="40888332"/>
              <a:ext cx="613847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cs typeface="Arial" pitchFamily="34" charset="0"/>
                </a:rPr>
                <a:t>Fig. 2 Relative effectiveness factors: </a:t>
              </a:r>
            </a:p>
            <a:p>
              <a:pPr algn="ctr"/>
              <a:r>
                <a:rPr lang="en-US" altLang="ko-KR" sz="2000" b="1" dirty="0" smtClean="0">
                  <a:solidFill>
                    <a:srgbClr val="009900"/>
                  </a:solidFill>
                  <a:latin typeface="Arial" pitchFamily="34" charset="0"/>
                  <a:cs typeface="Arial" pitchFamily="34" charset="0"/>
                </a:rPr>
                <a:t>Data and correlation curves</a:t>
              </a:r>
              <a:endParaRPr lang="ko-KR" altLang="en-US" sz="20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0" name="직사각형 159"/>
            <p:cNvSpPr/>
            <p:nvPr/>
          </p:nvSpPr>
          <p:spPr>
            <a:xfrm>
              <a:off x="527954" y="27194618"/>
              <a:ext cx="4129657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2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 </a:t>
              </a:r>
              <a:r>
                <a:rPr lang="en-US" altLang="ko-KR" sz="32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Effectiveness Data</a:t>
              </a:r>
              <a:endParaRPr lang="ko-KR" alt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1" name="Rectangle 3"/>
            <p:cNvSpPr txBox="1">
              <a:spLocks noChangeArrowheads="1"/>
            </p:cNvSpPr>
            <p:nvPr/>
          </p:nvSpPr>
          <p:spPr bwMode="auto">
            <a:xfrm>
              <a:off x="666379" y="27769109"/>
              <a:ext cx="13969552" cy="1225709"/>
            </a:xfrm>
            <a:prstGeom prst="rect">
              <a:avLst/>
            </a:prstGeom>
          </p:spPr>
          <p:txBody>
            <a:bodyPr/>
            <a:lstStyle/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Arial" pitchFamily="34" charset="0"/>
                <a:buChar char="-"/>
                <a:defRPr/>
              </a:pP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The governing equation is solved with 2000 uniform grid points for various conditions</a:t>
              </a:r>
            </a:p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Arial" pitchFamily="34" charset="0"/>
                <a:buChar char="-"/>
                <a:defRPr/>
              </a:pPr>
              <a:r>
                <a:rPr kumimoji="0"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The obtained effectiveness factor is decomposed and summarized as follows</a:t>
              </a:r>
            </a:p>
          </p:txBody>
        </p:sp>
        <p:sp>
          <p:nvSpPr>
            <p:cNvPr id="106" name="모서리가 둥근 직사각형 105"/>
            <p:cNvSpPr/>
            <p:nvPr/>
          </p:nvSpPr>
          <p:spPr>
            <a:xfrm>
              <a:off x="737124" y="28922810"/>
              <a:ext cx="13828792" cy="3240360"/>
            </a:xfrm>
            <a:prstGeom prst="roundRect">
              <a:avLst>
                <a:gd name="adj" fmla="val 3051"/>
              </a:avLst>
            </a:prstGeom>
            <a:ln>
              <a:solidFill>
                <a:srgbClr val="7030A0"/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7" name="Rectangle 3"/>
            <p:cNvSpPr txBox="1">
              <a:spLocks noChangeArrowheads="1"/>
            </p:cNvSpPr>
            <p:nvPr/>
          </p:nvSpPr>
          <p:spPr>
            <a:xfrm>
              <a:off x="753245" y="28922810"/>
              <a:ext cx="5041441" cy="3096344"/>
            </a:xfrm>
            <a:prstGeom prst="rect">
              <a:avLst/>
            </a:prstGeom>
          </p:spPr>
          <p:txBody>
            <a:bodyPr vert="horz" lIns="247190" tIns="123595" rIns="247190" bIns="123595" rtlCol="0">
              <a:noAutofit/>
            </a:bodyPr>
            <a:lstStyle>
              <a:lvl1pPr marL="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1235949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7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2471898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6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3707846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4943795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6179744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7415693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8651641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988759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 algn="l">
                <a:buFont typeface="Wingdings" pitchFamily="2" charset="2"/>
                <a:buChar char="v"/>
              </a:pPr>
              <a:r>
                <a:rPr lang="en-US" altLang="ko-KR" sz="2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Total current generated in active react. layer</a:t>
              </a:r>
              <a:r>
                <a:rPr lang="en-US" altLang="ko-KR" sz="2800" b="1" baseline="30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(</a:t>
              </a:r>
              <a:r>
                <a:rPr lang="en-US" altLang="ko-KR" sz="2800" b="1" baseline="30000" dirty="0" smtClean="0">
                  <a:solidFill>
                    <a:srgbClr val="FF0000"/>
                  </a:solidFill>
                  <a:latin typeface="바탕"/>
                  <a:ea typeface="바탕"/>
                  <a:cs typeface="Arial" pitchFamily="34" charset="0"/>
                </a:rPr>
                <a:t>★</a:t>
              </a:r>
              <a:r>
                <a:rPr lang="en-US" altLang="ko-KR" sz="2800" b="1" baseline="30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)</a:t>
              </a:r>
              <a:endParaRPr lang="ko-KR" altLang="en-US" sz="2800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  <a:p>
              <a:pPr marL="457200" indent="-457200" algn="l">
                <a:buFont typeface="Wingdings" pitchFamily="2" charset="2"/>
                <a:buChar char="v"/>
              </a:pPr>
              <a:endParaRPr lang="ko-KR" altLang="en-US" sz="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marL="457200" indent="-457200" algn="l">
                <a:buFont typeface="Wingdings" pitchFamily="2" charset="2"/>
                <a:buChar char="v"/>
              </a:pPr>
              <a:r>
                <a:rPr lang="en-US" altLang="ko-KR" sz="2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Effectiveness  factor</a:t>
              </a:r>
            </a:p>
            <a:p>
              <a:pPr marL="457200" indent="-457200" algn="l"/>
              <a:r>
                <a:rPr lang="en-US" altLang="ko-KR" sz="2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    decomposition</a:t>
              </a:r>
            </a:p>
            <a:p>
              <a:pPr marL="457200" indent="-457200" algn="l"/>
              <a:endParaRPr lang="ko-KR" alt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marL="457200" indent="-457200" algn="l">
                <a:buFont typeface="Wingdings" pitchFamily="2" charset="2"/>
                <a:buChar char="v"/>
              </a:pPr>
              <a:r>
                <a:rPr lang="en-US" altLang="ko-KR" sz="24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Thiele modulus</a:t>
              </a:r>
              <a:endParaRPr lang="ko-KR" alt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11" name="Object 3701"/>
            <p:cNvGraphicFramePr>
              <a:graphicFrameLocks noChangeAspect="1"/>
            </p:cNvGraphicFramePr>
            <p:nvPr/>
          </p:nvGraphicFramePr>
          <p:xfrm>
            <a:off x="5736853" y="30003700"/>
            <a:ext cx="5221288" cy="860425"/>
          </p:xfrm>
          <a:graphic>
            <a:graphicData uri="http://schemas.openxmlformats.org/presentationml/2006/ole">
              <p:oleObj spid="_x0000_s4735" name="Equation" r:id="rId10" imgW="2666880" imgH="431640" progId="Equation.3">
                <p:embed/>
              </p:oleObj>
            </a:graphicData>
          </a:graphic>
        </p:graphicFrame>
        <p:graphicFrame>
          <p:nvGraphicFramePr>
            <p:cNvPr id="4738" name="Object 3714"/>
            <p:cNvGraphicFramePr>
              <a:graphicFrameLocks noChangeAspect="1"/>
            </p:cNvGraphicFramePr>
            <p:nvPr/>
          </p:nvGraphicFramePr>
          <p:xfrm>
            <a:off x="5736853" y="28953591"/>
            <a:ext cx="8755062" cy="1011238"/>
          </p:xfrm>
          <a:graphic>
            <a:graphicData uri="http://schemas.openxmlformats.org/presentationml/2006/ole">
              <p:oleObj spid="_x0000_s4738" name="Equation" r:id="rId11" imgW="4419360" imgH="507960" progId="Equation.3">
                <p:embed/>
              </p:oleObj>
            </a:graphicData>
          </a:graphic>
        </p:graphicFrame>
        <p:sp>
          <p:nvSpPr>
            <p:cNvPr id="117" name="Text Box 16"/>
            <p:cNvSpPr txBox="1">
              <a:spLocks noChangeArrowheads="1"/>
            </p:cNvSpPr>
            <p:nvPr/>
          </p:nvSpPr>
          <p:spPr bwMode="auto">
            <a:xfrm>
              <a:off x="4410795" y="30682939"/>
              <a:ext cx="47229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2000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Base effectiveness at zero overpotential</a:t>
              </a:r>
            </a:p>
          </p:txBody>
        </p:sp>
        <p:sp>
          <p:nvSpPr>
            <p:cNvPr id="118" name="Line 17"/>
            <p:cNvSpPr>
              <a:spLocks noChangeShapeType="1"/>
            </p:cNvSpPr>
            <p:nvPr/>
          </p:nvSpPr>
          <p:spPr bwMode="auto">
            <a:xfrm flipV="1">
              <a:off x="6787059" y="30614993"/>
              <a:ext cx="0" cy="18000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9" name="Text Box 16"/>
            <p:cNvSpPr txBox="1">
              <a:spLocks noChangeArrowheads="1"/>
            </p:cNvSpPr>
            <p:nvPr/>
          </p:nvSpPr>
          <p:spPr bwMode="auto">
            <a:xfrm>
              <a:off x="9336907" y="30682939"/>
              <a:ext cx="510928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2000" dirty="0" smtClean="0">
                  <a:solidFill>
                    <a:srgbClr val="0000FF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Relative effectiveness at finite overpotential</a:t>
              </a:r>
            </a:p>
          </p:txBody>
        </p:sp>
        <p:sp>
          <p:nvSpPr>
            <p:cNvPr id="120" name="Line 17"/>
            <p:cNvSpPr>
              <a:spLocks noChangeShapeType="1"/>
            </p:cNvSpPr>
            <p:nvPr/>
          </p:nvSpPr>
          <p:spPr bwMode="auto">
            <a:xfrm flipV="1">
              <a:off x="10099427" y="30578993"/>
              <a:ext cx="0" cy="21600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aphicFrame>
          <p:nvGraphicFramePr>
            <p:cNvPr id="4740" name="Object 3716"/>
            <p:cNvGraphicFramePr>
              <a:graphicFrameLocks noChangeAspect="1"/>
            </p:cNvGraphicFramePr>
            <p:nvPr/>
          </p:nvGraphicFramePr>
          <p:xfrm>
            <a:off x="4051300" y="31011041"/>
            <a:ext cx="2187575" cy="1114425"/>
          </p:xfrm>
          <a:graphic>
            <a:graphicData uri="http://schemas.openxmlformats.org/presentationml/2006/ole">
              <p:oleObj spid="_x0000_s4740" name="Equation" r:id="rId12" imgW="1117440" imgH="558720" progId="Equation.3">
                <p:embed/>
              </p:oleObj>
            </a:graphicData>
          </a:graphic>
        </p:graphicFrame>
        <p:sp>
          <p:nvSpPr>
            <p:cNvPr id="123" name="Rectangle 3"/>
            <p:cNvSpPr txBox="1">
              <a:spLocks noChangeArrowheads="1"/>
            </p:cNvSpPr>
            <p:nvPr/>
          </p:nvSpPr>
          <p:spPr>
            <a:xfrm>
              <a:off x="6499027" y="31280023"/>
              <a:ext cx="6121561" cy="681286"/>
            </a:xfrm>
            <a:prstGeom prst="rect">
              <a:avLst/>
            </a:prstGeom>
          </p:spPr>
          <p:txBody>
            <a:bodyPr vert="horz" lIns="247190" tIns="123595" rIns="247190" bIns="123595" rtlCol="0">
              <a:noAutofit/>
            </a:bodyPr>
            <a:lstStyle>
              <a:lvl1pPr marL="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1235949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7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2471898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6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3707846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4943795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6179744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7415693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8651641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9887590" indent="0" algn="ctr" defTabSz="2471898" rtl="0" eaLnBrk="1" latinLnBrk="1" hangingPunct="1">
                <a:spcBef>
                  <a:spcPct val="20000"/>
                </a:spcBef>
                <a:buFont typeface="Arial" pitchFamily="34" charset="0"/>
                <a:buNone/>
                <a:defRPr sz="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 algn="l">
                <a:buFont typeface="Wingdings" pitchFamily="2" charset="2"/>
                <a:buChar char="v"/>
              </a:pPr>
              <a:r>
                <a:rPr lang="en-US" altLang="ko-KR" sz="24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Dimensionless overpotential</a:t>
              </a:r>
              <a:endParaRPr lang="ko-KR" alt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4741" name="Object 3717"/>
            <p:cNvGraphicFramePr>
              <a:graphicFrameLocks noChangeAspect="1"/>
            </p:cNvGraphicFramePr>
            <p:nvPr/>
          </p:nvGraphicFramePr>
          <p:xfrm>
            <a:off x="11695113" y="31227662"/>
            <a:ext cx="1670050" cy="787400"/>
          </p:xfrm>
          <a:graphic>
            <a:graphicData uri="http://schemas.openxmlformats.org/presentationml/2006/ole">
              <p:oleObj spid="_x0000_s4741" name="Equation" r:id="rId13" imgW="850680" imgH="393480" progId="Equation.3">
                <p:embed/>
              </p:oleObj>
            </a:graphicData>
          </a:graphic>
        </p:graphicFrame>
        <p:sp>
          <p:nvSpPr>
            <p:cNvPr id="126" name="직사각형 125"/>
            <p:cNvSpPr/>
            <p:nvPr/>
          </p:nvSpPr>
          <p:spPr>
            <a:xfrm>
              <a:off x="527954" y="32235178"/>
              <a:ext cx="4812536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2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 </a:t>
              </a:r>
              <a:r>
                <a:rPr lang="en-US" altLang="ko-KR" sz="32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Relative Effectiveness</a:t>
              </a:r>
              <a:endParaRPr lang="ko-KR" alt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8" name="Rectangle 3"/>
            <p:cNvSpPr txBox="1">
              <a:spLocks noChangeArrowheads="1"/>
            </p:cNvSpPr>
            <p:nvPr/>
          </p:nvSpPr>
          <p:spPr bwMode="auto">
            <a:xfrm>
              <a:off x="666379" y="32811242"/>
              <a:ext cx="13969552" cy="1656184"/>
            </a:xfrm>
            <a:prstGeom prst="rect">
              <a:avLst/>
            </a:prstGeom>
          </p:spPr>
          <p:txBody>
            <a:bodyPr/>
            <a:lstStyle/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Arial" pitchFamily="34" charset="0"/>
                <a:buChar char="-"/>
                <a:defRPr/>
              </a:pP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The relative effectiveness decreases from 1.0 towards 0.0 with overpotential</a:t>
              </a:r>
            </a:p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Arial" pitchFamily="34" charset="0"/>
                <a:buChar char="-"/>
                <a:defRPr/>
              </a:pPr>
              <a:r>
                <a:rPr kumimoji="0"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For </a:t>
              </a:r>
              <a:r>
                <a:rPr kumimoji="0" lang="en-US" altLang="ko-KR" sz="2800" i="1" dirty="0" smtClean="0">
                  <a:latin typeface="Arial" pitchFamily="34" charset="0"/>
                  <a:ea typeface="굴림" pitchFamily="50" charset="-127"/>
                  <a:cs typeface="Arial" pitchFamily="34" charset="0"/>
                  <a:sym typeface="Symbol"/>
                </a:rPr>
                <a:t></a:t>
              </a:r>
              <a:r>
                <a:rPr kumimoji="0" lang="en-US" altLang="ko-KR" sz="2800" baseline="-25000" dirty="0" smtClean="0">
                  <a:latin typeface="Arial" pitchFamily="34" charset="0"/>
                  <a:ea typeface="굴림" pitchFamily="50" charset="-127"/>
                  <a:cs typeface="Arial" pitchFamily="34" charset="0"/>
                  <a:sym typeface="Symbol"/>
                </a:rPr>
                <a:t>T</a:t>
              </a:r>
              <a:r>
                <a:rPr kumimoji="0"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&gt;3, the </a:t>
              </a: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relative effectiveness converges into a single functional curve</a:t>
              </a:r>
            </a:p>
            <a:p>
              <a:pPr marL="216000" indent="-216000" eaLnBrk="0" hangingPunct="0">
                <a:lnSpc>
                  <a:spcPct val="110000"/>
                </a:lnSpc>
                <a:spcAft>
                  <a:spcPts val="600"/>
                </a:spcAft>
                <a:buFont typeface="Arial" pitchFamily="34" charset="0"/>
                <a:buChar char="-"/>
                <a:defRPr/>
              </a:pP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A simple correlation equation is devised to retrieve the relative effectiveness </a:t>
              </a:r>
            </a:p>
          </p:txBody>
        </p:sp>
        <p:pic>
          <p:nvPicPr>
            <p:cNvPr id="129" name="그림 128" descr="L:\0000논문작업0000\000-Sub.Projects\EA-2015-ECEF\Figures_Submitted\Fig.2.emf"/>
            <p:cNvPicPr>
              <a:picLocks noChangeAspect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7219107" y="34683450"/>
              <a:ext cx="7560840" cy="63490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4742" name="Object 3718"/>
            <p:cNvGraphicFramePr>
              <a:graphicFrameLocks noChangeAspect="1"/>
            </p:cNvGraphicFramePr>
            <p:nvPr/>
          </p:nvGraphicFramePr>
          <p:xfrm>
            <a:off x="1702051" y="34427267"/>
            <a:ext cx="4762500" cy="1984375"/>
          </p:xfrm>
          <a:graphic>
            <a:graphicData uri="http://schemas.openxmlformats.org/presentationml/2006/ole">
              <p:oleObj spid="_x0000_s4742" name="Equation" r:id="rId15" imgW="2387520" imgH="990360" progId="Equation.3">
                <p:embed/>
              </p:oleObj>
            </a:graphicData>
          </a:graphic>
        </p:graphicFrame>
        <p:sp>
          <p:nvSpPr>
            <p:cNvPr id="137" name="Text Box 16"/>
            <p:cNvSpPr txBox="1">
              <a:spLocks noChangeArrowheads="1"/>
            </p:cNvSpPr>
            <p:nvPr/>
          </p:nvSpPr>
          <p:spPr bwMode="auto">
            <a:xfrm>
              <a:off x="6931075" y="41536404"/>
              <a:ext cx="3618298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2000" dirty="0" smtClean="0">
                  <a:solidFill>
                    <a:srgbClr val="FF00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Less than 1% error</a:t>
              </a:r>
            </a:p>
            <a:p>
              <a:pPr eaLnBrk="1" hangingPunct="1"/>
              <a:r>
                <a:rPr lang="en-US" altLang="ko-KR" sz="2000" dirty="0" smtClean="0">
                  <a:solidFill>
                    <a:srgbClr val="FF0000"/>
                  </a:solidFill>
                  <a:latin typeface="Arial" pitchFamily="34" charset="0"/>
                  <a:ea typeface="한겨레결체" pitchFamily="2" charset="-127"/>
                  <a:cs typeface="Arial" pitchFamily="34" charset="0"/>
                  <a:sym typeface="Symbol" pitchFamily="18" charset="2"/>
                </a:rPr>
                <a:t>at normal operating conditions</a:t>
              </a:r>
            </a:p>
          </p:txBody>
        </p:sp>
      </p:grpSp>
      <p:graphicFrame>
        <p:nvGraphicFramePr>
          <p:cNvPr id="138" name="표 137"/>
          <p:cNvGraphicFramePr>
            <a:graphicFrameLocks noGrp="1"/>
          </p:cNvGraphicFramePr>
          <p:nvPr/>
        </p:nvGraphicFramePr>
        <p:xfrm>
          <a:off x="1235527" y="35157710"/>
          <a:ext cx="5695548" cy="5760720"/>
        </p:xfrm>
        <a:graphic>
          <a:graphicData uri="http://schemas.openxmlformats.org/drawingml/2006/table">
            <a:tbl>
              <a:tblPr/>
              <a:tblGrid>
                <a:gridCol w="1138590"/>
                <a:gridCol w="1138590"/>
                <a:gridCol w="1139456"/>
                <a:gridCol w="1139456"/>
                <a:gridCol w="1139456"/>
              </a:tblGrid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i="1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  <a:sym typeface="Symbol"/>
                        </a:rPr>
                        <a:t></a:t>
                      </a:r>
                      <a:r>
                        <a:rPr lang="en-US" sz="1800" kern="100" baseline="-250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T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i="1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a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i="1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b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i="1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c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i="1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d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4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1.1199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0.7876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1.1332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0.3922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3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1.1208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0.7925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1.1392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0.3946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2.5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1.1241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0.8060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1.1504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0.4013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1.1286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0.8333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1.1858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0.4148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1.8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1.1318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0.8540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1.2152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0.4250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1.6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1.1337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0.8789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1.2631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0.4372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1.4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1.1337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0.9098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1.3394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0.4522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1.1336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0.9564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1.4624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0.4756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1.1245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1.0010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1.6579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0.4976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0.8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1.1068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1.0469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1.9636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0.5203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0.7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1.0944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1.0684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2.1755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0.5310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0.6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1.0798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1.0864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2.4384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0.5399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0.5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1.0634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1.1002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2.7681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0.5464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0.4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1.0467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1.1089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3.1882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0.5503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0.3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1.0304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1.1107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3.7422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0.5500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1.0162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1.1030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4.5285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0.5433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0.15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1.0102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1.0944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5.0856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0.5363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0.1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1.0053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1.0783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5.8603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0.5224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0.07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1.0028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1.0621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6.5305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0.5069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0.05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1.0016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1.0479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7.1565</a:t>
                      </a:r>
                      <a:endParaRPr lang="ko-KR" sz="1800" kern="10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 Unicode MS" pitchFamily="50" charset="-127"/>
                          <a:ea typeface="Arial Unicode MS" pitchFamily="50" charset="-127"/>
                          <a:cs typeface="Arial Unicode MS" pitchFamily="50" charset="-127"/>
                        </a:rPr>
                        <a:t>0.4910</a:t>
                      </a:r>
                      <a:endParaRPr lang="ko-KR" sz="1800" kern="100" dirty="0">
                        <a:latin typeface="Arial Unicode MS" pitchFamily="50" charset="-127"/>
                        <a:ea typeface="Arial Unicode MS" pitchFamily="50" charset="-127"/>
                        <a:cs typeface="Arial Unicode MS" pitchFamily="50" charset="-127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2" name="양쪽 모서리가 둥근 사각형 131"/>
          <p:cNvSpPr/>
          <p:nvPr/>
        </p:nvSpPr>
        <p:spPr>
          <a:xfrm rot="10800000">
            <a:off x="15253575" y="5448202"/>
            <a:ext cx="14760186" cy="7531124"/>
          </a:xfrm>
          <a:prstGeom prst="round2SameRect">
            <a:avLst>
              <a:gd name="adj1" fmla="val 3489"/>
              <a:gd name="adj2" fmla="val 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0" name="직사각형 139"/>
          <p:cNvSpPr/>
          <p:nvPr/>
        </p:nvSpPr>
        <p:spPr>
          <a:xfrm>
            <a:off x="15505618" y="5520210"/>
            <a:ext cx="24222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en-US" altLang="ko-KR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Symbol"/>
              </a:rPr>
              <a:t>Validation</a:t>
            </a:r>
            <a:endParaRPr lang="ko-KR" altLang="en-US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Rectangle 3"/>
          <p:cNvSpPr txBox="1">
            <a:spLocks noChangeArrowheads="1"/>
          </p:cNvSpPr>
          <p:nvPr/>
        </p:nvSpPr>
        <p:spPr bwMode="auto">
          <a:xfrm>
            <a:off x="15644043" y="6094701"/>
            <a:ext cx="13969552" cy="1195993"/>
          </a:xfrm>
          <a:prstGeom prst="rect">
            <a:avLst/>
          </a:prstGeom>
        </p:spPr>
        <p:txBody>
          <a:bodyPr/>
          <a:lstStyle/>
          <a:p>
            <a:pPr marL="216000" indent="-216000" eaLnBrk="0" hangingPunct="0">
              <a:lnSpc>
                <a:spcPct val="110000"/>
              </a:lnSpc>
              <a:defRPr/>
            </a:pPr>
            <a:r>
              <a:rPr lang="en-US" altLang="ko-KR" sz="2800" dirty="0" smtClean="0">
                <a:latin typeface="Arial" pitchFamily="34" charset="0"/>
                <a:ea typeface="굴림" pitchFamily="50" charset="-127"/>
                <a:cs typeface="Arial" pitchFamily="34" charset="0"/>
              </a:rPr>
              <a:t>- Effectiveness model results were obtained simply using Eq. </a:t>
            </a:r>
            <a:r>
              <a:rPr lang="en-US" altLang="ko-KR" sz="2800" dirty="0" smtClean="0">
                <a:solidFill>
                  <a:srgbClr val="FF0000"/>
                </a:solidFill>
                <a:latin typeface="Arial" pitchFamily="34" charset="0"/>
                <a:ea typeface="굴림" pitchFamily="50" charset="-127"/>
                <a:cs typeface="Arial" pitchFamily="34" charset="0"/>
              </a:rPr>
              <a:t>(</a:t>
            </a:r>
            <a:r>
              <a:rPr lang="en-US" altLang="ko-KR" sz="2800" dirty="0" smtClean="0">
                <a:solidFill>
                  <a:srgbClr val="FF0000"/>
                </a:solidFill>
                <a:latin typeface="바탕"/>
                <a:ea typeface="바탕"/>
                <a:cs typeface="Arial" pitchFamily="34" charset="0"/>
              </a:rPr>
              <a:t>★</a:t>
            </a:r>
            <a:r>
              <a:rPr lang="en-US" altLang="ko-KR" sz="2800" dirty="0" smtClean="0">
                <a:solidFill>
                  <a:srgbClr val="FF0000"/>
                </a:solidFill>
                <a:latin typeface="Arial" pitchFamily="34" charset="0"/>
                <a:ea typeface="굴림" pitchFamily="50" charset="-127"/>
                <a:cs typeface="Arial" pitchFamily="34" charset="0"/>
              </a:rPr>
              <a:t>)</a:t>
            </a:r>
          </a:p>
          <a:p>
            <a:pPr marL="216000" indent="-216000" eaLnBrk="0" hangingPunct="0">
              <a:lnSpc>
                <a:spcPct val="110000"/>
              </a:lnSpc>
              <a:spcAft>
                <a:spcPts val="600"/>
              </a:spcAft>
              <a:buFont typeface="Arial" pitchFamily="34" charset="0"/>
              <a:buChar char="-"/>
              <a:defRPr/>
            </a:pPr>
            <a:r>
              <a:rPr lang="en-US" altLang="ko-KR" sz="2800" dirty="0" err="1" smtClean="0">
                <a:latin typeface="Arial" pitchFamily="34" charset="0"/>
                <a:ea typeface="굴림" pitchFamily="50" charset="-127"/>
                <a:cs typeface="Arial" pitchFamily="34" charset="0"/>
              </a:rPr>
              <a:t>Microscale</a:t>
            </a:r>
            <a:r>
              <a:rPr lang="en-US" altLang="ko-KR" sz="2800" dirty="0" smtClean="0">
                <a:latin typeface="Arial" pitchFamily="34" charset="0"/>
                <a:ea typeface="굴림" pitchFamily="50" charset="-127"/>
                <a:cs typeface="Arial" pitchFamily="34" charset="0"/>
              </a:rPr>
              <a:t> model results were obtained with 400 grid points in the active layer</a:t>
            </a:r>
            <a:endParaRPr kumimoji="0" lang="en-US" altLang="ko-KR" sz="2800" dirty="0" smtClean="0">
              <a:latin typeface="Arial" pitchFamily="34" charset="0"/>
              <a:ea typeface="굴림" pitchFamily="50" charset="-127"/>
              <a:cs typeface="Arial" pitchFamily="34" charset="0"/>
            </a:endParaRPr>
          </a:p>
        </p:txBody>
      </p:sp>
      <p:pic>
        <p:nvPicPr>
          <p:cNvPr id="142" name="그림 141" descr="L:\0000논문작업0000\000-Sub.Projects\EA-2015-ECEF\Figures_Submitted\Fig.4.emf"/>
          <p:cNvPicPr>
            <a:picLocks noChangeAspect="1"/>
          </p:cNvPicPr>
          <p:nvPr/>
        </p:nvPicPr>
        <p:blipFill>
          <a:blip r:embed="rId16" cstate="print"/>
          <a:srcRect b="51310"/>
          <a:stretch>
            <a:fillRect/>
          </a:stretch>
        </p:blipFill>
        <p:spPr bwMode="auto">
          <a:xfrm>
            <a:off x="16220107" y="7074670"/>
            <a:ext cx="5834814" cy="4592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5" name="그림 144" descr="L:\0000논문작업0000\000-Sub.Projects\EA-2015-ECEF\Figures_Submitted\Fig.4.emf"/>
          <p:cNvPicPr>
            <a:picLocks noChangeAspect="1"/>
          </p:cNvPicPr>
          <p:nvPr/>
        </p:nvPicPr>
        <p:blipFill>
          <a:blip r:embed="rId16" cstate="print"/>
          <a:srcRect t="49488" b="1822"/>
          <a:stretch>
            <a:fillRect/>
          </a:stretch>
        </p:blipFill>
        <p:spPr bwMode="auto">
          <a:xfrm>
            <a:off x="22516982" y="7074670"/>
            <a:ext cx="5834814" cy="4592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2" name="Rectangle 3"/>
          <p:cNvSpPr txBox="1">
            <a:spLocks noChangeArrowheads="1"/>
          </p:cNvSpPr>
          <p:nvPr/>
        </p:nvSpPr>
        <p:spPr bwMode="auto">
          <a:xfrm>
            <a:off x="15644043" y="12391068"/>
            <a:ext cx="13170829" cy="504056"/>
          </a:xfrm>
          <a:prstGeom prst="rect">
            <a:avLst/>
          </a:prstGeom>
        </p:spPr>
        <p:txBody>
          <a:bodyPr/>
          <a:lstStyle/>
          <a:p>
            <a:pPr marL="216000" indent="-216000" eaLnBrk="0" hangingPunct="0">
              <a:lnSpc>
                <a:spcPct val="110000"/>
              </a:lnSpc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en-US" altLang="ko-KR" sz="2800" dirty="0" smtClean="0">
                <a:solidFill>
                  <a:srgbClr val="FF0000"/>
                </a:solidFill>
                <a:latin typeface="Arial" pitchFamily="34" charset="0"/>
                <a:ea typeface="굴림" pitchFamily="50" charset="-127"/>
                <a:cs typeface="Arial" pitchFamily="34" charset="0"/>
              </a:rPr>
              <a:t> Good agreement is obtained, ensuring the accuracy of the effectiveness model</a:t>
            </a:r>
            <a:endParaRPr kumimoji="0" lang="en-US" altLang="ko-KR" sz="2800" dirty="0" smtClean="0">
              <a:solidFill>
                <a:srgbClr val="FF0000"/>
              </a:solidFill>
              <a:latin typeface="Arial" pitchFamily="34" charset="0"/>
              <a:ea typeface="굴림" pitchFamily="50" charset="-127"/>
              <a:cs typeface="Arial" pitchFamily="34" charset="0"/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18452355" y="11683182"/>
            <a:ext cx="878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Fig. 3 Comparison of total current generation in active reaction layers,</a:t>
            </a:r>
          </a:p>
          <a:p>
            <a:pPr algn="ctr"/>
            <a:r>
              <a:rPr lang="en-US" altLang="ko-KR" sz="20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predicted by the effectiveness model and electrode microscale model</a:t>
            </a:r>
            <a:endParaRPr lang="ko-KR" altLang="en-US" sz="20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6" name="그룹 265"/>
          <p:cNvGrpSpPr/>
          <p:nvPr/>
        </p:nvGrpSpPr>
        <p:grpSpPr>
          <a:xfrm>
            <a:off x="0" y="0"/>
            <a:ext cx="30279975" cy="5058446"/>
            <a:chOff x="0" y="0"/>
            <a:chExt cx="30279975" cy="5058446"/>
          </a:xfrm>
        </p:grpSpPr>
        <p:sp>
          <p:nvSpPr>
            <p:cNvPr id="4" name="직사각형 3"/>
            <p:cNvSpPr/>
            <p:nvPr/>
          </p:nvSpPr>
          <p:spPr>
            <a:xfrm>
              <a:off x="0" y="1"/>
              <a:ext cx="30276000" cy="5058445"/>
            </a:xfrm>
            <a:prstGeom prst="rect">
              <a:avLst/>
            </a:prstGeom>
            <a:gradFill flip="none" rotWithShape="1">
              <a:gsLst>
                <a:gs pos="0">
                  <a:srgbClr val="008080">
                    <a:shade val="30000"/>
                    <a:satMod val="115000"/>
                  </a:srgbClr>
                </a:gs>
                <a:gs pos="50000">
                  <a:srgbClr val="008080">
                    <a:shade val="67500"/>
                    <a:satMod val="115000"/>
                  </a:srgbClr>
                </a:gs>
                <a:gs pos="100000">
                  <a:srgbClr val="00808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>
              <a:solidFill>
                <a:srgbClr val="008080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264618" y="528858"/>
              <a:ext cx="27746764" cy="21441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8000"/>
                </a:lnSpc>
              </a:pPr>
              <a:r>
                <a:rPr lang="en-US" altLang="ko-KR" sz="7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The Effectiveness Model for Electrochemical Reaction in SOFCs and Explanation of Its Physical Implication</a:t>
              </a:r>
              <a:endParaRPr lang="ko-KR" altLang="en-US" sz="7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7" name="직사각형 126"/>
            <p:cNvSpPr/>
            <p:nvPr/>
          </p:nvSpPr>
          <p:spPr>
            <a:xfrm>
              <a:off x="3400696" y="2718764"/>
              <a:ext cx="23474608" cy="20210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40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Dongwoo</a:t>
              </a:r>
              <a:r>
                <a:rPr lang="en-US" altLang="ko-KR" sz="4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Shin</a:t>
              </a:r>
              <a:r>
                <a:rPr lang="en-US" altLang="ko-KR" sz="4000" b="1" baseline="30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 </a:t>
              </a:r>
              <a:r>
                <a:rPr lang="en-US" altLang="ko-KR" sz="4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, Jin Hyun Nam</a:t>
              </a:r>
              <a:r>
                <a:rPr lang="en-US" altLang="ko-KR" sz="4000" b="1" baseline="30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2,</a:t>
              </a:r>
              <a:r>
                <a:rPr lang="en-US" altLang="ko-KR" sz="4000" b="1" baseline="30000" dirty="0" smtClean="0">
                  <a:solidFill>
                    <a:schemeClr val="bg1"/>
                  </a:solidFill>
                  <a:latin typeface="Times New Roman"/>
                  <a:cs typeface="Times New Roman"/>
                </a:rPr>
                <a:t>* </a:t>
              </a:r>
              <a:r>
                <a:rPr lang="en-US" altLang="ko-KR" sz="4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altLang="ko-KR" sz="40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Charn</a:t>
              </a:r>
              <a:r>
                <a:rPr lang="en-US" altLang="ko-KR" sz="4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-Jung Kim</a:t>
              </a:r>
              <a:r>
                <a:rPr lang="en-US" altLang="ko-KR" sz="4000" b="1" baseline="30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altLang="ko-KR" sz="4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 altLang="ko-KR" sz="10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n-US" altLang="ko-KR" sz="20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altLang="ko-KR" sz="3600" b="1" baseline="30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School </a:t>
              </a:r>
              <a:r>
                <a:rPr lang="en-US" altLang="ko-KR" sz="3600" b="1" i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of 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Mechanical </a:t>
              </a:r>
              <a:r>
                <a:rPr lang="en-US" altLang="ko-KR" sz="3600" b="1" i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&amp; 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Aerospace Engineering, </a:t>
              </a:r>
              <a:r>
                <a:rPr lang="en-US" altLang="ko-KR" sz="3600" b="1" i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Seoul 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National University, KOREA</a:t>
              </a:r>
            </a:p>
            <a:p>
              <a:pPr algn="ctr"/>
              <a:r>
                <a:rPr lang="en-US" altLang="ko-KR" sz="3600" b="1" baseline="30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School of Mechanical Engineering, </a:t>
              </a:r>
              <a:r>
                <a:rPr lang="en-US" altLang="ko-KR" sz="3600" b="1" i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Daegu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University, KOREA</a:t>
              </a:r>
            </a:p>
          </p:txBody>
        </p:sp>
        <p:sp>
          <p:nvSpPr>
            <p:cNvPr id="4724" name="Rectangle 3700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26" name="Rectangle 3702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28" name="Rectangle 3704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31" name="Rectangle 3707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39" name="Rectangle 3715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43" name="Rectangle 3719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53" name="Rectangle 3729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55" name="Rectangle 3731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80" name="Rectangle 3756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</p:grpSp>
      <p:sp>
        <p:nvSpPr>
          <p:cNvPr id="168" name="양쪽 모서리가 둥근 사각형 167"/>
          <p:cNvSpPr/>
          <p:nvPr/>
        </p:nvSpPr>
        <p:spPr>
          <a:xfrm>
            <a:off x="15356011" y="13987438"/>
            <a:ext cx="14686416" cy="19802200"/>
          </a:xfrm>
          <a:prstGeom prst="round2SameRect">
            <a:avLst>
              <a:gd name="adj1" fmla="val 0"/>
              <a:gd name="adj2" fmla="val 320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9" name="모서리가 둥근 직사각형 168"/>
          <p:cNvSpPr/>
          <p:nvPr/>
        </p:nvSpPr>
        <p:spPr>
          <a:xfrm>
            <a:off x="15271427" y="13267445"/>
            <a:ext cx="14724000" cy="792000"/>
          </a:xfrm>
          <a:prstGeom prst="roundRect">
            <a:avLst>
              <a:gd name="adj" fmla="val 9001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latin typeface="Arial" pitchFamily="34" charset="0"/>
                <a:cs typeface="Arial" pitchFamily="34" charset="0"/>
              </a:rPr>
              <a:t>Electrode Microstructure Degradation Effects</a:t>
            </a:r>
            <a:endParaRPr lang="ko-KR" alt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3" name="직사각형 172"/>
          <p:cNvSpPr/>
          <p:nvPr/>
        </p:nvSpPr>
        <p:spPr>
          <a:xfrm>
            <a:off x="15505618" y="14131454"/>
            <a:ext cx="88889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en-US" altLang="ko-KR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Symbol"/>
              </a:rPr>
              <a:t>Peculiar Behavior of Relative Effectiveness</a:t>
            </a:r>
            <a:endParaRPr lang="ko-KR" altLang="en-US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4" name="Rectangle 3"/>
          <p:cNvSpPr txBox="1">
            <a:spLocks noChangeArrowheads="1"/>
          </p:cNvSpPr>
          <p:nvPr/>
        </p:nvSpPr>
        <p:spPr bwMode="auto">
          <a:xfrm>
            <a:off x="15644043" y="14705945"/>
            <a:ext cx="13897544" cy="1225709"/>
          </a:xfrm>
          <a:prstGeom prst="rect">
            <a:avLst/>
          </a:prstGeom>
        </p:spPr>
        <p:txBody>
          <a:bodyPr/>
          <a:lstStyle/>
          <a:p>
            <a:pPr marL="216000" indent="-216000" eaLnBrk="0" hangingPunct="0">
              <a:lnSpc>
                <a:spcPct val="110000"/>
              </a:lnSpc>
              <a:spcAft>
                <a:spcPts val="600"/>
              </a:spcAft>
              <a:buFont typeface="Arial" pitchFamily="34" charset="0"/>
              <a:buChar char="-"/>
              <a:defRPr/>
            </a:pPr>
            <a:r>
              <a:rPr lang="en-US" altLang="ko-KR" sz="2800" dirty="0" smtClean="0">
                <a:latin typeface="Arial" pitchFamily="34" charset="0"/>
                <a:ea typeface="굴림" pitchFamily="50" charset="-127"/>
                <a:cs typeface="Arial" pitchFamily="34" charset="0"/>
              </a:rPr>
              <a:t>As </a:t>
            </a:r>
            <a:r>
              <a:rPr lang="en-US" altLang="ko-KR" sz="2800" i="1" dirty="0" smtClean="0">
                <a:latin typeface="Arial" pitchFamily="34" charset="0"/>
                <a:ea typeface="굴림" pitchFamily="50" charset="-127"/>
                <a:cs typeface="Arial" pitchFamily="34" charset="0"/>
                <a:sym typeface="Symbol"/>
              </a:rPr>
              <a:t></a:t>
            </a:r>
            <a:r>
              <a:rPr lang="en-US" altLang="ko-KR" sz="2800" baseline="-25000" dirty="0" smtClean="0">
                <a:latin typeface="Arial" pitchFamily="34" charset="0"/>
                <a:ea typeface="굴림" pitchFamily="50" charset="-127"/>
                <a:cs typeface="Arial" pitchFamily="34" charset="0"/>
                <a:sym typeface="Symbol"/>
              </a:rPr>
              <a:t>T</a:t>
            </a:r>
            <a:r>
              <a:rPr lang="en-US" altLang="ko-KR" sz="2800" dirty="0" smtClean="0">
                <a:latin typeface="Arial" pitchFamily="34" charset="0"/>
                <a:ea typeface="굴림" pitchFamily="50" charset="-127"/>
                <a:cs typeface="Arial" pitchFamily="34" charset="0"/>
                <a:sym typeface="Symbol"/>
              </a:rPr>
              <a:t>  0, the r</a:t>
            </a:r>
            <a:r>
              <a:rPr lang="en-US" altLang="ko-KR" sz="2800" dirty="0" smtClean="0">
                <a:latin typeface="Arial" pitchFamily="34" charset="0"/>
                <a:ea typeface="굴림" pitchFamily="50" charset="-127"/>
                <a:cs typeface="Arial" pitchFamily="34" charset="0"/>
              </a:rPr>
              <a:t>elative effectiveness approaches 1.0</a:t>
            </a:r>
          </a:p>
          <a:p>
            <a:pPr marL="216000" indent="-216000" eaLnBrk="0" hangingPunct="0">
              <a:lnSpc>
                <a:spcPct val="110000"/>
              </a:lnSpc>
              <a:spcAft>
                <a:spcPts val="600"/>
              </a:spcAft>
              <a:buFont typeface="Arial" pitchFamily="34" charset="0"/>
              <a:buChar char="-"/>
              <a:defRPr/>
            </a:pPr>
            <a:r>
              <a:rPr lang="en-US" altLang="ko-KR" sz="2800" dirty="0" smtClean="0">
                <a:latin typeface="Arial" pitchFamily="34" charset="0"/>
                <a:ea typeface="굴림" pitchFamily="50" charset="-127"/>
                <a:cs typeface="Arial" pitchFamily="34" charset="0"/>
                <a:sym typeface="Symbol"/>
              </a:rPr>
              <a:t>For </a:t>
            </a:r>
            <a:r>
              <a:rPr lang="en-US" altLang="ko-KR" sz="2800" i="1" dirty="0" smtClean="0">
                <a:latin typeface="Arial" pitchFamily="34" charset="0"/>
                <a:ea typeface="굴림" pitchFamily="50" charset="-127"/>
                <a:cs typeface="Arial" pitchFamily="34" charset="0"/>
                <a:sym typeface="Symbol"/>
              </a:rPr>
              <a:t></a:t>
            </a:r>
            <a:r>
              <a:rPr lang="en-US" altLang="ko-KR" sz="2800" baseline="-25000" dirty="0" smtClean="0">
                <a:latin typeface="Arial" pitchFamily="34" charset="0"/>
                <a:ea typeface="굴림" pitchFamily="50" charset="-127"/>
                <a:cs typeface="Arial" pitchFamily="34" charset="0"/>
              </a:rPr>
              <a:t>T</a:t>
            </a:r>
            <a:r>
              <a:rPr lang="en-US" altLang="ko-KR" sz="2800" dirty="0" smtClean="0">
                <a:latin typeface="Arial" pitchFamily="34" charset="0"/>
                <a:ea typeface="굴림" pitchFamily="50" charset="-127"/>
                <a:cs typeface="Arial" pitchFamily="34" charset="0"/>
              </a:rPr>
              <a:t>&gt;3, the shape of </a:t>
            </a:r>
            <a:r>
              <a:rPr lang="en-US" altLang="ko-KR" sz="2800" dirty="0" smtClean="0">
                <a:latin typeface="Arial" pitchFamily="34" charset="0"/>
                <a:ea typeface="굴림" pitchFamily="50" charset="-127"/>
                <a:cs typeface="Arial" pitchFamily="34" charset="0"/>
                <a:sym typeface="Symbol"/>
              </a:rPr>
              <a:t>the r</a:t>
            </a:r>
            <a:r>
              <a:rPr lang="en-US" altLang="ko-KR" sz="2800" dirty="0" smtClean="0">
                <a:latin typeface="Arial" pitchFamily="34" charset="0"/>
                <a:ea typeface="굴림" pitchFamily="50" charset="-127"/>
                <a:cs typeface="Arial" pitchFamily="34" charset="0"/>
              </a:rPr>
              <a:t>elative effectiveness does not change</a:t>
            </a:r>
            <a:endParaRPr kumimoji="0" lang="en-US" altLang="ko-KR" sz="2800" dirty="0" smtClean="0">
              <a:latin typeface="Arial" pitchFamily="34" charset="0"/>
              <a:ea typeface="굴림" pitchFamily="50" charset="-127"/>
              <a:cs typeface="Arial" pitchFamily="34" charset="0"/>
            </a:endParaRPr>
          </a:p>
        </p:txBody>
      </p:sp>
      <p:sp>
        <p:nvSpPr>
          <p:cNvPr id="200" name="모서리가 둥근 직사각형 199"/>
          <p:cNvSpPr/>
          <p:nvPr/>
        </p:nvSpPr>
        <p:spPr>
          <a:xfrm>
            <a:off x="15720379" y="16507718"/>
            <a:ext cx="13828792" cy="2232248"/>
          </a:xfrm>
          <a:prstGeom prst="roundRect">
            <a:avLst>
              <a:gd name="adj" fmla="val 3051"/>
            </a:avLst>
          </a:prstGeom>
          <a:ln>
            <a:solidFill>
              <a:srgbClr val="7030A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4" name="Rectangle 3"/>
          <p:cNvSpPr txBox="1">
            <a:spLocks noChangeArrowheads="1"/>
          </p:cNvSpPr>
          <p:nvPr/>
        </p:nvSpPr>
        <p:spPr>
          <a:xfrm>
            <a:off x="15736500" y="16834544"/>
            <a:ext cx="5041441" cy="1689398"/>
          </a:xfrm>
          <a:prstGeom prst="rect">
            <a:avLst/>
          </a:prstGeom>
        </p:spPr>
        <p:txBody>
          <a:bodyPr vert="horz" lIns="247190" tIns="123595" rIns="247190" bIns="123595" rtlCol="0">
            <a:noAutofit/>
          </a:bodyPr>
          <a:lstStyle>
            <a:lvl1pPr marL="0" indent="0" algn="ctr" defTabSz="2471898" rtl="0" eaLnBrk="1" latinLnBrk="1" hangingPunct="1">
              <a:spcBef>
                <a:spcPct val="20000"/>
              </a:spcBef>
              <a:buFont typeface="Arial" pitchFamily="34" charset="0"/>
              <a:buNone/>
              <a:defRPr sz="8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235949" indent="0" algn="ctr" defTabSz="2471898" rtl="0" eaLnBrk="1" latinLnBrk="1" hangingPunct="1">
              <a:spcBef>
                <a:spcPct val="20000"/>
              </a:spcBef>
              <a:buFont typeface="Arial" pitchFamily="34" charset="0"/>
              <a:buNone/>
              <a:defRPr sz="7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2471898" indent="0" algn="ctr" defTabSz="2471898" rtl="0" eaLnBrk="1" latinLnBrk="1" hangingPunct="1">
              <a:spcBef>
                <a:spcPct val="20000"/>
              </a:spcBef>
              <a:buFont typeface="Arial" pitchFamily="34" charset="0"/>
              <a:buNone/>
              <a:defRPr sz="6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3707846" indent="0" algn="ctr" defTabSz="2471898" rtl="0" eaLnBrk="1" latinLnBrk="1" hangingPunct="1">
              <a:spcBef>
                <a:spcPct val="20000"/>
              </a:spcBef>
              <a:buFont typeface="Arial" pitchFamily="34" charset="0"/>
              <a:buNone/>
              <a:defRPr sz="5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4943795" indent="0" algn="ctr" defTabSz="2471898" rtl="0" eaLnBrk="1" latinLnBrk="1" hangingPunct="1">
              <a:spcBef>
                <a:spcPct val="20000"/>
              </a:spcBef>
              <a:buFont typeface="Arial" pitchFamily="34" charset="0"/>
              <a:buNone/>
              <a:defRPr sz="5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6179744" indent="0" algn="ctr" defTabSz="2471898" rtl="0" eaLnBrk="1" latinLnBrk="1" hangingPunct="1">
              <a:spcBef>
                <a:spcPct val="20000"/>
              </a:spcBef>
              <a:buFont typeface="Arial" pitchFamily="34" charset="0"/>
              <a:buNone/>
              <a:defRPr sz="5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7415693" indent="0" algn="ctr" defTabSz="2471898" rtl="0" eaLnBrk="1" latinLnBrk="1" hangingPunct="1">
              <a:spcBef>
                <a:spcPct val="20000"/>
              </a:spcBef>
              <a:buFont typeface="Arial" pitchFamily="34" charset="0"/>
              <a:buNone/>
              <a:defRPr sz="5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8651641" indent="0" algn="ctr" defTabSz="2471898" rtl="0" eaLnBrk="1" latinLnBrk="1" hangingPunct="1">
              <a:spcBef>
                <a:spcPct val="20000"/>
              </a:spcBef>
              <a:buFont typeface="Arial" pitchFamily="34" charset="0"/>
              <a:buNone/>
              <a:defRPr sz="5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9887590" indent="0" algn="ctr" defTabSz="2471898" rtl="0" eaLnBrk="1" latinLnBrk="1" hangingPunct="1">
              <a:spcBef>
                <a:spcPct val="20000"/>
              </a:spcBef>
              <a:buFont typeface="Arial" pitchFamily="34" charset="0"/>
              <a:buNone/>
              <a:defRPr sz="5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itchFamily="2" charset="2"/>
              <a:buChar char="v"/>
            </a:pPr>
            <a:r>
              <a:rPr lang="en-US" altLang="ko-K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Low modulus (</a:t>
            </a:r>
            <a:r>
              <a:rPr lang="en-US" altLang="ko-KR" sz="28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Symbol"/>
              </a:rPr>
              <a:t></a:t>
            </a:r>
            <a:r>
              <a:rPr lang="en-US" altLang="ko-KR" sz="2800" b="1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Symbol"/>
              </a:rPr>
              <a:t>T</a:t>
            </a:r>
            <a:r>
              <a:rPr lang="en-US" altLang="ko-K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Symbol"/>
              </a:rPr>
              <a:t> 0.05</a:t>
            </a:r>
            <a:r>
              <a:rPr lang="en-US" altLang="ko-K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ko-KR" altLang="en-US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endParaRPr lang="ko-KR" altLang="en-US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en-US" altLang="ko-K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High modulus (</a:t>
            </a:r>
            <a:r>
              <a:rPr lang="en-US" altLang="ko-KR" sz="28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Symbol"/>
              </a:rPr>
              <a:t></a:t>
            </a:r>
            <a:r>
              <a:rPr lang="en-US" altLang="ko-KR" sz="2800" b="1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Symbol"/>
              </a:rPr>
              <a:t>T</a:t>
            </a:r>
            <a:r>
              <a:rPr lang="en-US" altLang="ko-K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Symbol"/>
              </a:rPr>
              <a:t>  3</a:t>
            </a:r>
            <a:r>
              <a:rPr lang="en-US" altLang="ko-K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ko-KR" altLang="en-US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6" name="직사각형 205"/>
          <p:cNvSpPr/>
          <p:nvPr/>
        </p:nvSpPr>
        <p:spPr>
          <a:xfrm>
            <a:off x="15505618" y="15859646"/>
            <a:ext cx="108454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en-US" altLang="ko-KR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Symbol"/>
              </a:rPr>
              <a:t>Total Current Generation       in Active Reaction Layer</a:t>
            </a:r>
            <a:endParaRPr lang="ko-KR" altLang="en-US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752" name="Object 3728"/>
          <p:cNvGraphicFramePr>
            <a:graphicFrameLocks noChangeAspect="1"/>
          </p:cNvGraphicFramePr>
          <p:nvPr/>
        </p:nvGraphicFramePr>
        <p:xfrm>
          <a:off x="21456004" y="16579726"/>
          <a:ext cx="6691313" cy="1011237"/>
        </p:xfrm>
        <a:graphic>
          <a:graphicData uri="http://schemas.openxmlformats.org/presentationml/2006/ole">
            <p:oleObj spid="_x0000_s4752" name="Equation" r:id="rId17" imgW="3365280" imgH="507960" progId="Equation.3">
              <p:embed/>
            </p:oleObj>
          </a:graphicData>
        </a:graphic>
      </p:graphicFrame>
      <p:graphicFrame>
        <p:nvGraphicFramePr>
          <p:cNvPr id="4754" name="Object 3730"/>
          <p:cNvGraphicFramePr>
            <a:graphicFrameLocks noChangeAspect="1"/>
          </p:cNvGraphicFramePr>
          <p:nvPr/>
        </p:nvGraphicFramePr>
        <p:xfrm>
          <a:off x="20468579" y="17553408"/>
          <a:ext cx="8666162" cy="1119187"/>
        </p:xfrm>
        <a:graphic>
          <a:graphicData uri="http://schemas.openxmlformats.org/presentationml/2006/ole">
            <p:oleObj spid="_x0000_s4754" name="Equation" r:id="rId18" imgW="4305240" imgH="558720" progId="Equation.3">
              <p:embed/>
            </p:oleObj>
          </a:graphicData>
        </a:graphic>
      </p:graphicFrame>
      <p:pic>
        <p:nvPicPr>
          <p:cNvPr id="215" name="Picture 3"/>
          <p:cNvPicPr>
            <a:picLocks noChangeAspect="1" noChangeArrowheads="1"/>
          </p:cNvPicPr>
          <p:nvPr/>
        </p:nvPicPr>
        <p:blipFill>
          <a:blip r:embed="rId19" cstate="print"/>
          <a:srcRect l="18404" r="1357" b="9224"/>
          <a:stretch>
            <a:fillRect/>
          </a:stretch>
        </p:blipFill>
        <p:spPr bwMode="auto">
          <a:xfrm>
            <a:off x="19172435" y="18937636"/>
            <a:ext cx="10404182" cy="2898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6" name="TextBox 215"/>
          <p:cNvSpPr txBox="1"/>
          <p:nvPr/>
        </p:nvSpPr>
        <p:spPr>
          <a:xfrm>
            <a:off x="15716052" y="18955990"/>
            <a:ext cx="34563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Table 1 Dependency of total current generation in active reaction layer on microstructural parameters</a:t>
            </a:r>
            <a:endParaRPr lang="ko-KR" altLang="en-US" sz="20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9" name="그룹 218"/>
          <p:cNvGrpSpPr/>
          <p:nvPr/>
        </p:nvGrpSpPr>
        <p:grpSpPr>
          <a:xfrm>
            <a:off x="15505618" y="21764302"/>
            <a:ext cx="14035969" cy="1800200"/>
            <a:chOff x="15649634" y="19964102"/>
            <a:chExt cx="14035969" cy="1800200"/>
          </a:xfrm>
        </p:grpSpPr>
        <p:sp>
          <p:nvSpPr>
            <p:cNvPr id="217" name="직사각형 216"/>
            <p:cNvSpPr/>
            <p:nvPr/>
          </p:nvSpPr>
          <p:spPr>
            <a:xfrm>
              <a:off x="15649634" y="19964102"/>
              <a:ext cx="105544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32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 </a:t>
              </a:r>
              <a:r>
                <a:rPr lang="en-US" altLang="ko-KR" sz="32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  <a:sym typeface="Symbol"/>
                </a:rPr>
                <a:t>Numerical Experiment: Microstructural Degradation</a:t>
              </a:r>
              <a:endParaRPr lang="ko-KR" alt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" name="Rectangle 3"/>
            <p:cNvSpPr txBox="1">
              <a:spLocks noChangeArrowheads="1"/>
            </p:cNvSpPr>
            <p:nvPr/>
          </p:nvSpPr>
          <p:spPr bwMode="auto">
            <a:xfrm>
              <a:off x="15788059" y="20538593"/>
              <a:ext cx="13897544" cy="1225709"/>
            </a:xfrm>
            <a:prstGeom prst="rect">
              <a:avLst/>
            </a:prstGeom>
          </p:spPr>
          <p:txBody>
            <a:bodyPr/>
            <a:lstStyle/>
            <a:p>
              <a:pPr marL="216000" indent="-216000" eaLnBrk="0" hangingPunct="0">
                <a:lnSpc>
                  <a:spcPct val="110000"/>
                </a:lnSpc>
                <a:buFont typeface="Arial" pitchFamily="34" charset="0"/>
                <a:buChar char="-"/>
                <a:defRPr/>
              </a:pPr>
              <a:r>
                <a:rPr kumimoji="0"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Degradations of volume-specific TPBL and effective ionic conductivity </a:t>
              </a: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were simulated</a:t>
              </a:r>
            </a:p>
            <a:p>
              <a:pPr marL="216000" indent="-216000" eaLnBrk="0" hangingPunct="0">
                <a:lnSpc>
                  <a:spcPct val="110000"/>
                </a:lnSpc>
                <a:buFont typeface="Arial" pitchFamily="34" charset="0"/>
                <a:buChar char="-"/>
                <a:defRPr/>
              </a:pP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Guiding lines drawn by only scaling the un-degraded </a:t>
              </a:r>
              <a:r>
                <a:rPr lang="en-US" altLang="ko-KR" sz="2800" dirty="0" smtClean="0">
                  <a:solidFill>
                    <a:srgbClr val="FF0000"/>
                  </a:solidFill>
                  <a:latin typeface="Arial" pitchFamily="34" charset="0"/>
                  <a:ea typeface="굴림" pitchFamily="50" charset="-127"/>
                  <a:cs typeface="Arial" pitchFamily="34" charset="0"/>
                </a:rPr>
                <a:t>(100%)</a:t>
              </a:r>
              <a:r>
                <a:rPr lang="en-US" altLang="ko-KR" sz="2800" dirty="0" smtClean="0">
                  <a:latin typeface="Arial" pitchFamily="34" charset="0"/>
                  <a:ea typeface="굴림" pitchFamily="50" charset="-127"/>
                  <a:cs typeface="Arial" pitchFamily="34" charset="0"/>
                </a:rPr>
                <a:t> performance curves</a:t>
              </a:r>
            </a:p>
            <a:p>
              <a:pPr marL="216000" indent="-216000" eaLnBrk="0" hangingPunct="0">
                <a:lnSpc>
                  <a:spcPct val="110000"/>
                </a:lnSpc>
                <a:buFont typeface="Arial" pitchFamily="34" charset="0"/>
                <a:buChar char="-"/>
                <a:defRPr/>
              </a:pPr>
              <a:endParaRPr lang="en-US" altLang="ko-KR" sz="2800" dirty="0" smtClean="0">
                <a:latin typeface="Arial" pitchFamily="34" charset="0"/>
                <a:ea typeface="굴림" pitchFamily="50" charset="-127"/>
                <a:cs typeface="Arial" pitchFamily="34" charset="0"/>
              </a:endParaRPr>
            </a:p>
          </p:txBody>
        </p:sp>
      </p:grpSp>
      <p:sp>
        <p:nvSpPr>
          <p:cNvPr id="223" name="TextBox 222"/>
          <p:cNvSpPr txBox="1"/>
          <p:nvPr/>
        </p:nvSpPr>
        <p:spPr>
          <a:xfrm>
            <a:off x="15428019" y="32205462"/>
            <a:ext cx="5616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Fig. 4 Anode degradation simulation results</a:t>
            </a:r>
            <a:endParaRPr lang="ko-KR" altLang="en-US" sz="20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21188659" y="32205462"/>
            <a:ext cx="6138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Fig. 5 Cathode degradation simulation results</a:t>
            </a:r>
            <a:endParaRPr lang="ko-KR" altLang="en-US" sz="20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39" name="그림 238" descr="L:\0000논문작업0000\001-IJHE-2014-DEGEF\Figures\Fig.4.emf"/>
          <p:cNvPicPr>
            <a:picLocks noChangeAspect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15657649" y="23348478"/>
            <a:ext cx="5432626" cy="8971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41" name="그룹 228"/>
          <p:cNvGrpSpPr/>
          <p:nvPr/>
        </p:nvGrpSpPr>
        <p:grpSpPr>
          <a:xfrm>
            <a:off x="16908837" y="24091418"/>
            <a:ext cx="1057260" cy="4752528"/>
            <a:chOff x="17251079" y="26467682"/>
            <a:chExt cx="1057260" cy="4752528"/>
          </a:xfrm>
        </p:grpSpPr>
        <p:sp>
          <p:nvSpPr>
            <p:cNvPr id="245" name="직사각형 244"/>
            <p:cNvSpPr/>
            <p:nvPr/>
          </p:nvSpPr>
          <p:spPr>
            <a:xfrm>
              <a:off x="17251079" y="26467682"/>
              <a:ext cx="985252" cy="249932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6" name="직사각형 245"/>
            <p:cNvSpPr/>
            <p:nvPr/>
          </p:nvSpPr>
          <p:spPr>
            <a:xfrm>
              <a:off x="17251079" y="30970278"/>
              <a:ext cx="1057260" cy="249932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aphicFrame>
        <p:nvGraphicFramePr>
          <p:cNvPr id="243" name="Object 3749"/>
          <p:cNvGraphicFramePr>
            <a:graphicFrameLocks noChangeAspect="1"/>
          </p:cNvGraphicFramePr>
          <p:nvPr/>
        </p:nvGraphicFramePr>
        <p:xfrm>
          <a:off x="19082705" y="26821431"/>
          <a:ext cx="1754187" cy="323850"/>
        </p:xfrm>
        <a:graphic>
          <a:graphicData uri="http://schemas.openxmlformats.org/presentationml/2006/ole">
            <p:oleObj spid="_x0000_s4775" name="Equation" r:id="rId21" imgW="1168200" imgH="215640" progId="Equation.3">
              <p:embed/>
            </p:oleObj>
          </a:graphicData>
        </a:graphic>
      </p:graphicFrame>
      <p:pic>
        <p:nvPicPr>
          <p:cNvPr id="249" name="그림 248" descr="L:\0000논문작업0000\001-IJHE-2014-DEGEF\Figures\Fig.6.emf"/>
          <p:cNvPicPr>
            <a:picLocks noChangeAspect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21269175" y="23348478"/>
            <a:ext cx="5445001" cy="8984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44" name="Object 3750"/>
          <p:cNvGraphicFramePr>
            <a:graphicFrameLocks noChangeAspect="1"/>
          </p:cNvGraphicFramePr>
          <p:nvPr/>
        </p:nvGraphicFramePr>
        <p:xfrm>
          <a:off x="19073180" y="31322316"/>
          <a:ext cx="1773237" cy="323850"/>
        </p:xfrm>
        <a:graphic>
          <a:graphicData uri="http://schemas.openxmlformats.org/presentationml/2006/ole">
            <p:oleObj spid="_x0000_s4776" name="Equation" r:id="rId23" imgW="1180800" imgH="215640" progId="Equation.3">
              <p:embed/>
            </p:oleObj>
          </a:graphicData>
        </a:graphic>
      </p:graphicFrame>
      <p:graphicFrame>
        <p:nvGraphicFramePr>
          <p:cNvPr id="4777" name="Object 3753"/>
          <p:cNvGraphicFramePr>
            <a:graphicFrameLocks noChangeAspect="1"/>
          </p:cNvGraphicFramePr>
          <p:nvPr/>
        </p:nvGraphicFramePr>
        <p:xfrm>
          <a:off x="24754256" y="26857644"/>
          <a:ext cx="1754187" cy="323850"/>
        </p:xfrm>
        <a:graphic>
          <a:graphicData uri="http://schemas.openxmlformats.org/presentationml/2006/ole">
            <p:oleObj spid="_x0000_s4777" name="Equation" r:id="rId24" imgW="1168200" imgH="215640" progId="Equation.3">
              <p:embed/>
            </p:oleObj>
          </a:graphicData>
        </a:graphic>
      </p:graphicFrame>
      <p:graphicFrame>
        <p:nvGraphicFramePr>
          <p:cNvPr id="4778" name="Object 3754"/>
          <p:cNvGraphicFramePr>
            <a:graphicFrameLocks noChangeAspect="1"/>
          </p:cNvGraphicFramePr>
          <p:nvPr/>
        </p:nvGraphicFramePr>
        <p:xfrm>
          <a:off x="24744013" y="31322316"/>
          <a:ext cx="1773238" cy="323850"/>
        </p:xfrm>
        <a:graphic>
          <a:graphicData uri="http://schemas.openxmlformats.org/presentationml/2006/ole">
            <p:oleObj spid="_x0000_s4778" name="Equation" r:id="rId25" imgW="1180800" imgH="215640" progId="Equation.3">
              <p:embed/>
            </p:oleObj>
          </a:graphicData>
        </a:graphic>
      </p:graphicFrame>
      <p:grpSp>
        <p:nvGrpSpPr>
          <p:cNvPr id="230" name="그룹 229"/>
          <p:cNvGrpSpPr/>
          <p:nvPr/>
        </p:nvGrpSpPr>
        <p:grpSpPr>
          <a:xfrm>
            <a:off x="22507663" y="24072368"/>
            <a:ext cx="1057260" cy="4752528"/>
            <a:chOff x="17251079" y="26467682"/>
            <a:chExt cx="1057260" cy="4752528"/>
          </a:xfrm>
        </p:grpSpPr>
        <p:sp>
          <p:nvSpPr>
            <p:cNvPr id="231" name="직사각형 230"/>
            <p:cNvSpPr/>
            <p:nvPr/>
          </p:nvSpPr>
          <p:spPr>
            <a:xfrm>
              <a:off x="17251079" y="26467682"/>
              <a:ext cx="985252" cy="249932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4" name="직사각형 233"/>
            <p:cNvSpPr/>
            <p:nvPr/>
          </p:nvSpPr>
          <p:spPr>
            <a:xfrm>
              <a:off x="17251079" y="30970278"/>
              <a:ext cx="1057260" cy="249932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51" name="Rectangle 3"/>
          <p:cNvSpPr txBox="1">
            <a:spLocks noChangeArrowheads="1"/>
          </p:cNvSpPr>
          <p:nvPr/>
        </p:nvSpPr>
        <p:spPr bwMode="auto">
          <a:xfrm>
            <a:off x="15505618" y="32709518"/>
            <a:ext cx="13170829" cy="1152128"/>
          </a:xfrm>
          <a:prstGeom prst="rect">
            <a:avLst/>
          </a:prstGeom>
        </p:spPr>
        <p:txBody>
          <a:bodyPr/>
          <a:lstStyle/>
          <a:p>
            <a:pPr marL="216000" indent="-216000" eaLnBrk="0" hangingPunct="0">
              <a:lnSpc>
                <a:spcPct val="110000"/>
              </a:lnSpc>
              <a:buFont typeface="Wingdings" pitchFamily="2" charset="2"/>
              <a:buChar char="ü"/>
              <a:defRPr/>
            </a:pPr>
            <a:r>
              <a:rPr lang="en-US" altLang="ko-KR" sz="2800" dirty="0" smtClean="0">
                <a:solidFill>
                  <a:srgbClr val="FF0000"/>
                </a:solidFill>
                <a:latin typeface="Arial" pitchFamily="34" charset="0"/>
                <a:ea typeface="굴림" pitchFamily="50" charset="-127"/>
                <a:cs typeface="Arial" pitchFamily="34" charset="0"/>
              </a:rPr>
              <a:t> Current generation in the anode is nicely predicted by</a:t>
            </a:r>
          </a:p>
          <a:p>
            <a:pPr marL="216000" indent="-216000" eaLnBrk="0" hangingPunct="0">
              <a:lnSpc>
                <a:spcPct val="110000"/>
              </a:lnSpc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en-US" altLang="ko-KR" sz="2800" dirty="0" smtClean="0">
                <a:solidFill>
                  <a:srgbClr val="FF0000"/>
                </a:solidFill>
                <a:latin typeface="Arial" pitchFamily="34" charset="0"/>
                <a:ea typeface="굴림" pitchFamily="50" charset="-127"/>
                <a:cs typeface="Arial" pitchFamily="34" charset="0"/>
              </a:rPr>
              <a:t> That in the cathode is relatively well predicted, especially at high overpotential</a:t>
            </a:r>
            <a:endParaRPr kumimoji="0" lang="en-US" altLang="ko-KR" sz="2800" dirty="0" smtClean="0">
              <a:solidFill>
                <a:srgbClr val="FF0000"/>
              </a:solidFill>
              <a:latin typeface="Arial" pitchFamily="34" charset="0"/>
              <a:ea typeface="굴림" pitchFamily="50" charset="-127"/>
              <a:cs typeface="Arial" pitchFamily="34" charset="0"/>
            </a:endParaRPr>
          </a:p>
        </p:txBody>
      </p:sp>
      <p:graphicFrame>
        <p:nvGraphicFramePr>
          <p:cNvPr id="4779" name="Object 3755"/>
          <p:cNvGraphicFramePr>
            <a:graphicFrameLocks noChangeAspect="1"/>
          </p:cNvGraphicFramePr>
          <p:nvPr/>
        </p:nvGraphicFramePr>
        <p:xfrm>
          <a:off x="24645043" y="32637510"/>
          <a:ext cx="3455987" cy="608012"/>
        </p:xfrm>
        <a:graphic>
          <a:graphicData uri="http://schemas.openxmlformats.org/presentationml/2006/ole">
            <p:oleObj spid="_x0000_s4779" name="Equation" r:id="rId26" imgW="1765080" imgH="304560" progId="Equation.3">
              <p:embed/>
            </p:oleObj>
          </a:graphicData>
        </a:graphic>
      </p:graphicFrame>
      <p:pic>
        <p:nvPicPr>
          <p:cNvPr id="252" name="그림 251" descr="L:\0000논문작업0000\001-IJHE-2014-DEGEF\Figures\Fig.5.emf"/>
          <p:cNvPicPr>
            <a:picLocks noChangeAspect="1"/>
          </p:cNvPicPr>
          <p:nvPr/>
        </p:nvPicPr>
        <p:blipFill>
          <a:blip r:embed="rId27" cstate="print"/>
          <a:srcRect l="7869"/>
          <a:stretch>
            <a:fillRect/>
          </a:stretch>
        </p:blipFill>
        <p:spPr bwMode="auto">
          <a:xfrm>
            <a:off x="26805283" y="25129628"/>
            <a:ext cx="2964315" cy="5308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3" name="Line 17"/>
          <p:cNvSpPr>
            <a:spLocks noChangeShapeType="1"/>
          </p:cNvSpPr>
          <p:nvPr/>
        </p:nvSpPr>
        <p:spPr bwMode="auto">
          <a:xfrm>
            <a:off x="26733275" y="24769588"/>
            <a:ext cx="288032" cy="2880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54" name="Line 17"/>
          <p:cNvSpPr>
            <a:spLocks noChangeShapeType="1"/>
          </p:cNvSpPr>
          <p:nvPr/>
        </p:nvSpPr>
        <p:spPr bwMode="auto">
          <a:xfrm flipV="1">
            <a:off x="26733275" y="30242228"/>
            <a:ext cx="288032" cy="2880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55" name="TextBox 254"/>
          <p:cNvSpPr txBox="1"/>
          <p:nvPr/>
        </p:nvSpPr>
        <p:spPr>
          <a:xfrm>
            <a:off x="26877291" y="24265532"/>
            <a:ext cx="259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Higher overpotential range (0-0.4 V)</a:t>
            </a:r>
            <a:endParaRPr lang="ko-KR" altLang="en-US" sz="2000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6" name="TextBox 255"/>
          <p:cNvSpPr txBox="1"/>
          <p:nvPr/>
        </p:nvSpPr>
        <p:spPr>
          <a:xfrm>
            <a:off x="15572035" y="21260246"/>
            <a:ext cx="403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altLang="ko-KR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</a:t>
            </a:r>
            <a:r>
              <a:rPr lang="en-US" altLang="ko-KR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 irrespective of overpotential</a:t>
            </a:r>
            <a:endParaRPr lang="ko-KR" alt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7" name="TextBox 256"/>
          <p:cNvSpPr txBox="1"/>
          <p:nvPr/>
        </p:nvSpPr>
        <p:spPr>
          <a:xfrm>
            <a:off x="28849973" y="1881197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altLang="ko-KR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</a:t>
            </a:r>
            <a:r>
              <a:rPr lang="en-US" altLang="ko-KR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ko-KR" alt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8" name="TextBox 257"/>
          <p:cNvSpPr txBox="1"/>
          <p:nvPr/>
        </p:nvSpPr>
        <p:spPr>
          <a:xfrm>
            <a:off x="24746079" y="1881197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altLang="ko-KR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</a:t>
            </a:r>
            <a:r>
              <a:rPr lang="en-US" altLang="ko-KR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ko-KR" alt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27093315" y="18818860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altLang="ko-KR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</a:t>
            </a:r>
            <a:r>
              <a:rPr lang="en-US" altLang="ko-KR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)</a:t>
            </a:r>
            <a:endParaRPr lang="ko-KR" altLang="en-US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15572035" y="20612174"/>
            <a:ext cx="4032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altLang="ko-KR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</a:t>
            </a:r>
            <a:r>
              <a:rPr lang="en-US" altLang="ko-KR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) exponents dependent on</a:t>
            </a:r>
          </a:p>
          <a:p>
            <a:r>
              <a:rPr lang="en-US" altLang="ko-KR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overpotential</a:t>
            </a:r>
            <a:endParaRPr lang="ko-KR" altLang="en-US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직사각형 135"/>
          <p:cNvSpPr/>
          <p:nvPr/>
        </p:nvSpPr>
        <p:spPr>
          <a:xfrm>
            <a:off x="15433610" y="34869758"/>
            <a:ext cx="144465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en-US" altLang="ko-KR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Symbol"/>
              </a:rPr>
              <a:t>Effects of  Microstructural Parameters on Current Generation Efficiency</a:t>
            </a:r>
            <a:endParaRPr lang="ko-KR" altLang="en-US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Rectangle 3"/>
          <p:cNvSpPr txBox="1">
            <a:spLocks noChangeArrowheads="1"/>
          </p:cNvSpPr>
          <p:nvPr/>
        </p:nvSpPr>
        <p:spPr bwMode="auto">
          <a:xfrm>
            <a:off x="15572035" y="35444249"/>
            <a:ext cx="13897544" cy="649645"/>
          </a:xfrm>
          <a:prstGeom prst="rect">
            <a:avLst/>
          </a:prstGeom>
        </p:spPr>
        <p:txBody>
          <a:bodyPr/>
          <a:lstStyle/>
          <a:p>
            <a:pPr marL="216000" indent="-216000" eaLnBrk="0" hangingPunct="0">
              <a:lnSpc>
                <a:spcPct val="110000"/>
              </a:lnSpc>
              <a:spcAft>
                <a:spcPts val="600"/>
              </a:spcAft>
              <a:buFont typeface="Arial" pitchFamily="34" charset="0"/>
              <a:buChar char="-"/>
              <a:defRPr/>
            </a:pPr>
            <a:r>
              <a:rPr lang="en-US" altLang="ko-KR" sz="2800" dirty="0" smtClean="0">
                <a:latin typeface="Arial" pitchFamily="34" charset="0"/>
                <a:ea typeface="굴림" pitchFamily="50" charset="-127"/>
                <a:cs typeface="Arial" pitchFamily="34" charset="0"/>
              </a:rPr>
              <a:t>Derived fo</a:t>
            </a:r>
            <a:r>
              <a:rPr lang="en-US" altLang="ko-KR" sz="2800" dirty="0" smtClean="0">
                <a:latin typeface="Arial" pitchFamily="34" charset="0"/>
                <a:ea typeface="굴림" pitchFamily="50" charset="-127"/>
                <a:cs typeface="Arial" pitchFamily="34" charset="0"/>
                <a:sym typeface="Symbol"/>
              </a:rPr>
              <a:t>r the symmetric Butler-</a:t>
            </a:r>
            <a:r>
              <a:rPr lang="en-US" altLang="ko-KR" sz="2800" dirty="0" err="1" smtClean="0">
                <a:latin typeface="Arial" pitchFamily="34" charset="0"/>
                <a:ea typeface="굴림" pitchFamily="50" charset="-127"/>
                <a:cs typeface="Arial" pitchFamily="34" charset="0"/>
                <a:sym typeface="Symbol"/>
              </a:rPr>
              <a:t>Volmer</a:t>
            </a:r>
            <a:r>
              <a:rPr lang="en-US" altLang="ko-KR" sz="2800" dirty="0" smtClean="0">
                <a:latin typeface="Arial" pitchFamily="34" charset="0"/>
                <a:ea typeface="굴림" pitchFamily="50" charset="-127"/>
                <a:cs typeface="Arial" pitchFamily="34" charset="0"/>
                <a:sym typeface="Symbol"/>
              </a:rPr>
              <a:t> reaction kinetics in active </a:t>
            </a:r>
            <a:r>
              <a:rPr lang="en-US" altLang="ko-KR" sz="2800" dirty="0" err="1" smtClean="0">
                <a:latin typeface="Arial" pitchFamily="34" charset="0"/>
                <a:ea typeface="굴림" pitchFamily="50" charset="-127"/>
                <a:cs typeface="Arial" pitchFamily="34" charset="0"/>
                <a:sym typeface="Symbol"/>
              </a:rPr>
              <a:t>reation</a:t>
            </a:r>
            <a:r>
              <a:rPr lang="en-US" altLang="ko-KR" sz="2800" dirty="0" smtClean="0">
                <a:latin typeface="Arial" pitchFamily="34" charset="0"/>
                <a:ea typeface="굴림" pitchFamily="50" charset="-127"/>
                <a:cs typeface="Arial" pitchFamily="34" charset="0"/>
                <a:sym typeface="Symbol"/>
              </a:rPr>
              <a:t> layer</a:t>
            </a:r>
            <a:endParaRPr kumimoji="0" lang="en-US" altLang="ko-KR" sz="2800" dirty="0" smtClean="0">
              <a:latin typeface="Arial" pitchFamily="34" charset="0"/>
              <a:ea typeface="굴림" pitchFamily="50" charset="-127"/>
              <a:cs typeface="Arial" pitchFamily="34" charset="0"/>
            </a:endParaRPr>
          </a:p>
        </p:txBody>
      </p:sp>
      <p:pic>
        <p:nvPicPr>
          <p:cNvPr id="4783" name="Picture 3759" descr="I:\0000논문작업0000\000-Sub.Projects\001-EA-SENEF\Figures\Fig4.emf"/>
          <p:cNvPicPr>
            <a:picLocks noChangeAspect="1" noChangeArrowheads="1"/>
          </p:cNvPicPr>
          <p:nvPr/>
        </p:nvPicPr>
        <p:blipFill>
          <a:blip r:embed="rId28" cstate="print"/>
          <a:srcRect/>
          <a:stretch>
            <a:fillRect/>
          </a:stretch>
        </p:blipFill>
        <p:spPr bwMode="auto">
          <a:xfrm>
            <a:off x="22268779" y="35899472"/>
            <a:ext cx="7365061" cy="6243094"/>
          </a:xfrm>
          <a:prstGeom prst="rect">
            <a:avLst/>
          </a:prstGeom>
          <a:noFill/>
        </p:spPr>
      </p:pic>
      <p:sp>
        <p:nvSpPr>
          <p:cNvPr id="143" name="TextBox 142"/>
          <p:cNvSpPr txBox="1"/>
          <p:nvPr/>
        </p:nvSpPr>
        <p:spPr>
          <a:xfrm>
            <a:off x="23259093" y="42030488"/>
            <a:ext cx="6138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Fig. 6 Sensitivity map for microstructural effects</a:t>
            </a:r>
            <a:endParaRPr lang="ko-KR" altLang="en-US" sz="20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4" name="Picture 3"/>
          <p:cNvPicPr>
            <a:picLocks noChangeAspect="1" noChangeArrowheads="1"/>
          </p:cNvPicPr>
          <p:nvPr/>
        </p:nvPicPr>
        <p:blipFill>
          <a:blip r:embed="rId19" cstate="print"/>
          <a:srcRect l="24513" t="22550" r="50497" b="16564"/>
          <a:stretch>
            <a:fillRect/>
          </a:stretch>
        </p:blipFill>
        <p:spPr bwMode="auto">
          <a:xfrm>
            <a:off x="15932075" y="37246022"/>
            <a:ext cx="3816424" cy="2289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7" name="Rectangle 3"/>
          <p:cNvSpPr txBox="1">
            <a:spLocks noChangeArrowheads="1"/>
          </p:cNvSpPr>
          <p:nvPr/>
        </p:nvSpPr>
        <p:spPr bwMode="auto">
          <a:xfrm>
            <a:off x="15658018" y="36237910"/>
            <a:ext cx="6610761" cy="1152128"/>
          </a:xfrm>
          <a:prstGeom prst="rect">
            <a:avLst/>
          </a:prstGeom>
        </p:spPr>
        <p:txBody>
          <a:bodyPr/>
          <a:lstStyle/>
          <a:p>
            <a:pPr marL="216000" indent="-216000" eaLnBrk="0" hangingPunct="0">
              <a:lnSpc>
                <a:spcPct val="110000"/>
              </a:lnSpc>
              <a:buFont typeface="Wingdings" pitchFamily="2" charset="2"/>
              <a:buChar char="Ø"/>
              <a:defRPr/>
            </a:pPr>
            <a:r>
              <a:rPr lang="en-US" altLang="ko-KR" sz="2800" dirty="0" smtClean="0">
                <a:solidFill>
                  <a:srgbClr val="FF0000"/>
                </a:solidFill>
                <a:latin typeface="Arial" pitchFamily="34" charset="0"/>
                <a:ea typeface="굴림" pitchFamily="50" charset="-127"/>
                <a:cs typeface="Arial" pitchFamily="34" charset="0"/>
              </a:rPr>
              <a:t> Total current generation                    in</a:t>
            </a:r>
          </a:p>
          <a:p>
            <a:pPr marL="216000" indent="-216000" eaLnBrk="0" hangingPunct="0">
              <a:lnSpc>
                <a:spcPct val="110000"/>
              </a:lnSpc>
              <a:defRPr/>
            </a:pPr>
            <a:r>
              <a:rPr lang="en-US" altLang="ko-KR" sz="2800" dirty="0" smtClean="0">
                <a:solidFill>
                  <a:srgbClr val="FF0000"/>
                </a:solidFill>
                <a:latin typeface="Arial" pitchFamily="34" charset="0"/>
                <a:ea typeface="굴림" pitchFamily="50" charset="-127"/>
                <a:cs typeface="Arial" pitchFamily="34" charset="0"/>
              </a:rPr>
              <a:t>    an electrodes is dependent on</a:t>
            </a:r>
            <a:endParaRPr kumimoji="0" lang="en-US" altLang="ko-KR" sz="2800" dirty="0" smtClean="0">
              <a:solidFill>
                <a:srgbClr val="FF0000"/>
              </a:solidFill>
              <a:latin typeface="Arial" pitchFamily="34" charset="0"/>
              <a:ea typeface="굴림" pitchFamily="50" charset="-127"/>
              <a:cs typeface="Arial" pitchFamily="34" charset="0"/>
            </a:endParaRPr>
          </a:p>
        </p:txBody>
      </p:sp>
      <p:graphicFrame>
        <p:nvGraphicFramePr>
          <p:cNvPr id="148" name="Object 3709"/>
          <p:cNvGraphicFramePr>
            <a:graphicFrameLocks noChangeAspect="1"/>
          </p:cNvGraphicFramePr>
          <p:nvPr/>
        </p:nvGraphicFramePr>
        <p:xfrm>
          <a:off x="15932075" y="40266786"/>
          <a:ext cx="6723062" cy="1155700"/>
        </p:xfrm>
        <a:graphic>
          <a:graphicData uri="http://schemas.openxmlformats.org/presentationml/2006/ole">
            <p:oleObj spid="_x0000_s4784" name="Equation" r:id="rId29" imgW="2844720" imgH="482400" progId="Equation.3">
              <p:embed/>
            </p:oleObj>
          </a:graphicData>
        </a:graphic>
      </p:graphicFrame>
      <p:graphicFrame>
        <p:nvGraphicFramePr>
          <p:cNvPr id="4786" name="Object 3762"/>
          <p:cNvGraphicFramePr>
            <a:graphicFrameLocks noChangeAspect="1"/>
          </p:cNvGraphicFramePr>
          <p:nvPr/>
        </p:nvGraphicFramePr>
        <p:xfrm>
          <a:off x="20756611" y="15855950"/>
          <a:ext cx="434975" cy="603250"/>
        </p:xfrm>
        <a:graphic>
          <a:graphicData uri="http://schemas.openxmlformats.org/presentationml/2006/ole">
            <p:oleObj spid="_x0000_s4786" name="Equation" r:id="rId30" imgW="177480" imgH="241200" progId="Equation.3">
              <p:embed/>
            </p:oleObj>
          </a:graphicData>
        </a:graphic>
      </p:graphicFrame>
      <p:graphicFrame>
        <p:nvGraphicFramePr>
          <p:cNvPr id="4788" name="Object 3764"/>
          <p:cNvGraphicFramePr>
            <a:graphicFrameLocks noChangeAspect="1"/>
          </p:cNvGraphicFramePr>
          <p:nvPr/>
        </p:nvGraphicFramePr>
        <p:xfrm>
          <a:off x="19981863" y="36166425"/>
          <a:ext cx="1741487" cy="615950"/>
        </p:xfrm>
        <a:graphic>
          <a:graphicData uri="http://schemas.openxmlformats.org/presentationml/2006/ole">
            <p:oleObj spid="_x0000_s4788" name="Equation" r:id="rId31" imgW="698400" imgH="241200" progId="Equation.3">
              <p:embed/>
            </p:oleObj>
          </a:graphicData>
        </a:graphic>
      </p:graphicFrame>
      <p:graphicFrame>
        <p:nvGraphicFramePr>
          <p:cNvPr id="4789" name="Object 3765"/>
          <p:cNvGraphicFramePr>
            <a:graphicFrameLocks noChangeAspect="1"/>
          </p:cNvGraphicFramePr>
          <p:nvPr/>
        </p:nvGraphicFramePr>
        <p:xfrm>
          <a:off x="15500350" y="41365385"/>
          <a:ext cx="6757988" cy="1065213"/>
        </p:xfrm>
        <a:graphic>
          <a:graphicData uri="http://schemas.openxmlformats.org/presentationml/2006/ole">
            <p:oleObj spid="_x0000_s4789" name="Equation" r:id="rId32" imgW="2857320" imgH="444240" progId="Equation.3">
              <p:embed/>
            </p:oleObj>
          </a:graphicData>
        </a:graphic>
      </p:graphicFrame>
      <p:sp>
        <p:nvSpPr>
          <p:cNvPr id="149" name="Rectangle 3"/>
          <p:cNvSpPr txBox="1">
            <a:spLocks noChangeArrowheads="1"/>
          </p:cNvSpPr>
          <p:nvPr/>
        </p:nvSpPr>
        <p:spPr bwMode="auto">
          <a:xfrm>
            <a:off x="16004083" y="39694294"/>
            <a:ext cx="6048672" cy="720080"/>
          </a:xfrm>
          <a:prstGeom prst="rect">
            <a:avLst/>
          </a:prstGeom>
        </p:spPr>
        <p:txBody>
          <a:bodyPr/>
          <a:lstStyle/>
          <a:p>
            <a:pPr marL="216000" indent="-216000" eaLnBrk="0" hangingPunct="0">
              <a:lnSpc>
                <a:spcPct val="110000"/>
              </a:lnSpc>
              <a:defRPr/>
            </a:pPr>
            <a:r>
              <a:rPr lang="en-US" altLang="ko-KR" sz="2800" dirty="0" smtClean="0">
                <a:solidFill>
                  <a:srgbClr val="FF0000"/>
                </a:solidFill>
                <a:latin typeface="Arial" pitchFamily="34" charset="0"/>
                <a:ea typeface="굴림" pitchFamily="50" charset="-127"/>
                <a:cs typeface="Arial" pitchFamily="34" charset="0"/>
              </a:rPr>
              <a:t>where</a:t>
            </a:r>
            <a:endParaRPr kumimoji="0" lang="en-US" altLang="ko-KR" sz="2800" dirty="0" smtClean="0">
              <a:solidFill>
                <a:srgbClr val="FF0000"/>
              </a:solidFill>
              <a:latin typeface="Arial" pitchFamily="34" charset="0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3455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3777</TotalTime>
  <Words>802</Words>
  <Application>Microsoft Office PowerPoint</Application>
  <PresentationFormat>사용자 지정</PresentationFormat>
  <Paragraphs>201</Paragraphs>
  <Slides>1</Slides>
  <Notes>1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Office 테마</vt:lpstr>
      <vt:lpstr>Equation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DWSHIN</dc:creator>
  <cp:lastModifiedBy>JHNam</cp:lastModifiedBy>
  <cp:revision>252</cp:revision>
  <cp:lastPrinted>2012-08-07T03:05:57Z</cp:lastPrinted>
  <dcterms:created xsi:type="dcterms:W3CDTF">2012-08-06T23:34:54Z</dcterms:created>
  <dcterms:modified xsi:type="dcterms:W3CDTF">2016-07-19T07:02:47Z</dcterms:modified>
</cp:coreProperties>
</file>