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761163" cy="9942513"/>
  <p:defaultTextStyle>
    <a:defPPr>
      <a:defRPr lang="ko-KR"/>
    </a:defPPr>
    <a:lvl1pPr marL="0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5949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71898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7846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43795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79744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15693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51641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87590" algn="l" defTabSz="2471898" rtl="0" eaLnBrk="1" latinLnBrk="1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006600"/>
    <a:srgbClr val="009900"/>
    <a:srgbClr val="00808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5169" autoAdjust="0"/>
  </p:normalViewPr>
  <p:slideViewPr>
    <p:cSldViewPr>
      <p:cViewPr>
        <p:scale>
          <a:sx n="33" d="100"/>
          <a:sy n="33" d="100"/>
        </p:scale>
        <p:origin x="984" y="-840"/>
      </p:cViewPr>
      <p:guideLst>
        <p:guide orient="horz" pos="13483"/>
        <p:guide pos="9537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4B7192-ED7F-49C2-BE07-BB77B46E4F54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6125"/>
            <a:ext cx="26336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E51A34A3-6190-49C7-A533-F3A5BA234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439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1235949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2471898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3707846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4943795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6179744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7415693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8651641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9887590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1A34A3-6190-49C7-A533-F3A5BA23434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051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70999" y="13298392"/>
            <a:ext cx="25737979" cy="917608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41996" y="24258165"/>
            <a:ext cx="21195983" cy="109399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5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7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7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43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9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15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51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87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372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825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6439868" y="1813419"/>
            <a:ext cx="26826164" cy="3863667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961371" y="1813419"/>
            <a:ext cx="79973831" cy="3863667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619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51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5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91909" y="18144085"/>
            <a:ext cx="25737979" cy="9364359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5949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7189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784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43795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974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15693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516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8759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604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961372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9866036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742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9582380"/>
            <a:ext cx="13378914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13999" y="13575856"/>
            <a:ext cx="13378914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5381809" y="9582380"/>
            <a:ext cx="13384169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5381809" y="13575856"/>
            <a:ext cx="13384169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023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9257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284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4000" y="1704417"/>
            <a:ext cx="9961903" cy="725366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838629" y="1704419"/>
            <a:ext cx="16927347" cy="36535891"/>
          </a:xfrm>
        </p:spPr>
        <p:txBody>
          <a:bodyPr/>
          <a:lstStyle>
            <a:lvl1pPr>
              <a:defRPr sz="87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14000" y="8958085"/>
            <a:ext cx="9961903" cy="29282226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871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35087" y="29965973"/>
            <a:ext cx="18167985" cy="353765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935087" y="3825027"/>
            <a:ext cx="18167985" cy="25685115"/>
          </a:xfrm>
        </p:spPr>
        <p:txBody>
          <a:bodyPr/>
          <a:lstStyle>
            <a:lvl1pPr marL="0" indent="0">
              <a:buNone/>
              <a:defRPr sz="8700"/>
            </a:lvl1pPr>
            <a:lvl2pPr marL="1235949" indent="0">
              <a:buNone/>
              <a:defRPr sz="7600"/>
            </a:lvl2pPr>
            <a:lvl3pPr marL="2471898" indent="0">
              <a:buNone/>
              <a:defRPr sz="6500"/>
            </a:lvl3pPr>
            <a:lvl4pPr marL="3707846" indent="0">
              <a:buNone/>
              <a:defRPr sz="5400"/>
            </a:lvl4pPr>
            <a:lvl5pPr marL="4943795" indent="0">
              <a:buNone/>
              <a:defRPr sz="5400"/>
            </a:lvl5pPr>
            <a:lvl6pPr marL="6179744" indent="0">
              <a:buNone/>
              <a:defRPr sz="5400"/>
            </a:lvl6pPr>
            <a:lvl7pPr marL="7415693" indent="0">
              <a:buNone/>
              <a:defRPr sz="5400"/>
            </a:lvl7pPr>
            <a:lvl8pPr marL="8651641" indent="0">
              <a:buNone/>
              <a:defRPr sz="5400"/>
            </a:lvl8pPr>
            <a:lvl9pPr marL="9887590" indent="0">
              <a:buNone/>
              <a:defRPr sz="54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5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1926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  <a:prstGeom prst="rect">
            <a:avLst/>
          </a:prstGeom>
        </p:spPr>
        <p:txBody>
          <a:bodyPr vert="horz" lIns="247190" tIns="123595" rIns="247190" bIns="123595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9988661"/>
            <a:ext cx="27251978" cy="28251647"/>
          </a:xfrm>
          <a:prstGeom prst="rect">
            <a:avLst/>
          </a:prstGeom>
        </p:spPr>
        <p:txBody>
          <a:bodyPr vert="horz" lIns="247190" tIns="123595" rIns="247190" bIns="12359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513999" y="39677168"/>
            <a:ext cx="7065328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6B132-9603-4E87-A2DF-F72697373BDA}" type="datetimeFigureOut">
              <a:rPr lang="ko-KR" altLang="en-US" smtClean="0"/>
              <a:pPr/>
              <a:t>2018-08-20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0345659" y="39677168"/>
            <a:ext cx="9588659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1700649" y="39677168"/>
            <a:ext cx="7065328" cy="2279158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834DD-E19D-45D8-AA00-82F2B5FC07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4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71898" rtl="0" eaLnBrk="1" latinLnBrk="1" hangingPunct="1">
        <a:spcBef>
          <a:spcPct val="0"/>
        </a:spcBef>
        <a:buNone/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6962" indent="-926962" algn="l" defTabSz="2471898" rtl="0" eaLnBrk="1" latinLnBrk="1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008417" indent="-772468" algn="l" defTabSz="2471898" rtl="0" eaLnBrk="1" latinLnBrk="1" hangingPunct="1">
        <a:spcBef>
          <a:spcPct val="20000"/>
        </a:spcBef>
        <a:buFont typeface="Arial" pitchFamily="34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9872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25821" indent="-617974" algn="l" defTabSz="2471898" rtl="0" eaLnBrk="1" latinLnBrk="1" hangingPunct="1">
        <a:spcBef>
          <a:spcPct val="20000"/>
        </a:spcBef>
        <a:buFont typeface="Arial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61769" indent="-617974" algn="l" defTabSz="2471898" rtl="0" eaLnBrk="1" latinLnBrk="1" hangingPunct="1">
        <a:spcBef>
          <a:spcPct val="20000"/>
        </a:spcBef>
        <a:buFont typeface="Arial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97718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33667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69616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505564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5949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71898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7846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43795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9744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15693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51641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8759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26" Type="http://schemas.openxmlformats.org/officeDocument/2006/relationships/image" Target="../media/image13.png"/><Relationship Id="rId39" Type="http://schemas.openxmlformats.org/officeDocument/2006/relationships/image" Target="../media/image26.emf"/><Relationship Id="rId21" Type="http://schemas.openxmlformats.org/officeDocument/2006/relationships/image" Target="../media/image9.wmf"/><Relationship Id="rId34" Type="http://schemas.openxmlformats.org/officeDocument/2006/relationships/image" Target="../media/image21.png"/><Relationship Id="rId42" Type="http://schemas.openxmlformats.org/officeDocument/2006/relationships/image" Target="../media/image29.emf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6.png"/><Relationship Id="rId41" Type="http://schemas.openxmlformats.org/officeDocument/2006/relationships/image" Target="../media/image28.e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24" Type="http://schemas.openxmlformats.org/officeDocument/2006/relationships/image" Target="../media/image10.wmf"/><Relationship Id="rId32" Type="http://schemas.openxmlformats.org/officeDocument/2006/relationships/image" Target="../media/image19.png"/><Relationship Id="rId37" Type="http://schemas.openxmlformats.org/officeDocument/2006/relationships/image" Target="../media/image24.emf"/><Relationship Id="rId40" Type="http://schemas.openxmlformats.org/officeDocument/2006/relationships/image" Target="../media/image27.e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23" Type="http://schemas.openxmlformats.org/officeDocument/2006/relationships/oleObject" Target="../embeddings/oleObject10.bin"/><Relationship Id="rId28" Type="http://schemas.openxmlformats.org/officeDocument/2006/relationships/image" Target="../media/image15.png"/><Relationship Id="rId36" Type="http://schemas.openxmlformats.org/officeDocument/2006/relationships/image" Target="../media/image23.e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31" Type="http://schemas.openxmlformats.org/officeDocument/2006/relationships/image" Target="../media/image18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1.png"/><Relationship Id="rId27" Type="http://schemas.openxmlformats.org/officeDocument/2006/relationships/image" Target="../media/image14.png"/><Relationship Id="rId30" Type="http://schemas.openxmlformats.org/officeDocument/2006/relationships/image" Target="../media/image17.png"/><Relationship Id="rId35" Type="http://schemas.openxmlformats.org/officeDocument/2006/relationships/image" Target="../media/image22.emf"/><Relationship Id="rId43" Type="http://schemas.openxmlformats.org/officeDocument/2006/relationships/image" Target="../media/image30.emf"/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5" Type="http://schemas.openxmlformats.org/officeDocument/2006/relationships/image" Target="../media/image12.emf"/><Relationship Id="rId33" Type="http://schemas.openxmlformats.org/officeDocument/2006/relationships/image" Target="../media/image20.png"/><Relationship Id="rId38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0" name="그룹 259"/>
          <p:cNvGrpSpPr/>
          <p:nvPr/>
        </p:nvGrpSpPr>
        <p:grpSpPr>
          <a:xfrm>
            <a:off x="15284003" y="37714174"/>
            <a:ext cx="14726981" cy="4724254"/>
            <a:chOff x="15238949" y="40287920"/>
            <a:chExt cx="14726981" cy="4724254"/>
          </a:xfrm>
        </p:grpSpPr>
        <p:sp>
          <p:nvSpPr>
            <p:cNvPr id="21" name="직사각형 20"/>
            <p:cNvSpPr/>
            <p:nvPr/>
          </p:nvSpPr>
          <p:spPr>
            <a:xfrm>
              <a:off x="15238949" y="43932054"/>
              <a:ext cx="14724000" cy="108012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altLang="ko-KR" sz="3200" b="1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  Contact information</a:t>
              </a:r>
            </a:p>
            <a:p>
              <a:r>
                <a:rPr lang="en-US" altLang="ko-KR" sz="2800" dirty="0" smtClean="0">
                  <a:solidFill>
                    <a:srgbClr val="008080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altLang="ko-KR" sz="28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2800" dirty="0" smtClean="0">
                  <a:solidFill>
                    <a:srgbClr val="7030A0"/>
                  </a:solidFill>
                  <a:latin typeface="Times New Roman"/>
                  <a:cs typeface="Times New Roman"/>
                </a:rPr>
                <a:t>*</a:t>
              </a:r>
              <a:r>
                <a:rPr lang="en-US" altLang="ko-KR" sz="28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Corresponding </a:t>
              </a:r>
              <a:r>
                <a:rPr lang="en-US" altLang="ko-KR" sz="2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author. 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jhnam@daegu.ac.kr </a:t>
              </a:r>
              <a:r>
                <a:rPr lang="en-US" altLang="ko-KR" sz="2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(J.H. Nam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).</a:t>
              </a:r>
              <a:endParaRPr lang="en-US" altLang="ko-KR" sz="2800" dirty="0" smtClean="0">
                <a:solidFill>
                  <a:srgbClr val="00808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모서리가 둥근 직사각형 12"/>
            <p:cNvSpPr/>
            <p:nvPr/>
          </p:nvSpPr>
          <p:spPr>
            <a:xfrm>
              <a:off x="15253575" y="40458218"/>
              <a:ext cx="14686416" cy="3329820"/>
            </a:xfrm>
            <a:prstGeom prst="roundRect">
              <a:avLst>
                <a:gd name="adj" fmla="val 12444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모서리가 둥근 직사각형 21"/>
            <p:cNvSpPr/>
            <p:nvPr/>
          </p:nvSpPr>
          <p:spPr>
            <a:xfrm>
              <a:off x="15241930" y="40287920"/>
              <a:ext cx="14724000" cy="900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Conclusion</a:t>
              </a:r>
              <a:endParaRPr lang="ko-KR" alt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3" name="TextBox 392"/>
            <p:cNvSpPr txBox="1"/>
            <p:nvPr/>
          </p:nvSpPr>
          <p:spPr>
            <a:xfrm>
              <a:off x="15356011" y="41219331"/>
              <a:ext cx="14360315" cy="26161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lnSpc>
                  <a:spcPct val="110000"/>
                </a:lnSpc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en-US" altLang="ko-KR" sz="2800" dirty="0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ANSYS/Fluent</a:t>
              </a:r>
              <a:r>
                <a:rPr lang="ko-KR" altLang="en-US" sz="2800" dirty="0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를 해석 플랫폼으로 하여 촉매유효도 </a:t>
              </a:r>
              <a:r>
                <a:rPr lang="ko-KR" altLang="en-US" sz="2800" dirty="0" err="1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상관식을</a:t>
              </a:r>
              <a:r>
                <a:rPr lang="ko-KR" altLang="en-US" sz="2800" dirty="0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 이용 마이크로 </a:t>
              </a:r>
              <a:r>
                <a:rPr lang="ko-KR" altLang="en-US" sz="2800" dirty="0" err="1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채널형</a:t>
              </a:r>
              <a:r>
                <a:rPr lang="ko-KR" altLang="en-US" sz="2800" dirty="0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 </a:t>
              </a:r>
              <a:r>
                <a:rPr lang="ko-KR" altLang="en-US" sz="2800" dirty="0" err="1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개질기를</a:t>
              </a:r>
              <a:r>
                <a:rPr lang="ko-KR" altLang="en-US" sz="2800" dirty="0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 효율적으로 해석할 수 있는 </a:t>
              </a:r>
              <a:r>
                <a:rPr lang="en-US" altLang="ko-KR" sz="2800" dirty="0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CFD </a:t>
              </a:r>
              <a:r>
                <a:rPr lang="ko-KR" altLang="en-US" sz="2800" dirty="0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해석모델을 개발함</a:t>
              </a:r>
              <a:endParaRPr lang="en-US" altLang="ko-KR" sz="2800" dirty="0" smtClean="0">
                <a:latin typeface="나눔고딕" panose="020D0604000000000000" pitchFamily="50" charset="-127"/>
                <a:ea typeface="나눔고딕"/>
                <a:cs typeface="Arial" pitchFamily="34" charset="0"/>
              </a:endParaRPr>
            </a:p>
            <a:p>
              <a:pPr marL="457200" indent="-457200">
                <a:lnSpc>
                  <a:spcPct val="110000"/>
                </a:lnSpc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ko-KR" altLang="en-US" sz="2800" dirty="0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적은 </a:t>
              </a:r>
              <a:r>
                <a:rPr lang="ko-KR" altLang="en-US" sz="2800" dirty="0" err="1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격자수를</a:t>
              </a:r>
              <a:r>
                <a:rPr lang="ko-KR" altLang="en-US" sz="2800" dirty="0" smtClean="0">
                  <a:latin typeface="나눔고딕" panose="020D0604000000000000" pitchFamily="50" charset="-127"/>
                  <a:ea typeface="나눔고딕"/>
                  <a:cs typeface="Arial" pitchFamily="34" charset="0"/>
                </a:rPr>
                <a:t> 도입한 유효도 모델과 상세 기본 모델의 비교를 통해 개발된 해석모델의 정확성 및 효율성을 검증</a:t>
              </a:r>
              <a:r>
                <a:rPr lang="ko-KR" altLang="en-US" sz="2800" dirty="0">
                  <a:latin typeface="Arial" pitchFamily="34" charset="0"/>
                  <a:ea typeface="나눔고딕"/>
                  <a:cs typeface="Arial" pitchFamily="34" charset="0"/>
                </a:rPr>
                <a:t>함</a:t>
              </a:r>
              <a:endParaRPr lang="en-US" altLang="ko-KR" sz="2800" dirty="0" smtClean="0">
                <a:latin typeface="Arial" pitchFamily="34" charset="0"/>
                <a:ea typeface="나눔고딕"/>
                <a:cs typeface="Arial" pitchFamily="34" charset="0"/>
              </a:endParaRPr>
            </a:p>
            <a:p>
              <a:pPr marL="457200" indent="-457200">
                <a:lnSpc>
                  <a:spcPct val="110000"/>
                </a:lnSpc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ko-KR" altLang="en-US" sz="2800" dirty="0" err="1">
                  <a:latin typeface="Arial" pitchFamily="34" charset="0"/>
                  <a:ea typeface="나눔고딕"/>
                  <a:cs typeface="Arial" pitchFamily="34" charset="0"/>
                </a:rPr>
                <a:t>파라미터</a:t>
              </a:r>
              <a:r>
                <a:rPr lang="ko-KR" altLang="en-US" sz="2800" dirty="0">
                  <a:latin typeface="Arial" pitchFamily="34" charset="0"/>
                  <a:ea typeface="나눔고딕"/>
                  <a:cs typeface="Arial" pitchFamily="34" charset="0"/>
                </a:rPr>
                <a:t> </a:t>
              </a:r>
              <a:r>
                <a:rPr lang="ko-KR" altLang="en-US" sz="2800" dirty="0" smtClean="0">
                  <a:latin typeface="Arial" pitchFamily="34" charset="0"/>
                  <a:ea typeface="나눔고딕"/>
                  <a:cs typeface="Arial" pitchFamily="34" charset="0"/>
                </a:rPr>
                <a:t>연구를 통</a:t>
              </a:r>
              <a:r>
                <a:rPr lang="ko-KR" altLang="en-US" sz="2800" dirty="0">
                  <a:latin typeface="Arial" pitchFamily="34" charset="0"/>
                  <a:ea typeface="나눔고딕"/>
                  <a:cs typeface="Arial" pitchFamily="34" charset="0"/>
                </a:rPr>
                <a:t>해</a:t>
              </a:r>
              <a:r>
                <a:rPr lang="ko-KR" altLang="en-US" sz="2800" dirty="0" smtClean="0">
                  <a:latin typeface="Arial" pitchFamily="34" charset="0"/>
                  <a:ea typeface="나눔고딕"/>
                  <a:cs typeface="Arial" pitchFamily="34" charset="0"/>
                </a:rPr>
                <a:t> 입구 온도</a:t>
              </a:r>
              <a:r>
                <a:rPr lang="en-US" altLang="ko-KR" sz="2800" dirty="0" smtClean="0">
                  <a:latin typeface="Arial" pitchFamily="34" charset="0"/>
                  <a:ea typeface="나눔고딕"/>
                  <a:cs typeface="Arial" pitchFamily="34" charset="0"/>
                </a:rPr>
                <a:t>, </a:t>
              </a:r>
              <a:r>
                <a:rPr lang="ko-KR" altLang="en-US" sz="2800" dirty="0" smtClean="0">
                  <a:latin typeface="Arial" pitchFamily="34" charset="0"/>
                  <a:ea typeface="나눔고딕"/>
                  <a:cs typeface="Arial" pitchFamily="34" charset="0"/>
                </a:rPr>
                <a:t>유동 속도 및 </a:t>
              </a:r>
              <a:r>
                <a:rPr lang="ko-KR" altLang="en-US" sz="2800" dirty="0" err="1" smtClean="0">
                  <a:latin typeface="Arial" pitchFamily="34" charset="0"/>
                  <a:ea typeface="나눔고딕"/>
                  <a:cs typeface="Arial" pitchFamily="34" charset="0"/>
                </a:rPr>
                <a:t>대류열전달</a:t>
              </a:r>
              <a:r>
                <a:rPr lang="ko-KR" altLang="en-US" sz="2800" dirty="0" smtClean="0">
                  <a:latin typeface="Arial" pitchFamily="34" charset="0"/>
                  <a:ea typeface="나눔고딕"/>
                  <a:cs typeface="Arial" pitchFamily="34" charset="0"/>
                </a:rPr>
                <a:t> 계수의 영향을 평가함</a:t>
              </a:r>
              <a:endParaRPr lang="en-US" altLang="ko-KR" sz="28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338441" y="20352237"/>
            <a:ext cx="14686416" cy="22086191"/>
          </a:xfrm>
          <a:prstGeom prst="roundRect">
            <a:avLst>
              <a:gd name="adj" fmla="val 302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280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343979" y="20108118"/>
            <a:ext cx="14724000" cy="900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latin typeface="Arial" panose="020B0604020202020204" pitchFamily="34" charset="0"/>
                <a:ea typeface="나눔고딕" panose="020D0604000000000000" pitchFamily="50" charset="-127"/>
                <a:cs typeface="Arial" panose="020B0604020202020204" pitchFamily="34" charset="0"/>
              </a:rPr>
              <a:t>Reforming Reaction Model</a:t>
            </a:r>
            <a:endParaRPr lang="ko-KR" altLang="en-US" sz="4000" b="1" dirty="0">
              <a:latin typeface="Arial" panose="020B0604020202020204" pitchFamily="34" charset="0"/>
              <a:ea typeface="나눔고딕" panose="020D06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29" name="직사각형 128"/>
          <p:cNvSpPr/>
          <p:nvPr/>
        </p:nvSpPr>
        <p:spPr>
          <a:xfrm>
            <a:off x="511819" y="25508718"/>
            <a:ext cx="8216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ko-KR" altLang="en-US" sz="3200" b="1" dirty="0" err="1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  <a:cs typeface="Arial" panose="020B0604020202020204" pitchFamily="34" charset="0"/>
                <a:sym typeface="Symbol"/>
              </a:rPr>
              <a:t>반응속도식</a:t>
            </a:r>
            <a:r>
              <a:rPr lang="en-US" altLang="ko-KR" sz="3200" b="1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  <a:cs typeface="Arial" panose="020B0604020202020204" pitchFamily="34" charset="0"/>
                <a:sym typeface="Symbol"/>
              </a:rPr>
              <a:t>: Xu &amp; </a:t>
            </a:r>
            <a:r>
              <a:rPr lang="en-US" altLang="ko-KR" sz="3200" b="1" dirty="0" err="1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  <a:cs typeface="Arial" panose="020B0604020202020204" pitchFamily="34" charset="0"/>
                <a:sym typeface="Symbol"/>
              </a:rPr>
              <a:t>Froment</a:t>
            </a:r>
            <a:r>
              <a:rPr lang="en-US" altLang="ko-KR" sz="3200" b="1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  <a:cs typeface="Arial" panose="020B0604020202020204" pitchFamily="34" charset="0"/>
                <a:sym typeface="Symbol"/>
              </a:rPr>
              <a:t> (1989) </a:t>
            </a:r>
            <a:r>
              <a:rPr lang="ko-KR" altLang="en-US" sz="3200" b="1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  <a:cs typeface="Arial" panose="020B0604020202020204" pitchFamily="34" charset="0"/>
                <a:sym typeface="Symbol"/>
              </a:rPr>
              <a:t>모델</a:t>
            </a:r>
            <a:endParaRPr lang="ko-KR" altLang="en-US" sz="3200" b="1" dirty="0">
              <a:solidFill>
                <a:srgbClr val="7030A0"/>
              </a:solidFill>
              <a:latin typeface="맑은 고딕" pitchFamily="50" charset="-127"/>
              <a:ea typeface="맑은 고딕" pitchFamily="50" charset="-127"/>
              <a:cs typeface="Arial" panose="020B0604020202020204" pitchFamily="34" charset="0"/>
            </a:endParaRPr>
          </a:p>
        </p:txBody>
      </p:sp>
      <p:sp>
        <p:nvSpPr>
          <p:cNvPr id="121" name="양쪽 모서리가 둥근 사각형 120"/>
          <p:cNvSpPr/>
          <p:nvPr/>
        </p:nvSpPr>
        <p:spPr>
          <a:xfrm>
            <a:off x="302972" y="10766159"/>
            <a:ext cx="14686416" cy="9125935"/>
          </a:xfrm>
          <a:prstGeom prst="round2SameRect">
            <a:avLst>
              <a:gd name="adj1" fmla="val 0"/>
              <a:gd name="adj2" fmla="val 270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모서리가 둥근 직사각형 129"/>
          <p:cNvSpPr/>
          <p:nvPr/>
        </p:nvSpPr>
        <p:spPr>
          <a:xfrm>
            <a:off x="306339" y="10603062"/>
            <a:ext cx="14724000" cy="900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latin typeface="Arial" pitchFamily="34" charset="0"/>
                <a:cs typeface="Arial" pitchFamily="34" charset="0"/>
              </a:rPr>
              <a:t>Model Configuration</a:t>
            </a:r>
            <a:endParaRPr lang="ko-KR" alt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직사각형 159"/>
          <p:cNvSpPr/>
          <p:nvPr/>
        </p:nvSpPr>
        <p:spPr>
          <a:xfrm>
            <a:off x="527954" y="11683182"/>
            <a:ext cx="44694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마이크로 채널 </a:t>
            </a:r>
            <a:r>
              <a:rPr lang="ko-KR" altLang="en-US" sz="3200" b="1" dirty="0" err="1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개질기</a:t>
            </a:r>
            <a:endParaRPr lang="ko-KR" altLang="en-US" sz="3200" b="1" dirty="0">
              <a:solidFill>
                <a:srgbClr val="7030A0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sp>
        <p:nvSpPr>
          <p:cNvPr id="126" name="직사각형 125"/>
          <p:cNvSpPr/>
          <p:nvPr/>
        </p:nvSpPr>
        <p:spPr>
          <a:xfrm>
            <a:off x="527954" y="14419486"/>
            <a:ext cx="23070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해석모델</a:t>
            </a:r>
            <a:endParaRPr lang="ko-KR" altLang="en-US" sz="3200" b="1" dirty="0">
              <a:solidFill>
                <a:srgbClr val="7030A0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grpSp>
        <p:nvGrpSpPr>
          <p:cNvPr id="266" name="그룹 265"/>
          <p:cNvGrpSpPr/>
          <p:nvPr/>
        </p:nvGrpSpPr>
        <p:grpSpPr>
          <a:xfrm>
            <a:off x="0" y="0"/>
            <a:ext cx="30279975" cy="5058446"/>
            <a:chOff x="0" y="0"/>
            <a:chExt cx="30279975" cy="5058446"/>
          </a:xfrm>
        </p:grpSpPr>
        <p:sp>
          <p:nvSpPr>
            <p:cNvPr id="4" name="직사각형 3"/>
            <p:cNvSpPr/>
            <p:nvPr/>
          </p:nvSpPr>
          <p:spPr>
            <a:xfrm>
              <a:off x="0" y="1"/>
              <a:ext cx="30276000" cy="5058445"/>
            </a:xfrm>
            <a:prstGeom prst="rect">
              <a:avLst/>
            </a:prstGeom>
            <a:gradFill flip="none" rotWithShape="1">
              <a:gsLst>
                <a:gs pos="0">
                  <a:srgbClr val="008080">
                    <a:shade val="30000"/>
                    <a:satMod val="115000"/>
                  </a:srgbClr>
                </a:gs>
                <a:gs pos="50000">
                  <a:srgbClr val="008080">
                    <a:shade val="67500"/>
                    <a:satMod val="115000"/>
                  </a:srgbClr>
                </a:gs>
                <a:gs pos="100000">
                  <a:srgbClr val="00808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>
              <a:solidFill>
                <a:srgbClr val="00808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264618" y="305918"/>
              <a:ext cx="27746764" cy="2144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8000"/>
                </a:lnSpc>
              </a:pPr>
              <a:r>
                <a:rPr lang="en-US" altLang="ko-KR" sz="6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Development and Validation of CFD Analysis Model for Steam/Methane Reforming Process based on Catalyst Effectiveness Correlations</a:t>
              </a:r>
              <a:endParaRPr lang="ko-KR" altLang="en-US" sz="6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직사각형 126"/>
            <p:cNvSpPr/>
            <p:nvPr/>
          </p:nvSpPr>
          <p:spPr>
            <a:xfrm>
              <a:off x="3400696" y="2322142"/>
              <a:ext cx="23474608" cy="25750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A. Jeong</a:t>
              </a:r>
              <a:r>
                <a:rPr lang="en-US" altLang="ko-KR" sz="4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,</a:t>
              </a:r>
              <a:r>
                <a:rPr lang="en-US" altLang="ko-KR" sz="4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S.M. Beak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J. H. Nam</a:t>
              </a:r>
              <a:r>
                <a:rPr lang="en-US" altLang="ko-KR" sz="40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Times New Roman"/>
                  <a:cs typeface="Times New Roman"/>
                </a:rPr>
                <a:t>*</a:t>
              </a:r>
              <a:r>
                <a:rPr lang="en-US" altLang="ko-KR" sz="4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C.J. Kim</a:t>
              </a:r>
              <a:r>
                <a:rPr lang="en-US" altLang="ko-KR" sz="40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 altLang="ko-KR" sz="1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US" altLang="ko-KR" sz="2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altLang="ko-KR" sz="36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School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of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Mechanical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&amp;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Aerospace Engineering,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Seoul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National University, KOREA</a:t>
              </a:r>
            </a:p>
            <a:p>
              <a:pPr algn="ctr"/>
              <a:r>
                <a:rPr lang="en-US" altLang="ko-KR" sz="3600" b="1" baseline="30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 &amp; D Center, Samsung Display, KOREA</a:t>
              </a:r>
            </a:p>
            <a:p>
              <a:pPr algn="ctr"/>
              <a:r>
                <a:rPr lang="en-US" altLang="ko-KR" sz="3600" b="1" baseline="30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School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of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Mechanical </a:t>
              </a:r>
              <a:r>
                <a:rPr lang="en-US" altLang="ko-KR" sz="36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Engineering, Daegu University, </a:t>
              </a:r>
              <a:r>
                <a:rPr lang="en-US" altLang="ko-KR" sz="3600" b="1" i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KOREA</a:t>
              </a:r>
              <a:endParaRPr lang="en-US" altLang="ko-KR" sz="36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24" name="Rectangle 3700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26" name="Rectangle 3702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28" name="Rectangle 3704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31" name="Rectangle 3707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39" name="Rectangle 3715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43" name="Rectangle 3719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53" name="Rectangle 3729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55" name="Rectangle 3731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  <p:sp>
          <p:nvSpPr>
            <p:cNvPr id="4780" name="Rectangle 3756"/>
            <p:cNvSpPr>
              <a:spLocks noChangeArrowheads="1"/>
            </p:cNvSpPr>
            <p:nvPr/>
          </p:nvSpPr>
          <p:spPr bwMode="auto">
            <a:xfrm>
              <a:off x="0" y="0"/>
              <a:ext cx="30279975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68" name="양쪽 모서리가 둥근 사각형 167"/>
          <p:cNvSpPr/>
          <p:nvPr/>
        </p:nvSpPr>
        <p:spPr>
          <a:xfrm>
            <a:off x="15284003" y="5595262"/>
            <a:ext cx="14720784" cy="31938792"/>
          </a:xfrm>
          <a:prstGeom prst="round2SameRect">
            <a:avLst>
              <a:gd name="adj1" fmla="val 0"/>
              <a:gd name="adj2" fmla="val 21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9" name="모서리가 둥근 직사각형 168"/>
          <p:cNvSpPr/>
          <p:nvPr/>
        </p:nvSpPr>
        <p:spPr>
          <a:xfrm>
            <a:off x="15284003" y="5418487"/>
            <a:ext cx="14711771" cy="900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latin typeface="Arial" pitchFamily="34" charset="0"/>
                <a:cs typeface="Arial" pitchFamily="34" charset="0"/>
              </a:rPr>
              <a:t>Results</a:t>
            </a:r>
            <a:endParaRPr lang="ko-KR" alt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8" name="직사각형 297"/>
          <p:cNvSpPr/>
          <p:nvPr/>
        </p:nvSpPr>
        <p:spPr>
          <a:xfrm>
            <a:off x="15442707" y="6489895"/>
            <a:ext cx="35814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해석모델의 검증</a:t>
            </a:r>
            <a:endParaRPr lang="en-US" altLang="ko-KR" sz="3200" b="1" dirty="0" smtClean="0">
              <a:solidFill>
                <a:srgbClr val="7030A0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  <a:sym typeface="Symbol"/>
            </a:endParaRPr>
          </a:p>
        </p:txBody>
      </p:sp>
      <p:sp>
        <p:nvSpPr>
          <p:cNvPr id="164" name="직사각형 163"/>
          <p:cNvSpPr/>
          <p:nvPr/>
        </p:nvSpPr>
        <p:spPr>
          <a:xfrm>
            <a:off x="581697" y="29325142"/>
            <a:ext cx="2813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ko-KR" alt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촉매유효도</a:t>
            </a:r>
            <a:endParaRPr lang="ko-KR" alt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7" name="모서리가 둥근 직사각형 596"/>
          <p:cNvSpPr/>
          <p:nvPr/>
        </p:nvSpPr>
        <p:spPr>
          <a:xfrm>
            <a:off x="481592" y="26228798"/>
            <a:ext cx="14458724" cy="2880320"/>
          </a:xfrm>
          <a:prstGeom prst="roundRect">
            <a:avLst>
              <a:gd name="adj" fmla="val 8224"/>
            </a:avLst>
          </a:prstGeom>
          <a:ln>
            <a:solidFill>
              <a:srgbClr val="7030A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TextBox 95"/>
          <p:cNvSpPr txBox="1"/>
          <p:nvPr/>
        </p:nvSpPr>
        <p:spPr>
          <a:xfrm>
            <a:off x="813470" y="12331254"/>
            <a:ext cx="764118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수증기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/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메탄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개질가스가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통과하는 채널벽면에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와시코트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촉매층을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형성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,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개질반응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유도</a:t>
            </a:r>
            <a:endParaRPr lang="en-US" altLang="ko-KR" sz="2800" b="1" dirty="0" smtClean="0">
              <a:solidFill>
                <a:schemeClr val="accent4">
                  <a:lumMod val="5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고온가스가 흐르는 별도의 마이크로 채널을 형성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,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개질반응에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필요한 반응열을 공급</a:t>
            </a:r>
            <a:endParaRPr lang="en-US" altLang="ko-KR" sz="2800" b="1" dirty="0" smtClean="0">
              <a:solidFill>
                <a:schemeClr val="accent4">
                  <a:lumMod val="5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95793" y="15067558"/>
            <a:ext cx="139841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유동 채널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(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절반 높이 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0.75 mm) 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및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다공성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와시코트층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(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두께 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50 </a:t>
            </a:r>
            <a:r>
              <a:rPr lang="el-GR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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m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)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을 포함하는 마이크로 채널 개질기 내부의 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2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차원 해석 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(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대칭 고려 절반만 해석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채널 길이 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10 cm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및 고체 </a:t>
            </a:r>
            <a:r>
              <a:rPr lang="ko-KR" altLang="en-US" sz="28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기판</a:t>
            </a:r>
            <a:r>
              <a:rPr lang="en-US" altLang="ko-KR" sz="28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(</a:t>
            </a:r>
            <a:r>
              <a:rPr lang="ko-KR" altLang="en-US" sz="28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두께 </a:t>
            </a:r>
            <a:r>
              <a:rPr lang="en-US" altLang="ko-KR" sz="28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0.2 mm)</a:t>
            </a:r>
            <a:r>
              <a:rPr lang="ko-KR" altLang="en-US" sz="28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을 통한 열전도도 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고려</a:t>
            </a:r>
            <a:endParaRPr lang="en-US" altLang="ko-KR" sz="2800" b="1" dirty="0" smtClean="0">
              <a:solidFill>
                <a:schemeClr val="accent4">
                  <a:lumMod val="5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압력 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1 bar 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및 수증기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/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메탄비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3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의 운전조건에서 기본 모델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및 유효도 모델 결과 비교</a:t>
            </a:r>
            <a:endParaRPr lang="en-US" altLang="ko-KR" sz="2600" b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sp>
        <p:nvSpPr>
          <p:cNvPr id="24" name="Rectangle 5660"/>
          <p:cNvSpPr>
            <a:spLocks noChangeArrowheads="1"/>
          </p:cNvSpPr>
          <p:nvPr/>
        </p:nvSpPr>
        <p:spPr bwMode="auto">
          <a:xfrm>
            <a:off x="0" y="-1"/>
            <a:ext cx="4208801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131" name="개체 1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803064"/>
              </p:ext>
            </p:extLst>
          </p:nvPr>
        </p:nvGraphicFramePr>
        <p:xfrm>
          <a:off x="1181100" y="26261861"/>
          <a:ext cx="6013450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3" r:id="rId4" imgW="2400300" imgH="533400" progId="Equation.3">
                  <p:embed/>
                </p:oleObj>
              </mc:Choice>
              <mc:Fallback>
                <p:oleObj r:id="rId4" imgW="2400300" imgH="533400" progId="Equation.3">
                  <p:embed/>
                  <p:pic>
                    <p:nvPicPr>
                      <p:cNvPr id="0" name="Picture 7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6261861"/>
                        <a:ext cx="6013450" cy="1335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" name="개체 1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874796"/>
              </p:ext>
            </p:extLst>
          </p:nvPr>
        </p:nvGraphicFramePr>
        <p:xfrm>
          <a:off x="8083203" y="26876869"/>
          <a:ext cx="6056313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4" r:id="rId6" imgW="2425700" imgH="508000" progId="Equation.3">
                  <p:embed/>
                </p:oleObj>
              </mc:Choice>
              <mc:Fallback>
                <p:oleObj r:id="rId6" imgW="2425700" imgH="508000" progId="Equation.3">
                  <p:embed/>
                  <p:pic>
                    <p:nvPicPr>
                      <p:cNvPr id="0" name="Picture 7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3203" y="26876869"/>
                        <a:ext cx="6056313" cy="125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개체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073825"/>
              </p:ext>
            </p:extLst>
          </p:nvPr>
        </p:nvGraphicFramePr>
        <p:xfrm>
          <a:off x="1181100" y="27630013"/>
          <a:ext cx="6254750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5" r:id="rId8" imgW="2501900" imgH="533400" progId="Equation.3">
                  <p:embed/>
                </p:oleObj>
              </mc:Choice>
              <mc:Fallback>
                <p:oleObj r:id="rId8" imgW="2501900" imgH="533400" progId="Equation.3">
                  <p:embed/>
                  <p:pic>
                    <p:nvPicPr>
                      <p:cNvPr id="0" name="Picture 7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7630013"/>
                        <a:ext cx="6254750" cy="1335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5791"/>
          <p:cNvSpPr>
            <a:spLocks noChangeArrowheads="1"/>
          </p:cNvSpPr>
          <p:nvPr/>
        </p:nvSpPr>
        <p:spPr bwMode="auto">
          <a:xfrm>
            <a:off x="0" y="0"/>
            <a:ext cx="302799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8" name="TextBox 97"/>
          <p:cNvSpPr txBox="1"/>
          <p:nvPr/>
        </p:nvSpPr>
        <p:spPr>
          <a:xfrm>
            <a:off x="882403" y="29881462"/>
            <a:ext cx="13616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촉매내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물질전달 저항으로 인해 촉매 반응표면이 효율적으로 사용되는지 척도</a:t>
            </a:r>
            <a:endParaRPr lang="en-US" altLang="ko-KR" sz="2800" b="1" dirty="0" smtClean="0">
              <a:solidFill>
                <a:schemeClr val="accent4">
                  <a:lumMod val="5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촉매 반응표면이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벌크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가스조건 노출될 때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반응률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대 실제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반응율의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비 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(0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</a:t>
            </a:r>
            <a:r>
              <a:rPr lang="en-US" altLang="ko-KR" sz="2800" b="1" i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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1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Ni/MgAl</a:t>
            </a:r>
            <a:r>
              <a:rPr lang="en-US" altLang="ko-KR" sz="2800" b="1" baseline="-25000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2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O</a:t>
            </a:r>
            <a:r>
              <a:rPr lang="en-US" altLang="ko-KR" sz="2800" b="1" baseline="-25000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3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와시코트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촉매에 대한 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1~3 </a:t>
            </a:r>
            <a:r>
              <a:rPr lang="en-US" altLang="ko-KR" sz="28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bar, </a:t>
            </a:r>
            <a:r>
              <a:rPr lang="en-US" altLang="ko-KR" sz="26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600~800</a:t>
            </a:r>
            <a:r>
              <a:rPr lang="en-US" altLang="ko-KR" sz="2600" b="1" dirty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C, S/C </a:t>
            </a:r>
            <a:r>
              <a:rPr lang="en-US" altLang="ko-KR" sz="26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2~4</a:t>
            </a:r>
            <a:endParaRPr lang="en-US" altLang="ko-KR" sz="2800" b="1" dirty="0" smtClean="0">
              <a:solidFill>
                <a:schemeClr val="accent4">
                  <a:lumMod val="5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graphicFrame>
        <p:nvGraphicFramePr>
          <p:cNvPr id="33" name="표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365570"/>
              </p:ext>
            </p:extLst>
          </p:nvPr>
        </p:nvGraphicFramePr>
        <p:xfrm>
          <a:off x="1458467" y="38470158"/>
          <a:ext cx="12601400" cy="3570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0162"/>
                <a:gridCol w="6141238"/>
              </a:tblGrid>
              <a:tr h="595045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Pressure, </a:t>
                      </a:r>
                      <a:r>
                        <a:rPr lang="en-US" altLang="ko-KR" sz="2800" b="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altLang="ko-KR" sz="2800" b="0" i="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ko-KR" sz="2800" b="0" i="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2800" b="0" i="0" baseline="-250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∞ </a:t>
                      </a:r>
                      <a:endParaRPr lang="ko-KR" altLang="en-US" sz="2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bar</a:t>
                      </a:r>
                      <a:endParaRPr lang="ko-KR" altLang="en-US" sz="28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95045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S/C Ratio, </a:t>
                      </a:r>
                      <a:r>
                        <a:rPr lang="en-US" altLang="ko-KR" sz="28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</a:t>
                      </a:r>
                      <a:endParaRPr lang="ko-KR" altLang="en-US" sz="28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ko-KR" altLang="en-US" sz="28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95045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Inlet &amp; Heating Temperature, </a:t>
                      </a:r>
                      <a:r>
                        <a:rPr lang="en-US" altLang="ko-KR" sz="28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ko-KR" sz="2800" b="0" i="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en-US" altLang="ko-KR" sz="28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en-US" altLang="ko-KR" sz="28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ko-KR" sz="2800" b="0" i="0" baseline="-250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∞</a:t>
                      </a:r>
                      <a:endParaRPr lang="ko-KR" altLang="en-US" sz="2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i="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r>
                        <a:rPr lang="en-US" altLang="ko-KR" sz="2800" i="0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750</a:t>
                      </a:r>
                      <a:r>
                        <a:rPr lang="en-US" altLang="ko-KR" sz="28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800</a:t>
                      </a:r>
                      <a:r>
                        <a:rPr lang="en-US" altLang="ko-KR" sz="28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/>
                        </a:rPr>
                        <a:t>C</a:t>
                      </a:r>
                      <a:endParaRPr lang="ko-KR" altLang="en-US" sz="28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95045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b="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WGS </a:t>
                      </a:r>
                      <a:r>
                        <a:rPr lang="en-US" altLang="ko-KR" sz="28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Effectiveness Factor, </a:t>
                      </a:r>
                      <a:r>
                        <a:rPr lang="en-US" altLang="ko-KR" sz="28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/>
                        </a:rPr>
                        <a:t></a:t>
                      </a:r>
                      <a:r>
                        <a:rPr lang="en-US" altLang="ko-KR" sz="2800" b="0" i="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/>
                        </a:rPr>
                        <a:t>II</a:t>
                      </a:r>
                      <a:endParaRPr lang="ko-KR" altLang="en-US" sz="2800" b="0" i="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i="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US" altLang="ko-KR" sz="28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280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800" i="0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  <a:endParaRPr lang="ko-KR" altLang="en-US" sz="2800" i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95045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Inlet Gas velocity, </a:t>
                      </a:r>
                      <a:r>
                        <a:rPr lang="en-US" altLang="ko-KR" sz="2800" b="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ko-KR" sz="2800" b="0" i="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</a:t>
                      </a:r>
                      <a:endParaRPr lang="ko-KR" altLang="en-US" sz="2800" b="0" i="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 </a:t>
                      </a:r>
                      <a:r>
                        <a:rPr lang="en-US" altLang="ko-KR" sz="2800" i="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ko-KR" sz="28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3, 4, 5 m/s</a:t>
                      </a:r>
                      <a:endParaRPr lang="ko-KR" altLang="en-US" sz="28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95045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Convection</a:t>
                      </a:r>
                      <a:r>
                        <a:rPr lang="en-US" altLang="ko-KR" sz="2800" b="0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heat transfer coefficient, </a:t>
                      </a:r>
                      <a:r>
                        <a:rPr lang="en-US" altLang="ko-KR" sz="2800" b="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ko-KR" altLang="en-US" sz="28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2800" i="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US" altLang="ko-KR" sz="28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200, 300 W/m</a:t>
                      </a:r>
                      <a:r>
                        <a:rPr lang="en-US" altLang="ko-KR" sz="2800" i="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ko-KR" sz="280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ko-KR" altLang="en-US" sz="28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5" name="직사각형 124"/>
          <p:cNvSpPr/>
          <p:nvPr/>
        </p:nvSpPr>
        <p:spPr>
          <a:xfrm>
            <a:off x="15529321" y="28028998"/>
            <a:ext cx="29225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 </a:t>
            </a:r>
            <a:r>
              <a:rPr lang="ko-KR" altLang="en-US" sz="3200" b="1" dirty="0" err="1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파라미터</a:t>
            </a:r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연구</a:t>
            </a:r>
            <a:endParaRPr lang="ko-KR" altLang="en-US" sz="3200" b="1" dirty="0">
              <a:solidFill>
                <a:srgbClr val="7030A0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sp>
        <p:nvSpPr>
          <p:cNvPr id="128" name="직사각형 127"/>
          <p:cNvSpPr/>
          <p:nvPr/>
        </p:nvSpPr>
        <p:spPr>
          <a:xfrm>
            <a:off x="15486117" y="22772414"/>
            <a:ext cx="66303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 유효도 모델의 유동방향 </a:t>
            </a:r>
            <a:r>
              <a:rPr lang="ko-KR" altLang="en-US" sz="3200" b="1" dirty="0" err="1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몰분율분</a:t>
            </a:r>
            <a:r>
              <a:rPr lang="ko-KR" altLang="en-US" sz="3200" b="1" dirty="0" err="1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포</a:t>
            </a:r>
            <a:endParaRPr lang="ko-KR" altLang="en-US" sz="3200" b="1" dirty="0">
              <a:solidFill>
                <a:srgbClr val="7030A0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sp>
        <p:nvSpPr>
          <p:cNvPr id="133" name="직사각형 132"/>
          <p:cNvSpPr/>
          <p:nvPr/>
        </p:nvSpPr>
        <p:spPr>
          <a:xfrm>
            <a:off x="15504672" y="18883982"/>
            <a:ext cx="62440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 유효도 모델의 유</a:t>
            </a:r>
            <a:r>
              <a:rPr lang="ko-KR" altLang="en-US" sz="3200" b="1" dirty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동</a:t>
            </a:r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방향 온도분포</a:t>
            </a:r>
            <a:endParaRPr lang="ko-KR" altLang="en-US" sz="3200" b="1" dirty="0">
              <a:solidFill>
                <a:srgbClr val="7030A0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sp>
        <p:nvSpPr>
          <p:cNvPr id="140" name="모서리가 둥근 직사각형 139"/>
          <p:cNvSpPr/>
          <p:nvPr/>
        </p:nvSpPr>
        <p:spPr>
          <a:xfrm>
            <a:off x="449150" y="21772133"/>
            <a:ext cx="14458724" cy="3600400"/>
          </a:xfrm>
          <a:prstGeom prst="roundRect">
            <a:avLst>
              <a:gd name="adj" fmla="val 3051"/>
            </a:avLst>
          </a:prstGeom>
          <a:ln>
            <a:solidFill>
              <a:srgbClr val="7030A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25" name="개체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120006"/>
              </p:ext>
            </p:extLst>
          </p:nvPr>
        </p:nvGraphicFramePr>
        <p:xfrm>
          <a:off x="3402683" y="22348196"/>
          <a:ext cx="8180388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6" r:id="rId10" imgW="3162300" imgH="254000" progId="Equation.3">
                  <p:embed/>
                </p:oleObj>
              </mc:Choice>
              <mc:Fallback>
                <p:oleObj r:id="rId10" imgW="3162300" imgH="254000" progId="Equation.3">
                  <p:embed/>
                  <p:pic>
                    <p:nvPicPr>
                      <p:cNvPr id="0" name="Picture 7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683" y="22348196"/>
                        <a:ext cx="8180388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개체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485916"/>
              </p:ext>
            </p:extLst>
          </p:nvPr>
        </p:nvGraphicFramePr>
        <p:xfrm>
          <a:off x="3402683" y="23537208"/>
          <a:ext cx="752475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7" r:id="rId12" imgW="3009900" imgH="254000" progId="Equation.3">
                  <p:embed/>
                </p:oleObj>
              </mc:Choice>
              <mc:Fallback>
                <p:oleObj r:id="rId12" imgW="3009900" imgH="254000" progId="Equation.3">
                  <p:embed/>
                  <p:pic>
                    <p:nvPicPr>
                      <p:cNvPr id="0" name="Picture 7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683" y="23537208"/>
                        <a:ext cx="752475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개체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073099"/>
              </p:ext>
            </p:extLst>
          </p:nvPr>
        </p:nvGraphicFramePr>
        <p:xfrm>
          <a:off x="3402683" y="24645582"/>
          <a:ext cx="8561388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8" r:id="rId14" imgW="3314700" imgH="254000" progId="Equation.3">
                  <p:embed/>
                </p:oleObj>
              </mc:Choice>
              <mc:Fallback>
                <p:oleObj r:id="rId14" imgW="3314700" imgH="254000" progId="Equation.3">
                  <p:embed/>
                  <p:pic>
                    <p:nvPicPr>
                      <p:cNvPr id="0" name="Picture 7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683" y="24645582"/>
                        <a:ext cx="8561388" cy="63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" name="직사각형 114"/>
          <p:cNvSpPr/>
          <p:nvPr/>
        </p:nvSpPr>
        <p:spPr>
          <a:xfrm>
            <a:off x="701374" y="21844140"/>
            <a:ext cx="68643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ko-KR" sz="3200" i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Reaction</a:t>
            </a:r>
            <a:r>
              <a:rPr lang="en-US" altLang="ko-KR" sz="3200" i="1" dirty="0" smtClean="0">
                <a:solidFill>
                  <a:schemeClr val="accent4">
                    <a:lumMod val="50000"/>
                  </a:schemeClr>
                </a:solidFill>
                <a:latin typeface="Arial"/>
                <a:cs typeface="Arial"/>
                <a:sym typeface="Symbol"/>
              </a:rPr>
              <a:t> I</a:t>
            </a:r>
            <a:r>
              <a:rPr lang="en-US" altLang="ko-KR" sz="3200" i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: Steam</a:t>
            </a:r>
            <a:r>
              <a:rPr lang="ko-KR" altLang="en-US" sz="3200" i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altLang="ko-KR" sz="3200" i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Reforming (SR)</a:t>
            </a:r>
            <a:endParaRPr lang="ko-KR" altLang="en-US" sz="3200" i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직사각형 115"/>
          <p:cNvSpPr/>
          <p:nvPr/>
        </p:nvSpPr>
        <p:spPr>
          <a:xfrm>
            <a:off x="701374" y="22996268"/>
            <a:ext cx="71011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ko-KR" sz="3200" i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Reaction II: Water-Gas Shift (WGS)</a:t>
            </a:r>
            <a:endParaRPr lang="ko-KR" altLang="en-US" sz="3200" i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직사각형 123"/>
          <p:cNvSpPr/>
          <p:nvPr/>
        </p:nvSpPr>
        <p:spPr>
          <a:xfrm>
            <a:off x="701374" y="24148396"/>
            <a:ext cx="79399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ko-KR" sz="3200" i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Reaction III: Reverse Methanation (RM)</a:t>
            </a:r>
            <a:endParaRPr lang="ko-KR" altLang="en-US" sz="3200" i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개체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106424"/>
              </p:ext>
            </p:extLst>
          </p:nvPr>
        </p:nvGraphicFramePr>
        <p:xfrm>
          <a:off x="1930400" y="31372175"/>
          <a:ext cx="8483600" cy="148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9" name="Equation" r:id="rId16" imgW="3530520" imgH="622080" progId="Equation.DSMT4">
                  <p:embed/>
                </p:oleObj>
              </mc:Choice>
              <mc:Fallback>
                <p:oleObj name="Equation" r:id="rId16" imgW="3530520" imgH="622080" progId="Equation.DSMT4">
                  <p:embed/>
                  <p:pic>
                    <p:nvPicPr>
                      <p:cNvPr id="0" name="Picture 7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1372175"/>
                        <a:ext cx="8483600" cy="1484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개체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532010"/>
              </p:ext>
            </p:extLst>
          </p:nvPr>
        </p:nvGraphicFramePr>
        <p:xfrm>
          <a:off x="1960563" y="32883475"/>
          <a:ext cx="9109075" cy="148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0" name="Equation" r:id="rId18" imgW="3797280" imgH="622080" progId="Equation.DSMT4">
                  <p:embed/>
                </p:oleObj>
              </mc:Choice>
              <mc:Fallback>
                <p:oleObj name="Equation" r:id="rId18" imgW="3797280" imgH="622080" progId="Equation.DSMT4">
                  <p:embed/>
                  <p:pic>
                    <p:nvPicPr>
                      <p:cNvPr id="0" name="Picture 7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563" y="32883475"/>
                        <a:ext cx="9109075" cy="1484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개체 1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337037"/>
              </p:ext>
            </p:extLst>
          </p:nvPr>
        </p:nvGraphicFramePr>
        <p:xfrm>
          <a:off x="10663238" y="32133454"/>
          <a:ext cx="4175125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1" name="Equation" r:id="rId20" imgW="1904760" imgH="457200" progId="Equation.DSMT4">
                  <p:embed/>
                </p:oleObj>
              </mc:Choice>
              <mc:Fallback>
                <p:oleObj name="Equation" r:id="rId20" imgW="1904760" imgH="457200" progId="Equation.DSMT4">
                  <p:embed/>
                  <p:pic>
                    <p:nvPicPr>
                      <p:cNvPr id="0" name="Picture 7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3238" y="32133454"/>
                        <a:ext cx="4175125" cy="10953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948A54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TextBox 89"/>
          <p:cNvSpPr txBox="1"/>
          <p:nvPr/>
        </p:nvSpPr>
        <p:spPr>
          <a:xfrm>
            <a:off x="8659267" y="14563502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Fig. 1 </a:t>
            </a:r>
            <a:r>
              <a:rPr lang="ko-KR" alt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마이크로 채널 수증기</a:t>
            </a:r>
            <a:r>
              <a:rPr lang="en-US" altLang="ko-KR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ko-KR" alt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메탄 </a:t>
            </a:r>
            <a:r>
              <a:rPr lang="ko-KR" alt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개질기</a:t>
            </a:r>
            <a:endParaRPr lang="ko-KR" altLang="en-US" sz="24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9667379" y="18523942"/>
            <a:ext cx="42195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Fig. </a:t>
            </a:r>
            <a:r>
              <a:rPr lang="en-US" altLang="ko-KR" sz="24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altLang="ko-KR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o-KR" alt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마이크로 채널 </a:t>
            </a:r>
            <a:r>
              <a:rPr lang="ko-KR" alt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개질기</a:t>
            </a:r>
            <a:endParaRPr lang="en-US" altLang="ko-KR" sz="24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ko-KR" alt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차원 해석 모델 </a:t>
            </a:r>
            <a:endParaRPr lang="ko-KR" altLang="en-US" sz="24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71" name="Picture 7147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8731275" y="11926310"/>
            <a:ext cx="6096364" cy="263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" name="직사각형 122"/>
          <p:cNvSpPr/>
          <p:nvPr/>
        </p:nvSpPr>
        <p:spPr>
          <a:xfrm>
            <a:off x="9595371" y="11539166"/>
            <a:ext cx="4899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altLang="ko-KR" sz="1800" b="1" dirty="0" smtClean="0">
                <a:solidFill>
                  <a:srgbClr val="C00000"/>
                </a:solidFill>
                <a:latin typeface="나눔고딕" pitchFamily="50" charset="-127"/>
                <a:ea typeface="나눔고딕" pitchFamily="50" charset="-127"/>
              </a:rPr>
              <a:t>Murphy et al., 2013, Int. J. Hydrogen Energy</a:t>
            </a:r>
            <a:endParaRPr lang="ko-KR" altLang="en-US" sz="1800" b="1" dirty="0">
              <a:solidFill>
                <a:srgbClr val="C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303081" y="5448202"/>
            <a:ext cx="14724000" cy="4937094"/>
            <a:chOff x="303081" y="5448202"/>
            <a:chExt cx="14724000" cy="4937094"/>
          </a:xfrm>
        </p:grpSpPr>
        <p:sp>
          <p:nvSpPr>
            <p:cNvPr id="7" name="모서리가 둥근 직사각형 6"/>
            <p:cNvSpPr/>
            <p:nvPr/>
          </p:nvSpPr>
          <p:spPr>
            <a:xfrm>
              <a:off x="303081" y="5454870"/>
              <a:ext cx="14686416" cy="4930426"/>
            </a:xfrm>
            <a:prstGeom prst="roundRect">
              <a:avLst>
                <a:gd name="adj" fmla="val 4787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모서리가 둥근 직사각형 16"/>
            <p:cNvSpPr/>
            <p:nvPr/>
          </p:nvSpPr>
          <p:spPr>
            <a:xfrm>
              <a:off x="303081" y="5448202"/>
              <a:ext cx="14724000" cy="900000"/>
            </a:xfrm>
            <a:prstGeom prst="roundRect">
              <a:avLst>
                <a:gd name="adj" fmla="val 9001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000" b="1" dirty="0" smtClean="0">
                  <a:latin typeface="Arial" pitchFamily="34" charset="0"/>
                  <a:cs typeface="Arial" pitchFamily="34" charset="0"/>
                </a:rPr>
                <a:t>Research Objectives</a:t>
              </a:r>
              <a:endParaRPr lang="ko-KR" alt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837589" y="7074670"/>
              <a:ext cx="13942358" cy="3016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소형 수증기</a:t>
              </a:r>
              <a:r>
                <a:rPr lang="en-US" altLang="ko-KR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/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메탄 </a:t>
              </a:r>
              <a:r>
                <a:rPr lang="ko-KR" altLang="en-US" sz="2800" b="1" dirty="0" err="1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개질기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운전조건에서 와시코트 </a:t>
              </a:r>
              <a:r>
                <a:rPr lang="ko-KR" altLang="en-US" sz="2800" b="1" dirty="0" err="1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촉매층의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유효도 </a:t>
              </a:r>
              <a:r>
                <a:rPr lang="ko-KR" altLang="en-US" sz="2800" b="1" dirty="0" err="1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상관식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개발</a:t>
              </a:r>
              <a:endParaRPr lang="en-US" altLang="ko-KR" sz="2800" b="1" baseline="30000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endParaRPr>
            </a:p>
            <a:p>
              <a:pPr marL="1693149" lvl="1" indent="-457200">
                <a:buFont typeface="Wingdings" pitchFamily="2" charset="2"/>
                <a:buChar char="ü"/>
              </a:pPr>
              <a:r>
                <a:rPr lang="en-US" altLang="ko-KR" sz="2600" b="1" i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p </a:t>
              </a:r>
              <a:r>
                <a:rPr lang="en-US" altLang="ko-KR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= 1~3 bar, </a:t>
              </a:r>
              <a:r>
                <a:rPr lang="en-US" altLang="ko-KR" sz="2600" b="1" i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T</a:t>
              </a:r>
              <a:r>
                <a:rPr lang="en-US" altLang="ko-KR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= 600~800</a:t>
              </a:r>
              <a:r>
                <a:rPr lang="en-US" altLang="ko-KR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C, </a:t>
              </a:r>
              <a:r>
                <a:rPr lang="en-US" altLang="ko-KR" sz="2600" b="1" i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S/C Ratio</a:t>
              </a:r>
              <a:r>
                <a:rPr lang="en-US" altLang="ko-KR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 = 2~4, </a:t>
              </a:r>
              <a:r>
                <a:rPr lang="en-US" altLang="ko-KR" sz="2600" b="1" i="1" dirty="0" err="1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L</a:t>
              </a:r>
              <a:r>
                <a:rPr lang="en-US" altLang="ko-KR" sz="2600" b="1" baseline="-25000" dirty="0" err="1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cat</a:t>
              </a:r>
              <a:r>
                <a:rPr lang="en-US" altLang="ko-KR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 = 20~80 m</a:t>
              </a:r>
              <a:endParaRPr lang="en-US" altLang="ko-KR" sz="26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endParaRP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촉매 유</a:t>
              </a:r>
              <a:r>
                <a:rPr lang="ko-KR" altLang="en-US" sz="2800" b="1" dirty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효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도 </a:t>
              </a:r>
              <a:r>
                <a:rPr lang="ko-KR" altLang="en-US" sz="2800" b="1" dirty="0" err="1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상관식을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기반으로 수증기</a:t>
              </a:r>
              <a:r>
                <a:rPr lang="en-US" altLang="ko-KR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/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메탄 </a:t>
              </a:r>
              <a:r>
                <a:rPr lang="ko-KR" altLang="en-US" sz="2800" b="1" dirty="0" err="1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개질기를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해석할 수 있는 효율적인 </a:t>
              </a:r>
              <a:r>
                <a:rPr lang="en-US" altLang="ko-KR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CFD 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해석모델을 </a:t>
              </a:r>
              <a:r>
                <a:rPr lang="en-US" altLang="ko-KR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ANSYS/Fluent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상에서 </a:t>
              </a:r>
              <a:r>
                <a:rPr lang="en-US" altLang="ko-KR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(UDF 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활용</a:t>
              </a:r>
              <a:r>
                <a:rPr lang="en-US" altLang="ko-KR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) 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개발 </a:t>
              </a:r>
              <a:endPara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endParaRP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ko-KR" altLang="en-US" sz="2800" b="1" dirty="0" err="1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워시코트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</a:t>
              </a:r>
              <a:r>
                <a:rPr lang="ko-KR" altLang="en-US" sz="2800" b="1" dirty="0" err="1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촉매층을</a:t>
              </a:r>
              <a:r>
                <a:rPr lang="en-US" altLang="ko-KR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가진 마이크로 채널 </a:t>
              </a:r>
              <a:r>
                <a:rPr lang="ko-KR" altLang="en-US" sz="2800" b="1" dirty="0" err="1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개질기의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상세 및 </a:t>
              </a:r>
              <a:r>
                <a:rPr lang="ko-KR" altLang="en-US" sz="2800" b="1" dirty="0" err="1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유효도기반</a:t>
              </a:r>
              <a:r>
                <a:rPr lang="ko-KR" altLang="en-US" sz="2800" b="1" dirty="0" smtClean="0">
                  <a:solidFill>
                    <a:schemeClr val="accent4">
                      <a:lumMod val="50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해석모델 비교</a:t>
              </a:r>
            </a:p>
            <a:p>
              <a:pPr marL="1693149" lvl="1" indent="-457200">
                <a:buFont typeface="Wingdings" pitchFamily="2" charset="2"/>
                <a:buChar char="ü"/>
              </a:pPr>
              <a:r>
                <a:rPr lang="ko-KR" altLang="en-US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상세 해석모델</a:t>
              </a:r>
              <a:r>
                <a:rPr lang="en-US" altLang="ko-KR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(</a:t>
              </a:r>
              <a:r>
                <a:rPr lang="ko-KR" altLang="en-US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기본 모델</a:t>
              </a:r>
              <a:r>
                <a:rPr lang="en-US" altLang="ko-KR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): 50 </a:t>
              </a:r>
              <a:r>
                <a:rPr lang="en-US" altLang="ko-KR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m </a:t>
              </a:r>
              <a:r>
                <a:rPr lang="ko-KR" altLang="en-US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두께 </a:t>
              </a:r>
              <a:r>
                <a:rPr lang="ko-KR" altLang="en-US" sz="2600" b="1" dirty="0" err="1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와시코트</a:t>
              </a:r>
              <a:r>
                <a:rPr lang="ko-KR" altLang="en-US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 층에 두께방향 </a:t>
              </a:r>
              <a:r>
                <a:rPr lang="en-US" altLang="ko-KR" sz="2600" b="1" dirty="0" smtClean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50</a:t>
              </a:r>
              <a:r>
                <a:rPr lang="ko-KR" altLang="en-US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개 격자 배치</a:t>
              </a:r>
              <a:endParaRPr lang="en-US" altLang="ko-KR" sz="26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endParaRPr>
            </a:p>
            <a:p>
              <a:pPr marL="1693149" lvl="1" indent="-457200">
                <a:buFont typeface="Wingdings" pitchFamily="2" charset="2"/>
                <a:buChar char="ü"/>
              </a:pPr>
              <a:r>
                <a:rPr lang="ko-KR" altLang="en-US" sz="2600" b="1" dirty="0" err="1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유효도기반</a:t>
              </a:r>
              <a:r>
                <a:rPr lang="ko-KR" altLang="en-US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 해석모델 </a:t>
              </a:r>
              <a:r>
                <a:rPr lang="en-US" altLang="ko-KR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(</a:t>
              </a:r>
              <a:r>
                <a:rPr lang="ko-KR" altLang="en-US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유효도 모델</a:t>
              </a:r>
              <a:r>
                <a:rPr lang="en-US" altLang="ko-KR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): </a:t>
              </a:r>
              <a:r>
                <a:rPr lang="ko-KR" altLang="en-US" sz="2600" b="1" dirty="0" err="1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와시코트</a:t>
              </a:r>
              <a:r>
                <a:rPr lang="ko-KR" altLang="en-US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 층에 </a:t>
              </a:r>
              <a:r>
                <a:rPr lang="en-US" altLang="ko-KR" sz="2600" b="1" dirty="0" smtClean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1</a:t>
              </a:r>
              <a:r>
                <a:rPr lang="ko-KR" altLang="en-US" sz="2600" b="1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  <a:sym typeface="Symbol"/>
                </a:rPr>
                <a:t>개 격자 배치</a:t>
              </a:r>
              <a:endParaRPr lang="en-US" altLang="ko-KR" sz="2600" b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endParaRPr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510319" y="6429600"/>
              <a:ext cx="230704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71500" indent="-571500">
                <a:buFont typeface="Wingdings" panose="05000000000000000000" pitchFamily="2" charset="2"/>
                <a:buChar char="v"/>
              </a:pPr>
              <a:r>
                <a:rPr lang="ko-KR" altLang="en-US" sz="3200" b="1" dirty="0" smtClean="0">
                  <a:solidFill>
                    <a:srgbClr val="7030A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Arial" pitchFamily="34" charset="0"/>
                </a:rPr>
                <a:t>연구목적</a:t>
              </a:r>
              <a:endParaRPr lang="ko-KR" altLang="en-US" sz="3200" b="1" dirty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endParaRPr>
            </a:p>
          </p:txBody>
        </p:sp>
        <p:sp>
          <p:nvSpPr>
            <p:cNvPr id="135" name="직사각형 134"/>
            <p:cNvSpPr/>
            <p:nvPr/>
          </p:nvSpPr>
          <p:spPr>
            <a:xfrm>
              <a:off x="9739387" y="6714630"/>
              <a:ext cx="48317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a-DK" altLang="ko-KR" sz="1800" b="1" dirty="0" smtClean="0">
                  <a:solidFill>
                    <a:srgbClr val="C00000"/>
                  </a:solidFill>
                  <a:latin typeface="나눔고딕" pitchFamily="50" charset="-127"/>
                  <a:ea typeface="나눔고딕" pitchFamily="50" charset="-127"/>
                </a:rPr>
                <a:t>Jeong et al., 2018, Int. J. Hydrogen Energy</a:t>
              </a:r>
              <a:endParaRPr lang="ko-KR" altLang="en-US" sz="1800" b="1" dirty="0">
                <a:solidFill>
                  <a:srgbClr val="C00000"/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</p:grpSp>
      <p:sp>
        <p:nvSpPr>
          <p:cNvPr id="137" name="직사각형 136"/>
          <p:cNvSpPr/>
          <p:nvPr/>
        </p:nvSpPr>
        <p:spPr>
          <a:xfrm>
            <a:off x="527954" y="21052052"/>
            <a:ext cx="2403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ko-KR" alt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개질반응</a:t>
            </a:r>
            <a:endParaRPr lang="ko-KR" alt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직사각형 138"/>
          <p:cNvSpPr/>
          <p:nvPr/>
        </p:nvSpPr>
        <p:spPr>
          <a:xfrm>
            <a:off x="11035531" y="26363521"/>
            <a:ext cx="34323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altLang="ko-KR" sz="1800" b="1" dirty="0" smtClean="0">
                <a:solidFill>
                  <a:srgbClr val="C00000"/>
                </a:solidFill>
                <a:latin typeface="나눔고딕" pitchFamily="50" charset="-127"/>
                <a:ea typeface="나눔고딕" pitchFamily="50" charset="-127"/>
              </a:rPr>
              <a:t>Xu &amp; Froment, 1989, AIChE J. </a:t>
            </a:r>
            <a:endParaRPr lang="ko-KR" altLang="en-US" sz="1800" b="1" dirty="0">
              <a:solidFill>
                <a:srgbClr val="C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41" name="직사각형 140"/>
          <p:cNvSpPr/>
          <p:nvPr/>
        </p:nvSpPr>
        <p:spPr>
          <a:xfrm>
            <a:off x="594371" y="26300805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rgbClr val="00808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SR</a:t>
            </a:r>
            <a:endParaRPr lang="ko-KR" altLang="en-US" sz="2800" dirty="0">
              <a:solidFill>
                <a:srgbClr val="008080"/>
              </a:solidFill>
            </a:endParaRPr>
          </a:p>
        </p:txBody>
      </p:sp>
      <p:sp>
        <p:nvSpPr>
          <p:cNvPr id="143" name="직사각형 142"/>
          <p:cNvSpPr/>
          <p:nvPr/>
        </p:nvSpPr>
        <p:spPr>
          <a:xfrm>
            <a:off x="594371" y="27596949"/>
            <a:ext cx="755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rgbClr val="00808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RM</a:t>
            </a:r>
            <a:endParaRPr lang="ko-KR" altLang="en-US" sz="2800" dirty="0">
              <a:solidFill>
                <a:srgbClr val="008080"/>
              </a:solidFill>
            </a:endParaRPr>
          </a:p>
        </p:txBody>
      </p:sp>
      <p:sp>
        <p:nvSpPr>
          <p:cNvPr id="144" name="직사각형 143"/>
          <p:cNvSpPr/>
          <p:nvPr/>
        </p:nvSpPr>
        <p:spPr>
          <a:xfrm>
            <a:off x="954411" y="34349258"/>
            <a:ext cx="10358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rgbClr val="00808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WGS</a:t>
            </a:r>
            <a:endParaRPr lang="ko-KR" altLang="en-US" sz="2800" dirty="0">
              <a:solidFill>
                <a:srgbClr val="008080"/>
              </a:solidFill>
            </a:endParaRPr>
          </a:p>
        </p:txBody>
      </p:sp>
      <p:sp>
        <p:nvSpPr>
          <p:cNvPr id="145" name="직사각형 144"/>
          <p:cNvSpPr/>
          <p:nvPr/>
        </p:nvSpPr>
        <p:spPr>
          <a:xfrm>
            <a:off x="954411" y="31560110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rgbClr val="00808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SR</a:t>
            </a:r>
            <a:endParaRPr lang="ko-KR" altLang="en-US" sz="2800" dirty="0">
              <a:solidFill>
                <a:srgbClr val="008080"/>
              </a:solidFill>
            </a:endParaRPr>
          </a:p>
        </p:txBody>
      </p:sp>
      <p:sp>
        <p:nvSpPr>
          <p:cNvPr id="146" name="직사각형 145"/>
          <p:cNvSpPr/>
          <p:nvPr/>
        </p:nvSpPr>
        <p:spPr>
          <a:xfrm>
            <a:off x="954411" y="33144286"/>
            <a:ext cx="755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rgbClr val="00808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RM</a:t>
            </a:r>
            <a:endParaRPr lang="ko-KR" altLang="en-US" sz="2800" dirty="0">
              <a:solidFill>
                <a:srgbClr val="008080"/>
              </a:solidFill>
            </a:endParaRPr>
          </a:p>
        </p:txBody>
      </p:sp>
      <p:sp>
        <p:nvSpPr>
          <p:cNvPr id="149" name="타원 148"/>
          <p:cNvSpPr/>
          <p:nvPr/>
        </p:nvSpPr>
        <p:spPr>
          <a:xfrm>
            <a:off x="6360519" y="31598868"/>
            <a:ext cx="4032448" cy="1224136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noFill/>
            </a:endParaRPr>
          </a:p>
        </p:txBody>
      </p:sp>
      <p:sp>
        <p:nvSpPr>
          <p:cNvPr id="150" name="타원 149"/>
          <p:cNvSpPr/>
          <p:nvPr/>
        </p:nvSpPr>
        <p:spPr>
          <a:xfrm>
            <a:off x="6587660" y="33072278"/>
            <a:ext cx="4536504" cy="1224136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noFill/>
            </a:endParaRPr>
          </a:p>
        </p:txBody>
      </p:sp>
      <p:sp>
        <p:nvSpPr>
          <p:cNvPr id="113" name="직사각형 112"/>
          <p:cNvSpPr/>
          <p:nvPr/>
        </p:nvSpPr>
        <p:spPr>
          <a:xfrm>
            <a:off x="594371" y="35697266"/>
            <a:ext cx="2403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ko-KR" alt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Symbol"/>
              </a:rPr>
              <a:t>해석조건</a:t>
            </a:r>
            <a:endParaRPr lang="ko-KR" alt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895077" y="36253586"/>
            <a:ext cx="1361684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촉매물성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: Ni/MgAl</a:t>
            </a:r>
            <a:r>
              <a:rPr lang="en-US" altLang="ko-KR" sz="2800" b="1" baseline="-25000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2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O</a:t>
            </a:r>
            <a:r>
              <a:rPr lang="en-US" altLang="ko-KR" sz="2800" b="1" baseline="-25000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3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(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두께 </a:t>
            </a:r>
            <a:r>
              <a:rPr lang="en-US" altLang="ko-KR" sz="2800" b="1" i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L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=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50 </a:t>
            </a:r>
            <a:r>
              <a:rPr lang="en-US" altLang="ko-KR" sz="2800" b="1" dirty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m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의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와시코트층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)</a:t>
            </a:r>
            <a:endParaRPr lang="en-US" altLang="ko-KR" sz="2800" b="1" baseline="-25000" dirty="0" smtClean="0">
              <a:solidFill>
                <a:schemeClr val="accent4">
                  <a:lumMod val="5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  <a:p>
            <a:pPr marL="1693149" lvl="1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유효밀도 </a:t>
            </a:r>
            <a:r>
              <a:rPr lang="ko-KR" altLang="en-US" sz="2400" b="1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</a:t>
            </a:r>
            <a:r>
              <a:rPr lang="en-US" altLang="ko-KR" sz="2400" b="1" baseline="-2500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cat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=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2350 kg/m</a:t>
            </a:r>
            <a:r>
              <a:rPr lang="en-US" altLang="ko-KR" sz="2400" b="1" baseline="3000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3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, </a:t>
            </a:r>
            <a:r>
              <a:rPr lang="ko-KR" altLang="en-US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공극률 </a:t>
            </a:r>
            <a:r>
              <a:rPr lang="ko-KR" altLang="en-US" sz="2400" b="1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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=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0.5, </a:t>
            </a:r>
            <a:r>
              <a:rPr lang="ko-KR" altLang="en-US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굴곡도 </a:t>
            </a:r>
            <a:r>
              <a:rPr lang="ko-KR" altLang="en-US" sz="2400" b="1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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=4, </a:t>
            </a:r>
            <a:r>
              <a:rPr lang="ko-KR" altLang="en-US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유동투과율 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K=110</a:t>
            </a:r>
            <a:r>
              <a:rPr lang="en-US" altLang="ko-KR" sz="2400" b="1" baseline="3000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-18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m</a:t>
            </a:r>
            <a:r>
              <a:rPr lang="en-US" altLang="ko-KR" sz="2400" b="1" baseline="3000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2</a:t>
            </a:r>
            <a:endParaRPr lang="en-US" altLang="ko-KR" sz="2400" b="1" dirty="0" smtClean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  <a:sym typeface="Symbol"/>
            </a:endParaRPr>
          </a:p>
          <a:p>
            <a:pPr marL="1693149" lvl="1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2400" b="1" dirty="0" err="1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공극크기</a:t>
            </a:r>
            <a:r>
              <a:rPr lang="ko-KR" altLang="en-US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</a:t>
            </a:r>
            <a:r>
              <a:rPr lang="en-US" altLang="ko-KR" sz="2400" b="1" i="1" dirty="0" err="1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d</a:t>
            </a:r>
            <a:r>
              <a:rPr lang="en-US" altLang="ko-KR" sz="2400" b="1" baseline="-25000" dirty="0" err="1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pore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=25 nm, </a:t>
            </a:r>
            <a:r>
              <a:rPr lang="ko-KR" altLang="en-US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반응표면</a:t>
            </a:r>
            <a:r>
              <a:rPr lang="ko-KR" altLang="en-US" sz="2400" b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적</a:t>
            </a:r>
            <a:r>
              <a:rPr lang="ko-KR" altLang="en-US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</a:t>
            </a:r>
            <a:r>
              <a:rPr lang="en-US" altLang="ko-KR" sz="2400" b="1" i="1" dirty="0" err="1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A</a:t>
            </a:r>
            <a:r>
              <a:rPr lang="en-US" altLang="ko-KR" sz="2400" b="1" baseline="-25000" dirty="0" err="1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cat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=2.210</a:t>
            </a:r>
            <a:r>
              <a:rPr lang="en-US" altLang="ko-KR" sz="2400" b="1" baseline="3000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7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m</a:t>
            </a:r>
            <a:r>
              <a:rPr lang="en-US" altLang="ko-KR" sz="2400" b="1" baseline="3000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2</a:t>
            </a:r>
            <a:r>
              <a:rPr lang="en-US" altLang="ko-KR" sz="2400" b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/m</a:t>
            </a:r>
            <a:r>
              <a:rPr lang="en-US" altLang="ko-KR" sz="2400" b="1" baseline="3000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3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운전조건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: </a:t>
            </a:r>
            <a:r>
              <a:rPr lang="ko-KR" alt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소용량</a:t>
            </a:r>
            <a:r>
              <a:rPr lang="en-US" altLang="ko-KR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, </a:t>
            </a:r>
            <a:r>
              <a:rPr lang="ko-KR" altLang="en-US" sz="2800" b="1" dirty="0" smtClean="0">
                <a:solidFill>
                  <a:schemeClr val="accent4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저압기준</a:t>
            </a:r>
            <a:endParaRPr lang="en-US" altLang="ko-KR" sz="2800" b="1" baseline="30000" dirty="0" smtClean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sp>
        <p:nvSpPr>
          <p:cNvPr id="152" name="직사각형 151"/>
          <p:cNvSpPr/>
          <p:nvPr/>
        </p:nvSpPr>
        <p:spPr>
          <a:xfrm>
            <a:off x="7803555" y="26804534"/>
            <a:ext cx="10358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rgbClr val="00808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WGS</a:t>
            </a:r>
            <a:endParaRPr lang="ko-KR" altLang="en-US" sz="2800" dirty="0">
              <a:solidFill>
                <a:srgbClr val="008080"/>
              </a:solidFill>
            </a:endParaRPr>
          </a:p>
        </p:txBody>
      </p:sp>
      <p:graphicFrame>
        <p:nvGraphicFramePr>
          <p:cNvPr id="3" name="개체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642220"/>
              </p:ext>
            </p:extLst>
          </p:nvPr>
        </p:nvGraphicFramePr>
        <p:xfrm>
          <a:off x="1962523" y="34753166"/>
          <a:ext cx="4815072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2" name="Equation" r:id="rId23" imgW="2006280" imgH="228600" progId="Equation.DSMT4">
                  <p:embed/>
                </p:oleObj>
              </mc:Choice>
              <mc:Fallback>
                <p:oleObj name="Equation" r:id="rId23" imgW="2006280" imgH="228600" progId="Equation.DSMT4">
                  <p:embed/>
                  <p:pic>
                    <p:nvPicPr>
                      <p:cNvPr id="0" name="개체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523" y="34753166"/>
                        <a:ext cx="4815072" cy="548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" name="직사각형 152"/>
          <p:cNvSpPr/>
          <p:nvPr/>
        </p:nvSpPr>
        <p:spPr>
          <a:xfrm>
            <a:off x="8704284" y="31229536"/>
            <a:ext cx="5400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altLang="ko-KR" sz="1800" b="1" dirty="0" smtClean="0">
                <a:solidFill>
                  <a:srgbClr val="C00000"/>
                </a:solidFill>
                <a:latin typeface="나눔고딕" pitchFamily="50" charset="-127"/>
                <a:ea typeface="나눔고딕" pitchFamily="50" charset="-127"/>
              </a:rPr>
              <a:t>Jeong </a:t>
            </a:r>
            <a:r>
              <a:rPr lang="da-DK" altLang="ko-KR" sz="1800" b="1" dirty="0">
                <a:solidFill>
                  <a:srgbClr val="C00000"/>
                </a:solidFill>
                <a:latin typeface="나눔고딕" pitchFamily="50" charset="-127"/>
                <a:ea typeface="나눔고딕" pitchFamily="50" charset="-127"/>
              </a:rPr>
              <a:t>et al., 2018, Int. J. Hydrogen </a:t>
            </a:r>
            <a:r>
              <a:rPr lang="da-DK" altLang="ko-KR" sz="1800" b="1" dirty="0" smtClean="0">
                <a:solidFill>
                  <a:srgbClr val="C00000"/>
                </a:solidFill>
                <a:latin typeface="나눔고딕" pitchFamily="50" charset="-127"/>
                <a:ea typeface="나눔고딕" pitchFamily="50" charset="-127"/>
              </a:rPr>
              <a:t>Energy</a:t>
            </a:r>
            <a:endParaRPr lang="da-DK" altLang="ko-KR" sz="1800" b="1" dirty="0">
              <a:solidFill>
                <a:srgbClr val="C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1982348" y="28285092"/>
            <a:ext cx="21996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ko-KR" sz="2000" b="1" dirty="0">
                <a:solidFill>
                  <a:srgbClr val="00990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Ni/MgAl</a:t>
            </a:r>
            <a:r>
              <a:rPr lang="en-US" altLang="ko-KR" sz="2000" b="1" baseline="-25000" dirty="0">
                <a:solidFill>
                  <a:srgbClr val="00990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2</a:t>
            </a:r>
            <a:r>
              <a:rPr lang="en-US" altLang="ko-KR" sz="2000" b="1" dirty="0">
                <a:solidFill>
                  <a:srgbClr val="00990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O</a:t>
            </a:r>
            <a:r>
              <a:rPr lang="en-US" altLang="ko-KR" sz="2000" b="1" baseline="-25000" dirty="0">
                <a:solidFill>
                  <a:srgbClr val="00990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3</a:t>
            </a:r>
            <a:r>
              <a:rPr lang="en-US" altLang="ko-KR" sz="2000" b="1" dirty="0">
                <a:solidFill>
                  <a:srgbClr val="00990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 </a:t>
            </a:r>
            <a:r>
              <a:rPr lang="ko-KR" altLang="en-US" sz="2000" b="1" dirty="0" smtClean="0">
                <a:solidFill>
                  <a:srgbClr val="00990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</a:rPr>
              <a:t>촉매</a:t>
            </a:r>
            <a:endParaRPr lang="en-US" altLang="ko-KR" sz="2000" b="1" dirty="0">
              <a:solidFill>
                <a:srgbClr val="009900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sp>
        <p:nvSpPr>
          <p:cNvPr id="154" name="직사각형 153"/>
          <p:cNvSpPr/>
          <p:nvPr/>
        </p:nvSpPr>
        <p:spPr>
          <a:xfrm>
            <a:off x="6992592" y="34797750"/>
            <a:ext cx="77873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CO, CO</a:t>
            </a:r>
            <a:r>
              <a:rPr lang="en-US" altLang="ko-KR" sz="2000" b="1" baseline="-25000" dirty="0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2</a:t>
            </a: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 농도가 낮아 </a:t>
            </a:r>
            <a:r>
              <a:rPr lang="da-DK" altLang="ko-KR" sz="2000" b="1" dirty="0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WGS</a:t>
            </a: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가 전체 </a:t>
            </a:r>
            <a:r>
              <a:rPr lang="ko-KR" alt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개질반응에</a:t>
            </a: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 미치는 영향 작음 </a:t>
            </a: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  <a:sym typeface="Symbol"/>
              </a:rPr>
              <a:t> </a:t>
            </a:r>
            <a:r>
              <a:rPr lang="en-US" altLang="ko-KR" sz="2000" b="1" dirty="0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  <a:sym typeface="Symbol"/>
              </a:rPr>
              <a:t>WGS </a:t>
            </a: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  <a:sym typeface="Symbol"/>
              </a:rPr>
              <a:t>유효도 상수로 처리</a:t>
            </a:r>
            <a:r>
              <a:rPr lang="en-US" altLang="ko-KR" sz="2000" b="1" dirty="0" smtClean="0">
                <a:solidFill>
                  <a:schemeClr val="accent6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da-DK" altLang="ko-KR" sz="2000" b="1" dirty="0">
              <a:solidFill>
                <a:schemeClr val="accent6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59" name="모서리가 둥근 직사각형 158"/>
          <p:cNvSpPr/>
          <p:nvPr/>
        </p:nvSpPr>
        <p:spPr>
          <a:xfrm>
            <a:off x="15490846" y="7088595"/>
            <a:ext cx="14410781" cy="8771051"/>
          </a:xfrm>
          <a:prstGeom prst="roundRect">
            <a:avLst>
              <a:gd name="adj" fmla="val 2567"/>
            </a:avLst>
          </a:prstGeom>
          <a:ln>
            <a:solidFill>
              <a:srgbClr val="7030A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20612595" y="7650734"/>
            <a:ext cx="21602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기본 모델과 유효도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모델의 유동방향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온도분포 비교</a:t>
            </a:r>
            <a:r>
              <a:rPr lang="en-US" altLang="ko-KR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</a:t>
            </a:r>
          </a:p>
          <a:p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매우 잘 일치함을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확인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9077" y="7237627"/>
            <a:ext cx="5220000" cy="4187599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15435805" y="23348478"/>
            <a:ext cx="14425469" cy="4477425"/>
            <a:chOff x="15428018" y="20235116"/>
            <a:chExt cx="14425469" cy="4477425"/>
          </a:xfrm>
        </p:grpSpPr>
        <p:grpSp>
          <p:nvGrpSpPr>
            <p:cNvPr id="56" name="그룹 55"/>
            <p:cNvGrpSpPr/>
            <p:nvPr/>
          </p:nvGrpSpPr>
          <p:grpSpPr>
            <a:xfrm>
              <a:off x="15428018" y="20235116"/>
              <a:ext cx="14425469" cy="4477425"/>
              <a:chOff x="15405151" y="20230438"/>
              <a:chExt cx="14352460" cy="4477425"/>
            </a:xfrm>
          </p:grpSpPr>
          <p:sp>
            <p:nvSpPr>
              <p:cNvPr id="85" name="모서리가 둥근 직사각형 84"/>
              <p:cNvSpPr/>
              <p:nvPr/>
            </p:nvSpPr>
            <p:spPr>
              <a:xfrm>
                <a:off x="15405151" y="20230438"/>
                <a:ext cx="14352460" cy="4477425"/>
              </a:xfrm>
              <a:prstGeom prst="roundRect">
                <a:avLst>
                  <a:gd name="adj" fmla="val 6084"/>
                </a:avLst>
              </a:prstGeom>
              <a:ln>
                <a:solidFill>
                  <a:srgbClr val="7030A0"/>
                </a:solidFill>
                <a:prstDash val="sys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0" name="직사각형 99"/>
              <p:cNvSpPr/>
              <p:nvPr/>
            </p:nvSpPr>
            <p:spPr>
              <a:xfrm>
                <a:off x="15783245" y="20324142"/>
                <a:ext cx="276426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2000" b="1" dirty="0">
                    <a:latin typeface="나눔고딕" panose="020D0604000000000000" pitchFamily="50" charset="-127"/>
                    <a:ea typeface="나눔고딕" panose="020D0604000000000000" pitchFamily="50" charset="-127"/>
                    <a:cs typeface="Arial" pitchFamily="34" charset="0"/>
                    <a:sym typeface="Wingdings"/>
                  </a:rPr>
                  <a:t></a:t>
                </a:r>
                <a:r>
                  <a:rPr lang="ko-KR" altLang="en-US" sz="2000" b="1" dirty="0" smtClean="0"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en-US" altLang="ko-KR" sz="2000" b="1" dirty="0" smtClean="0">
                    <a:latin typeface="Arial" pitchFamily="34" charset="0"/>
                    <a:cs typeface="Arial" pitchFamily="34" charset="0"/>
                    <a:sym typeface="Symbol"/>
                  </a:rPr>
                  <a:t>Mole fraction of CH</a:t>
                </a:r>
                <a:r>
                  <a:rPr lang="en-US" altLang="ko-KR" sz="2000" b="1" baseline="-25000" dirty="0" smtClean="0">
                    <a:latin typeface="Arial" pitchFamily="34" charset="0"/>
                    <a:cs typeface="Arial" pitchFamily="34" charset="0"/>
                    <a:sym typeface="Symbol"/>
                  </a:rPr>
                  <a:t>4</a:t>
                </a:r>
                <a:endParaRPr lang="ko-KR" altLang="en-US" sz="2000" b="1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" name="직사각형 100"/>
              <p:cNvSpPr/>
              <p:nvPr/>
            </p:nvSpPr>
            <p:spPr>
              <a:xfrm>
                <a:off x="15783245" y="21796240"/>
                <a:ext cx="277702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2000" b="1" dirty="0">
                    <a:latin typeface="나눔고딕" panose="020D0604000000000000" pitchFamily="50" charset="-127"/>
                    <a:ea typeface="나눔고딕" panose="020D0604000000000000" pitchFamily="50" charset="-127"/>
                    <a:cs typeface="Arial" pitchFamily="34" charset="0"/>
                    <a:sym typeface="Wingdings"/>
                  </a:rPr>
                  <a:t></a:t>
                </a:r>
                <a:r>
                  <a:rPr lang="ko-KR" altLang="en-US" sz="2000" b="1" dirty="0" smtClean="0"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en-US" altLang="ko-KR" sz="2000" b="1" dirty="0" smtClean="0">
                    <a:latin typeface="Arial" pitchFamily="34" charset="0"/>
                    <a:cs typeface="Arial" pitchFamily="34" charset="0"/>
                    <a:sym typeface="Symbol"/>
                  </a:rPr>
                  <a:t>Mole fraction of H</a:t>
                </a:r>
                <a:r>
                  <a:rPr lang="en-US" altLang="ko-KR" sz="2000" b="1" baseline="-25000" dirty="0" smtClean="0">
                    <a:latin typeface="Arial" pitchFamily="34" charset="0"/>
                    <a:cs typeface="Arial" pitchFamily="34" charset="0"/>
                    <a:sym typeface="Symbol"/>
                  </a:rPr>
                  <a:t>2</a:t>
                </a:r>
                <a:r>
                  <a:rPr lang="en-US" altLang="ko-KR" sz="2000" b="1" dirty="0" smtClean="0">
                    <a:latin typeface="Arial" pitchFamily="34" charset="0"/>
                    <a:cs typeface="Arial" pitchFamily="34" charset="0"/>
                    <a:sym typeface="Symbol"/>
                  </a:rPr>
                  <a:t>O</a:t>
                </a:r>
                <a:endParaRPr lang="ko-KR" altLang="en-US" sz="20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" name="직사각형 101"/>
              <p:cNvSpPr/>
              <p:nvPr/>
            </p:nvSpPr>
            <p:spPr>
              <a:xfrm>
                <a:off x="15788059" y="23214704"/>
                <a:ext cx="257925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2000" b="1" dirty="0">
                    <a:latin typeface="나눔고딕" panose="020D0604000000000000" pitchFamily="50" charset="-127"/>
                    <a:ea typeface="나눔고딕" panose="020D0604000000000000" pitchFamily="50" charset="-127"/>
                    <a:cs typeface="Arial" pitchFamily="34" charset="0"/>
                    <a:sym typeface="Wingdings"/>
                  </a:rPr>
                  <a:t></a:t>
                </a:r>
                <a:r>
                  <a:rPr lang="ko-KR" altLang="en-US" sz="2000" b="1" dirty="0" smtClean="0"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en-US" altLang="ko-KR" sz="2000" b="1" dirty="0" smtClean="0">
                    <a:latin typeface="Arial" pitchFamily="34" charset="0"/>
                    <a:cs typeface="Arial" pitchFamily="34" charset="0"/>
                    <a:sym typeface="Symbol"/>
                  </a:rPr>
                  <a:t>Mole fraction of H</a:t>
                </a:r>
                <a:r>
                  <a:rPr lang="en-US" altLang="ko-KR" sz="2000" b="1" baseline="-25000" dirty="0" smtClean="0">
                    <a:latin typeface="Arial" pitchFamily="34" charset="0"/>
                    <a:cs typeface="Arial" pitchFamily="34" charset="0"/>
                    <a:sym typeface="Symbol"/>
                  </a:rPr>
                  <a:t>2</a:t>
                </a:r>
                <a:endParaRPr lang="ko-KR" altLang="en-US" sz="2000" b="1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55" name="그림 154"/>
              <p:cNvPicPr>
                <a:picLocks noChangeAspect="1"/>
              </p:cNvPicPr>
              <p:nvPr/>
            </p:nvPicPr>
            <p:blipFill rotWithShape="1"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9020" b="49396"/>
              <a:stretch/>
            </p:blipFill>
            <p:spPr>
              <a:xfrm>
                <a:off x="15860067" y="20688230"/>
                <a:ext cx="11665296" cy="1104901"/>
              </a:xfrm>
              <a:prstGeom prst="rect">
                <a:avLst/>
              </a:prstGeom>
            </p:spPr>
          </p:pic>
          <p:pic>
            <p:nvPicPr>
              <p:cNvPr id="162" name="그림 161"/>
              <p:cNvPicPr>
                <a:picLocks noChangeAspect="1"/>
              </p:cNvPicPr>
              <p:nvPr/>
            </p:nvPicPr>
            <p:blipFill rotWithShape="1"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188" t="9028" r="64054" b="79306"/>
              <a:stretch/>
            </p:blipFill>
            <p:spPr>
              <a:xfrm>
                <a:off x="25081461" y="20265518"/>
                <a:ext cx="2429031" cy="488131"/>
              </a:xfrm>
              <a:prstGeom prst="rect">
                <a:avLst/>
              </a:prstGeom>
            </p:spPr>
          </p:pic>
          <p:sp>
            <p:nvSpPr>
              <p:cNvPr id="163" name="TextBox 162"/>
              <p:cNvSpPr txBox="1"/>
              <p:nvPr/>
            </p:nvSpPr>
            <p:spPr>
              <a:xfrm>
                <a:off x="28000865" y="20708397"/>
                <a:ext cx="12028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dirty="0" smtClean="0">
                    <a:latin typeface="Times New Roman" panose="02020603050405020304" pitchFamily="18" charset="0"/>
                    <a:ea typeface="나눔고딕" panose="020D0604000000000000" pitchFamily="50" charset="-127"/>
                    <a:cs typeface="Times New Roman" panose="02020603050405020304" pitchFamily="18" charset="0"/>
                  </a:rPr>
                  <a:t>Channel</a:t>
                </a:r>
                <a:endParaRPr lang="ko-KR" altLang="en-US" sz="2400" dirty="0">
                  <a:latin typeface="Times New Roman" panose="02020603050405020304" pitchFamily="18" charset="0"/>
                  <a:ea typeface="나눔고딕" panose="020D0604000000000000" pitchFamily="50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28038278" y="21284461"/>
                <a:ext cx="13719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dirty="0" err="1" smtClean="0">
                    <a:latin typeface="Times New Roman" panose="02020603050405020304" pitchFamily="18" charset="0"/>
                    <a:ea typeface="나눔고딕" panose="020D0604000000000000" pitchFamily="50" charset="-127"/>
                    <a:cs typeface="Times New Roman" panose="02020603050405020304" pitchFamily="18" charset="0"/>
                  </a:rPr>
                  <a:t>Washcoat</a:t>
                </a:r>
                <a:endParaRPr lang="ko-KR" altLang="en-US" sz="2400" dirty="0">
                  <a:latin typeface="Times New Roman" panose="02020603050405020304" pitchFamily="18" charset="0"/>
                  <a:ea typeface="나눔고딕" panose="020D0604000000000000" pitchFamily="50" charset="-127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51" name="구부러진 연결선 50"/>
              <p:cNvCxnSpPr/>
              <p:nvPr/>
            </p:nvCxnSpPr>
            <p:spPr>
              <a:xfrm flipV="1">
                <a:off x="27468226" y="20970007"/>
                <a:ext cx="475502" cy="261610"/>
              </a:xfrm>
              <a:prstGeom prst="curvedConnector3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구부러진 연결선 52"/>
              <p:cNvCxnSpPr/>
              <p:nvPr/>
            </p:nvCxnSpPr>
            <p:spPr>
              <a:xfrm flipV="1">
                <a:off x="27453355" y="21529490"/>
                <a:ext cx="527786" cy="157385"/>
              </a:xfrm>
              <a:prstGeom prst="curvedConnector3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66" name="그림 165"/>
              <p:cNvPicPr>
                <a:picLocks noChangeAspect="1"/>
              </p:cNvPicPr>
              <p:nvPr/>
            </p:nvPicPr>
            <p:blipFill rotWithShape="1"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9121" b="49454"/>
              <a:stretch/>
            </p:blipFill>
            <p:spPr>
              <a:xfrm>
                <a:off x="15867875" y="22196351"/>
                <a:ext cx="11657488" cy="950100"/>
              </a:xfrm>
              <a:prstGeom prst="rect">
                <a:avLst/>
              </a:prstGeom>
            </p:spPr>
          </p:pic>
          <p:sp>
            <p:nvSpPr>
              <p:cNvPr id="170" name="TextBox 169"/>
              <p:cNvSpPr txBox="1"/>
              <p:nvPr/>
            </p:nvSpPr>
            <p:spPr>
              <a:xfrm>
                <a:off x="28000865" y="22104186"/>
                <a:ext cx="12028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dirty="0" smtClean="0">
                    <a:latin typeface="Times New Roman" panose="02020603050405020304" pitchFamily="18" charset="0"/>
                    <a:ea typeface="나눔고딕" panose="020D0604000000000000" pitchFamily="50" charset="-127"/>
                    <a:cs typeface="Times New Roman" panose="02020603050405020304" pitchFamily="18" charset="0"/>
                  </a:rPr>
                  <a:t>Channel</a:t>
                </a:r>
                <a:endParaRPr lang="ko-KR" altLang="en-US" sz="2400" dirty="0">
                  <a:latin typeface="Times New Roman" panose="02020603050405020304" pitchFamily="18" charset="0"/>
                  <a:ea typeface="나눔고딕" panose="020D0604000000000000" pitchFamily="50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>
                <a:off x="28038278" y="22680250"/>
                <a:ext cx="13719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dirty="0" err="1" smtClean="0">
                    <a:latin typeface="Times New Roman" panose="02020603050405020304" pitchFamily="18" charset="0"/>
                    <a:ea typeface="나눔고딕" panose="020D0604000000000000" pitchFamily="50" charset="-127"/>
                    <a:cs typeface="Times New Roman" panose="02020603050405020304" pitchFamily="18" charset="0"/>
                  </a:rPr>
                  <a:t>Washcoat</a:t>
                </a:r>
                <a:endParaRPr lang="ko-KR" altLang="en-US" sz="2400" dirty="0">
                  <a:latin typeface="Times New Roman" panose="02020603050405020304" pitchFamily="18" charset="0"/>
                  <a:ea typeface="나눔고딕" panose="020D0604000000000000" pitchFamily="50" charset="-127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72" name="구부러진 연결선 171"/>
              <p:cNvCxnSpPr/>
              <p:nvPr/>
            </p:nvCxnSpPr>
            <p:spPr>
              <a:xfrm flipV="1">
                <a:off x="27468226" y="22365796"/>
                <a:ext cx="475502" cy="261610"/>
              </a:xfrm>
              <a:prstGeom prst="curvedConnector3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구부러진 연결선 172"/>
              <p:cNvCxnSpPr/>
              <p:nvPr/>
            </p:nvCxnSpPr>
            <p:spPr>
              <a:xfrm flipV="1">
                <a:off x="27453355" y="22906229"/>
                <a:ext cx="527786" cy="157385"/>
              </a:xfrm>
              <a:prstGeom prst="curvedConnector3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74" name="그림 173"/>
              <p:cNvPicPr>
                <a:picLocks noChangeAspect="1"/>
              </p:cNvPicPr>
              <p:nvPr/>
            </p:nvPicPr>
            <p:blipFill rotWithShape="1"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55" t="9167" r="64136" b="79305"/>
              <a:stretch/>
            </p:blipFill>
            <p:spPr>
              <a:xfrm>
                <a:off x="25092622" y="21730394"/>
                <a:ext cx="2398964" cy="466692"/>
              </a:xfrm>
              <a:prstGeom prst="rect">
                <a:avLst/>
              </a:prstGeom>
            </p:spPr>
          </p:pic>
          <p:pic>
            <p:nvPicPr>
              <p:cNvPr id="175" name="그림 174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8973" b="49309"/>
              <a:stretch/>
            </p:blipFill>
            <p:spPr>
              <a:xfrm>
                <a:off x="15860067" y="23510924"/>
                <a:ext cx="11665296" cy="1173768"/>
              </a:xfrm>
              <a:prstGeom prst="rect">
                <a:avLst/>
              </a:prstGeom>
            </p:spPr>
          </p:pic>
          <p:pic>
            <p:nvPicPr>
              <p:cNvPr id="177" name="그림 176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71" t="8889" r="64054" b="79028"/>
              <a:stretch/>
            </p:blipFill>
            <p:spPr>
              <a:xfrm>
                <a:off x="25091632" y="23132454"/>
                <a:ext cx="2400627" cy="492733"/>
              </a:xfrm>
              <a:prstGeom prst="rect">
                <a:avLst/>
              </a:prstGeom>
            </p:spPr>
          </p:pic>
          <p:sp>
            <p:nvSpPr>
              <p:cNvPr id="178" name="TextBox 177"/>
              <p:cNvSpPr txBox="1"/>
              <p:nvPr/>
            </p:nvSpPr>
            <p:spPr>
              <a:xfrm>
                <a:off x="28000865" y="23552819"/>
                <a:ext cx="12028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dirty="0" smtClean="0">
                    <a:latin typeface="Times New Roman" panose="02020603050405020304" pitchFamily="18" charset="0"/>
                    <a:ea typeface="나눔고딕" panose="020D0604000000000000" pitchFamily="50" charset="-127"/>
                    <a:cs typeface="Times New Roman" panose="02020603050405020304" pitchFamily="18" charset="0"/>
                  </a:rPr>
                  <a:t>Channel</a:t>
                </a:r>
                <a:endParaRPr lang="ko-KR" altLang="en-US" sz="2400" dirty="0">
                  <a:latin typeface="Times New Roman" panose="02020603050405020304" pitchFamily="18" charset="0"/>
                  <a:ea typeface="나눔고딕" panose="020D0604000000000000" pitchFamily="50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9" name="TextBox 178"/>
              <p:cNvSpPr txBox="1"/>
              <p:nvPr/>
            </p:nvSpPr>
            <p:spPr>
              <a:xfrm>
                <a:off x="28038278" y="24128883"/>
                <a:ext cx="13719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dirty="0" err="1" smtClean="0">
                    <a:latin typeface="Times New Roman" panose="02020603050405020304" pitchFamily="18" charset="0"/>
                    <a:ea typeface="나눔고딕" panose="020D0604000000000000" pitchFamily="50" charset="-127"/>
                    <a:cs typeface="Times New Roman" panose="02020603050405020304" pitchFamily="18" charset="0"/>
                  </a:rPr>
                  <a:t>Washcoat</a:t>
                </a:r>
                <a:endParaRPr lang="ko-KR" altLang="en-US" sz="2400" dirty="0">
                  <a:latin typeface="Times New Roman" panose="02020603050405020304" pitchFamily="18" charset="0"/>
                  <a:ea typeface="나눔고딕" panose="020D0604000000000000" pitchFamily="50" charset="-127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80" name="구부러진 연결선 179"/>
              <p:cNvCxnSpPr/>
              <p:nvPr/>
            </p:nvCxnSpPr>
            <p:spPr>
              <a:xfrm flipV="1">
                <a:off x="27468226" y="23814429"/>
                <a:ext cx="475502" cy="261610"/>
              </a:xfrm>
              <a:prstGeom prst="curvedConnector3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구부러진 연결선 180"/>
              <p:cNvCxnSpPr/>
              <p:nvPr/>
            </p:nvCxnSpPr>
            <p:spPr>
              <a:xfrm flipV="1">
                <a:off x="27453355" y="24335812"/>
                <a:ext cx="527786" cy="157385"/>
              </a:xfrm>
              <a:prstGeom prst="curvedConnector3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1" name="직선 연결선 160"/>
            <p:cNvCxnSpPr/>
            <p:nvPr/>
          </p:nvCxnSpPr>
          <p:spPr>
            <a:xfrm flipV="1">
              <a:off x="15907078" y="21631555"/>
              <a:ext cx="11682506" cy="8659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직선 연결선 166"/>
            <p:cNvCxnSpPr/>
            <p:nvPr/>
          </p:nvCxnSpPr>
          <p:spPr>
            <a:xfrm flipV="1">
              <a:off x="15907078" y="23033976"/>
              <a:ext cx="11682506" cy="8659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직선 연결선 175"/>
            <p:cNvCxnSpPr/>
            <p:nvPr/>
          </p:nvCxnSpPr>
          <p:spPr>
            <a:xfrm flipV="1">
              <a:off x="15907078" y="24471227"/>
              <a:ext cx="11682506" cy="8659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2" name="모서리가 둥근 직사각형 141"/>
          <p:cNvSpPr/>
          <p:nvPr/>
        </p:nvSpPr>
        <p:spPr>
          <a:xfrm>
            <a:off x="15428019" y="19469194"/>
            <a:ext cx="14443382" cy="3086006"/>
          </a:xfrm>
          <a:prstGeom prst="roundRect">
            <a:avLst>
              <a:gd name="adj" fmla="val 7219"/>
            </a:avLst>
          </a:prstGeom>
          <a:ln>
            <a:solidFill>
              <a:srgbClr val="7030A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704" name="그룹 4703"/>
          <p:cNvGrpSpPr/>
          <p:nvPr/>
        </p:nvGrpSpPr>
        <p:grpSpPr>
          <a:xfrm>
            <a:off x="15762379" y="19532054"/>
            <a:ext cx="13736077" cy="2036897"/>
            <a:chOff x="15876873" y="19589292"/>
            <a:chExt cx="11706850" cy="1735987"/>
          </a:xfrm>
        </p:grpSpPr>
        <p:pic>
          <p:nvPicPr>
            <p:cNvPr id="110" name="그림 109"/>
            <p:cNvPicPr>
              <a:picLocks noChangeAspect="1"/>
            </p:cNvPicPr>
            <p:nvPr/>
          </p:nvPicPr>
          <p:blipFill rotWithShape="1"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4910" b="33082"/>
            <a:stretch/>
          </p:blipFill>
          <p:spPr>
            <a:xfrm>
              <a:off x="15877980" y="19589292"/>
              <a:ext cx="11705743" cy="1735987"/>
            </a:xfrm>
            <a:prstGeom prst="rect">
              <a:avLst/>
            </a:prstGeom>
          </p:spPr>
        </p:pic>
        <p:cxnSp>
          <p:nvCxnSpPr>
            <p:cNvPr id="19" name="직선 연결선 18"/>
            <p:cNvCxnSpPr/>
            <p:nvPr/>
          </p:nvCxnSpPr>
          <p:spPr>
            <a:xfrm>
              <a:off x="15876873" y="20808723"/>
              <a:ext cx="11690126" cy="2840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직선 연결선 116"/>
            <p:cNvCxnSpPr/>
            <p:nvPr/>
          </p:nvCxnSpPr>
          <p:spPr>
            <a:xfrm>
              <a:off x="15884891" y="20888916"/>
              <a:ext cx="11690126" cy="2840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9" name="직사각형 188"/>
          <p:cNvSpPr/>
          <p:nvPr/>
        </p:nvSpPr>
        <p:spPr>
          <a:xfrm>
            <a:off x="15504672" y="16085588"/>
            <a:ext cx="61686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 해석모델 검증 </a:t>
            </a:r>
            <a:r>
              <a:rPr lang="en-US" altLang="ko-KR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-</a:t>
            </a:r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</a:t>
            </a:r>
            <a:r>
              <a:rPr lang="en-US" altLang="ko-KR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CPU Time </a:t>
            </a:r>
            <a:r>
              <a:rPr lang="ko-KR" altLang="en-US" sz="3200" b="1" dirty="0" smtClean="0">
                <a:solidFill>
                  <a:srgbClr val="7030A0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비교</a:t>
            </a:r>
            <a:endParaRPr lang="ko-KR" altLang="en-US" sz="3200" b="1" dirty="0">
              <a:solidFill>
                <a:srgbClr val="7030A0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grpSp>
        <p:nvGrpSpPr>
          <p:cNvPr id="191" name="그룹 190"/>
          <p:cNvGrpSpPr/>
          <p:nvPr/>
        </p:nvGrpSpPr>
        <p:grpSpPr>
          <a:xfrm>
            <a:off x="1448417" y="16927531"/>
            <a:ext cx="12234673" cy="2996211"/>
            <a:chOff x="-1363473" y="1766317"/>
            <a:chExt cx="12234673" cy="2996211"/>
          </a:xfrm>
        </p:grpSpPr>
        <p:pic>
          <p:nvPicPr>
            <p:cNvPr id="192" name="그림 191"/>
            <p:cNvPicPr>
              <a:picLocks noChangeAspect="1"/>
            </p:cNvPicPr>
            <p:nvPr/>
          </p:nvPicPr>
          <p:blipFill rotWithShape="1">
            <a:blip r:embed="rId33" cstate="print"/>
            <a:srcRect r="14148"/>
            <a:stretch/>
          </p:blipFill>
          <p:spPr>
            <a:xfrm>
              <a:off x="-1363473" y="1766317"/>
              <a:ext cx="8538974" cy="2996211"/>
            </a:xfrm>
            <a:prstGeom prst="rect">
              <a:avLst/>
            </a:prstGeom>
          </p:spPr>
        </p:pic>
        <p:sp>
          <p:nvSpPr>
            <p:cNvPr id="193" name="TextBox 192"/>
            <p:cNvSpPr txBox="1"/>
            <p:nvPr/>
          </p:nvSpPr>
          <p:spPr>
            <a:xfrm>
              <a:off x="7175501" y="2260600"/>
              <a:ext cx="3695699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7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CH</a:t>
              </a:r>
              <a:r>
                <a:rPr lang="en-US" altLang="ko-KR" sz="2700" baseline="-25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4</a:t>
              </a:r>
              <a:r>
                <a:rPr lang="en-US" altLang="ko-KR" sz="2700" dirty="0">
                  <a:latin typeface="times" panose="02020603050405020304" pitchFamily="18" charset="0"/>
                  <a:cs typeface="times" panose="02020603050405020304" pitchFamily="18" charset="0"/>
                </a:rPr>
                <a:t> </a:t>
              </a:r>
              <a:r>
                <a:rPr lang="en-US" altLang="ko-KR" sz="27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+ H</a:t>
              </a:r>
              <a:r>
                <a:rPr lang="en-US" altLang="ko-KR" sz="2700" baseline="-25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2</a:t>
              </a:r>
              <a:r>
                <a:rPr lang="en-US" altLang="ko-KR" sz="2700" dirty="0">
                  <a:latin typeface="times" panose="02020603050405020304" pitchFamily="18" charset="0"/>
                  <a:cs typeface="times" panose="02020603050405020304" pitchFamily="18" charset="0"/>
                </a:rPr>
                <a:t> </a:t>
              </a:r>
              <a:r>
                <a:rPr lang="en-US" altLang="ko-KR" sz="27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+ H</a:t>
              </a:r>
              <a:r>
                <a:rPr lang="en-US" altLang="ko-KR" sz="2700" baseline="-25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2</a:t>
              </a:r>
              <a:r>
                <a:rPr lang="en-US" altLang="ko-KR" sz="27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O+ CO+ CO</a:t>
              </a:r>
              <a:r>
                <a:rPr lang="en-US" altLang="ko-KR" sz="2700" baseline="-25000" dirty="0" smtClean="0">
                  <a:latin typeface="times" panose="02020603050405020304" pitchFamily="18" charset="0"/>
                  <a:cs typeface="times" panose="02020603050405020304" pitchFamily="18" charset="0"/>
                </a:rPr>
                <a:t>2</a:t>
              </a:r>
              <a:endParaRPr lang="ko-KR" altLang="en-US" sz="2700" baseline="-25000" dirty="0">
                <a:latin typeface="times" panose="02020603050405020304" pitchFamily="18" charset="0"/>
                <a:cs typeface="times" panose="02020603050405020304" pitchFamily="18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6231465" y="16666490"/>
            <a:ext cx="54521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@ </a:t>
            </a:r>
            <a:r>
              <a:rPr lang="ko-KR" altLang="en-US" sz="28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기본 운전조건 </a:t>
            </a:r>
            <a:r>
              <a:rPr lang="en-US" altLang="ko-KR" sz="28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(2000 iteration)</a:t>
            </a: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721050"/>
              </p:ext>
            </p:extLst>
          </p:nvPr>
        </p:nvGraphicFramePr>
        <p:xfrm>
          <a:off x="16796169" y="17371814"/>
          <a:ext cx="12965210" cy="12961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2605"/>
                <a:gridCol w="6482605"/>
              </a:tblGrid>
              <a:tr h="65362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기본 모델</a:t>
                      </a:r>
                      <a:endParaRPr lang="ko-KR" alt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2471898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465.5 sec</a:t>
                      </a:r>
                      <a:endParaRPr lang="ko-KR" altLang="en-US" sz="3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4252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유효도</a:t>
                      </a:r>
                      <a:r>
                        <a:rPr lang="en-US" altLang="ko-KR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o-KR" altLang="en-US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모델</a:t>
                      </a:r>
                      <a:endParaRPr lang="ko-KR" alt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92.8 sec </a:t>
                      </a:r>
                      <a:endParaRPr lang="ko-KR" alt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51" name="TextBox 150"/>
          <p:cNvSpPr txBox="1"/>
          <p:nvPr/>
        </p:nvSpPr>
        <p:spPr>
          <a:xfrm>
            <a:off x="27597370" y="7650734"/>
            <a:ext cx="226390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기본 모델과 유효도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모델의 유동방향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두께평균 </a:t>
            </a:r>
            <a:r>
              <a:rPr lang="ko-KR" altLang="en-US" sz="1800" b="1" dirty="0" err="1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반응률분포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비교</a:t>
            </a:r>
            <a:r>
              <a:rPr lang="en-US" altLang="ko-KR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</a:t>
            </a:r>
          </a:p>
          <a:p>
            <a:endParaRPr lang="en-US" altLang="ko-KR" sz="1800" b="1" dirty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입구 근처에서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err="1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반응률</a:t>
            </a:r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차이가 있지만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전체적으로 잘 일치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24211310" y="16904173"/>
            <a:ext cx="5693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기본 모델 대비 유효도 모델의 계산시간 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1/5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로 감소</a:t>
            </a:r>
            <a:endParaRPr lang="en-US" altLang="ko-KR" sz="2000" b="1" dirty="0" smtClean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20612595" y="12231474"/>
            <a:ext cx="21602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기본 모델과 유효도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모델의 유동방향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err="1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몰분율분포</a:t>
            </a:r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비교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en-US" altLang="ko-KR" sz="1800" b="1" i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</a:t>
            </a:r>
            <a:r>
              <a:rPr lang="en-US" altLang="ko-KR" sz="1800" b="1" baseline="-25000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II</a:t>
            </a:r>
            <a:r>
              <a:rPr lang="en-US" altLang="ko-KR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=0.5 </a:t>
            </a:r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설정</a:t>
            </a:r>
            <a:r>
              <a:rPr lang="en-US" altLang="ko-KR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)</a:t>
            </a:r>
            <a:r>
              <a:rPr lang="en-US" altLang="ko-KR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</a:t>
            </a:r>
          </a:p>
          <a:p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비교적 잘 일치함을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확인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27597370" y="12231474"/>
            <a:ext cx="21602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00" b="1" i="1" dirty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</a:t>
            </a:r>
            <a:r>
              <a:rPr lang="en-US" altLang="ko-KR" sz="1800" b="1" baseline="-25000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II</a:t>
            </a:r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 </a:t>
            </a:r>
            <a:r>
              <a:rPr lang="ko-KR" altLang="en-US" sz="1800" b="1" dirty="0" err="1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설정값에</a:t>
            </a:r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 따른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기본 모델과 유효도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모델의 유동방향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800" b="1" dirty="0" err="1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몰분율분포</a:t>
            </a:r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비교</a:t>
            </a:r>
            <a:r>
              <a:rPr lang="en-US" altLang="ko-KR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</a:t>
            </a:r>
          </a:p>
          <a:p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800" b="1" i="1" dirty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</a:t>
            </a:r>
            <a:r>
              <a:rPr lang="en-US" altLang="ko-KR" sz="1800" b="1" baseline="-25000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II</a:t>
            </a:r>
            <a:r>
              <a:rPr lang="en-US" altLang="ko-KR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=1.0</a:t>
            </a:r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으로 설정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  <a:sym typeface="Symbol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하는 것이 더 정확함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  <a:sym typeface="Symbol"/>
            </a:endParaRPr>
          </a:p>
          <a:p>
            <a:r>
              <a:rPr lang="ko-KR" altLang="en-US" sz="1800" b="1" dirty="0" smtClean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확</a:t>
            </a:r>
            <a:r>
              <a:rPr lang="ko-KR" altLang="en-US" sz="1800" b="1" dirty="0">
                <a:solidFill>
                  <a:srgbClr val="0066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Symbol"/>
              </a:rPr>
              <a:t>인</a:t>
            </a:r>
            <a:endParaRPr lang="en-US" altLang="ko-KR" sz="1800" b="1" dirty="0" smtClean="0">
              <a:solidFill>
                <a:srgbClr val="0066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pSp>
        <p:nvGrpSpPr>
          <p:cNvPr id="4706" name="그룹 4705"/>
          <p:cNvGrpSpPr/>
          <p:nvPr/>
        </p:nvGrpSpPr>
        <p:grpSpPr>
          <a:xfrm>
            <a:off x="15716051" y="19676070"/>
            <a:ext cx="13796037" cy="2823121"/>
            <a:chOff x="15716051" y="19661261"/>
            <a:chExt cx="13796037" cy="2823121"/>
          </a:xfrm>
        </p:grpSpPr>
        <p:pic>
          <p:nvPicPr>
            <p:cNvPr id="148" name="그림 147"/>
            <p:cNvPicPr>
              <a:picLocks noChangeAspect="1"/>
            </p:cNvPicPr>
            <p:nvPr/>
          </p:nvPicPr>
          <p:blipFill rotWithShape="1">
            <a:blip r:embed="rId3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55" t="9027" r="62722" b="76667"/>
            <a:stretch/>
          </p:blipFill>
          <p:spPr>
            <a:xfrm>
              <a:off x="15716051" y="21503307"/>
              <a:ext cx="4114800" cy="981075"/>
            </a:xfrm>
            <a:prstGeom prst="rect">
              <a:avLst/>
            </a:prstGeom>
          </p:spPr>
        </p:pic>
        <p:sp>
          <p:nvSpPr>
            <p:cNvPr id="118" name="TextBox 117"/>
            <p:cNvSpPr txBox="1"/>
            <p:nvPr/>
          </p:nvSpPr>
          <p:spPr>
            <a:xfrm>
              <a:off x="28303103" y="19661261"/>
              <a:ext cx="120898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latin typeface="Times New Roman" panose="02020603050405020304" pitchFamily="18" charset="0"/>
                  <a:ea typeface="나눔고딕" panose="020D0604000000000000" pitchFamily="50" charset="-127"/>
                  <a:cs typeface="Times New Roman" panose="02020603050405020304" pitchFamily="18" charset="0"/>
                </a:rPr>
                <a:t>Channel</a:t>
              </a:r>
              <a:endParaRPr lang="ko-KR" altLang="en-US" sz="2400" dirty="0">
                <a:latin typeface="Times New Roman" panose="02020603050405020304" pitchFamily="18" charset="0"/>
                <a:ea typeface="나눔고딕" panose="020D0604000000000000" pitchFamily="50" charset="-127"/>
                <a:cs typeface="Times New Roman" panose="02020603050405020304" pitchFamily="18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28140174" y="20467469"/>
              <a:ext cx="13719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err="1" smtClean="0">
                  <a:latin typeface="Times New Roman" panose="02020603050405020304" pitchFamily="18" charset="0"/>
                  <a:ea typeface="나눔고딕" panose="020D0604000000000000" pitchFamily="50" charset="-127"/>
                  <a:cs typeface="Times New Roman" panose="02020603050405020304" pitchFamily="18" charset="0"/>
                </a:rPr>
                <a:t>Washcoat</a:t>
              </a:r>
              <a:endParaRPr lang="ko-KR" altLang="en-US" sz="2400" dirty="0">
                <a:latin typeface="Times New Roman" panose="02020603050405020304" pitchFamily="18" charset="0"/>
                <a:ea typeface="나눔고딕" panose="020D0604000000000000" pitchFamily="50" charset="-127"/>
                <a:cs typeface="Times New Roman" panose="02020603050405020304" pitchFamily="18" charset="0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28182878" y="21390321"/>
              <a:ext cx="13292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latin typeface="Times New Roman" panose="02020603050405020304" pitchFamily="18" charset="0"/>
                  <a:ea typeface="나눔고딕" panose="020D0604000000000000" pitchFamily="50" charset="-127"/>
                  <a:cs typeface="Times New Roman" panose="02020603050405020304" pitchFamily="18" charset="0"/>
                </a:rPr>
                <a:t>Substrate</a:t>
              </a:r>
              <a:endParaRPr lang="ko-KR" altLang="en-US" sz="2400" dirty="0">
                <a:latin typeface="Times New Roman" panose="02020603050405020304" pitchFamily="18" charset="0"/>
                <a:ea typeface="나눔고딕" panose="020D0604000000000000" pitchFamily="50" charset="-127"/>
                <a:cs typeface="Times New Roman" panose="02020603050405020304" pitchFamily="18" charset="0"/>
              </a:endParaRPr>
            </a:p>
          </p:txBody>
        </p:sp>
        <p:cxnSp>
          <p:nvCxnSpPr>
            <p:cNvPr id="40" name="구부러진 연결선 39"/>
            <p:cNvCxnSpPr/>
            <p:nvPr/>
          </p:nvCxnSpPr>
          <p:spPr>
            <a:xfrm flipV="1">
              <a:off x="27761660" y="20698301"/>
              <a:ext cx="406704" cy="317282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구부러진 연결선 42"/>
            <p:cNvCxnSpPr/>
            <p:nvPr/>
          </p:nvCxnSpPr>
          <p:spPr>
            <a:xfrm>
              <a:off x="27750869" y="21260819"/>
              <a:ext cx="428286" cy="360334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4" name="모서리가 둥근 직사각형 213"/>
          <p:cNvSpPr/>
          <p:nvPr/>
        </p:nvSpPr>
        <p:spPr>
          <a:xfrm>
            <a:off x="15444780" y="28685826"/>
            <a:ext cx="4699763" cy="8667748"/>
          </a:xfrm>
          <a:prstGeom prst="roundRect">
            <a:avLst>
              <a:gd name="adj" fmla="val 5865"/>
            </a:avLst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15" name="그림 214"/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9539" y="29375718"/>
            <a:ext cx="4501480" cy="3715624"/>
          </a:xfrm>
          <a:prstGeom prst="rect">
            <a:avLst/>
          </a:prstGeom>
        </p:spPr>
      </p:pic>
      <p:sp>
        <p:nvSpPr>
          <p:cNvPr id="217" name="직사각형 216"/>
          <p:cNvSpPr/>
          <p:nvPr/>
        </p:nvSpPr>
        <p:spPr>
          <a:xfrm>
            <a:off x="15716051" y="28821086"/>
            <a:ext cx="20265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Wingdings"/>
              </a:rPr>
              <a:t></a:t>
            </a:r>
            <a:r>
              <a:rPr lang="ko-KR" altLang="en-US" sz="24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입구온도 </a:t>
            </a:r>
            <a:r>
              <a:rPr lang="en-US" altLang="ko-KR" sz="2800" b="1" i="1" dirty="0" smtClean="0">
                <a:latin typeface="Times New Roman" panose="02020603050405020304" pitchFamily="18" charset="0"/>
                <a:ea typeface="나눔고딕" panose="020D0604000000000000" pitchFamily="50" charset="-127"/>
                <a:cs typeface="Times New Roman" panose="02020603050405020304" pitchFamily="18" charset="0"/>
                <a:sym typeface="Symbol"/>
              </a:rPr>
              <a:t>T</a:t>
            </a:r>
            <a:r>
              <a:rPr lang="en-US" altLang="ko-KR" sz="2800" b="1" baseline="-25000" dirty="0" smtClean="0">
                <a:latin typeface="Times New Roman" panose="02020603050405020304" pitchFamily="18" charset="0"/>
                <a:ea typeface="나눔고딕" panose="020D0604000000000000" pitchFamily="50" charset="-127"/>
                <a:cs typeface="Times New Roman" panose="02020603050405020304" pitchFamily="18" charset="0"/>
                <a:sym typeface="Symbol"/>
              </a:rPr>
              <a:t>in</a:t>
            </a:r>
            <a:endParaRPr lang="ko-KR" altLang="en-US" sz="2800" b="1" baseline="-25000" dirty="0">
              <a:latin typeface="Times New Roman" panose="02020603050405020304" pitchFamily="18" charset="0"/>
              <a:ea typeface="나눔고딕" panose="020D0604000000000000" pitchFamily="50" charset="-127"/>
              <a:cs typeface="Times New Roman" panose="02020603050405020304" pitchFamily="18" charset="0"/>
            </a:endParaRPr>
          </a:p>
        </p:txBody>
      </p:sp>
      <p:sp>
        <p:nvSpPr>
          <p:cNvPr id="218" name="모서리가 둥근 직사각형 217"/>
          <p:cNvSpPr/>
          <p:nvPr/>
        </p:nvSpPr>
        <p:spPr>
          <a:xfrm>
            <a:off x="20213196" y="28677070"/>
            <a:ext cx="4828431" cy="8667748"/>
          </a:xfrm>
          <a:prstGeom prst="roundRect">
            <a:avLst>
              <a:gd name="adj" fmla="val 5865"/>
            </a:avLst>
          </a:prstGeom>
          <a:ln>
            <a:solidFill>
              <a:srgbClr val="0000FF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0" name="직사각형 219"/>
          <p:cNvSpPr/>
          <p:nvPr/>
        </p:nvSpPr>
        <p:spPr>
          <a:xfrm>
            <a:off x="20468579" y="28844427"/>
            <a:ext cx="19511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Wingdings"/>
              </a:rPr>
              <a:t></a:t>
            </a:r>
            <a:r>
              <a:rPr lang="ko-KR" altLang="en-US" sz="24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입구속도 </a:t>
            </a:r>
            <a:r>
              <a:rPr lang="en-US" altLang="ko-KR" sz="2400" b="1" i="1" dirty="0" err="1" smtClean="0">
                <a:latin typeface="Times New Roman" panose="02020603050405020304" pitchFamily="18" charset="0"/>
                <a:ea typeface="나눔고딕" panose="020D0604000000000000" pitchFamily="50" charset="-127"/>
                <a:cs typeface="Times New Roman" panose="02020603050405020304" pitchFamily="18" charset="0"/>
                <a:sym typeface="Symbol"/>
              </a:rPr>
              <a:t>u</a:t>
            </a:r>
            <a:r>
              <a:rPr lang="en-US" altLang="ko-KR" sz="2400" b="1" baseline="-25000" dirty="0" err="1" smtClean="0">
                <a:latin typeface="Times New Roman" panose="02020603050405020304" pitchFamily="18" charset="0"/>
                <a:ea typeface="나눔고딕" panose="020D0604000000000000" pitchFamily="50" charset="-127"/>
                <a:cs typeface="Times New Roman" panose="02020603050405020304" pitchFamily="18" charset="0"/>
                <a:sym typeface="Symbol"/>
              </a:rPr>
              <a:t>in</a:t>
            </a:r>
            <a:endParaRPr lang="ko-KR" altLang="en-US" sz="2400" b="1" dirty="0"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sp>
        <p:nvSpPr>
          <p:cNvPr id="222" name="모서리가 둥근 직사각형 221"/>
          <p:cNvSpPr/>
          <p:nvPr/>
        </p:nvSpPr>
        <p:spPr>
          <a:xfrm>
            <a:off x="25104744" y="28677070"/>
            <a:ext cx="4808588" cy="8667748"/>
          </a:xfrm>
          <a:prstGeom prst="roundRect">
            <a:avLst>
              <a:gd name="adj" fmla="val 5865"/>
            </a:avLst>
          </a:prstGeom>
          <a:ln>
            <a:solidFill>
              <a:srgbClr val="008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23" name="그림 222"/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1560" y="29325176"/>
            <a:ext cx="4637228" cy="3903653"/>
          </a:xfrm>
          <a:prstGeom prst="rect">
            <a:avLst/>
          </a:prstGeom>
        </p:spPr>
      </p:pic>
      <p:sp>
        <p:nvSpPr>
          <p:cNvPr id="224" name="직사각형 223"/>
          <p:cNvSpPr/>
          <p:nvPr/>
        </p:nvSpPr>
        <p:spPr>
          <a:xfrm>
            <a:off x="25384143" y="28863477"/>
            <a:ext cx="26452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Wingdings"/>
              </a:rPr>
              <a:t></a:t>
            </a:r>
            <a:r>
              <a:rPr lang="ko-KR" altLang="en-US" sz="24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</a:t>
            </a:r>
            <a:r>
              <a:rPr lang="ko-KR" altLang="en-US" sz="2400" b="1" dirty="0" err="1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대류열전달계수</a:t>
            </a:r>
            <a:r>
              <a:rPr lang="ko-KR" altLang="en-US" sz="24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Arial" pitchFamily="34" charset="0"/>
                <a:sym typeface="Symbol"/>
              </a:rPr>
              <a:t> </a:t>
            </a:r>
            <a:r>
              <a:rPr lang="en-US" altLang="ko-KR" sz="2400" b="1" i="1" dirty="0" smtClean="0">
                <a:latin typeface="Times New Roman" panose="02020603050405020304" pitchFamily="18" charset="0"/>
                <a:ea typeface="나눔고딕" panose="020D0604000000000000" pitchFamily="50" charset="-127"/>
                <a:cs typeface="Times New Roman" panose="02020603050405020304" pitchFamily="18" charset="0"/>
                <a:sym typeface="Symbol"/>
              </a:rPr>
              <a:t>h</a:t>
            </a:r>
            <a:endParaRPr lang="ko-KR" altLang="en-US" sz="2400" b="1" dirty="0">
              <a:latin typeface="나눔고딕" panose="020D0604000000000000" pitchFamily="50" charset="-127"/>
              <a:ea typeface="나눔고딕" panose="020D0604000000000000" pitchFamily="50" charset="-127"/>
              <a:cs typeface="Arial" pitchFamily="34" charset="0"/>
            </a:endParaRPr>
          </a:p>
        </p:txBody>
      </p:sp>
      <p:pic>
        <p:nvPicPr>
          <p:cNvPr id="23" name="그림 22"/>
          <p:cNvPicPr>
            <a:picLocks noChangeAspect="1"/>
          </p:cNvPicPr>
          <p:nvPr/>
        </p:nvPicPr>
        <p:blipFill rotWithShape="1"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8" t="23707"/>
          <a:stretch/>
        </p:blipFill>
        <p:spPr>
          <a:xfrm>
            <a:off x="22772835" y="7188531"/>
            <a:ext cx="4947038" cy="4068324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3561" y="11611174"/>
            <a:ext cx="5103050" cy="4190966"/>
          </a:xfrm>
          <a:prstGeom prst="rect">
            <a:avLst/>
          </a:prstGeom>
        </p:spPr>
      </p:pic>
      <p:pic>
        <p:nvPicPr>
          <p:cNvPr id="30" name="그림 29"/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0578" y="11611174"/>
            <a:ext cx="5030809" cy="4043024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0027" y="33390198"/>
            <a:ext cx="4550992" cy="3807511"/>
          </a:xfrm>
          <a:prstGeom prst="rect">
            <a:avLst/>
          </a:prstGeom>
        </p:spPr>
      </p:pic>
      <p:pic>
        <p:nvPicPr>
          <p:cNvPr id="35" name="그림 34"/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3498" y="33398584"/>
            <a:ext cx="4698679" cy="3799125"/>
          </a:xfrm>
          <a:prstGeom prst="rect">
            <a:avLst/>
          </a:prstGeom>
        </p:spPr>
      </p:pic>
      <p:pic>
        <p:nvPicPr>
          <p:cNvPr id="39" name="그림 38"/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9852" y="33405603"/>
            <a:ext cx="4648935" cy="3790347"/>
          </a:xfrm>
          <a:prstGeom prst="rect">
            <a:avLst/>
          </a:prstGeom>
        </p:spPr>
      </p:pic>
      <p:pic>
        <p:nvPicPr>
          <p:cNvPr id="42" name="그림 41"/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9302" y="29402714"/>
            <a:ext cx="4712875" cy="3793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45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40481</TotalTime>
  <Words>746</Words>
  <Application>Microsoft Office PowerPoint</Application>
  <PresentationFormat>사용자 지정</PresentationFormat>
  <Paragraphs>128</Paragraphs>
  <Slides>1</Slides>
  <Notes>1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11" baseType="lpstr">
      <vt:lpstr>나눔고딕</vt:lpstr>
      <vt:lpstr>맑은 고딕</vt:lpstr>
      <vt:lpstr>Arial</vt:lpstr>
      <vt:lpstr>Symbol</vt:lpstr>
      <vt:lpstr>times</vt:lpstr>
      <vt:lpstr>Times New Roman</vt:lpstr>
      <vt:lpstr>Wingdings</vt:lpstr>
      <vt:lpstr>Office 테마</vt:lpstr>
      <vt:lpstr>Equation.3</vt:lpstr>
      <vt:lpstr>Equation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DWSHIN</dc:creator>
  <cp:lastModifiedBy>Jeong Areum</cp:lastModifiedBy>
  <cp:revision>739</cp:revision>
  <cp:lastPrinted>2018-08-17T06:55:56Z</cp:lastPrinted>
  <dcterms:created xsi:type="dcterms:W3CDTF">2012-08-06T23:34:54Z</dcterms:created>
  <dcterms:modified xsi:type="dcterms:W3CDTF">2018-08-20T11:11:18Z</dcterms:modified>
</cp:coreProperties>
</file>