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79975" cy="42808525"/>
  <p:notesSz cx="6761163" cy="9942513"/>
  <p:defaultTextStyle>
    <a:defPPr>
      <a:defRPr lang="ko-KR"/>
    </a:defPPr>
    <a:lvl1pPr algn="l" defTabSz="2471738" rtl="0" eaLnBrk="0" fontAlgn="base" hangingPunct="0">
      <a:spcBef>
        <a:spcPct val="0"/>
      </a:spcBef>
      <a:spcAft>
        <a:spcPct val="0"/>
      </a:spcAft>
      <a:defRPr kumimoji="1" sz="49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1235075" indent="-777875" algn="l" defTabSz="2471738" rtl="0" eaLnBrk="0" fontAlgn="base" hangingPunct="0">
      <a:spcBef>
        <a:spcPct val="0"/>
      </a:spcBef>
      <a:spcAft>
        <a:spcPct val="0"/>
      </a:spcAft>
      <a:defRPr kumimoji="1" sz="49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2471738" indent="-1557338" algn="l" defTabSz="2471738" rtl="0" eaLnBrk="0" fontAlgn="base" hangingPunct="0">
      <a:spcBef>
        <a:spcPct val="0"/>
      </a:spcBef>
      <a:spcAft>
        <a:spcPct val="0"/>
      </a:spcAft>
      <a:defRPr kumimoji="1" sz="49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3706813" indent="-2335213" algn="l" defTabSz="2471738" rtl="0" eaLnBrk="0" fontAlgn="base" hangingPunct="0">
      <a:spcBef>
        <a:spcPct val="0"/>
      </a:spcBef>
      <a:spcAft>
        <a:spcPct val="0"/>
      </a:spcAft>
      <a:defRPr kumimoji="1" sz="49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4943475" indent="-3114675" algn="l" defTabSz="2471738" rtl="0" eaLnBrk="0" fontAlgn="base" hangingPunct="0">
      <a:spcBef>
        <a:spcPct val="0"/>
      </a:spcBef>
      <a:spcAft>
        <a:spcPct val="0"/>
      </a:spcAft>
      <a:defRPr kumimoji="1" sz="49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49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49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49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49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00"/>
    <a:srgbClr val="CC9900"/>
    <a:srgbClr val="008080"/>
    <a:srgbClr val="00CC00"/>
    <a:srgbClr val="B3C9E3"/>
    <a:srgbClr val="E3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650" autoAdjust="0"/>
    <p:restoredTop sz="97103" autoAdjust="0"/>
  </p:normalViewPr>
  <p:slideViewPr>
    <p:cSldViewPr>
      <p:cViewPr>
        <p:scale>
          <a:sx n="50" d="100"/>
          <a:sy n="50" d="100"/>
        </p:scale>
        <p:origin x="-654" y="-72"/>
      </p:cViewPr>
      <p:guideLst>
        <p:guide orient="horz" pos="13483"/>
        <p:guide pos="9537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2" Type="http://schemas.openxmlformats.org/officeDocument/2006/relationships/image" Target="../media/image2.wmf"/><Relationship Id="rId16" Type="http://schemas.openxmlformats.org/officeDocument/2006/relationships/image" Target="../media/image16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5" Type="http://schemas.openxmlformats.org/officeDocument/2006/relationships/image" Target="../media/image1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Relationship Id="rId14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 defTabSz="2471898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 defTabSz="2471898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0F2B18B-6739-439C-9256-98F35E50F716}" type="datetimeFigureOut">
              <a:rPr lang="ko-KR" altLang="en-US"/>
              <a:pPr>
                <a:defRPr/>
              </a:pPr>
              <a:t>2018-08-21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63750" y="746125"/>
            <a:ext cx="263366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  <a:endParaRPr lang="ko-KR" altLang="en-US" noProof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 defTabSz="2471898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0" sz="1200">
                <a:latin typeface="맑은 고딕" pitchFamily="50" charset="-127"/>
                <a:ea typeface="맑은 고딕" pitchFamily="50" charset="-127"/>
              </a:defRPr>
            </a:lvl1pPr>
          </a:lstStyle>
          <a:p>
            <a:fld id="{A786120C-42B4-43C4-9D0B-0CDA46A441D0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52336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2471738" rtl="0" eaLnBrk="0" fontAlgn="base" latinLnBrk="1" hangingPunct="0">
      <a:spcBef>
        <a:spcPct val="30000"/>
      </a:spcBef>
      <a:spcAft>
        <a:spcPct val="0"/>
      </a:spcAft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1235075" algn="l" defTabSz="2471738" rtl="0" eaLnBrk="0" fontAlgn="base" latinLnBrk="1" hangingPunct="0">
      <a:spcBef>
        <a:spcPct val="30000"/>
      </a:spcBef>
      <a:spcAft>
        <a:spcPct val="0"/>
      </a:spcAft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2471738" algn="l" defTabSz="2471738" rtl="0" eaLnBrk="0" fontAlgn="base" latinLnBrk="1" hangingPunct="0">
      <a:spcBef>
        <a:spcPct val="30000"/>
      </a:spcBef>
      <a:spcAft>
        <a:spcPct val="0"/>
      </a:spcAft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3706813" algn="l" defTabSz="2471738" rtl="0" eaLnBrk="0" fontAlgn="base" latinLnBrk="1" hangingPunct="0">
      <a:spcBef>
        <a:spcPct val="30000"/>
      </a:spcBef>
      <a:spcAft>
        <a:spcPct val="0"/>
      </a:spcAft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4943475" algn="l" defTabSz="2471738" rtl="0" eaLnBrk="0" fontAlgn="base" latinLnBrk="1" hangingPunct="0">
      <a:spcBef>
        <a:spcPct val="30000"/>
      </a:spcBef>
      <a:spcAft>
        <a:spcPct val="0"/>
      </a:spcAft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6179744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7415693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8651641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9887590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4100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latinLnBrk="1">
              <a:spcBef>
                <a:spcPct val="30000"/>
              </a:spcBef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30000"/>
              </a:spcBef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30000"/>
              </a:spcBef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30000"/>
              </a:spcBef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30000"/>
              </a:spcBef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3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3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3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3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>
              <a:spcBef>
                <a:spcPct val="0"/>
              </a:spcBef>
            </a:pPr>
            <a:fld id="{CB6F0208-94DD-4FD7-81F2-5757D509923E}" type="slidenum">
              <a:rPr lang="ko-KR" altLang="en-US" sz="1200"/>
              <a:pPr>
                <a:spcBef>
                  <a:spcPct val="0"/>
                </a:spcBef>
              </a:pPr>
              <a:t>1</a:t>
            </a:fld>
            <a:endParaRPr lang="ko-KR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270999" y="13298392"/>
            <a:ext cx="25737979" cy="917608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541996" y="24258165"/>
            <a:ext cx="21195983" cy="1093995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35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7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7078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943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79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415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651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887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2798A-F3BA-4077-9B7E-4AA3FC7FEFCC}" type="datetimeFigureOut">
              <a:rPr lang="ko-KR" altLang="en-US"/>
              <a:pPr>
                <a:defRPr/>
              </a:pPr>
              <a:t>2018-08-21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E046AD-6F57-498D-89C8-35526436F1E1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2960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6DC82-CA8E-4DA3-A3A7-4A512034A7D0}" type="datetimeFigureOut">
              <a:rPr lang="ko-KR" altLang="en-US"/>
              <a:pPr>
                <a:defRPr/>
              </a:pPr>
              <a:t>2018-08-21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391D97-917B-45FE-9F7A-D9C96AA5DFC7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366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6439868" y="1813419"/>
            <a:ext cx="26826164" cy="3863667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961371" y="1813419"/>
            <a:ext cx="79973831" cy="3863667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DA218-7C76-406F-A24B-03AD94719354}" type="datetimeFigureOut">
              <a:rPr lang="ko-KR" altLang="en-US"/>
              <a:pPr>
                <a:defRPr/>
              </a:pPr>
              <a:t>2018-08-21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884E91-5221-403D-B960-AFCA65E76690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4672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B6A2D-8754-492A-ABB7-091051A9F017}" type="datetimeFigureOut">
              <a:rPr lang="ko-KR" altLang="en-US"/>
              <a:pPr>
                <a:defRPr/>
              </a:pPr>
              <a:t>2018-08-21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FDF1D3-4038-4C8F-AD18-DEA87CC561A2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2163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91909" y="27508444"/>
            <a:ext cx="25737979" cy="8502250"/>
          </a:xfrm>
        </p:spPr>
        <p:txBody>
          <a:bodyPr anchor="t"/>
          <a:lstStyle>
            <a:lvl1pPr algn="l">
              <a:defRPr sz="108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391909" y="18144085"/>
            <a:ext cx="25737979" cy="9364359"/>
          </a:xfrm>
        </p:spPr>
        <p:txBody>
          <a:bodyPr anchor="b"/>
          <a:lstStyle>
            <a:lvl1pPr marL="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1pPr>
            <a:lvl2pPr marL="1235949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 marL="247189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3pPr>
            <a:lvl4pPr marL="3707846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 marL="4943795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lvl6pPr marL="6179744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6pPr>
            <a:lvl7pPr marL="7415693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7pPr>
            <a:lvl8pPr marL="865164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8pPr>
            <a:lvl9pPr marL="988759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AD0AC-80C2-413B-8F32-328C33E92BBB}" type="datetimeFigureOut">
              <a:rPr lang="ko-KR" altLang="en-US"/>
              <a:pPr>
                <a:defRPr/>
              </a:pPr>
              <a:t>2018-08-21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CCACDB-D3B4-4EB8-B0EE-D9ACF7A2EBB2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9852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961372" y="10563397"/>
            <a:ext cx="53399998" cy="29886695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9866036" y="10563397"/>
            <a:ext cx="53399998" cy="29886695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B4B11-C4F3-4024-B4A8-9BE63565E82B}" type="datetimeFigureOut">
              <a:rPr lang="ko-KR" altLang="en-US"/>
              <a:pPr>
                <a:defRPr/>
              </a:pPr>
              <a:t>2018-08-21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3A321C-7F13-4BCB-9DA0-8829AFF3F4B4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3829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13999" y="1714324"/>
            <a:ext cx="27251978" cy="7134755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13999" y="9582380"/>
            <a:ext cx="13378914" cy="3993476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5949" indent="0">
              <a:buNone/>
              <a:defRPr sz="5400" b="1"/>
            </a:lvl2pPr>
            <a:lvl3pPr marL="2471898" indent="0">
              <a:buNone/>
              <a:defRPr sz="4900" b="1"/>
            </a:lvl3pPr>
            <a:lvl4pPr marL="3707846" indent="0">
              <a:buNone/>
              <a:defRPr sz="4300" b="1"/>
            </a:lvl4pPr>
            <a:lvl5pPr marL="4943795" indent="0">
              <a:buNone/>
              <a:defRPr sz="4300" b="1"/>
            </a:lvl5pPr>
            <a:lvl6pPr marL="6179744" indent="0">
              <a:buNone/>
              <a:defRPr sz="4300" b="1"/>
            </a:lvl6pPr>
            <a:lvl7pPr marL="7415693" indent="0">
              <a:buNone/>
              <a:defRPr sz="4300" b="1"/>
            </a:lvl7pPr>
            <a:lvl8pPr marL="8651641" indent="0">
              <a:buNone/>
              <a:defRPr sz="4300" b="1"/>
            </a:lvl8pPr>
            <a:lvl9pPr marL="9887590" indent="0">
              <a:buNone/>
              <a:defRPr sz="43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513999" y="13575856"/>
            <a:ext cx="13378914" cy="24664455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5381809" y="9582380"/>
            <a:ext cx="13384169" cy="3993476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5949" indent="0">
              <a:buNone/>
              <a:defRPr sz="5400" b="1"/>
            </a:lvl2pPr>
            <a:lvl3pPr marL="2471898" indent="0">
              <a:buNone/>
              <a:defRPr sz="4900" b="1"/>
            </a:lvl3pPr>
            <a:lvl4pPr marL="3707846" indent="0">
              <a:buNone/>
              <a:defRPr sz="4300" b="1"/>
            </a:lvl4pPr>
            <a:lvl5pPr marL="4943795" indent="0">
              <a:buNone/>
              <a:defRPr sz="4300" b="1"/>
            </a:lvl5pPr>
            <a:lvl6pPr marL="6179744" indent="0">
              <a:buNone/>
              <a:defRPr sz="4300" b="1"/>
            </a:lvl6pPr>
            <a:lvl7pPr marL="7415693" indent="0">
              <a:buNone/>
              <a:defRPr sz="4300" b="1"/>
            </a:lvl7pPr>
            <a:lvl8pPr marL="8651641" indent="0">
              <a:buNone/>
              <a:defRPr sz="4300" b="1"/>
            </a:lvl8pPr>
            <a:lvl9pPr marL="9887590" indent="0">
              <a:buNone/>
              <a:defRPr sz="43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5381809" y="13575856"/>
            <a:ext cx="13384169" cy="24664455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9E74F-682F-4689-827F-2A27D628911F}" type="datetimeFigureOut">
              <a:rPr lang="ko-KR" altLang="en-US"/>
              <a:pPr>
                <a:defRPr/>
              </a:pPr>
              <a:t>2018-08-21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CD7D8-2AE7-49EC-B3C6-B5A71F81E4D6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8766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D3C28-4CDD-4239-8D1A-62C3E7BE4332}" type="datetimeFigureOut">
              <a:rPr lang="ko-KR" altLang="en-US"/>
              <a:pPr>
                <a:defRPr/>
              </a:pPr>
              <a:t>2018-08-21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25A2C-5BA4-4462-8F2C-8908A7703EAB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255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50947-E363-4423-8937-A06D6FC6F74F}" type="datetimeFigureOut">
              <a:rPr lang="ko-KR" altLang="en-US"/>
              <a:pPr>
                <a:defRPr/>
              </a:pPr>
              <a:t>2018-08-21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AB8BD0-743C-49C4-8D2B-39AE3F5F2A32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7531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14000" y="1704417"/>
            <a:ext cx="9961903" cy="7253665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1838629" y="1704419"/>
            <a:ext cx="16927347" cy="36535891"/>
          </a:xfrm>
        </p:spPr>
        <p:txBody>
          <a:bodyPr/>
          <a:lstStyle>
            <a:lvl1pPr>
              <a:defRPr sz="8700"/>
            </a:lvl1pPr>
            <a:lvl2pPr>
              <a:defRPr sz="7600"/>
            </a:lvl2pPr>
            <a:lvl3pPr>
              <a:defRPr sz="65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514000" y="8958085"/>
            <a:ext cx="9961903" cy="29282226"/>
          </a:xfrm>
        </p:spPr>
        <p:txBody>
          <a:bodyPr/>
          <a:lstStyle>
            <a:lvl1pPr marL="0" indent="0">
              <a:buNone/>
              <a:defRPr sz="3800"/>
            </a:lvl1pPr>
            <a:lvl2pPr marL="1235949" indent="0">
              <a:buNone/>
              <a:defRPr sz="3200"/>
            </a:lvl2pPr>
            <a:lvl3pPr marL="2471898" indent="0">
              <a:buNone/>
              <a:defRPr sz="2700"/>
            </a:lvl3pPr>
            <a:lvl4pPr marL="3707846" indent="0">
              <a:buNone/>
              <a:defRPr sz="2400"/>
            </a:lvl4pPr>
            <a:lvl5pPr marL="4943795" indent="0">
              <a:buNone/>
              <a:defRPr sz="2400"/>
            </a:lvl5pPr>
            <a:lvl6pPr marL="6179744" indent="0">
              <a:buNone/>
              <a:defRPr sz="2400"/>
            </a:lvl6pPr>
            <a:lvl7pPr marL="7415693" indent="0">
              <a:buNone/>
              <a:defRPr sz="2400"/>
            </a:lvl7pPr>
            <a:lvl8pPr marL="8651641" indent="0">
              <a:buNone/>
              <a:defRPr sz="2400"/>
            </a:lvl8pPr>
            <a:lvl9pPr marL="9887590" indent="0">
              <a:buNone/>
              <a:defRPr sz="2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3DAB1-088C-4D01-BA4A-60EC5F67B348}" type="datetimeFigureOut">
              <a:rPr lang="ko-KR" altLang="en-US"/>
              <a:pPr>
                <a:defRPr/>
              </a:pPr>
              <a:t>2018-08-21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D2F3D7-A0B6-4B1F-97F6-91724740662A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5499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935087" y="29965973"/>
            <a:ext cx="18167985" cy="3537650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935087" y="3825027"/>
            <a:ext cx="18167985" cy="25685115"/>
          </a:xfrm>
        </p:spPr>
        <p:txBody>
          <a:bodyPr rtlCol="0">
            <a:normAutofit/>
          </a:bodyPr>
          <a:lstStyle>
            <a:lvl1pPr marL="0" indent="0">
              <a:buNone/>
              <a:defRPr sz="8700"/>
            </a:lvl1pPr>
            <a:lvl2pPr marL="1235949" indent="0">
              <a:buNone/>
              <a:defRPr sz="7600"/>
            </a:lvl2pPr>
            <a:lvl3pPr marL="2471898" indent="0">
              <a:buNone/>
              <a:defRPr sz="6500"/>
            </a:lvl3pPr>
            <a:lvl4pPr marL="3707846" indent="0">
              <a:buNone/>
              <a:defRPr sz="5400"/>
            </a:lvl4pPr>
            <a:lvl5pPr marL="4943795" indent="0">
              <a:buNone/>
              <a:defRPr sz="5400"/>
            </a:lvl5pPr>
            <a:lvl6pPr marL="6179744" indent="0">
              <a:buNone/>
              <a:defRPr sz="5400"/>
            </a:lvl6pPr>
            <a:lvl7pPr marL="7415693" indent="0">
              <a:buNone/>
              <a:defRPr sz="5400"/>
            </a:lvl7pPr>
            <a:lvl8pPr marL="8651641" indent="0">
              <a:buNone/>
              <a:defRPr sz="5400"/>
            </a:lvl8pPr>
            <a:lvl9pPr marL="9887590" indent="0">
              <a:buNone/>
              <a:defRPr sz="54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935087" y="33503620"/>
            <a:ext cx="18167985" cy="5024055"/>
          </a:xfrm>
        </p:spPr>
        <p:txBody>
          <a:bodyPr/>
          <a:lstStyle>
            <a:lvl1pPr marL="0" indent="0">
              <a:buNone/>
              <a:defRPr sz="3800"/>
            </a:lvl1pPr>
            <a:lvl2pPr marL="1235949" indent="0">
              <a:buNone/>
              <a:defRPr sz="3200"/>
            </a:lvl2pPr>
            <a:lvl3pPr marL="2471898" indent="0">
              <a:buNone/>
              <a:defRPr sz="2700"/>
            </a:lvl3pPr>
            <a:lvl4pPr marL="3707846" indent="0">
              <a:buNone/>
              <a:defRPr sz="2400"/>
            </a:lvl4pPr>
            <a:lvl5pPr marL="4943795" indent="0">
              <a:buNone/>
              <a:defRPr sz="2400"/>
            </a:lvl5pPr>
            <a:lvl6pPr marL="6179744" indent="0">
              <a:buNone/>
              <a:defRPr sz="2400"/>
            </a:lvl6pPr>
            <a:lvl7pPr marL="7415693" indent="0">
              <a:buNone/>
              <a:defRPr sz="2400"/>
            </a:lvl7pPr>
            <a:lvl8pPr marL="8651641" indent="0">
              <a:buNone/>
              <a:defRPr sz="2400"/>
            </a:lvl8pPr>
            <a:lvl9pPr marL="9887590" indent="0">
              <a:buNone/>
              <a:defRPr sz="2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FF5C-A439-42B5-8A06-B22D69B42FD8}" type="datetimeFigureOut">
              <a:rPr lang="ko-KR" altLang="en-US"/>
              <a:pPr>
                <a:defRPr/>
              </a:pPr>
              <a:t>2018-08-21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D707BD-C514-4622-9802-DB1D903458EA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322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1514475" y="1714500"/>
            <a:ext cx="27251025" cy="713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47190" tIns="123595" rIns="247190" bIns="1235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1514475" y="9988550"/>
            <a:ext cx="27251025" cy="2825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47190" tIns="123595" rIns="247190" bIns="1235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1514475" y="39676388"/>
            <a:ext cx="7064375" cy="2279650"/>
          </a:xfrm>
          <a:prstGeom prst="rect">
            <a:avLst/>
          </a:prstGeom>
        </p:spPr>
        <p:txBody>
          <a:bodyPr vert="horz" lIns="247190" tIns="123595" rIns="247190" bIns="123595" rtlCol="0" anchor="ctr"/>
          <a:lstStyle>
            <a:lvl1pPr algn="l" defTabSz="2471898" eaLnBrk="1" fontAlgn="auto" latinLnBrk="1" hangingPunct="1">
              <a:spcBef>
                <a:spcPts val="0"/>
              </a:spcBef>
              <a:spcAft>
                <a:spcPts val="0"/>
              </a:spcAft>
              <a:defRPr kumimoji="0" sz="3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BDDA70A-1FB2-4EDB-A5C4-A36FC70CCAA1}" type="datetimeFigureOut">
              <a:rPr lang="ko-KR" altLang="en-US"/>
              <a:pPr>
                <a:defRPr/>
              </a:pPr>
              <a:t>2018-08-21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10345738" y="39676388"/>
            <a:ext cx="9588500" cy="2279650"/>
          </a:xfrm>
          <a:prstGeom prst="rect">
            <a:avLst/>
          </a:prstGeom>
        </p:spPr>
        <p:txBody>
          <a:bodyPr vert="horz" lIns="247190" tIns="123595" rIns="247190" bIns="123595" rtlCol="0" anchor="ctr"/>
          <a:lstStyle>
            <a:lvl1pPr algn="ctr" defTabSz="2471898" eaLnBrk="1" fontAlgn="auto" latinLnBrk="1" hangingPunct="1">
              <a:spcBef>
                <a:spcPts val="0"/>
              </a:spcBef>
              <a:spcAft>
                <a:spcPts val="0"/>
              </a:spcAft>
              <a:defRPr kumimoji="0" sz="3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21701125" y="39676388"/>
            <a:ext cx="7064375" cy="2279650"/>
          </a:xfrm>
          <a:prstGeom prst="rect">
            <a:avLst/>
          </a:prstGeom>
        </p:spPr>
        <p:txBody>
          <a:bodyPr vert="horz" wrap="square" lIns="247190" tIns="123595" rIns="247190" bIns="123595" numCol="1" anchor="ctr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0" sz="3200">
                <a:solidFill>
                  <a:srgbClr val="898989"/>
                </a:solidFill>
                <a:latin typeface="맑은 고딕" pitchFamily="50" charset="-127"/>
                <a:ea typeface="맑은 고딕" pitchFamily="50" charset="-127"/>
              </a:defRPr>
            </a:lvl1pPr>
          </a:lstStyle>
          <a:p>
            <a:fld id="{0CDF5FDA-8356-46AA-A2CA-EA6AA7ABFF3C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71738" rtl="0" eaLnBrk="0" fontAlgn="base" latinLnBrk="1" hangingPunct="0">
        <a:spcBef>
          <a:spcPct val="0"/>
        </a:spcBef>
        <a:spcAft>
          <a:spcPct val="0"/>
        </a:spcAft>
        <a:defRPr sz="11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471738" rtl="0" eaLnBrk="0" fontAlgn="base" latinLnBrk="1" hangingPunct="0">
        <a:spcBef>
          <a:spcPct val="0"/>
        </a:spcBef>
        <a:spcAft>
          <a:spcPct val="0"/>
        </a:spcAft>
        <a:defRPr sz="119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defTabSz="2471738" rtl="0" eaLnBrk="0" fontAlgn="base" latinLnBrk="1" hangingPunct="0">
        <a:spcBef>
          <a:spcPct val="0"/>
        </a:spcBef>
        <a:spcAft>
          <a:spcPct val="0"/>
        </a:spcAft>
        <a:defRPr sz="119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defTabSz="2471738" rtl="0" eaLnBrk="0" fontAlgn="base" latinLnBrk="1" hangingPunct="0">
        <a:spcBef>
          <a:spcPct val="0"/>
        </a:spcBef>
        <a:spcAft>
          <a:spcPct val="0"/>
        </a:spcAft>
        <a:defRPr sz="119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defTabSz="2471738" rtl="0" eaLnBrk="0" fontAlgn="base" latinLnBrk="1" hangingPunct="0">
        <a:spcBef>
          <a:spcPct val="0"/>
        </a:spcBef>
        <a:spcAft>
          <a:spcPct val="0"/>
        </a:spcAft>
        <a:defRPr sz="119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defTabSz="2471738" rtl="0" fontAlgn="base" latinLnBrk="1">
        <a:spcBef>
          <a:spcPct val="0"/>
        </a:spcBef>
        <a:spcAft>
          <a:spcPct val="0"/>
        </a:spcAft>
        <a:defRPr sz="119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defTabSz="2471738" rtl="0" fontAlgn="base" latinLnBrk="1">
        <a:spcBef>
          <a:spcPct val="0"/>
        </a:spcBef>
        <a:spcAft>
          <a:spcPct val="0"/>
        </a:spcAft>
        <a:defRPr sz="119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defTabSz="2471738" rtl="0" fontAlgn="base" latinLnBrk="1">
        <a:spcBef>
          <a:spcPct val="0"/>
        </a:spcBef>
        <a:spcAft>
          <a:spcPct val="0"/>
        </a:spcAft>
        <a:defRPr sz="119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defTabSz="2471738" rtl="0" fontAlgn="base" latinLnBrk="1">
        <a:spcBef>
          <a:spcPct val="0"/>
        </a:spcBef>
        <a:spcAft>
          <a:spcPct val="0"/>
        </a:spcAft>
        <a:defRPr sz="119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925513" indent="-925513" algn="l" defTabSz="2471738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8700" kern="1200">
          <a:solidFill>
            <a:schemeClr val="tx1"/>
          </a:solidFill>
          <a:latin typeface="+mn-lt"/>
          <a:ea typeface="+mn-ea"/>
          <a:cs typeface="+mn-cs"/>
        </a:defRPr>
      </a:lvl1pPr>
      <a:lvl2pPr marL="2008188" indent="-771525" algn="l" defTabSz="2471738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7600" kern="1200">
          <a:solidFill>
            <a:schemeClr val="tx1"/>
          </a:solidFill>
          <a:latin typeface="+mn-lt"/>
          <a:ea typeface="+mn-ea"/>
          <a:cs typeface="+mn-cs"/>
        </a:defRPr>
      </a:lvl2pPr>
      <a:lvl3pPr marL="3089275" indent="-617538" algn="l" defTabSz="2471738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3pPr>
      <a:lvl4pPr marL="4324350" indent="-617538" algn="l" defTabSz="2471738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561013" indent="-617538" algn="l" defTabSz="2471738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797718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033667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269616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505564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35949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471898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07846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4943795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79744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415693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651641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887590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8.png"/><Relationship Id="rId18" Type="http://schemas.openxmlformats.org/officeDocument/2006/relationships/image" Target="../media/image5.wmf"/><Relationship Id="rId26" Type="http://schemas.openxmlformats.org/officeDocument/2006/relationships/image" Target="../media/image9.wmf"/><Relationship Id="rId39" Type="http://schemas.openxmlformats.org/officeDocument/2006/relationships/oleObject" Target="../embeddings/oleObject16.bin"/><Relationship Id="rId3" Type="http://schemas.openxmlformats.org/officeDocument/2006/relationships/notesSlide" Target="../notesSlides/notesSlide1.xml"/><Relationship Id="rId21" Type="http://schemas.openxmlformats.org/officeDocument/2006/relationships/oleObject" Target="../embeddings/oleObject7.bin"/><Relationship Id="rId34" Type="http://schemas.openxmlformats.org/officeDocument/2006/relationships/image" Target="../media/image13.wmf"/><Relationship Id="rId42" Type="http://schemas.openxmlformats.org/officeDocument/2006/relationships/image" Target="../media/image23.png"/><Relationship Id="rId47" Type="http://schemas.openxmlformats.org/officeDocument/2006/relationships/image" Target="../media/image28.png"/><Relationship Id="rId7" Type="http://schemas.openxmlformats.org/officeDocument/2006/relationships/image" Target="../media/image2.wmf"/><Relationship Id="rId12" Type="http://schemas.openxmlformats.org/officeDocument/2006/relationships/image" Target="../media/image17.png"/><Relationship Id="rId17" Type="http://schemas.openxmlformats.org/officeDocument/2006/relationships/oleObject" Target="../embeddings/oleObject5.bin"/><Relationship Id="rId25" Type="http://schemas.openxmlformats.org/officeDocument/2006/relationships/oleObject" Target="../embeddings/oleObject9.bin"/><Relationship Id="rId33" Type="http://schemas.openxmlformats.org/officeDocument/2006/relationships/oleObject" Target="../embeddings/oleObject13.bin"/><Relationship Id="rId38" Type="http://schemas.openxmlformats.org/officeDocument/2006/relationships/image" Target="../media/image15.wmf"/><Relationship Id="rId46" Type="http://schemas.openxmlformats.org/officeDocument/2006/relationships/image" Target="../media/image27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1.png"/><Relationship Id="rId20" Type="http://schemas.openxmlformats.org/officeDocument/2006/relationships/image" Target="../media/image6.wmf"/><Relationship Id="rId29" Type="http://schemas.openxmlformats.org/officeDocument/2006/relationships/oleObject" Target="../embeddings/oleObject11.bin"/><Relationship Id="rId41" Type="http://schemas.openxmlformats.org/officeDocument/2006/relationships/image" Target="../media/image22.png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24" Type="http://schemas.openxmlformats.org/officeDocument/2006/relationships/image" Target="../media/image8.wmf"/><Relationship Id="rId32" Type="http://schemas.openxmlformats.org/officeDocument/2006/relationships/image" Target="../media/image12.wmf"/><Relationship Id="rId37" Type="http://schemas.openxmlformats.org/officeDocument/2006/relationships/oleObject" Target="../embeddings/oleObject15.bin"/><Relationship Id="rId40" Type="http://schemas.openxmlformats.org/officeDocument/2006/relationships/image" Target="../media/image16.wmf"/><Relationship Id="rId45" Type="http://schemas.openxmlformats.org/officeDocument/2006/relationships/image" Target="../media/image26.png"/><Relationship Id="rId5" Type="http://schemas.openxmlformats.org/officeDocument/2006/relationships/image" Target="../media/image1.wmf"/><Relationship Id="rId15" Type="http://schemas.openxmlformats.org/officeDocument/2006/relationships/image" Target="../media/image20.png"/><Relationship Id="rId23" Type="http://schemas.openxmlformats.org/officeDocument/2006/relationships/oleObject" Target="../embeddings/oleObject8.bin"/><Relationship Id="rId28" Type="http://schemas.openxmlformats.org/officeDocument/2006/relationships/image" Target="../media/image10.wmf"/><Relationship Id="rId36" Type="http://schemas.openxmlformats.org/officeDocument/2006/relationships/image" Target="../media/image14.wmf"/><Relationship Id="rId10" Type="http://schemas.openxmlformats.org/officeDocument/2006/relationships/oleObject" Target="../embeddings/oleObject4.bin"/><Relationship Id="rId19" Type="http://schemas.openxmlformats.org/officeDocument/2006/relationships/oleObject" Target="../embeddings/oleObject6.bin"/><Relationship Id="rId31" Type="http://schemas.openxmlformats.org/officeDocument/2006/relationships/oleObject" Target="../embeddings/oleObject12.bin"/><Relationship Id="rId44" Type="http://schemas.openxmlformats.org/officeDocument/2006/relationships/image" Target="../media/image25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image" Target="../media/image19.png"/><Relationship Id="rId22" Type="http://schemas.openxmlformats.org/officeDocument/2006/relationships/image" Target="../media/image7.wmf"/><Relationship Id="rId27" Type="http://schemas.openxmlformats.org/officeDocument/2006/relationships/oleObject" Target="../embeddings/oleObject10.bin"/><Relationship Id="rId30" Type="http://schemas.openxmlformats.org/officeDocument/2006/relationships/image" Target="../media/image11.wmf"/><Relationship Id="rId35" Type="http://schemas.openxmlformats.org/officeDocument/2006/relationships/oleObject" Target="../embeddings/oleObject14.bin"/><Relationship Id="rId43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양쪽 모서리가 둥근 사각형 131"/>
          <p:cNvSpPr/>
          <p:nvPr/>
        </p:nvSpPr>
        <p:spPr>
          <a:xfrm rot="10800000">
            <a:off x="15348786" y="6515100"/>
            <a:ext cx="14400000" cy="30191632"/>
          </a:xfrm>
          <a:prstGeom prst="round2SameRect">
            <a:avLst>
              <a:gd name="adj1" fmla="val 3188"/>
              <a:gd name="adj2" fmla="val 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defTabSz="247189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0" y="0"/>
            <a:ext cx="30276000" cy="617283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247189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/>
          </a:p>
        </p:txBody>
      </p:sp>
      <p:sp>
        <p:nvSpPr>
          <p:cNvPr id="3078" name="TextBox 4"/>
          <p:cNvSpPr txBox="1">
            <a:spLocks noChangeArrowheads="1"/>
          </p:cNvSpPr>
          <p:nvPr/>
        </p:nvSpPr>
        <p:spPr bwMode="auto">
          <a:xfrm>
            <a:off x="1265238" y="534988"/>
            <a:ext cx="27746325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6000" b="1" dirty="0">
                <a:solidFill>
                  <a:schemeClr val="bg1"/>
                </a:solidFill>
                <a:latin typeface="Arial" charset="0"/>
                <a:cs typeface="Arial" charset="0"/>
              </a:rPr>
              <a:t>Two-dimensional Lattice Boltzmann Simulation of Liquid Water </a:t>
            </a:r>
            <a:r>
              <a:rPr kumimoji="0" lang="en-US" altLang="ko-KR" sz="60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Transport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60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in </a:t>
            </a:r>
            <a:r>
              <a:rPr kumimoji="0" lang="en-US" altLang="ko-KR" sz="6000" b="1" dirty="0">
                <a:solidFill>
                  <a:schemeClr val="bg1"/>
                </a:solidFill>
                <a:latin typeface="Arial" charset="0"/>
                <a:cs typeface="Arial" charset="0"/>
              </a:rPr>
              <a:t>Gas Diffusion Layers of PEMFCs</a:t>
            </a:r>
          </a:p>
        </p:txBody>
      </p:sp>
      <p:sp>
        <p:nvSpPr>
          <p:cNvPr id="7" name="모서리가 둥근 직사각형 6"/>
          <p:cNvSpPr/>
          <p:nvPr/>
        </p:nvSpPr>
        <p:spPr bwMode="auto">
          <a:xfrm>
            <a:off x="488949" y="6577013"/>
            <a:ext cx="14400000" cy="6694907"/>
          </a:xfrm>
          <a:prstGeom prst="roundRect">
            <a:avLst>
              <a:gd name="adj" fmla="val 522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defTabSz="247189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/>
          </a:p>
        </p:txBody>
      </p:sp>
      <p:sp>
        <p:nvSpPr>
          <p:cNvPr id="17" name="모서리가 둥근 직사각형 16"/>
          <p:cNvSpPr/>
          <p:nvPr/>
        </p:nvSpPr>
        <p:spPr bwMode="auto">
          <a:xfrm>
            <a:off x="488949" y="6426199"/>
            <a:ext cx="14400000" cy="1008000"/>
          </a:xfrm>
          <a:prstGeom prst="roundRect">
            <a:avLst>
              <a:gd name="adj" fmla="val 9001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247189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3600" dirty="0">
                <a:latin typeface="Arial Black" panose="020B0A04020102020204" pitchFamily="34" charset="0"/>
                <a:cs typeface="Arial" pitchFamily="34" charset="0"/>
              </a:rPr>
              <a:t>Research Background &amp; Objectives</a:t>
            </a:r>
            <a:endParaRPr kumimoji="0" lang="ko-KR" altLang="en-US" sz="3600" dirty="0"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12" name="모서리가 둥근 직사각형 11"/>
          <p:cNvSpPr/>
          <p:nvPr/>
        </p:nvSpPr>
        <p:spPr bwMode="auto">
          <a:xfrm>
            <a:off x="488950" y="13743732"/>
            <a:ext cx="14400000" cy="28758874"/>
          </a:xfrm>
          <a:prstGeom prst="roundRect">
            <a:avLst>
              <a:gd name="adj" fmla="val 248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247189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/>
          </a:p>
        </p:txBody>
      </p:sp>
      <p:sp>
        <p:nvSpPr>
          <p:cNvPr id="18" name="모서리가 둥근 직사각형 17"/>
          <p:cNvSpPr/>
          <p:nvPr/>
        </p:nvSpPr>
        <p:spPr bwMode="auto">
          <a:xfrm>
            <a:off x="488949" y="13483382"/>
            <a:ext cx="14400000" cy="1008000"/>
          </a:xfrm>
          <a:prstGeom prst="roundRect">
            <a:avLst>
              <a:gd name="adj" fmla="val 900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47189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3600" dirty="0">
                <a:latin typeface="Arial Black" panose="020B0A04020102020204" pitchFamily="34" charset="0"/>
                <a:cs typeface="Arial" pitchFamily="34" charset="0"/>
              </a:rPr>
              <a:t>Theory &amp; </a:t>
            </a:r>
            <a:r>
              <a:rPr kumimoji="0" lang="en-US" altLang="ko-KR" sz="3600" dirty="0" smtClean="0">
                <a:latin typeface="Arial Black" panose="020B0A04020102020204" pitchFamily="34" charset="0"/>
                <a:cs typeface="Arial" pitchFamily="34" charset="0"/>
              </a:rPr>
              <a:t>Calculation</a:t>
            </a:r>
            <a:endParaRPr kumimoji="0" lang="ko-KR" altLang="en-US" sz="3600" dirty="0"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3082" name="직사각형 126"/>
          <p:cNvSpPr>
            <a:spLocks noChangeArrowheads="1"/>
          </p:cNvSpPr>
          <p:nvPr/>
        </p:nvSpPr>
        <p:spPr bwMode="auto">
          <a:xfrm>
            <a:off x="2066925" y="2690813"/>
            <a:ext cx="26860500" cy="308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ctr" defTabSz="914400" eaLnBrk="1" latinLnBrk="0" hangingPunct="1">
              <a:spcBef>
                <a:spcPct val="0"/>
              </a:spcBef>
              <a:buFont typeface="Arial" charset="0"/>
              <a:buNone/>
            </a:pPr>
            <a:r>
              <a:rPr kumimoji="0" lang="en-US" altLang="ko-KR" sz="4000" b="1" dirty="0" err="1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Seung</a:t>
            </a:r>
            <a:r>
              <a:rPr kumimoji="0" lang="en-US" altLang="ko-KR" sz="4000" b="1" dirty="0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 Hun Lee</a:t>
            </a:r>
            <a:r>
              <a:rPr kumimoji="0" lang="en-US" altLang="ko-KR" sz="4000" b="1" baseline="30000" dirty="0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1</a:t>
            </a:r>
            <a:r>
              <a:rPr kumimoji="0" lang="en-US" altLang="ko-KR" sz="4000" b="1" dirty="0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, Jung Ho Kang</a:t>
            </a:r>
            <a:r>
              <a:rPr kumimoji="0" lang="en-US" altLang="ko-KR" sz="4000" b="1" baseline="30000" dirty="0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2</a:t>
            </a:r>
            <a:r>
              <a:rPr kumimoji="0" lang="en-US" altLang="ko-KR" sz="4000" b="1" dirty="0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, Jin Hyun Nam</a:t>
            </a:r>
            <a:r>
              <a:rPr kumimoji="0" lang="en-US" altLang="ko-KR" sz="4000" b="1" baseline="30000" dirty="0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3,*</a:t>
            </a:r>
            <a:r>
              <a:rPr kumimoji="0" lang="en-US" altLang="ko-KR" sz="4000" b="1" dirty="0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, </a:t>
            </a:r>
            <a:r>
              <a:rPr kumimoji="0" lang="en-US" altLang="ko-KR" sz="4000" b="1" dirty="0" err="1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Hyung</a:t>
            </a:r>
            <a:r>
              <a:rPr kumimoji="0" lang="en-US" altLang="ko-KR" sz="4000" b="1" dirty="0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 Min Kim</a:t>
            </a:r>
            <a:r>
              <a:rPr kumimoji="0" lang="en-US" altLang="ko-KR" sz="4000" b="1" baseline="30000" dirty="0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4</a:t>
            </a:r>
            <a:endParaRPr kumimoji="0" lang="en-US" altLang="ko-KR" sz="7200" b="1" baseline="30000" dirty="0">
              <a:solidFill>
                <a:srgbClr val="FFFFFF"/>
              </a:solidFill>
              <a:latin typeface="Arial" charset="0"/>
              <a:ea typeface="굴림" pitchFamily="50" charset="-127"/>
              <a:cs typeface="Arial" charset="0"/>
            </a:endParaRPr>
          </a:p>
          <a:p>
            <a:pPr algn="ctr" defTabSz="914400" eaLnBrk="1" latinLnBrk="0" hangingPunct="1">
              <a:spcBef>
                <a:spcPct val="0"/>
              </a:spcBef>
              <a:buFont typeface="Arial" charset="0"/>
              <a:buNone/>
            </a:pPr>
            <a:endParaRPr kumimoji="0" lang="en-US" altLang="ko-KR" sz="1600" b="1" baseline="30000" dirty="0">
              <a:solidFill>
                <a:srgbClr val="FFFFFF"/>
              </a:solidFill>
              <a:latin typeface="Arial" charset="0"/>
              <a:ea typeface="굴림" pitchFamily="50" charset="-127"/>
              <a:cs typeface="Arial" charset="0"/>
            </a:endParaRPr>
          </a:p>
          <a:p>
            <a:pPr algn="ctr" defTabSz="914400" eaLnBrk="1" latinLnBrk="0" hangingPunct="1">
              <a:spcBef>
                <a:spcPct val="0"/>
              </a:spcBef>
              <a:buFont typeface="Arial" charset="0"/>
              <a:buNone/>
            </a:pPr>
            <a:r>
              <a:rPr kumimoji="0" lang="en-US" altLang="ko-KR" sz="3600" b="1" i="1" baseline="30000" dirty="0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1</a:t>
            </a:r>
            <a:r>
              <a:rPr kumimoji="0" lang="en-US" altLang="ko-KR" sz="3600" b="1" i="1" dirty="0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School of Mechanical &amp; Aerospace Engineering, Seoul National University</a:t>
            </a:r>
          </a:p>
          <a:p>
            <a:pPr algn="ctr" defTabSz="914400" latinLnBrk="0">
              <a:spcBef>
                <a:spcPct val="0"/>
              </a:spcBef>
              <a:buNone/>
            </a:pPr>
            <a:r>
              <a:rPr lang="en-US" altLang="ko-KR" sz="3600" b="1" baseline="30000" dirty="0" smtClean="0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2</a:t>
            </a:r>
            <a:r>
              <a:rPr lang="en-US" altLang="ko-KR" sz="3600" b="1" i="1" dirty="0" smtClean="0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Air Conditioning and Energy Solution R&amp;D Group, LG </a:t>
            </a:r>
            <a:r>
              <a:rPr lang="en-US" altLang="ko-KR" sz="3600" b="1" i="1" dirty="0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Electronics</a:t>
            </a:r>
          </a:p>
          <a:p>
            <a:pPr algn="ctr" defTabSz="914400" latinLnBrk="0">
              <a:spcBef>
                <a:spcPct val="0"/>
              </a:spcBef>
              <a:buFont typeface="Arial" charset="0"/>
              <a:buNone/>
            </a:pPr>
            <a:r>
              <a:rPr lang="en-US" altLang="ko-KR" sz="3600" b="1" baseline="30000" dirty="0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3</a:t>
            </a:r>
            <a:r>
              <a:rPr lang="en-US" altLang="ko-KR" sz="3600" b="1" i="1" dirty="0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School of Mechanical Engineering, </a:t>
            </a:r>
            <a:r>
              <a:rPr lang="en-US" altLang="ko-KR" sz="3600" b="1" i="1" dirty="0" err="1" smtClean="0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Daegu</a:t>
            </a:r>
            <a:r>
              <a:rPr lang="en-US" altLang="ko-KR" sz="3600" b="1" i="1" dirty="0" smtClean="0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 </a:t>
            </a:r>
            <a:r>
              <a:rPr lang="en-US" altLang="ko-KR" sz="3600" b="1" i="1" dirty="0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University</a:t>
            </a:r>
          </a:p>
          <a:p>
            <a:pPr algn="ctr" defTabSz="914400" latinLnBrk="0">
              <a:spcBef>
                <a:spcPct val="0"/>
              </a:spcBef>
              <a:buFont typeface="Arial" charset="0"/>
              <a:buNone/>
            </a:pPr>
            <a:r>
              <a:rPr lang="en-US" altLang="ko-KR" sz="3600" b="1" baseline="30000" dirty="0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4</a:t>
            </a:r>
            <a:r>
              <a:rPr lang="en-US" altLang="ko-KR" sz="3600" b="1" i="1" dirty="0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Department of Mechanical System Engineering, </a:t>
            </a:r>
            <a:r>
              <a:rPr lang="en-US" altLang="ko-KR" sz="3600" b="1" i="1" dirty="0" err="1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Kyonggi</a:t>
            </a:r>
            <a:r>
              <a:rPr lang="en-US" altLang="ko-KR" sz="3600" b="1" i="1" dirty="0">
                <a:solidFill>
                  <a:srgbClr val="FFFFFF"/>
                </a:solidFill>
                <a:latin typeface="Arial" charset="0"/>
                <a:ea typeface="굴림" pitchFamily="50" charset="-127"/>
                <a:cs typeface="Arial" charset="0"/>
              </a:rPr>
              <a:t> University</a:t>
            </a:r>
          </a:p>
        </p:txBody>
      </p:sp>
      <p:sp>
        <p:nvSpPr>
          <p:cNvPr id="3083" name="TextBox 195"/>
          <p:cNvSpPr txBox="1">
            <a:spLocks noChangeArrowheads="1"/>
          </p:cNvSpPr>
          <p:nvPr/>
        </p:nvSpPr>
        <p:spPr bwMode="auto">
          <a:xfrm>
            <a:off x="9379347" y="19425121"/>
            <a:ext cx="52974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Fig. 1 Two-dimension nine-velocity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(D2Q9) model</a:t>
            </a:r>
            <a:endParaRPr kumimoji="0" lang="ko-KR" altLang="en-US" sz="2400" b="1" dirty="0">
              <a:solidFill>
                <a:srgbClr val="008000"/>
              </a:solidFill>
              <a:latin typeface="Arial" charset="0"/>
              <a:cs typeface="Arial" charset="0"/>
            </a:endParaRPr>
          </a:p>
        </p:txBody>
      </p:sp>
      <p:sp>
        <p:nvSpPr>
          <p:cNvPr id="3084" name="TextBox 254"/>
          <p:cNvSpPr txBox="1">
            <a:spLocks noChangeArrowheads="1"/>
          </p:cNvSpPr>
          <p:nvPr/>
        </p:nvSpPr>
        <p:spPr bwMode="auto">
          <a:xfrm>
            <a:off x="8501533" y="29376438"/>
            <a:ext cx="6270551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Fig. 2 The </a:t>
            </a:r>
            <a:r>
              <a:rPr kumimoji="0" lang="en-US" altLang="ko-KR" sz="24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numerical flowchart </a:t>
            </a: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of </a:t>
            </a:r>
            <a:endParaRPr kumimoji="0" lang="en-US" altLang="ko-KR" sz="2400" b="1" dirty="0" smtClean="0">
              <a:solidFill>
                <a:srgbClr val="008000"/>
              </a:solidFill>
              <a:latin typeface="Arial" charset="0"/>
              <a:cs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lattice </a:t>
            </a: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Boltzmann method</a:t>
            </a:r>
            <a:endParaRPr kumimoji="0" lang="ko-KR" altLang="en-US" sz="2400" b="1" dirty="0">
              <a:solidFill>
                <a:srgbClr val="00800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622575"/>
              </p:ext>
            </p:extLst>
          </p:nvPr>
        </p:nvGraphicFramePr>
        <p:xfrm>
          <a:off x="1522870" y="20942031"/>
          <a:ext cx="8949690" cy="1062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1" name="Equation" r:id="rId4" imgW="3314700" imgH="393700" progId="Equation.3">
                  <p:embed/>
                </p:oleObj>
              </mc:Choice>
              <mc:Fallback>
                <p:oleObj name="Equation" r:id="rId4" imgW="3314700" imgH="3937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2870" y="20942031"/>
                        <a:ext cx="8949690" cy="10629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3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5039714"/>
              </p:ext>
            </p:extLst>
          </p:nvPr>
        </p:nvGraphicFramePr>
        <p:xfrm>
          <a:off x="5980113" y="22052334"/>
          <a:ext cx="647700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2" name="Equation" r:id="rId6" imgW="241300" imgH="228600" progId="Equation.3">
                  <p:embed/>
                </p:oleObj>
              </mc:Choice>
              <mc:Fallback>
                <p:oleObj name="Equation" r:id="rId6" imgW="241300" imgH="228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0113" y="22052334"/>
                        <a:ext cx="647700" cy="646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3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407510"/>
              </p:ext>
            </p:extLst>
          </p:nvPr>
        </p:nvGraphicFramePr>
        <p:xfrm>
          <a:off x="1522870" y="23636736"/>
          <a:ext cx="6789420" cy="1440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3" name="Equation" r:id="rId8" imgW="2514600" imgH="533400" progId="Equation.3">
                  <p:embed/>
                </p:oleObj>
              </mc:Choice>
              <mc:Fallback>
                <p:oleObj name="Equation" r:id="rId8" imgW="2514600" imgH="5334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2870" y="23636736"/>
                        <a:ext cx="6789420" cy="14401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29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020991"/>
              </p:ext>
            </p:extLst>
          </p:nvPr>
        </p:nvGraphicFramePr>
        <p:xfrm>
          <a:off x="1522870" y="26078514"/>
          <a:ext cx="4148496" cy="308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4" name="수식" r:id="rId10" imgW="1536480" imgH="1143000" progId="Equation.3">
                  <p:embed/>
                </p:oleObj>
              </mc:Choice>
              <mc:Fallback>
                <p:oleObj name="수식" r:id="rId10" imgW="1536480" imgH="1143000" progId="Equation.3">
                  <p:embed/>
                  <p:pic>
                    <p:nvPicPr>
                      <p:cNvPr id="0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2870" y="26078514"/>
                        <a:ext cx="4148496" cy="308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93" name="그룹 315"/>
          <p:cNvGrpSpPr>
            <a:grpSpLocks/>
          </p:cNvGrpSpPr>
          <p:nvPr/>
        </p:nvGrpSpPr>
        <p:grpSpPr bwMode="auto">
          <a:xfrm>
            <a:off x="9890199" y="14851534"/>
            <a:ext cx="4457700" cy="4564062"/>
            <a:chOff x="1115616" y="1179168"/>
            <a:chExt cx="4457150" cy="4563325"/>
          </a:xfrm>
        </p:grpSpPr>
        <p:sp>
          <p:nvSpPr>
            <p:cNvPr id="317" name="직사각형 316"/>
            <p:cNvSpPr/>
            <p:nvPr/>
          </p:nvSpPr>
          <p:spPr>
            <a:xfrm>
              <a:off x="1498156" y="1652167"/>
              <a:ext cx="3693657" cy="3693515"/>
            </a:xfrm>
            <a:prstGeom prst="rect">
              <a:avLst/>
            </a:prstGeom>
            <a:noFill/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latinLnBrk="1" hangingPunct="1">
                <a:defRPr/>
              </a:pPr>
              <a:endParaRPr lang="ko-KR" altLang="en-US"/>
            </a:p>
          </p:txBody>
        </p:sp>
        <p:cxnSp>
          <p:nvCxnSpPr>
            <p:cNvPr id="318" name="직선 화살표 연결선 317"/>
            <p:cNvCxnSpPr/>
            <p:nvPr/>
          </p:nvCxnSpPr>
          <p:spPr>
            <a:xfrm flipV="1">
              <a:off x="3344191" y="1650579"/>
              <a:ext cx="0" cy="1847552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9" name="직선 화살표 연결선 318"/>
            <p:cNvCxnSpPr/>
            <p:nvPr/>
          </p:nvCxnSpPr>
          <p:spPr>
            <a:xfrm rot="10800000" flipV="1">
              <a:off x="3344191" y="3498130"/>
              <a:ext cx="0" cy="1845965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0" name="직선 화살표 연결선 319"/>
            <p:cNvCxnSpPr/>
            <p:nvPr/>
          </p:nvCxnSpPr>
          <p:spPr>
            <a:xfrm rot="5400000" flipV="1">
              <a:off x="4268002" y="2574319"/>
              <a:ext cx="0" cy="1847622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1" name="직선 화살표 연결선 320"/>
            <p:cNvCxnSpPr/>
            <p:nvPr/>
          </p:nvCxnSpPr>
          <p:spPr>
            <a:xfrm rot="16200000" flipV="1">
              <a:off x="2421174" y="2575112"/>
              <a:ext cx="0" cy="1846035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2" name="직선 화살표 연결선 321"/>
            <p:cNvCxnSpPr/>
            <p:nvPr/>
          </p:nvCxnSpPr>
          <p:spPr>
            <a:xfrm rot="2700000" flipV="1">
              <a:off x="4268002" y="1268054"/>
              <a:ext cx="0" cy="2611015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5" name="직선 화살표 연결선 324"/>
            <p:cNvCxnSpPr/>
            <p:nvPr/>
          </p:nvCxnSpPr>
          <p:spPr>
            <a:xfrm rot="8100000" flipV="1">
              <a:off x="4268002" y="3115556"/>
              <a:ext cx="0" cy="2609528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8" name="직선 화살표 연결선 327"/>
            <p:cNvCxnSpPr/>
            <p:nvPr/>
          </p:nvCxnSpPr>
          <p:spPr>
            <a:xfrm rot="13500000" flipV="1">
              <a:off x="2420380" y="3115605"/>
              <a:ext cx="0" cy="2611015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1" name="직선 화살표 연결선 330"/>
            <p:cNvCxnSpPr/>
            <p:nvPr/>
          </p:nvCxnSpPr>
          <p:spPr>
            <a:xfrm rot="18900000" flipV="1">
              <a:off x="2420380" y="1269591"/>
              <a:ext cx="0" cy="2609528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34" name="타원 333"/>
            <p:cNvSpPr/>
            <p:nvPr/>
          </p:nvSpPr>
          <p:spPr>
            <a:xfrm>
              <a:off x="3221968" y="3374325"/>
              <a:ext cx="246033" cy="24602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latinLnBrk="1" hangingPunct="1">
                <a:defRPr/>
              </a:pPr>
              <a:endParaRPr lang="ko-KR" altLang="en-US"/>
            </a:p>
          </p:txBody>
        </p:sp>
        <p:grpSp>
          <p:nvGrpSpPr>
            <p:cNvPr id="3165" name="그룹 33"/>
            <p:cNvGrpSpPr>
              <a:grpSpLocks/>
            </p:cNvGrpSpPr>
            <p:nvPr/>
          </p:nvGrpSpPr>
          <p:grpSpPr bwMode="auto">
            <a:xfrm>
              <a:off x="3536931" y="3372551"/>
              <a:ext cx="365998" cy="499983"/>
              <a:chOff x="6876256" y="4293096"/>
              <a:chExt cx="428068" cy="584775"/>
            </a:xfrm>
          </p:grpSpPr>
          <p:sp>
            <p:nvSpPr>
              <p:cNvPr id="3199" name="직사각형 30"/>
              <p:cNvSpPr>
                <a:spLocks noChangeArrowheads="1"/>
              </p:cNvSpPr>
              <p:nvPr/>
            </p:nvSpPr>
            <p:spPr bwMode="auto">
              <a:xfrm>
                <a:off x="6876256" y="4365104"/>
                <a:ext cx="32092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latinLnBrk="1">
                  <a:spcBef>
                    <a:spcPct val="20000"/>
                  </a:spcBef>
                  <a:buFont typeface="Arial" charset="0"/>
                  <a:buChar char="•"/>
                  <a:defRPr sz="87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1pPr>
                <a:lvl2pPr marL="742950" indent="-285750" latinLnBrk="1">
                  <a:spcBef>
                    <a:spcPct val="20000"/>
                  </a:spcBef>
                  <a:buFont typeface="Arial" charset="0"/>
                  <a:buChar char="–"/>
                  <a:defRPr sz="76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2pPr>
                <a:lvl3pPr marL="1143000" indent="-228600" latinLnBrk="1">
                  <a:spcBef>
                    <a:spcPct val="20000"/>
                  </a:spcBef>
                  <a:buFont typeface="Arial" charset="0"/>
                  <a:buChar char="•"/>
                  <a:defRPr sz="65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3pPr>
                <a:lvl4pPr marL="1600200" indent="-228600" latinLnBrk="1">
                  <a:spcBef>
                    <a:spcPct val="20000"/>
                  </a:spcBef>
                  <a:buFont typeface="Arial" charset="0"/>
                  <a:buChar char="–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4pPr>
                <a:lvl5pPr marL="2057400" indent="-228600" latinLnBrk="1">
                  <a:spcBef>
                    <a:spcPct val="20000"/>
                  </a:spcBef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5pPr>
                <a:lvl6pPr marL="25146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6pPr>
                <a:lvl7pPr marL="29718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7pPr>
                <a:lvl8pPr marL="34290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8pPr>
                <a:lvl9pPr marL="38862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ko-KR" sz="2400">
                    <a:latin typeface="Times New Roman" pitchFamily="18" charset="0"/>
                    <a:ea typeface="굴림" pitchFamily="50" charset="-127"/>
                    <a:cs typeface="Times New Roman" pitchFamily="18" charset="0"/>
                  </a:rPr>
                  <a:t>e</a:t>
                </a:r>
                <a:endParaRPr lang="ko-KR" altLang="en-US" sz="2400">
                  <a:latin typeface="Times New Roman" pitchFamily="18" charset="0"/>
                  <a:ea typeface="굴림" pitchFamily="50" charset="-127"/>
                  <a:cs typeface="Times New Roman" pitchFamily="18" charset="0"/>
                </a:endParaRPr>
              </a:p>
            </p:txBody>
          </p:sp>
          <p:sp>
            <p:nvSpPr>
              <p:cNvPr id="3200" name="직사각형 31"/>
              <p:cNvSpPr>
                <a:spLocks noChangeArrowheads="1"/>
              </p:cNvSpPr>
              <p:nvPr/>
            </p:nvSpPr>
            <p:spPr bwMode="auto">
              <a:xfrm>
                <a:off x="6876256" y="4293096"/>
                <a:ext cx="320922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latinLnBrk="1">
                  <a:spcBef>
                    <a:spcPct val="20000"/>
                  </a:spcBef>
                  <a:buFont typeface="Arial" charset="0"/>
                  <a:buChar char="•"/>
                  <a:defRPr sz="87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1pPr>
                <a:lvl2pPr marL="742950" indent="-285750" latinLnBrk="1">
                  <a:spcBef>
                    <a:spcPct val="20000"/>
                  </a:spcBef>
                  <a:buFont typeface="Arial" charset="0"/>
                  <a:buChar char="–"/>
                  <a:defRPr sz="76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2pPr>
                <a:lvl3pPr marL="1143000" indent="-228600" latinLnBrk="1">
                  <a:spcBef>
                    <a:spcPct val="20000"/>
                  </a:spcBef>
                  <a:buFont typeface="Arial" charset="0"/>
                  <a:buChar char="•"/>
                  <a:defRPr sz="65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3pPr>
                <a:lvl4pPr marL="1600200" indent="-228600" latinLnBrk="1">
                  <a:spcBef>
                    <a:spcPct val="20000"/>
                  </a:spcBef>
                  <a:buFont typeface="Arial" charset="0"/>
                  <a:buChar char="–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4pPr>
                <a:lvl5pPr marL="2057400" indent="-228600" latinLnBrk="1">
                  <a:spcBef>
                    <a:spcPct val="20000"/>
                  </a:spcBef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5pPr>
                <a:lvl6pPr marL="25146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6pPr>
                <a:lvl7pPr marL="29718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7pPr>
                <a:lvl8pPr marL="34290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8pPr>
                <a:lvl9pPr marL="38862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ko-KR" sz="3200">
                    <a:latin typeface="Times New Roman" pitchFamily="18" charset="0"/>
                    <a:ea typeface="굴림" pitchFamily="50" charset="-127"/>
                    <a:cs typeface="Times New Roman" pitchFamily="18" charset="0"/>
                  </a:rPr>
                  <a:t>ˆ</a:t>
                </a:r>
                <a:endParaRPr lang="ko-KR" altLang="en-US" sz="3200">
                  <a:latin typeface="Times New Roman" pitchFamily="18" charset="0"/>
                  <a:ea typeface="굴림" pitchFamily="50" charset="-127"/>
                  <a:cs typeface="Times New Roman" pitchFamily="18" charset="0"/>
                </a:endParaRPr>
              </a:p>
            </p:txBody>
          </p:sp>
          <p:sp>
            <p:nvSpPr>
              <p:cNvPr id="3201" name="직사각형 378"/>
              <p:cNvSpPr>
                <a:spLocks noChangeArrowheads="1"/>
              </p:cNvSpPr>
              <p:nvPr/>
            </p:nvSpPr>
            <p:spPr bwMode="auto">
              <a:xfrm>
                <a:off x="7020272" y="4535496"/>
                <a:ext cx="284052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latinLnBrk="1">
                  <a:spcBef>
                    <a:spcPct val="20000"/>
                  </a:spcBef>
                  <a:buFont typeface="Arial" charset="0"/>
                  <a:buChar char="•"/>
                  <a:defRPr sz="87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1pPr>
                <a:lvl2pPr marL="742950" indent="-285750" latinLnBrk="1">
                  <a:spcBef>
                    <a:spcPct val="20000"/>
                  </a:spcBef>
                  <a:buFont typeface="Arial" charset="0"/>
                  <a:buChar char="–"/>
                  <a:defRPr sz="76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2pPr>
                <a:lvl3pPr marL="1143000" indent="-228600" latinLnBrk="1">
                  <a:spcBef>
                    <a:spcPct val="20000"/>
                  </a:spcBef>
                  <a:buFont typeface="Arial" charset="0"/>
                  <a:buChar char="•"/>
                  <a:defRPr sz="65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3pPr>
                <a:lvl4pPr marL="1600200" indent="-228600" latinLnBrk="1">
                  <a:spcBef>
                    <a:spcPct val="20000"/>
                  </a:spcBef>
                  <a:buFont typeface="Arial" charset="0"/>
                  <a:buChar char="–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4pPr>
                <a:lvl5pPr marL="2057400" indent="-228600" latinLnBrk="1">
                  <a:spcBef>
                    <a:spcPct val="20000"/>
                  </a:spcBef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5pPr>
                <a:lvl6pPr marL="25146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6pPr>
                <a:lvl7pPr marL="29718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7pPr>
                <a:lvl8pPr marL="34290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8pPr>
                <a:lvl9pPr marL="38862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ko-KR" sz="1400">
                    <a:latin typeface="Times New Roman" pitchFamily="18" charset="0"/>
                    <a:ea typeface="굴림" pitchFamily="50" charset="-127"/>
                    <a:cs typeface="Times New Roman" pitchFamily="18" charset="0"/>
                  </a:rPr>
                  <a:t>0</a:t>
                </a:r>
                <a:endParaRPr lang="ko-KR" altLang="en-US" sz="1400">
                  <a:latin typeface="Times New Roman" pitchFamily="18" charset="0"/>
                  <a:ea typeface="굴림" pitchFamily="50" charset="-127"/>
                  <a:cs typeface="Times New Roman" pitchFamily="18" charset="0"/>
                </a:endParaRPr>
              </a:p>
            </p:txBody>
          </p:sp>
        </p:grpSp>
        <p:grpSp>
          <p:nvGrpSpPr>
            <p:cNvPr id="3166" name="그룹 68"/>
            <p:cNvGrpSpPr>
              <a:grpSpLocks/>
            </p:cNvGrpSpPr>
            <p:nvPr/>
          </p:nvGrpSpPr>
          <p:grpSpPr bwMode="auto">
            <a:xfrm>
              <a:off x="1167248" y="1179168"/>
              <a:ext cx="4347976" cy="4563325"/>
              <a:chOff x="1031676" y="819209"/>
              <a:chExt cx="5085352" cy="5337222"/>
            </a:xfrm>
          </p:grpSpPr>
          <p:grpSp>
            <p:nvGrpSpPr>
              <p:cNvPr id="3167" name="그룹 34"/>
              <p:cNvGrpSpPr>
                <a:grpSpLocks/>
              </p:cNvGrpSpPr>
              <p:nvPr/>
            </p:nvGrpSpPr>
            <p:grpSpPr bwMode="auto">
              <a:xfrm>
                <a:off x="5688960" y="3169097"/>
                <a:ext cx="428068" cy="584775"/>
                <a:chOff x="6876256" y="4293096"/>
                <a:chExt cx="428068" cy="584775"/>
              </a:xfrm>
            </p:grpSpPr>
            <p:sp>
              <p:nvSpPr>
                <p:cNvPr id="3196" name="직사각형 373"/>
                <p:cNvSpPr>
                  <a:spLocks noChangeArrowheads="1"/>
                </p:cNvSpPr>
                <p:nvPr/>
              </p:nvSpPr>
              <p:spPr bwMode="auto">
                <a:xfrm>
                  <a:off x="6876256" y="4365104"/>
                  <a:ext cx="320922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2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e</a:t>
                  </a:r>
                  <a:endParaRPr lang="ko-KR" altLang="en-US" sz="2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97" name="직사각형 374"/>
                <p:cNvSpPr>
                  <a:spLocks noChangeArrowheads="1"/>
                </p:cNvSpPr>
                <p:nvPr/>
              </p:nvSpPr>
              <p:spPr bwMode="auto">
                <a:xfrm>
                  <a:off x="6876256" y="4293096"/>
                  <a:ext cx="320922" cy="5847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32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ˆ</a:t>
                  </a:r>
                  <a:endParaRPr lang="ko-KR" altLang="en-US" sz="32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98" name="직사각형 375"/>
                <p:cNvSpPr>
                  <a:spLocks noChangeArrowheads="1"/>
                </p:cNvSpPr>
                <p:nvPr/>
              </p:nvSpPr>
              <p:spPr bwMode="auto">
                <a:xfrm>
                  <a:off x="7020272" y="4535496"/>
                  <a:ext cx="284052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1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1</a:t>
                  </a:r>
                  <a:endParaRPr lang="ko-KR" altLang="en-US" sz="1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3168" name="그룹 38"/>
              <p:cNvGrpSpPr>
                <a:grpSpLocks/>
              </p:cNvGrpSpPr>
              <p:nvPr/>
            </p:nvGrpSpPr>
            <p:grpSpPr bwMode="auto">
              <a:xfrm>
                <a:off x="3362308" y="819209"/>
                <a:ext cx="428068" cy="584775"/>
                <a:chOff x="6876256" y="4293096"/>
                <a:chExt cx="428068" cy="584775"/>
              </a:xfrm>
            </p:grpSpPr>
            <p:sp>
              <p:nvSpPr>
                <p:cNvPr id="3193" name="직사각형 370"/>
                <p:cNvSpPr>
                  <a:spLocks noChangeArrowheads="1"/>
                </p:cNvSpPr>
                <p:nvPr/>
              </p:nvSpPr>
              <p:spPr bwMode="auto">
                <a:xfrm>
                  <a:off x="6876256" y="4365104"/>
                  <a:ext cx="320922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2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e</a:t>
                  </a:r>
                  <a:endParaRPr lang="ko-KR" altLang="en-US" sz="2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94" name="직사각형 371"/>
                <p:cNvSpPr>
                  <a:spLocks noChangeArrowheads="1"/>
                </p:cNvSpPr>
                <p:nvPr/>
              </p:nvSpPr>
              <p:spPr bwMode="auto">
                <a:xfrm>
                  <a:off x="6876256" y="4293096"/>
                  <a:ext cx="320922" cy="5847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32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ˆ</a:t>
                  </a:r>
                  <a:endParaRPr lang="ko-KR" altLang="en-US" sz="32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95" name="직사각형 372"/>
                <p:cNvSpPr>
                  <a:spLocks noChangeArrowheads="1"/>
                </p:cNvSpPr>
                <p:nvPr/>
              </p:nvSpPr>
              <p:spPr bwMode="auto">
                <a:xfrm>
                  <a:off x="7020272" y="4535496"/>
                  <a:ext cx="284052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1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2</a:t>
                  </a:r>
                  <a:endParaRPr lang="ko-KR" altLang="en-US" sz="1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3169" name="그룹 42"/>
              <p:cNvGrpSpPr>
                <a:grpSpLocks/>
              </p:cNvGrpSpPr>
              <p:nvPr/>
            </p:nvGrpSpPr>
            <p:grpSpPr bwMode="auto">
              <a:xfrm>
                <a:off x="1031676" y="3169097"/>
                <a:ext cx="428068" cy="584775"/>
                <a:chOff x="6876256" y="4293096"/>
                <a:chExt cx="428068" cy="584775"/>
              </a:xfrm>
            </p:grpSpPr>
            <p:sp>
              <p:nvSpPr>
                <p:cNvPr id="3190" name="직사각형 367"/>
                <p:cNvSpPr>
                  <a:spLocks noChangeArrowheads="1"/>
                </p:cNvSpPr>
                <p:nvPr/>
              </p:nvSpPr>
              <p:spPr bwMode="auto">
                <a:xfrm>
                  <a:off x="6876256" y="4365104"/>
                  <a:ext cx="320922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2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e</a:t>
                  </a:r>
                  <a:endParaRPr lang="ko-KR" altLang="en-US" sz="2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91" name="직사각형 368"/>
                <p:cNvSpPr>
                  <a:spLocks noChangeArrowheads="1"/>
                </p:cNvSpPr>
                <p:nvPr/>
              </p:nvSpPr>
              <p:spPr bwMode="auto">
                <a:xfrm>
                  <a:off x="6876256" y="4293096"/>
                  <a:ext cx="320922" cy="5847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32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ˆ</a:t>
                  </a:r>
                  <a:endParaRPr lang="ko-KR" altLang="en-US" sz="32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92" name="직사각형 369"/>
                <p:cNvSpPr>
                  <a:spLocks noChangeArrowheads="1"/>
                </p:cNvSpPr>
                <p:nvPr/>
              </p:nvSpPr>
              <p:spPr bwMode="auto">
                <a:xfrm>
                  <a:off x="7020272" y="4535496"/>
                  <a:ext cx="284052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1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3</a:t>
                  </a:r>
                  <a:endParaRPr lang="ko-KR" altLang="en-US" sz="1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3170" name="그룹 46"/>
              <p:cNvGrpSpPr>
                <a:grpSpLocks/>
              </p:cNvGrpSpPr>
              <p:nvPr/>
            </p:nvGrpSpPr>
            <p:grpSpPr bwMode="auto">
              <a:xfrm>
                <a:off x="3362308" y="5571656"/>
                <a:ext cx="428068" cy="584775"/>
                <a:chOff x="6876256" y="4293096"/>
                <a:chExt cx="428068" cy="584775"/>
              </a:xfrm>
            </p:grpSpPr>
            <p:sp>
              <p:nvSpPr>
                <p:cNvPr id="3187" name="직사각형 364"/>
                <p:cNvSpPr>
                  <a:spLocks noChangeArrowheads="1"/>
                </p:cNvSpPr>
                <p:nvPr/>
              </p:nvSpPr>
              <p:spPr bwMode="auto">
                <a:xfrm>
                  <a:off x="6876256" y="4365104"/>
                  <a:ext cx="320922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2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e</a:t>
                  </a:r>
                  <a:endParaRPr lang="ko-KR" altLang="en-US" sz="2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88" name="직사각형 365"/>
                <p:cNvSpPr>
                  <a:spLocks noChangeArrowheads="1"/>
                </p:cNvSpPr>
                <p:nvPr/>
              </p:nvSpPr>
              <p:spPr bwMode="auto">
                <a:xfrm>
                  <a:off x="6876256" y="4293096"/>
                  <a:ext cx="320922" cy="5847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32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ˆ</a:t>
                  </a:r>
                  <a:endParaRPr lang="ko-KR" altLang="en-US" sz="32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89" name="직사각형 366"/>
                <p:cNvSpPr>
                  <a:spLocks noChangeArrowheads="1"/>
                </p:cNvSpPr>
                <p:nvPr/>
              </p:nvSpPr>
              <p:spPr bwMode="auto">
                <a:xfrm>
                  <a:off x="7020272" y="4535496"/>
                  <a:ext cx="284052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1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4</a:t>
                  </a:r>
                  <a:endParaRPr lang="ko-KR" altLang="en-US" sz="1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3171" name="그룹 50"/>
              <p:cNvGrpSpPr>
                <a:grpSpLocks/>
              </p:cNvGrpSpPr>
              <p:nvPr/>
            </p:nvGrpSpPr>
            <p:grpSpPr bwMode="auto">
              <a:xfrm>
                <a:off x="5688960" y="819209"/>
                <a:ext cx="428068" cy="584775"/>
                <a:chOff x="6876256" y="4293096"/>
                <a:chExt cx="428068" cy="584775"/>
              </a:xfrm>
            </p:grpSpPr>
            <p:sp>
              <p:nvSpPr>
                <p:cNvPr id="3184" name="직사각형 361"/>
                <p:cNvSpPr>
                  <a:spLocks noChangeArrowheads="1"/>
                </p:cNvSpPr>
                <p:nvPr/>
              </p:nvSpPr>
              <p:spPr bwMode="auto">
                <a:xfrm>
                  <a:off x="6876256" y="4365104"/>
                  <a:ext cx="320922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2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e</a:t>
                  </a:r>
                  <a:endParaRPr lang="ko-KR" altLang="en-US" sz="2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85" name="직사각형 362"/>
                <p:cNvSpPr>
                  <a:spLocks noChangeArrowheads="1"/>
                </p:cNvSpPr>
                <p:nvPr/>
              </p:nvSpPr>
              <p:spPr bwMode="auto">
                <a:xfrm>
                  <a:off x="6876256" y="4293096"/>
                  <a:ext cx="320922" cy="5847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32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ˆ</a:t>
                  </a:r>
                  <a:endParaRPr lang="ko-KR" altLang="en-US" sz="32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86" name="직사각형 363"/>
                <p:cNvSpPr>
                  <a:spLocks noChangeArrowheads="1"/>
                </p:cNvSpPr>
                <p:nvPr/>
              </p:nvSpPr>
              <p:spPr bwMode="auto">
                <a:xfrm>
                  <a:off x="7020272" y="4535496"/>
                  <a:ext cx="284052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1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5</a:t>
                  </a:r>
                  <a:endParaRPr lang="ko-KR" altLang="en-US" sz="1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3172" name="그룹 54"/>
              <p:cNvGrpSpPr>
                <a:grpSpLocks/>
              </p:cNvGrpSpPr>
              <p:nvPr/>
            </p:nvGrpSpPr>
            <p:grpSpPr bwMode="auto">
              <a:xfrm>
                <a:off x="1031676" y="819209"/>
                <a:ext cx="428068" cy="584775"/>
                <a:chOff x="6876256" y="4293096"/>
                <a:chExt cx="428068" cy="584775"/>
              </a:xfrm>
            </p:grpSpPr>
            <p:sp>
              <p:nvSpPr>
                <p:cNvPr id="3181" name="직사각형 358"/>
                <p:cNvSpPr>
                  <a:spLocks noChangeArrowheads="1"/>
                </p:cNvSpPr>
                <p:nvPr/>
              </p:nvSpPr>
              <p:spPr bwMode="auto">
                <a:xfrm>
                  <a:off x="6876256" y="4365104"/>
                  <a:ext cx="320922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2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e</a:t>
                  </a:r>
                  <a:endParaRPr lang="ko-KR" altLang="en-US" sz="2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82" name="직사각형 359"/>
                <p:cNvSpPr>
                  <a:spLocks noChangeArrowheads="1"/>
                </p:cNvSpPr>
                <p:nvPr/>
              </p:nvSpPr>
              <p:spPr bwMode="auto">
                <a:xfrm>
                  <a:off x="6876256" y="4293096"/>
                  <a:ext cx="320922" cy="5847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32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ˆ</a:t>
                  </a:r>
                  <a:endParaRPr lang="ko-KR" altLang="en-US" sz="32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83" name="직사각형 360"/>
                <p:cNvSpPr>
                  <a:spLocks noChangeArrowheads="1"/>
                </p:cNvSpPr>
                <p:nvPr/>
              </p:nvSpPr>
              <p:spPr bwMode="auto">
                <a:xfrm>
                  <a:off x="7020272" y="4535496"/>
                  <a:ext cx="284052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1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6</a:t>
                  </a:r>
                  <a:endParaRPr lang="ko-KR" altLang="en-US" sz="1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3173" name="그룹 58"/>
              <p:cNvGrpSpPr>
                <a:grpSpLocks/>
              </p:cNvGrpSpPr>
              <p:nvPr/>
            </p:nvGrpSpPr>
            <p:grpSpPr bwMode="auto">
              <a:xfrm>
                <a:off x="1031676" y="5571656"/>
                <a:ext cx="428068" cy="584775"/>
                <a:chOff x="6876256" y="4293096"/>
                <a:chExt cx="428068" cy="584775"/>
              </a:xfrm>
            </p:grpSpPr>
            <p:sp>
              <p:nvSpPr>
                <p:cNvPr id="3178" name="직사각형 355"/>
                <p:cNvSpPr>
                  <a:spLocks noChangeArrowheads="1"/>
                </p:cNvSpPr>
                <p:nvPr/>
              </p:nvSpPr>
              <p:spPr bwMode="auto">
                <a:xfrm>
                  <a:off x="6876256" y="4365104"/>
                  <a:ext cx="320922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2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e</a:t>
                  </a:r>
                  <a:endParaRPr lang="ko-KR" altLang="en-US" sz="2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79" name="직사각형 356"/>
                <p:cNvSpPr>
                  <a:spLocks noChangeArrowheads="1"/>
                </p:cNvSpPr>
                <p:nvPr/>
              </p:nvSpPr>
              <p:spPr bwMode="auto">
                <a:xfrm>
                  <a:off x="6876256" y="4293096"/>
                  <a:ext cx="320922" cy="5847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32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ˆ</a:t>
                  </a:r>
                  <a:endParaRPr lang="ko-KR" altLang="en-US" sz="32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80" name="직사각형 357"/>
                <p:cNvSpPr>
                  <a:spLocks noChangeArrowheads="1"/>
                </p:cNvSpPr>
                <p:nvPr/>
              </p:nvSpPr>
              <p:spPr bwMode="auto">
                <a:xfrm>
                  <a:off x="7020272" y="4535496"/>
                  <a:ext cx="284052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1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7</a:t>
                  </a:r>
                  <a:endParaRPr lang="ko-KR" altLang="en-US" sz="1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3174" name="그룹 62"/>
              <p:cNvGrpSpPr>
                <a:grpSpLocks/>
              </p:cNvGrpSpPr>
              <p:nvPr/>
            </p:nvGrpSpPr>
            <p:grpSpPr bwMode="auto">
              <a:xfrm>
                <a:off x="5688960" y="5571656"/>
                <a:ext cx="428068" cy="584775"/>
                <a:chOff x="6876256" y="4293096"/>
                <a:chExt cx="428068" cy="584775"/>
              </a:xfrm>
            </p:grpSpPr>
            <p:sp>
              <p:nvSpPr>
                <p:cNvPr id="3175" name="직사각형 352"/>
                <p:cNvSpPr>
                  <a:spLocks noChangeArrowheads="1"/>
                </p:cNvSpPr>
                <p:nvPr/>
              </p:nvSpPr>
              <p:spPr bwMode="auto">
                <a:xfrm>
                  <a:off x="6876256" y="4365104"/>
                  <a:ext cx="320922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2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e</a:t>
                  </a:r>
                  <a:endParaRPr lang="ko-KR" altLang="en-US" sz="2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76" name="직사각형 353"/>
                <p:cNvSpPr>
                  <a:spLocks noChangeArrowheads="1"/>
                </p:cNvSpPr>
                <p:nvPr/>
              </p:nvSpPr>
              <p:spPr bwMode="auto">
                <a:xfrm>
                  <a:off x="6876256" y="4293096"/>
                  <a:ext cx="320922" cy="5847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32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ˆ</a:t>
                  </a:r>
                  <a:endParaRPr lang="ko-KR" altLang="en-US" sz="32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77" name="직사각형 354"/>
                <p:cNvSpPr>
                  <a:spLocks noChangeArrowheads="1"/>
                </p:cNvSpPr>
                <p:nvPr/>
              </p:nvSpPr>
              <p:spPr bwMode="auto">
                <a:xfrm>
                  <a:off x="7020272" y="4535496"/>
                  <a:ext cx="284052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1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8</a:t>
                  </a:r>
                  <a:endParaRPr lang="ko-KR" altLang="en-US" sz="1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</p:grpSp>
        </p:grpSp>
      </p:grpSp>
      <p:sp>
        <p:nvSpPr>
          <p:cNvPr id="3094" name="직사각형 178"/>
          <p:cNvSpPr>
            <a:spLocks noChangeArrowheads="1"/>
          </p:cNvSpPr>
          <p:nvPr/>
        </p:nvSpPr>
        <p:spPr bwMode="auto">
          <a:xfrm>
            <a:off x="815975" y="7578726"/>
            <a:ext cx="48371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ko-KR" altLang="en-US" sz="3200" b="1" dirty="0">
                <a:solidFill>
                  <a:srgbClr val="7030A0"/>
                </a:solidFill>
                <a:latin typeface="Arial" charset="0"/>
                <a:cs typeface="Arial" charset="0"/>
                <a:sym typeface="Symbol" pitchFamily="18" charset="2"/>
              </a:rPr>
              <a:t> </a:t>
            </a:r>
            <a:r>
              <a:rPr lang="en-US" altLang="ko-KR" sz="3200" b="1" dirty="0">
                <a:solidFill>
                  <a:srgbClr val="7030A0"/>
                </a:solidFill>
                <a:latin typeface="Arial" charset="0"/>
                <a:cs typeface="Arial" charset="0"/>
                <a:sym typeface="Symbol" pitchFamily="18" charset="2"/>
              </a:rPr>
              <a:t>Research Background</a:t>
            </a:r>
            <a:endParaRPr lang="ko-KR" altLang="en-US" sz="3200" b="1" dirty="0">
              <a:solidFill>
                <a:srgbClr val="7030A0"/>
              </a:solidFill>
              <a:latin typeface="Arial" charset="0"/>
              <a:cs typeface="Arial" charset="0"/>
            </a:endParaRPr>
          </a:p>
        </p:txBody>
      </p:sp>
      <p:sp>
        <p:nvSpPr>
          <p:cNvPr id="3095" name="TextBox 121"/>
          <p:cNvSpPr txBox="1">
            <a:spLocks noChangeArrowheads="1"/>
          </p:cNvSpPr>
          <p:nvPr/>
        </p:nvSpPr>
        <p:spPr bwMode="auto">
          <a:xfrm>
            <a:off x="1057275" y="8151814"/>
            <a:ext cx="13320713" cy="2285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1200150" indent="-45720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300"/>
              </a:spcAft>
              <a:buFont typeface="Wingdings" pitchFamily="2" charset="2"/>
              <a:buChar char="Ø"/>
            </a:pP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</a:rPr>
              <a:t>Liquid 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water transport </a:t>
            </a: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</a:rPr>
              <a:t>in 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gas diffusion layers (GDLs) </a:t>
            </a: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</a:rPr>
              <a:t>of PEMFCs</a:t>
            </a:r>
          </a:p>
          <a:p>
            <a:pPr lvl="1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GDL wettability is a critical factor for </a:t>
            </a:r>
            <a:r>
              <a:rPr lang="en-GB" altLang="ko-KR" sz="2800" dirty="0" smtClean="0">
                <a:latin typeface="Arial" charset="0"/>
                <a:ea typeface="굴림" pitchFamily="50" charset="-127"/>
                <a:cs typeface="Arial" charset="0"/>
              </a:rPr>
              <a:t>cell </a:t>
            </a:r>
            <a:r>
              <a:rPr lang="en-GB" altLang="ko-KR" sz="2800" dirty="0">
                <a:latin typeface="Arial" charset="0"/>
                <a:ea typeface="굴림" pitchFamily="50" charset="-127"/>
                <a:cs typeface="Arial" charset="0"/>
              </a:rPr>
              <a:t>performance </a:t>
            </a:r>
            <a:r>
              <a:rPr lang="en-GB" altLang="ko-KR" sz="2800" dirty="0" smtClean="0">
                <a:latin typeface="Arial" charset="0"/>
                <a:ea typeface="굴림" pitchFamily="50" charset="-127"/>
                <a:cs typeface="Arial" charset="0"/>
              </a:rPr>
              <a:t>by influencing the liquid water content inside the PEMFC</a:t>
            </a:r>
            <a:endParaRPr lang="en-GB" altLang="ko-KR" sz="2800" dirty="0">
              <a:latin typeface="Arial" charset="0"/>
              <a:ea typeface="굴림" pitchFamily="50" charset="-127"/>
              <a:cs typeface="Arial" charset="0"/>
            </a:endParaRPr>
          </a:p>
          <a:p>
            <a:pPr lvl="1" eaLnBrk="1" hangingPunct="1">
              <a:spcBef>
                <a:spcPct val="0"/>
              </a:spcBef>
              <a:buFont typeface="Arial" charset="0"/>
              <a:buChar char="•"/>
            </a:pPr>
            <a:r>
              <a:rPr kumimoji="0" lang="en-US" altLang="ko-KR" sz="2800" dirty="0">
                <a:latin typeface="Arial" charset="0"/>
                <a:cs typeface="Arial" charset="0"/>
              </a:rPr>
              <a:t>Hydrophobic PTFE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coating is commonly used to facilitate the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liquid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water drainage from GDLs</a:t>
            </a:r>
            <a:endParaRPr kumimoji="0" lang="en-US" altLang="ko-KR" sz="2800" dirty="0">
              <a:solidFill>
                <a:srgbClr val="0000FF"/>
              </a:solidFill>
              <a:latin typeface="Arial" charset="0"/>
              <a:cs typeface="Arial" charset="0"/>
            </a:endParaRPr>
          </a:p>
        </p:txBody>
      </p:sp>
      <p:sp>
        <p:nvSpPr>
          <p:cNvPr id="3096" name="직사각형 180"/>
          <p:cNvSpPr>
            <a:spLocks noChangeArrowheads="1"/>
          </p:cNvSpPr>
          <p:nvPr/>
        </p:nvSpPr>
        <p:spPr bwMode="auto">
          <a:xfrm>
            <a:off x="815975" y="10670426"/>
            <a:ext cx="2559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ko-KR" altLang="en-US" sz="3200" b="1" dirty="0">
                <a:solidFill>
                  <a:srgbClr val="7030A0"/>
                </a:solidFill>
                <a:latin typeface="Arial" charset="0"/>
                <a:cs typeface="Arial" charset="0"/>
                <a:sym typeface="Symbol" pitchFamily="18" charset="2"/>
              </a:rPr>
              <a:t> </a:t>
            </a:r>
            <a:r>
              <a:rPr lang="en-US" altLang="ko-KR" sz="3200" b="1" dirty="0">
                <a:solidFill>
                  <a:srgbClr val="7030A0"/>
                </a:solidFill>
                <a:latin typeface="Arial" charset="0"/>
                <a:cs typeface="Arial" charset="0"/>
                <a:sym typeface="Symbol" pitchFamily="18" charset="2"/>
              </a:rPr>
              <a:t>Objectives</a:t>
            </a:r>
            <a:endParaRPr lang="ko-KR" altLang="en-US" sz="3200" b="1" dirty="0">
              <a:solidFill>
                <a:srgbClr val="7030A0"/>
              </a:solidFill>
              <a:latin typeface="Arial" charset="0"/>
              <a:cs typeface="Arial" charset="0"/>
            </a:endParaRPr>
          </a:p>
        </p:txBody>
      </p:sp>
      <p:sp>
        <p:nvSpPr>
          <p:cNvPr id="3097" name="TextBox 121"/>
          <p:cNvSpPr txBox="1">
            <a:spLocks noChangeArrowheads="1"/>
          </p:cNvSpPr>
          <p:nvPr/>
        </p:nvSpPr>
        <p:spPr bwMode="auto">
          <a:xfrm>
            <a:off x="1060450" y="11307460"/>
            <a:ext cx="13320713" cy="1854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1200150" indent="-45720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>
              <a:spcBef>
                <a:spcPts val="300"/>
              </a:spcBef>
              <a:buFont typeface="Wingdings" pitchFamily="2" charset="2"/>
              <a:buChar char="Ø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Multi-phase</a:t>
            </a:r>
            <a:r>
              <a:rPr lang="en-US" altLang="ko-KR" sz="2800" b="1" baseline="30000" dirty="0" smtClean="0">
                <a:solidFill>
                  <a:srgbClr val="FF0000"/>
                </a:solidFill>
                <a:latin typeface="Arial" charset="0"/>
                <a:ea typeface="굴림" pitchFamily="50" charset="-127"/>
                <a:cs typeface="Arial" charset="0"/>
              </a:rPr>
              <a:t>(*)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 lattice Boltzmann method (LBM) is adopted to study the dynamic transport behaviors </a:t>
            </a: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</a:rPr>
              <a:t>of 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liquid water in </a:t>
            </a:r>
            <a:r>
              <a:rPr lang="en-US" altLang="ko-KR" sz="2800" dirty="0" smtClean="0">
                <a:solidFill>
                  <a:srgbClr val="0000FF"/>
                </a:solidFill>
                <a:latin typeface="Arial" charset="0"/>
                <a:ea typeface="굴림" pitchFamily="50" charset="-127"/>
                <a:cs typeface="Arial" charset="0"/>
              </a:rPr>
              <a:t>mixed-wettability GDLs</a:t>
            </a:r>
            <a:endParaRPr lang="en-US" altLang="ko-KR" sz="2800" dirty="0">
              <a:solidFill>
                <a:srgbClr val="0000FF"/>
              </a:solidFill>
              <a:latin typeface="Arial" charset="0"/>
              <a:ea typeface="굴림" pitchFamily="50" charset="-127"/>
              <a:cs typeface="Arial" charset="0"/>
            </a:endParaRPr>
          </a:p>
          <a:p>
            <a:pPr eaLnBrk="1" hangingPunct="1">
              <a:spcBef>
                <a:spcPts val="300"/>
              </a:spcBef>
              <a:buFont typeface="Wingdings" pitchFamily="2" charset="2"/>
              <a:buChar char="Ø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The effects of hydrophobic/hydrophilic particle proportion on the liquid water transport and saturation level are investigated</a:t>
            </a:r>
            <a:endParaRPr lang="en-US" altLang="ko-KR" sz="2800" dirty="0">
              <a:solidFill>
                <a:srgbClr val="FF0000"/>
              </a:solidFill>
              <a:latin typeface="Arial" charset="0"/>
              <a:ea typeface="굴림" pitchFamily="50" charset="-127"/>
              <a:cs typeface="Arial" charset="0"/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15903575" y="26156790"/>
            <a:ext cx="6664773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247189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4400" b="1" dirty="0">
                <a:solidFill>
                  <a:schemeClr val="accent4"/>
                </a:solidFill>
                <a:latin typeface="Arial" pitchFamily="34" charset="0"/>
                <a:ea typeface="+mn-ea"/>
                <a:cs typeface="Arial" pitchFamily="34" charset="0"/>
                <a:sym typeface="Symbol"/>
              </a:rPr>
              <a:t> </a:t>
            </a:r>
            <a:r>
              <a:rPr kumimoji="0" lang="en-US" altLang="ko-KR" sz="3200" b="1" dirty="0" smtClean="0">
                <a:solidFill>
                  <a:schemeClr val="accent4"/>
                </a:solidFill>
                <a:latin typeface="Arial" pitchFamily="34" charset="0"/>
                <a:ea typeface="+mn-ea"/>
                <a:cs typeface="Arial" pitchFamily="34" charset="0"/>
                <a:sym typeface="Symbol"/>
              </a:rPr>
              <a:t>Liquid Water Saturation in GDL</a:t>
            </a:r>
            <a:endParaRPr kumimoji="0" lang="ko-KR" altLang="en-US" sz="3200" b="1" dirty="0">
              <a:solidFill>
                <a:schemeClr val="accent4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099" name="직사각형 158"/>
          <p:cNvSpPr>
            <a:spLocks noChangeArrowheads="1"/>
          </p:cNvSpPr>
          <p:nvPr/>
        </p:nvSpPr>
        <p:spPr bwMode="auto">
          <a:xfrm>
            <a:off x="15687675" y="32556003"/>
            <a:ext cx="13854113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eaLnBrk="1" hangingPunct="1">
              <a:buFont typeface="Wingdings" panose="05000000000000000000" pitchFamily="2" charset="2"/>
              <a:buChar char="v"/>
            </a:pPr>
            <a:r>
              <a:rPr kumimoji="0" lang="en-US" altLang="ko-KR" sz="2800" dirty="0" smtClean="0">
                <a:latin typeface="Arial" charset="0"/>
                <a:cs typeface="Arial" charset="0"/>
              </a:rPr>
              <a:t>The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saturation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difference is more noticeable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above 150 </a:t>
            </a:r>
            <a:r>
              <a:rPr kumimoji="0" lang="el-GR" altLang="ko-K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m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thickness of GDL</a:t>
            </a:r>
          </a:p>
          <a:p>
            <a:pPr marL="1692275" lvl="1" indent="-457200" eaLnBrk="1" hangingPunct="1">
              <a:buFont typeface="Arial" panose="020B0604020202020204" pitchFamily="34" charset="0"/>
              <a:buChar char="•"/>
            </a:pPr>
            <a:r>
              <a:rPr kumimoji="0" lang="en-US" altLang="ko-KR" sz="2800" dirty="0" smtClean="0">
                <a:latin typeface="Arial" charset="0"/>
                <a:cs typeface="Arial" charset="0"/>
              </a:rPr>
              <a:t>The saturation profile is higher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in uniformly hydrophobic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case than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mixed-wettability case</a:t>
            </a:r>
          </a:p>
          <a:p>
            <a:pPr marL="1692275" lvl="1" indent="-457200" eaLnBrk="1" hangingPunct="1">
              <a:buFont typeface="Arial" panose="020B0604020202020204" pitchFamily="34" charset="0"/>
              <a:buChar char="•"/>
            </a:pPr>
            <a:r>
              <a:rPr kumimoji="0" lang="en-US" altLang="ko-KR" sz="2800" dirty="0" smtClean="0">
                <a:latin typeface="Arial" charset="0"/>
                <a:cs typeface="Arial" charset="0"/>
              </a:rPr>
              <a:t>The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time for reaching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the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steady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state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is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slightly faster in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the mixed-wettability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case</a:t>
            </a:r>
          </a:p>
          <a:p>
            <a:pPr marL="1692275" lvl="1" indent="-457200" eaLnBrk="1" hangingPunct="1">
              <a:buFont typeface="Arial" panose="020B0604020202020204" pitchFamily="34" charset="0"/>
              <a:buChar char="•"/>
            </a:pPr>
            <a:r>
              <a:rPr kumimoji="0" lang="en-US" altLang="ko-KR" sz="2800" dirty="0" smtClean="0">
                <a:latin typeface="Arial" charset="0"/>
                <a:cs typeface="Arial" charset="0"/>
              </a:rPr>
              <a:t>The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average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saturation level increases as the portion of PTFE-coated carbon fibers increases from 50% to 100%</a:t>
            </a:r>
          </a:p>
          <a:p>
            <a:pPr marL="457200" indent="-457200" eaLnBrk="1" hangingPunct="1">
              <a:buFont typeface="Wingdings" panose="05000000000000000000" pitchFamily="2" charset="2"/>
              <a:buChar char="ü"/>
            </a:pPr>
            <a:r>
              <a:rPr kumimoji="0" lang="en-US" altLang="ko-KR" sz="2800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There seem to be an optimal portion of PTFE-coated carbon fibers which minimize the saturation level in GDL</a:t>
            </a:r>
            <a:endParaRPr kumimoji="0" lang="en-US" altLang="ko-KR" sz="2800" dirty="0">
              <a:solidFill>
                <a:srgbClr val="0000FF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모서리가 둥근 직사각형 12"/>
          <p:cNvSpPr/>
          <p:nvPr/>
        </p:nvSpPr>
        <p:spPr bwMode="auto">
          <a:xfrm>
            <a:off x="15348785" y="37029055"/>
            <a:ext cx="14400000" cy="4105399"/>
          </a:xfrm>
          <a:prstGeom prst="roundRect">
            <a:avLst>
              <a:gd name="adj" fmla="val 900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defTabSz="247189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/>
          </a:p>
        </p:txBody>
      </p:sp>
      <p:sp>
        <p:nvSpPr>
          <p:cNvPr id="22" name="모서리가 둥근 직사각형 21"/>
          <p:cNvSpPr/>
          <p:nvPr/>
        </p:nvSpPr>
        <p:spPr bwMode="auto">
          <a:xfrm>
            <a:off x="15348785" y="37030118"/>
            <a:ext cx="14400000" cy="1080000"/>
          </a:xfrm>
          <a:prstGeom prst="roundRect">
            <a:avLst>
              <a:gd name="adj" fmla="val 9001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defTabSz="247189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3600" dirty="0">
                <a:latin typeface="Arial Black" panose="020B0A04020102020204" pitchFamily="34" charset="0"/>
                <a:cs typeface="Arial" pitchFamily="34" charset="0"/>
              </a:rPr>
              <a:t>Conclusion</a:t>
            </a:r>
            <a:endParaRPr kumimoji="0" lang="ko-KR" altLang="en-US" sz="3600" dirty="0"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3150" name="TextBox 124"/>
          <p:cNvSpPr txBox="1">
            <a:spLocks noChangeArrowheads="1"/>
          </p:cNvSpPr>
          <p:nvPr/>
        </p:nvSpPr>
        <p:spPr bwMode="auto">
          <a:xfrm>
            <a:off x="15862300" y="38312503"/>
            <a:ext cx="13319125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1200150" indent="-45720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just" eaLnBrk="1" latinLnBrk="0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</a:rPr>
              <a:t>We 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conducted LBM simulation for </a:t>
            </a: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</a:rPr>
              <a:t>two-phase transport of liquid water 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in mixed-wettability and uniformly hydrophobic GDLs </a:t>
            </a: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</a:rPr>
              <a:t>of 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PEMFCs</a:t>
            </a:r>
            <a:endParaRPr lang="en-US" altLang="ko-KR" sz="2800" dirty="0">
              <a:latin typeface="Arial" charset="0"/>
              <a:ea typeface="굴림" pitchFamily="50" charset="-127"/>
              <a:cs typeface="Arial" charset="0"/>
            </a:endParaRPr>
          </a:p>
          <a:p>
            <a:pPr lvl="1" algn="just" eaLnBrk="1" latinLnBrk="0" hangingPunct="1">
              <a:spcBef>
                <a:spcPct val="0"/>
              </a:spcBef>
              <a:buFont typeface="Wingdings" pitchFamily="2" charset="2"/>
              <a:buChar char="ü"/>
            </a:pPr>
            <a:r>
              <a:rPr kumimoji="0"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The </a:t>
            </a:r>
            <a:r>
              <a:rPr kumimoji="0" lang="en-US" altLang="ko-KR" sz="2800" dirty="0">
                <a:latin typeface="Arial" charset="0"/>
                <a:ea typeface="굴림" pitchFamily="50" charset="-127"/>
                <a:cs typeface="Arial" charset="0"/>
              </a:rPr>
              <a:t>result </a:t>
            </a:r>
            <a:r>
              <a:rPr kumimoji="0"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indicates that </a:t>
            </a:r>
            <a:r>
              <a:rPr kumimoji="0" lang="en-US" altLang="ko-KR" sz="2800" dirty="0">
                <a:latin typeface="Arial" charset="0"/>
                <a:ea typeface="굴림" pitchFamily="50" charset="-127"/>
                <a:cs typeface="Arial" charset="0"/>
              </a:rPr>
              <a:t>the </a:t>
            </a:r>
            <a:r>
              <a:rPr kumimoji="0"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mixed-wettability GDLs can reduce the liquid water saturation level and thus enhance gas diffusion in G</a:t>
            </a:r>
            <a:r>
              <a:rPr kumimoji="0"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DL</a:t>
            </a:r>
          </a:p>
          <a:p>
            <a:pPr lvl="1" algn="just" eaLnBrk="1" latinLnBrk="0" hangingPunct="1">
              <a:spcBef>
                <a:spcPct val="0"/>
              </a:spcBef>
              <a:buFont typeface="Wingdings" pitchFamily="2" charset="2"/>
              <a:buChar char="ü"/>
            </a:pPr>
            <a:r>
              <a:rPr kumimoji="0" lang="en-US" altLang="ko-KR" sz="2800" dirty="0">
                <a:latin typeface="Arial" charset="0"/>
                <a:ea typeface="굴림" pitchFamily="50" charset="-127"/>
                <a:cs typeface="Arial" charset="0"/>
              </a:rPr>
              <a:t>LBM is </a:t>
            </a:r>
            <a:r>
              <a:rPr kumimoji="0"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believed to </a:t>
            </a:r>
            <a:r>
              <a:rPr kumimoji="0" lang="en-US" altLang="ko-KR" sz="2800" dirty="0">
                <a:latin typeface="Arial" charset="0"/>
                <a:ea typeface="굴림" pitchFamily="50" charset="-127"/>
                <a:cs typeface="Arial" charset="0"/>
              </a:rPr>
              <a:t>be a </a:t>
            </a:r>
            <a:r>
              <a:rPr kumimoji="0"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proper analysis </a:t>
            </a:r>
            <a:r>
              <a:rPr kumimoji="0" lang="en-US" altLang="ko-KR" sz="2800" dirty="0">
                <a:latin typeface="Arial" charset="0"/>
                <a:ea typeface="굴림" pitchFamily="50" charset="-127"/>
                <a:cs typeface="Arial" charset="0"/>
              </a:rPr>
              <a:t>method for simulating </a:t>
            </a:r>
            <a:r>
              <a:rPr kumimoji="0"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microscale, two-phase, </a:t>
            </a:r>
            <a:r>
              <a:rPr kumimoji="0" lang="en-US" altLang="ko-KR" sz="2800" dirty="0">
                <a:latin typeface="Arial" charset="0"/>
                <a:ea typeface="굴림" pitchFamily="50" charset="-127"/>
                <a:cs typeface="Arial" charset="0"/>
              </a:rPr>
              <a:t>capillary-driven </a:t>
            </a:r>
            <a:r>
              <a:rPr kumimoji="0"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liquid water transport </a:t>
            </a:r>
            <a:r>
              <a:rPr kumimoji="0" lang="en-US" altLang="ko-KR" sz="2800" dirty="0">
                <a:latin typeface="Arial" charset="0"/>
                <a:ea typeface="굴림" pitchFamily="50" charset="-127"/>
                <a:cs typeface="Arial" charset="0"/>
              </a:rPr>
              <a:t>in porous </a:t>
            </a:r>
            <a:r>
              <a:rPr kumimoji="0"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GDLs</a:t>
            </a:r>
            <a:endParaRPr kumimoji="0" lang="en-US" altLang="ko-KR" sz="2800" dirty="0">
              <a:latin typeface="Arial" charset="0"/>
              <a:ea typeface="굴림" pitchFamily="50" charset="-127"/>
              <a:cs typeface="Arial" charset="0"/>
            </a:endParaRPr>
          </a:p>
        </p:txBody>
      </p:sp>
      <p:sp>
        <p:nvSpPr>
          <p:cNvPr id="3101" name="TextBox 254"/>
          <p:cNvSpPr txBox="1">
            <a:spLocks noChangeArrowheads="1"/>
          </p:cNvSpPr>
          <p:nvPr/>
        </p:nvSpPr>
        <p:spPr bwMode="auto">
          <a:xfrm>
            <a:off x="16284575" y="31516190"/>
            <a:ext cx="124063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Fig. 5</a:t>
            </a:r>
            <a:r>
              <a:rPr kumimoji="0" lang="en-US" altLang="ko-KR" sz="24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 </a:t>
            </a: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Liquid water saturation profile of (a) </a:t>
            </a:r>
            <a:r>
              <a:rPr kumimoji="0" lang="en-US" altLang="ko-KR" sz="24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mixed-wettability (</a:t>
            </a: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50% </a:t>
            </a:r>
            <a:r>
              <a:rPr kumimoji="0" lang="en-US" altLang="ko-KR" sz="24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PTFE-coated</a:t>
            </a: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), (b) </a:t>
            </a:r>
            <a:r>
              <a:rPr kumimoji="0" lang="en-US" altLang="ko-KR" sz="24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uniformly hydrophobic (</a:t>
            </a: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100% </a:t>
            </a:r>
            <a:r>
              <a:rPr kumimoji="0" lang="en-US" altLang="ko-KR" sz="24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PTFE-coated</a:t>
            </a: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), (c) average saturation </a:t>
            </a:r>
            <a:endParaRPr kumimoji="0" lang="ko-KR" altLang="en-US" sz="2400" b="1" dirty="0">
              <a:solidFill>
                <a:srgbClr val="008000"/>
              </a:solidFill>
              <a:latin typeface="Arial" charset="0"/>
              <a:cs typeface="Arial" charset="0"/>
            </a:endParaRPr>
          </a:p>
        </p:txBody>
      </p:sp>
      <p:sp>
        <p:nvSpPr>
          <p:cNvPr id="171" name="모서리가 둥근 직사각형 170"/>
          <p:cNvSpPr/>
          <p:nvPr/>
        </p:nvSpPr>
        <p:spPr bwMode="auto">
          <a:xfrm>
            <a:off x="15348786" y="6426200"/>
            <a:ext cx="14400000" cy="1008000"/>
          </a:xfrm>
          <a:prstGeom prst="roundRect">
            <a:avLst>
              <a:gd name="adj" fmla="val 9001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247189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3600" dirty="0">
                <a:latin typeface="Arial Black" panose="020B0A04020102020204" pitchFamily="34" charset="0"/>
                <a:cs typeface="Arial" pitchFamily="34" charset="0"/>
              </a:rPr>
              <a:t>Results and D</a:t>
            </a:r>
            <a:r>
              <a:rPr kumimoji="0" lang="en-US" altLang="ko-KR" sz="3600" dirty="0" smtClean="0">
                <a:latin typeface="Arial Black" panose="020B0A04020102020204" pitchFamily="34" charset="0"/>
                <a:cs typeface="Arial" pitchFamily="34" charset="0"/>
              </a:rPr>
              <a:t>iscussion</a:t>
            </a:r>
            <a:endParaRPr kumimoji="0" lang="ko-KR" altLang="en-US" sz="3600" dirty="0"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15694866" y="7794750"/>
            <a:ext cx="6704079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247189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3200" b="1" dirty="0">
                <a:solidFill>
                  <a:schemeClr val="accent4"/>
                </a:solidFill>
                <a:latin typeface="Arial" pitchFamily="34" charset="0"/>
                <a:ea typeface="+mn-ea"/>
                <a:cs typeface="Arial" pitchFamily="34" charset="0"/>
                <a:sym typeface="Symbol"/>
              </a:rPr>
              <a:t> </a:t>
            </a:r>
            <a:r>
              <a:rPr kumimoji="0" lang="en-US" altLang="ko-KR" sz="3200" b="1" dirty="0" smtClean="0">
                <a:solidFill>
                  <a:schemeClr val="accent4"/>
                </a:solidFill>
                <a:latin typeface="Arial" pitchFamily="34" charset="0"/>
                <a:ea typeface="+mn-ea"/>
                <a:cs typeface="Arial" pitchFamily="34" charset="0"/>
                <a:sym typeface="Symbol"/>
              </a:rPr>
              <a:t>Snapshots from LB Simulations</a:t>
            </a:r>
            <a:endParaRPr kumimoji="0" lang="ko-KR" altLang="en-US" sz="3200" b="1" dirty="0">
              <a:solidFill>
                <a:schemeClr val="accent4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106" name="TextBox 254"/>
          <p:cNvSpPr txBox="1">
            <a:spLocks noChangeArrowheads="1"/>
          </p:cNvSpPr>
          <p:nvPr/>
        </p:nvSpPr>
        <p:spPr bwMode="auto">
          <a:xfrm>
            <a:off x="16940187" y="21188238"/>
            <a:ext cx="114315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Fig. </a:t>
            </a:r>
            <a:r>
              <a:rPr kumimoji="0" lang="en-US" altLang="ko-KR" sz="24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4 </a:t>
            </a: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Liquid water distribution with mixed-wettability: 80</a:t>
            </a:r>
            <a:r>
              <a:rPr kumimoji="0" lang="en-US" altLang="ko-KR" sz="24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° (</a:t>
            </a: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gray) vs. 110</a:t>
            </a:r>
            <a:r>
              <a:rPr kumimoji="0" lang="en-US" altLang="ko-KR" sz="24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° (</a:t>
            </a: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white) is (a) 50% </a:t>
            </a:r>
            <a:r>
              <a:rPr kumimoji="0" lang="en-US" altLang="ko-KR" sz="24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PTFE-</a:t>
            </a:r>
            <a:r>
              <a:rPr kumimoji="0" lang="en-US" altLang="ko-KR" sz="24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coated</a:t>
            </a: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, (b) 100% </a:t>
            </a: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PTFE-coated</a:t>
            </a:r>
            <a:endParaRPr kumimoji="0" lang="ko-KR" altLang="en-US" sz="2400" b="1" dirty="0">
              <a:solidFill>
                <a:srgbClr val="008000"/>
              </a:solidFill>
              <a:latin typeface="Arial" charset="0"/>
              <a:cs typeface="Arial" charset="0"/>
            </a:endParaRPr>
          </a:p>
        </p:txBody>
      </p:sp>
      <p:sp>
        <p:nvSpPr>
          <p:cNvPr id="3107" name="직사각형 158"/>
          <p:cNvSpPr>
            <a:spLocks noChangeArrowheads="1"/>
          </p:cNvSpPr>
          <p:nvPr/>
        </p:nvSpPr>
        <p:spPr bwMode="auto">
          <a:xfrm>
            <a:off x="15562263" y="22268358"/>
            <a:ext cx="13854112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eaLnBrk="1" hangingPunct="1">
              <a:buFont typeface="Wingdings" panose="05000000000000000000" pitchFamily="2" charset="2"/>
              <a:buChar char="v"/>
            </a:pPr>
            <a:r>
              <a:rPr kumimoji="0" lang="en-US" altLang="ko-KR" sz="2800" dirty="0">
                <a:latin typeface="Arial" charset="0"/>
                <a:cs typeface="Arial" charset="0"/>
              </a:rPr>
              <a:t> As the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portion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of hydrophobic carbon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fibers (PTFE-coated</a:t>
            </a:r>
            <a:r>
              <a:rPr kumimoji="0" lang="en-US" altLang="ko-KR" sz="2800" dirty="0">
                <a:latin typeface="Arial" charset="0"/>
                <a:cs typeface="Arial" charset="0"/>
              </a:rPr>
              <a:t>) increases,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more paths are required for liquid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water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transport in GDL</a:t>
            </a:r>
          </a:p>
          <a:p>
            <a:pPr marL="1692275" lvl="1" indent="-457200" eaLnBrk="1" hangingPunct="1">
              <a:buFont typeface="Arial" panose="020B0604020202020204" pitchFamily="34" charset="0"/>
              <a:buChar char="•"/>
            </a:pPr>
            <a:r>
              <a:rPr kumimoji="0" lang="en-US" altLang="ko-KR" sz="2800" dirty="0" smtClean="0">
                <a:latin typeface="Arial" charset="0"/>
                <a:cs typeface="Arial" charset="0"/>
              </a:rPr>
              <a:t>Only one breakthrough is observed in mixed-wettability case vs. uniformly hydrophobic case</a:t>
            </a:r>
          </a:p>
          <a:p>
            <a:pPr marL="1692275" lvl="1" indent="-457200" eaLnBrk="1" hangingPunct="1">
              <a:buFont typeface="Arial" panose="020B0604020202020204" pitchFamily="34" charset="0"/>
              <a:buChar char="•"/>
            </a:pPr>
            <a:r>
              <a:rPr kumimoji="0" lang="en-US" altLang="ko-KR" sz="2800" dirty="0" smtClean="0">
                <a:latin typeface="Arial" charset="0"/>
                <a:cs typeface="Arial" charset="0"/>
              </a:rPr>
              <a:t>Mixed-wettability seems to facilitate the formation of preferential paths for liquid water transport by reducing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capillary entry pressure, which in turn reduces liquid water saturation</a:t>
            </a:r>
          </a:p>
          <a:p>
            <a:pPr marL="1692275" lvl="1" indent="-457200" eaLnBrk="1" hangingPunct="1">
              <a:buFont typeface="Wingdings" panose="05000000000000000000" pitchFamily="2" charset="2"/>
              <a:buChar char="ü"/>
            </a:pPr>
            <a:r>
              <a:rPr kumimoji="0" lang="en-US" altLang="ko-KR" sz="2800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In mixed-wettability GDL, liquid water tends </a:t>
            </a:r>
            <a:r>
              <a:rPr kumimoji="0" lang="en-US" altLang="ko-KR" sz="2800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to concentrate </a:t>
            </a:r>
            <a:r>
              <a:rPr kumimoji="0" lang="en-US" altLang="ko-KR" sz="2800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around a single transport path that is easier </a:t>
            </a:r>
            <a:r>
              <a:rPr kumimoji="0" lang="en-US" altLang="ko-KR" sz="2800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to </a:t>
            </a:r>
            <a:r>
              <a:rPr kumimoji="0" lang="en-US" altLang="ko-KR" sz="2800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flow through</a:t>
            </a:r>
            <a:endParaRPr kumimoji="0" lang="en-US" altLang="ko-KR" sz="2800" dirty="0">
              <a:solidFill>
                <a:srgbClr val="0000FF"/>
              </a:solidFill>
              <a:latin typeface="Arial" charset="0"/>
              <a:cs typeface="Arial" charset="0"/>
            </a:endParaRPr>
          </a:p>
        </p:txBody>
      </p:sp>
      <p:pic>
        <p:nvPicPr>
          <p:cNvPr id="3135" name="그림 29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24261" y="18307919"/>
            <a:ext cx="6299999" cy="27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3" name="그림 30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62168" y="18307918"/>
            <a:ext cx="6224896" cy="27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21" name="그룹 41"/>
          <p:cNvGrpSpPr>
            <a:grpSpLocks/>
          </p:cNvGrpSpPr>
          <p:nvPr/>
        </p:nvGrpSpPr>
        <p:grpSpPr bwMode="auto">
          <a:xfrm>
            <a:off x="20432713" y="27087065"/>
            <a:ext cx="4321175" cy="4319588"/>
            <a:chOff x="15574172" y="22048236"/>
            <a:chExt cx="4319998" cy="4320000"/>
          </a:xfrm>
        </p:grpSpPr>
        <p:pic>
          <p:nvPicPr>
            <p:cNvPr id="3131" name="그림 31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48421" y="22048236"/>
              <a:ext cx="4245749" cy="432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32" name="TextBox 197"/>
            <p:cNvSpPr txBox="1">
              <a:spLocks noChangeArrowheads="1"/>
            </p:cNvSpPr>
            <p:nvPr/>
          </p:nvSpPr>
          <p:spPr bwMode="auto">
            <a:xfrm>
              <a:off x="15574172" y="22070579"/>
              <a:ext cx="710799" cy="4045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ko-KR" sz="2000">
                  <a:latin typeface="Arial" charset="0"/>
                  <a:cs typeface="Arial" charset="0"/>
                </a:rPr>
                <a:t>(b)</a:t>
              </a:r>
              <a:endParaRPr lang="ko-KR" altLang="en-US" sz="2000">
                <a:latin typeface="Arial" charset="0"/>
                <a:cs typeface="Arial" charset="0"/>
              </a:endParaRPr>
            </a:p>
          </p:txBody>
        </p:sp>
      </p:grpSp>
      <p:grpSp>
        <p:nvGrpSpPr>
          <p:cNvPr id="3122" name="그룹 42"/>
          <p:cNvGrpSpPr>
            <a:grpSpLocks/>
          </p:cNvGrpSpPr>
          <p:nvPr/>
        </p:nvGrpSpPr>
        <p:grpSpPr bwMode="auto">
          <a:xfrm>
            <a:off x="15924213" y="27082303"/>
            <a:ext cx="4319587" cy="4319587"/>
            <a:chOff x="20350153" y="22034032"/>
            <a:chExt cx="4320000" cy="4320000"/>
          </a:xfrm>
        </p:grpSpPr>
        <p:pic>
          <p:nvPicPr>
            <p:cNvPr id="3129" name="그림 32"/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50153" y="22034032"/>
              <a:ext cx="4320000" cy="432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30" name="TextBox 197"/>
            <p:cNvSpPr txBox="1">
              <a:spLocks noChangeArrowheads="1"/>
            </p:cNvSpPr>
            <p:nvPr/>
          </p:nvSpPr>
          <p:spPr bwMode="auto">
            <a:xfrm>
              <a:off x="20382275" y="22070392"/>
              <a:ext cx="52405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ko-KR" sz="2000">
                  <a:latin typeface="Arial" charset="0"/>
                  <a:cs typeface="Arial" charset="0"/>
                </a:rPr>
                <a:t>(a)</a:t>
              </a:r>
              <a:endParaRPr lang="ko-KR" altLang="en-US" sz="2000">
                <a:latin typeface="Arial" charset="0"/>
                <a:cs typeface="Arial" charset="0"/>
              </a:endParaRPr>
            </a:p>
          </p:txBody>
        </p:sp>
      </p:grpSp>
      <p:grpSp>
        <p:nvGrpSpPr>
          <p:cNvPr id="3126" name="그룹 44"/>
          <p:cNvGrpSpPr>
            <a:grpSpLocks/>
          </p:cNvGrpSpPr>
          <p:nvPr/>
        </p:nvGrpSpPr>
        <p:grpSpPr bwMode="auto">
          <a:xfrm>
            <a:off x="25011063" y="27087065"/>
            <a:ext cx="4321175" cy="4319588"/>
            <a:chOff x="25011689" y="22189460"/>
            <a:chExt cx="4169736" cy="4284978"/>
          </a:xfrm>
        </p:grpSpPr>
        <p:pic>
          <p:nvPicPr>
            <p:cNvPr id="3127" name="그림 43"/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011689" y="22189460"/>
              <a:ext cx="4169736" cy="4284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28" name="TextBox 197"/>
            <p:cNvSpPr txBox="1">
              <a:spLocks noChangeArrowheads="1"/>
            </p:cNvSpPr>
            <p:nvPr/>
          </p:nvSpPr>
          <p:spPr bwMode="auto">
            <a:xfrm>
              <a:off x="25092705" y="22214408"/>
              <a:ext cx="52405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ko-KR" sz="2000">
                  <a:latin typeface="Arial" charset="0"/>
                  <a:cs typeface="Arial" charset="0"/>
                </a:rPr>
                <a:t>(c)</a:t>
              </a:r>
              <a:endParaRPr lang="ko-KR" altLang="en-US" sz="2000">
                <a:latin typeface="Arial" charset="0"/>
                <a:cs typeface="Arial" charset="0"/>
              </a:endParaRPr>
            </a:p>
          </p:txBody>
        </p:sp>
      </p:grpSp>
      <p:sp>
        <p:nvSpPr>
          <p:cNvPr id="173" name="직사각형 172"/>
          <p:cNvSpPr/>
          <p:nvPr/>
        </p:nvSpPr>
        <p:spPr>
          <a:xfrm>
            <a:off x="15348785" y="41422486"/>
            <a:ext cx="14400000" cy="10801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ko-KR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Contact information</a:t>
            </a:r>
          </a:p>
          <a:p>
            <a:r>
              <a:rPr lang="en-US" altLang="ko-KR" sz="2800" dirty="0" smtClean="0">
                <a:solidFill>
                  <a:srgbClr val="00808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altLang="ko-KR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8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*</a:t>
            </a:r>
            <a:r>
              <a:rPr lang="en-US" altLang="ko-KR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Corresponding </a:t>
            </a:r>
            <a:r>
              <a:rPr lang="en-US" altLang="ko-K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author. </a:t>
            </a:r>
            <a:r>
              <a:rPr lang="en-US" altLang="ko-K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jhnam@daegu.ac.kr </a:t>
            </a:r>
            <a:r>
              <a:rPr lang="en-US" altLang="ko-K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(J.H. Nam</a:t>
            </a:r>
            <a:r>
              <a:rPr lang="en-US" altLang="ko-K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).</a:t>
            </a:r>
            <a:endParaRPr lang="en-US" altLang="ko-KR" sz="2800" dirty="0" smtClean="0">
              <a:solidFill>
                <a:srgbClr val="00808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4" name="TextBox 195"/>
          <p:cNvSpPr txBox="1">
            <a:spLocks noChangeArrowheads="1"/>
          </p:cNvSpPr>
          <p:nvPr/>
        </p:nvSpPr>
        <p:spPr bwMode="auto">
          <a:xfrm>
            <a:off x="5850955" y="10423629"/>
            <a:ext cx="908978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b="1" baseline="30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(*)</a:t>
            </a:r>
            <a:r>
              <a:rPr kumimoji="0" lang="en-US" altLang="ko-KR" sz="2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Liquid water and air is treated as two different components, and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kumimoji="0" lang="en-US" altLang="ko-KR" sz="2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  water condensation/evaporation is not considered</a:t>
            </a:r>
            <a:endParaRPr kumimoji="0" lang="ko-KR" altLang="en-US" sz="2400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177" name="직사각형 180"/>
          <p:cNvSpPr>
            <a:spLocks noChangeArrowheads="1"/>
          </p:cNvSpPr>
          <p:nvPr/>
        </p:nvSpPr>
        <p:spPr bwMode="auto">
          <a:xfrm>
            <a:off x="815975" y="14707518"/>
            <a:ext cx="685957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ko-KR" altLang="en-US" sz="3200" b="1" dirty="0">
                <a:solidFill>
                  <a:srgbClr val="7030A0"/>
                </a:solidFill>
                <a:latin typeface="Arial" charset="0"/>
                <a:cs typeface="Arial" charset="0"/>
                <a:sym typeface="Symbol" pitchFamily="18" charset="2"/>
              </a:rPr>
              <a:t> </a:t>
            </a:r>
            <a:r>
              <a:rPr lang="en-US" altLang="ko-KR" sz="3200" b="1" dirty="0" smtClean="0">
                <a:solidFill>
                  <a:srgbClr val="7030A0"/>
                </a:solidFill>
                <a:latin typeface="Arial" charset="0"/>
                <a:cs typeface="Arial" charset="0"/>
                <a:sym typeface="Symbol" pitchFamily="18" charset="2"/>
              </a:rPr>
              <a:t>Lattice Boltzmann Method (LBM)</a:t>
            </a:r>
            <a:endParaRPr lang="ko-KR" altLang="en-US" sz="3200" b="1" dirty="0">
              <a:solidFill>
                <a:srgbClr val="7030A0"/>
              </a:solidFill>
              <a:latin typeface="Arial" charset="0"/>
              <a:cs typeface="Arial" charset="0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1060450" y="15397659"/>
            <a:ext cx="8695799" cy="4794945"/>
            <a:chOff x="1060450" y="15571614"/>
            <a:chExt cx="8695799" cy="4794945"/>
          </a:xfrm>
        </p:grpSpPr>
        <p:sp>
          <p:nvSpPr>
            <p:cNvPr id="175" name="TextBox 121"/>
            <p:cNvSpPr txBox="1">
              <a:spLocks noChangeArrowheads="1"/>
            </p:cNvSpPr>
            <p:nvPr/>
          </p:nvSpPr>
          <p:spPr bwMode="auto">
            <a:xfrm>
              <a:off x="1060450" y="15571614"/>
              <a:ext cx="8607425" cy="22852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 latinLnBrk="1">
                <a:spcBef>
                  <a:spcPct val="20000"/>
                </a:spcBef>
                <a:buFont typeface="Arial" charset="0"/>
                <a:buChar char="•"/>
                <a:defRPr sz="87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1pPr>
              <a:lvl2pPr marL="1200150" indent="-457200" latinLnBrk="1">
                <a:spcBef>
                  <a:spcPct val="20000"/>
                </a:spcBef>
                <a:buFont typeface="Arial" charset="0"/>
                <a:buChar char="–"/>
                <a:defRPr sz="76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2pPr>
              <a:lvl3pPr marL="1143000" indent="-228600" latinLnBrk="1">
                <a:spcBef>
                  <a:spcPct val="20000"/>
                </a:spcBef>
                <a:buFont typeface="Arial" charset="0"/>
                <a:buChar char="•"/>
                <a:defRPr sz="65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3pPr>
              <a:lvl4pPr marL="1600200" indent="-228600" latinLnBrk="1">
                <a:spcBef>
                  <a:spcPct val="20000"/>
                </a:spcBef>
                <a:buFont typeface="Arial" charset="0"/>
                <a:buChar char="–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4pPr>
              <a:lvl5pPr marL="2057400" indent="-228600" latinLnBrk="1">
                <a:spcBef>
                  <a:spcPct val="20000"/>
                </a:spcBef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5pPr>
              <a:lvl6pPr marL="25146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6pPr>
              <a:lvl7pPr marL="29718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7pPr>
              <a:lvl8pPr marL="34290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8pPr>
              <a:lvl9pPr marL="38862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9pPr>
            </a:lstStyle>
            <a:p>
              <a:pPr eaLnBrk="1" hangingPunct="1">
                <a:spcBef>
                  <a:spcPts val="300"/>
                </a:spcBef>
                <a:buFont typeface="Wingdings" pitchFamily="2" charset="2"/>
                <a:buChar char="Ø"/>
              </a:pPr>
              <a:r>
                <a:rPr kumimoji="0" lang="en-US" altLang="ko-KR" sz="2800" dirty="0" smtClean="0">
                  <a:latin typeface="Arial" charset="0"/>
                  <a:ea typeface="굴림" pitchFamily="50" charset="-127"/>
                  <a:cs typeface="Arial" charset="0"/>
                </a:rPr>
                <a:t>Derived from gas kinetic theory, the Motion of molecules are expressed by distribution function</a:t>
              </a:r>
            </a:p>
            <a:p>
              <a:pPr eaLnBrk="1" hangingPunct="1">
                <a:spcBef>
                  <a:spcPts val="300"/>
                </a:spcBef>
                <a:buFont typeface="Wingdings" pitchFamily="2" charset="2"/>
                <a:buChar char="Ø"/>
              </a:pPr>
              <a:r>
                <a:rPr kumimoji="0" lang="en-US" altLang="ko-KR" sz="2800" dirty="0" smtClean="0">
                  <a:latin typeface="Arial" charset="0"/>
                  <a:ea typeface="굴림" pitchFamily="50" charset="-127"/>
                  <a:cs typeface="Arial" charset="0"/>
                </a:rPr>
                <a:t>By adopting BGK (</a:t>
              </a:r>
              <a:r>
                <a:rPr kumimoji="0" lang="en-US" altLang="ko-KR" sz="2800" dirty="0" err="1" smtClean="0">
                  <a:latin typeface="Arial" charset="0"/>
                  <a:cs typeface="Arial" charset="0"/>
                </a:rPr>
                <a:t>Bhatnagar</a:t>
              </a:r>
              <a:r>
                <a:rPr kumimoji="0" lang="en-US" altLang="ko-KR" sz="2800" dirty="0" smtClean="0">
                  <a:latin typeface="Arial" charset="0"/>
                  <a:cs typeface="Arial" charset="0"/>
                </a:rPr>
                <a:t>-Gross-</a:t>
              </a:r>
              <a:r>
                <a:rPr kumimoji="0" lang="en-US" altLang="ko-KR" sz="2800" dirty="0" err="1" smtClean="0">
                  <a:latin typeface="Arial" charset="0"/>
                  <a:cs typeface="Arial" charset="0"/>
                </a:rPr>
                <a:t>Krook</a:t>
              </a:r>
              <a:r>
                <a:rPr kumimoji="0" lang="en-US" altLang="ko-KR" sz="2800" dirty="0" smtClean="0">
                  <a:latin typeface="Arial" charset="0"/>
                  <a:ea typeface="굴림" pitchFamily="50" charset="-127"/>
                  <a:cs typeface="Arial" charset="0"/>
                </a:rPr>
                <a:t>) model for collision terms, LB equation is expressed in terms of discrete particle distribution</a:t>
              </a:r>
              <a:endParaRPr kumimoji="0" lang="en-US" altLang="ko-KR" sz="3900" dirty="0" smtClean="0">
                <a:latin typeface="Arial" charset="0"/>
                <a:cs typeface="Arial" charset="0"/>
              </a:endParaRPr>
            </a:p>
          </p:txBody>
        </p:sp>
        <p:graphicFrame>
          <p:nvGraphicFramePr>
            <p:cNvPr id="176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84725714"/>
                </p:ext>
              </p:extLst>
            </p:nvPr>
          </p:nvGraphicFramePr>
          <p:xfrm>
            <a:off x="9183161" y="15968538"/>
            <a:ext cx="573088" cy="573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05" name="Equation" r:id="rId17" imgW="152268" imgH="203024" progId="Equation.3">
                    <p:embed/>
                  </p:oleObj>
                </mc:Choice>
                <mc:Fallback>
                  <p:oleObj name="Equation" r:id="rId17" imgW="152268" imgH="20302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83161" y="15968538"/>
                          <a:ext cx="573088" cy="5730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8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5449793"/>
                </p:ext>
              </p:extLst>
            </p:nvPr>
          </p:nvGraphicFramePr>
          <p:xfrm>
            <a:off x="1530475" y="17875870"/>
            <a:ext cx="4457700" cy="10629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06" name="Equation" r:id="rId19" imgW="1651000" imgH="393700" progId="Equation.3">
                    <p:embed/>
                  </p:oleObj>
                </mc:Choice>
                <mc:Fallback>
                  <p:oleObj name="Equation" r:id="rId19" imgW="1651000" imgH="3937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30475" y="17875870"/>
                          <a:ext cx="4457700" cy="106299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9" name="TextBox 121"/>
            <p:cNvSpPr txBox="1">
              <a:spLocks noChangeArrowheads="1"/>
            </p:cNvSpPr>
            <p:nvPr/>
          </p:nvSpPr>
          <p:spPr bwMode="auto">
            <a:xfrm>
              <a:off x="1473446" y="18981564"/>
              <a:ext cx="8102873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 latinLnBrk="1">
                <a:spcBef>
                  <a:spcPct val="20000"/>
                </a:spcBef>
                <a:buFont typeface="Arial" charset="0"/>
                <a:buChar char="•"/>
                <a:defRPr sz="87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1pPr>
              <a:lvl2pPr marL="1200150" indent="-457200" latinLnBrk="1">
                <a:spcBef>
                  <a:spcPct val="20000"/>
                </a:spcBef>
                <a:buFont typeface="Arial" charset="0"/>
                <a:buChar char="–"/>
                <a:defRPr sz="76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2pPr>
              <a:lvl3pPr marL="1143000" indent="-228600" latinLnBrk="1">
                <a:spcBef>
                  <a:spcPct val="20000"/>
                </a:spcBef>
                <a:buFont typeface="Arial" charset="0"/>
                <a:buChar char="•"/>
                <a:defRPr sz="65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3pPr>
              <a:lvl4pPr marL="1600200" indent="-228600" latinLnBrk="1">
                <a:spcBef>
                  <a:spcPct val="20000"/>
                </a:spcBef>
                <a:buFont typeface="Arial" charset="0"/>
                <a:buChar char="–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4pPr>
              <a:lvl5pPr marL="2057400" indent="-228600" latinLnBrk="1">
                <a:spcBef>
                  <a:spcPct val="20000"/>
                </a:spcBef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5pPr>
              <a:lvl6pPr marL="25146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6pPr>
              <a:lvl7pPr marL="29718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7pPr>
              <a:lvl8pPr marL="34290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8pPr>
              <a:lvl9pPr marL="38862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9pPr>
            </a:lstStyle>
            <a:p>
              <a:pPr marL="0" indent="0" eaLnBrk="1" hangingPunct="1">
                <a:spcBef>
                  <a:spcPts val="300"/>
                </a:spcBef>
                <a:buNone/>
              </a:pPr>
              <a:r>
                <a:rPr kumimoji="0" lang="en-US" altLang="ko-KR" sz="2800" dirty="0" smtClean="0">
                  <a:latin typeface="Arial" charset="0"/>
                  <a:cs typeface="Arial" charset="0"/>
                </a:rPr>
                <a:t>Here,     is relaxation time and        is equilibrium distribution and     is lattice velocity in each direction</a:t>
              </a:r>
              <a:endParaRPr kumimoji="0" lang="en-US" altLang="ko-KR" sz="2800" dirty="0" smtClean="0">
                <a:latin typeface="Arial" charset="0"/>
                <a:ea typeface="굴림" pitchFamily="50" charset="-127"/>
                <a:cs typeface="Arial" charset="0"/>
              </a:endParaRPr>
            </a:p>
          </p:txBody>
        </p:sp>
        <p:graphicFrame>
          <p:nvGraphicFramePr>
            <p:cNvPr id="181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77811862"/>
                </p:ext>
              </p:extLst>
            </p:nvPr>
          </p:nvGraphicFramePr>
          <p:xfrm>
            <a:off x="2500487" y="19036754"/>
            <a:ext cx="431800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07" name="Equation" r:id="rId21" imgW="126835" imgH="139518" progId="Equation.3">
                    <p:embed/>
                  </p:oleObj>
                </mc:Choice>
                <mc:Fallback>
                  <p:oleObj name="Equation" r:id="rId21" imgW="126835" imgH="139518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00487" y="19036754"/>
                          <a:ext cx="431800" cy="457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2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7286217"/>
                </p:ext>
              </p:extLst>
            </p:nvPr>
          </p:nvGraphicFramePr>
          <p:xfrm>
            <a:off x="6343655" y="18909505"/>
            <a:ext cx="674688" cy="6461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08" name="Equation" r:id="rId23" imgW="241300" imgH="228600" progId="Equation.3">
                    <p:embed/>
                  </p:oleObj>
                </mc:Choice>
                <mc:Fallback>
                  <p:oleObj name="Equation" r:id="rId23" imgW="2413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43655" y="18909505"/>
                          <a:ext cx="674688" cy="6461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3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07371994"/>
                </p:ext>
              </p:extLst>
            </p:nvPr>
          </p:nvGraphicFramePr>
          <p:xfrm>
            <a:off x="4071224" y="19430027"/>
            <a:ext cx="333375" cy="501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09" name="Equation" r:id="rId25" imgW="126725" imgH="177415" progId="Equation.3">
                    <p:embed/>
                  </p:oleObj>
                </mc:Choice>
                <mc:Fallback>
                  <p:oleObj name="Equation" r:id="rId25" imgW="126725" imgH="177415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71224" y="19430027"/>
                          <a:ext cx="333375" cy="5016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6" name="TextBox 121"/>
          <p:cNvSpPr txBox="1">
            <a:spLocks noChangeArrowheads="1"/>
          </p:cNvSpPr>
          <p:nvPr/>
        </p:nvSpPr>
        <p:spPr bwMode="auto">
          <a:xfrm>
            <a:off x="1060450" y="20540166"/>
            <a:ext cx="133207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1200150" indent="-45720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>
              <a:spcBef>
                <a:spcPts val="300"/>
              </a:spcBef>
              <a:buFont typeface="Wingdings" pitchFamily="2" charset="2"/>
              <a:buChar char="Ø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By applying D2Q9 model (Fig. 1), the discretized LB equation is expressed as</a:t>
            </a:r>
            <a:endParaRPr lang="en-US" altLang="ko-KR" sz="2800" dirty="0">
              <a:solidFill>
                <a:srgbClr val="FF0000"/>
              </a:solidFill>
              <a:latin typeface="Arial" charset="0"/>
              <a:ea typeface="굴림" pitchFamily="50" charset="-127"/>
              <a:cs typeface="Arial" charset="0"/>
            </a:endParaRPr>
          </a:p>
        </p:txBody>
      </p:sp>
      <p:grpSp>
        <p:nvGrpSpPr>
          <p:cNvPr id="29" name="그룹 28"/>
          <p:cNvGrpSpPr/>
          <p:nvPr/>
        </p:nvGrpSpPr>
        <p:grpSpPr>
          <a:xfrm>
            <a:off x="8501533" y="22414533"/>
            <a:ext cx="6270551" cy="6779789"/>
            <a:chOff x="8444383" y="22147213"/>
            <a:chExt cx="6270551" cy="6779789"/>
          </a:xfrm>
        </p:grpSpPr>
        <p:sp>
          <p:nvSpPr>
            <p:cNvPr id="107" name="직사각형 106"/>
            <p:cNvSpPr/>
            <p:nvPr/>
          </p:nvSpPr>
          <p:spPr bwMode="auto">
            <a:xfrm>
              <a:off x="8444383" y="22147213"/>
              <a:ext cx="6270551" cy="6779789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latinLnBrk="1" hangingPunct="1">
                <a:defRPr/>
              </a:pPr>
              <a:endParaRPr lang="ko-KR" altLang="en-US"/>
            </a:p>
          </p:txBody>
        </p:sp>
        <p:sp>
          <p:nvSpPr>
            <p:cNvPr id="99" name="모서리가 둥근 직사각형 98"/>
            <p:cNvSpPr/>
            <p:nvPr/>
          </p:nvSpPr>
          <p:spPr bwMode="auto">
            <a:xfrm>
              <a:off x="8712670" y="22484382"/>
              <a:ext cx="4392613" cy="971823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latinLnBrk="1" hangingPunct="1">
                <a:defRPr/>
              </a:pPr>
              <a:endParaRPr lang="ko-KR" altLang="en-US"/>
            </a:p>
          </p:txBody>
        </p:sp>
        <p:sp>
          <p:nvSpPr>
            <p:cNvPr id="106" name="모서리가 둥근 직사각형 105"/>
            <p:cNvSpPr/>
            <p:nvPr/>
          </p:nvSpPr>
          <p:spPr bwMode="auto">
            <a:xfrm>
              <a:off x="8712670" y="23924542"/>
              <a:ext cx="4392613" cy="1132682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latinLnBrk="1" hangingPunct="1">
                <a:defRPr/>
              </a:pPr>
              <a:endParaRPr lang="ko-KR" altLang="en-US"/>
            </a:p>
          </p:txBody>
        </p:sp>
        <p:sp>
          <p:nvSpPr>
            <p:cNvPr id="112" name="모서리가 둥근 직사각형 111"/>
            <p:cNvSpPr/>
            <p:nvPr/>
          </p:nvSpPr>
          <p:spPr bwMode="auto">
            <a:xfrm>
              <a:off x="8712670" y="27165100"/>
              <a:ext cx="4392613" cy="1378990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latinLnBrk="1" hangingPunct="1">
                <a:defRPr/>
              </a:pPr>
              <a:endParaRPr lang="ko-KR" altLang="en-US"/>
            </a:p>
          </p:txBody>
        </p:sp>
        <p:sp>
          <p:nvSpPr>
            <p:cNvPr id="101" name="모서리가 둥근 직사각형 100"/>
            <p:cNvSpPr/>
            <p:nvPr/>
          </p:nvSpPr>
          <p:spPr bwMode="auto">
            <a:xfrm>
              <a:off x="8712670" y="25508718"/>
              <a:ext cx="4392613" cy="117555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latinLnBrk="1" hangingPunct="1">
                <a:defRPr/>
              </a:pPr>
              <a:endParaRPr lang="ko-KR" altLang="en-US"/>
            </a:p>
          </p:txBody>
        </p:sp>
        <p:grpSp>
          <p:nvGrpSpPr>
            <p:cNvPr id="3207" name="그룹 123"/>
            <p:cNvGrpSpPr>
              <a:grpSpLocks/>
            </p:cNvGrpSpPr>
            <p:nvPr/>
          </p:nvGrpSpPr>
          <p:grpSpPr bwMode="auto">
            <a:xfrm>
              <a:off x="13291020" y="25908014"/>
              <a:ext cx="1295400" cy="860425"/>
              <a:chOff x="13077993" y="28510976"/>
              <a:chExt cx="1295487" cy="860344"/>
            </a:xfrm>
          </p:grpSpPr>
          <p:sp>
            <p:nvSpPr>
              <p:cNvPr id="119" name="모서리가 둥근 직사각형 118"/>
              <p:cNvSpPr/>
              <p:nvPr/>
            </p:nvSpPr>
            <p:spPr>
              <a:xfrm>
                <a:off x="13077993" y="28510976"/>
                <a:ext cx="1295487" cy="860344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latinLnBrk="1" hangingPunct="1">
                  <a:defRPr/>
                </a:pPr>
                <a:endParaRPr lang="ko-KR" altLang="en-US"/>
              </a:p>
            </p:txBody>
          </p:sp>
          <p:sp>
            <p:nvSpPr>
              <p:cNvPr id="3214" name="TextBox 119"/>
              <p:cNvSpPr txBox="1">
                <a:spLocks noChangeArrowheads="1"/>
              </p:cNvSpPr>
              <p:nvPr/>
            </p:nvSpPr>
            <p:spPr bwMode="auto">
              <a:xfrm>
                <a:off x="13123763" y="28559643"/>
                <a:ext cx="1224136" cy="7570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latinLnBrk="1">
                  <a:spcBef>
                    <a:spcPct val="20000"/>
                  </a:spcBef>
                  <a:buFont typeface="Arial" charset="0"/>
                  <a:buChar char="•"/>
                  <a:defRPr sz="87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1pPr>
                <a:lvl2pPr marL="742950" indent="-285750" latinLnBrk="1">
                  <a:spcBef>
                    <a:spcPct val="20000"/>
                  </a:spcBef>
                  <a:buFont typeface="Arial" charset="0"/>
                  <a:buChar char="–"/>
                  <a:defRPr sz="76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2pPr>
                <a:lvl3pPr marL="1143000" indent="-228600" latinLnBrk="1">
                  <a:spcBef>
                    <a:spcPct val="20000"/>
                  </a:spcBef>
                  <a:buFont typeface="Arial" charset="0"/>
                  <a:buChar char="•"/>
                  <a:defRPr sz="65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3pPr>
                <a:lvl4pPr marL="1600200" indent="-228600" latinLnBrk="1">
                  <a:spcBef>
                    <a:spcPct val="20000"/>
                  </a:spcBef>
                  <a:buFont typeface="Arial" charset="0"/>
                  <a:buChar char="–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4pPr>
                <a:lvl5pPr marL="2057400" indent="-228600" latinLnBrk="1">
                  <a:spcBef>
                    <a:spcPct val="20000"/>
                  </a:spcBef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5pPr>
                <a:lvl6pPr marL="25146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6pPr>
                <a:lvl7pPr marL="29718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7pPr>
                <a:lvl8pPr marL="34290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8pPr>
                <a:lvl9pPr marL="38862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ko-KR" sz="2400" b="1" dirty="0">
                    <a:latin typeface="Arial Narrow" panose="020B0606020202030204" pitchFamily="34" charset="0"/>
                    <a:ea typeface="굴림" pitchFamily="50" charset="-127"/>
                    <a:cs typeface="Arial" panose="020B0604020202020204" pitchFamily="34" charset="0"/>
                  </a:rPr>
                  <a:t>Iteration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ko-KR" sz="2400" b="1" dirty="0">
                    <a:latin typeface="Arial Narrow" panose="020B0606020202030204" pitchFamily="34" charset="0"/>
                    <a:ea typeface="굴림" pitchFamily="50" charset="-127"/>
                    <a:cs typeface="Arial" panose="020B0604020202020204" pitchFamily="34" charset="0"/>
                  </a:rPr>
                  <a:t>loop</a:t>
                </a:r>
                <a:endParaRPr lang="ko-KR" altLang="en-US" sz="2400" b="1" dirty="0">
                  <a:latin typeface="Arial Narrow" panose="020B0606020202030204" pitchFamily="34" charset="0"/>
                  <a:ea typeface="굴림" pitchFamily="50" charset="-127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23" name="직선 화살표 연결선 122"/>
            <p:cNvCxnSpPr>
              <a:endCxn id="106" idx="0"/>
            </p:cNvCxnSpPr>
            <p:nvPr/>
          </p:nvCxnSpPr>
          <p:spPr bwMode="auto">
            <a:xfrm>
              <a:off x="10908977" y="23456206"/>
              <a:ext cx="0" cy="468336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직선 화살표 연결선 124"/>
            <p:cNvCxnSpPr>
              <a:stCxn id="106" idx="2"/>
              <a:endCxn id="101" idx="0"/>
            </p:cNvCxnSpPr>
            <p:nvPr/>
          </p:nvCxnSpPr>
          <p:spPr bwMode="auto">
            <a:xfrm>
              <a:off x="10908977" y="25057224"/>
              <a:ext cx="0" cy="451494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직선 화살표 연결선 125"/>
            <p:cNvCxnSpPr>
              <a:endCxn id="112" idx="0"/>
            </p:cNvCxnSpPr>
            <p:nvPr/>
          </p:nvCxnSpPr>
          <p:spPr bwMode="auto">
            <a:xfrm>
              <a:off x="10908977" y="26684272"/>
              <a:ext cx="0" cy="48082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꺾인 연결선 127"/>
            <p:cNvCxnSpPr>
              <a:stCxn id="112" idx="3"/>
              <a:endCxn id="119" idx="2"/>
            </p:cNvCxnSpPr>
            <p:nvPr/>
          </p:nvCxnSpPr>
          <p:spPr bwMode="auto">
            <a:xfrm flipV="1">
              <a:off x="13105283" y="26768426"/>
              <a:ext cx="833437" cy="1086169"/>
            </a:xfrm>
            <a:prstGeom prst="bentConnector2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꺾인 연결선 132"/>
            <p:cNvCxnSpPr>
              <a:stCxn id="3214" idx="0"/>
              <a:endCxn id="106" idx="3"/>
            </p:cNvCxnSpPr>
            <p:nvPr/>
          </p:nvCxnSpPr>
          <p:spPr bwMode="auto">
            <a:xfrm rot="16200000" flipV="1">
              <a:off x="12794148" y="24802019"/>
              <a:ext cx="1465803" cy="843531"/>
            </a:xfrm>
            <a:prstGeom prst="bentConnector2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그룹 15"/>
            <p:cNvGrpSpPr/>
            <p:nvPr/>
          </p:nvGrpSpPr>
          <p:grpSpPr>
            <a:xfrm>
              <a:off x="8875291" y="22495097"/>
              <a:ext cx="4011915" cy="6010893"/>
              <a:chOff x="8857352" y="22495097"/>
              <a:chExt cx="4011915" cy="6010893"/>
            </a:xfrm>
          </p:grpSpPr>
          <p:sp>
            <p:nvSpPr>
              <p:cNvPr id="3225" name="TextBox 107"/>
              <p:cNvSpPr txBox="1">
                <a:spLocks noChangeArrowheads="1"/>
              </p:cNvSpPr>
              <p:nvPr/>
            </p:nvSpPr>
            <p:spPr bwMode="auto">
              <a:xfrm>
                <a:off x="8857352" y="22502099"/>
                <a:ext cx="3672161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latinLnBrk="1">
                  <a:spcBef>
                    <a:spcPct val="20000"/>
                  </a:spcBef>
                  <a:buFont typeface="Arial" charset="0"/>
                  <a:buChar char="•"/>
                  <a:defRPr sz="87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1pPr>
                <a:lvl2pPr marL="742950" indent="-285750" latinLnBrk="1">
                  <a:spcBef>
                    <a:spcPct val="20000"/>
                  </a:spcBef>
                  <a:buFont typeface="Arial" charset="0"/>
                  <a:buChar char="–"/>
                  <a:defRPr sz="76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2pPr>
                <a:lvl3pPr marL="1143000" indent="-228600" latinLnBrk="1">
                  <a:spcBef>
                    <a:spcPct val="20000"/>
                  </a:spcBef>
                  <a:buFont typeface="Arial" charset="0"/>
                  <a:buChar char="•"/>
                  <a:defRPr sz="65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3pPr>
                <a:lvl4pPr marL="1600200" indent="-228600" latinLnBrk="1">
                  <a:spcBef>
                    <a:spcPct val="20000"/>
                  </a:spcBef>
                  <a:buFont typeface="Arial" charset="0"/>
                  <a:buChar char="–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4pPr>
                <a:lvl5pPr marL="2057400" indent="-228600" latinLnBrk="1">
                  <a:spcBef>
                    <a:spcPct val="20000"/>
                  </a:spcBef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5pPr>
                <a:lvl6pPr marL="25146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6pPr>
                <a:lvl7pPr marL="29718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7pPr>
                <a:lvl8pPr marL="34290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8pPr>
                <a:lvl9pPr marL="38862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ko-KR" sz="2800" b="1" dirty="0">
                    <a:latin typeface="Arial Narrow" panose="020B0606020202030204" pitchFamily="34" charset="0"/>
                    <a:ea typeface="굴림" pitchFamily="50" charset="-127"/>
                    <a:cs typeface="Arial" panose="020B0604020202020204" pitchFamily="34" charset="0"/>
                  </a:rPr>
                  <a:t>Initialize  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ko-KR" sz="2800" b="1" dirty="0">
                    <a:latin typeface="Arial Narrow" panose="020B0606020202030204" pitchFamily="34" charset="0"/>
                    <a:ea typeface="굴림" pitchFamily="50" charset="-127"/>
                    <a:cs typeface="Arial" panose="020B0604020202020204" pitchFamily="34" charset="0"/>
                  </a:rPr>
                  <a:t>from initial condition </a:t>
                </a:r>
                <a:endParaRPr lang="ko-KR" altLang="en-US" sz="2800" b="1" dirty="0">
                  <a:latin typeface="Arial Narrow" panose="020B0606020202030204" pitchFamily="34" charset="0"/>
                  <a:ea typeface="굴림" pitchFamily="50" charset="-127"/>
                  <a:cs typeface="Arial" panose="020B0604020202020204" pitchFamily="34" charset="0"/>
                </a:endParaRPr>
              </a:p>
            </p:txBody>
          </p:sp>
          <p:graphicFrame>
            <p:nvGraphicFramePr>
              <p:cNvPr id="3226" name="Object 10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51119587"/>
                  </p:ext>
                </p:extLst>
              </p:nvPr>
            </p:nvGraphicFramePr>
            <p:xfrm>
              <a:off x="10171435" y="22495097"/>
              <a:ext cx="365472" cy="48729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810" name="수식" r:id="rId27" imgW="152280" imgH="203040" progId="Equation.3">
                      <p:embed/>
                    </p:oleObj>
                  </mc:Choice>
                  <mc:Fallback>
                    <p:oleObj name="수식" r:id="rId27" imgW="152280" imgH="203040" progId="Equation.3">
                      <p:embed/>
                      <p:pic>
                        <p:nvPicPr>
                          <p:cNvPr id="0" name="Object 10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8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0171435" y="22495097"/>
                            <a:ext cx="365472" cy="48729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222" name="Object 2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743081061"/>
                  </p:ext>
                </p:extLst>
              </p:nvPr>
            </p:nvGraphicFramePr>
            <p:xfrm>
              <a:off x="9323388" y="24439612"/>
              <a:ext cx="3291840" cy="54864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811" name="수식" r:id="rId29" imgW="1371600" imgH="228600" progId="Equation.3">
                      <p:embed/>
                    </p:oleObj>
                  </mc:Choice>
                  <mc:Fallback>
                    <p:oleObj name="수식" r:id="rId29" imgW="1371600" imgH="228600" progId="Equation.3">
                      <p:embed/>
                      <p:pic>
                        <p:nvPicPr>
                          <p:cNvPr id="0" name="Object 2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0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323388" y="24439612"/>
                            <a:ext cx="3291840" cy="54864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223" name="TextBox 109"/>
              <p:cNvSpPr txBox="1">
                <a:spLocks noChangeArrowheads="1"/>
              </p:cNvSpPr>
              <p:nvPr/>
            </p:nvSpPr>
            <p:spPr bwMode="auto">
              <a:xfrm>
                <a:off x="8857352" y="23935555"/>
                <a:ext cx="3672161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latinLnBrk="1">
                  <a:spcBef>
                    <a:spcPct val="20000"/>
                  </a:spcBef>
                  <a:buFont typeface="Arial" charset="0"/>
                  <a:buChar char="•"/>
                  <a:defRPr sz="87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1pPr>
                <a:lvl2pPr marL="742950" indent="-285750" latinLnBrk="1">
                  <a:spcBef>
                    <a:spcPct val="20000"/>
                  </a:spcBef>
                  <a:buFont typeface="Arial" charset="0"/>
                  <a:buChar char="–"/>
                  <a:defRPr sz="76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2pPr>
                <a:lvl3pPr marL="1143000" indent="-228600" latinLnBrk="1">
                  <a:spcBef>
                    <a:spcPct val="20000"/>
                  </a:spcBef>
                  <a:buFont typeface="Arial" charset="0"/>
                  <a:buChar char="•"/>
                  <a:defRPr sz="65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3pPr>
                <a:lvl4pPr marL="1600200" indent="-228600" latinLnBrk="1">
                  <a:spcBef>
                    <a:spcPct val="20000"/>
                  </a:spcBef>
                  <a:buFont typeface="Arial" charset="0"/>
                  <a:buChar char="–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4pPr>
                <a:lvl5pPr marL="2057400" indent="-228600" latinLnBrk="1">
                  <a:spcBef>
                    <a:spcPct val="20000"/>
                  </a:spcBef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5pPr>
                <a:lvl6pPr marL="25146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6pPr>
                <a:lvl7pPr marL="29718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7pPr>
                <a:lvl8pPr marL="34290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8pPr>
                <a:lvl9pPr marL="38862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ko-KR" sz="2800" b="1" dirty="0">
                    <a:latin typeface="Arial Narrow" panose="020B0606020202030204" pitchFamily="34" charset="0"/>
                    <a:ea typeface="굴림" pitchFamily="50" charset="-127"/>
                    <a:cs typeface="Times New Roman" pitchFamily="18" charset="0"/>
                  </a:rPr>
                  <a:t>Streaming step :</a:t>
                </a:r>
                <a:endParaRPr lang="ko-KR" altLang="en-US" sz="2800" b="1" dirty="0">
                  <a:latin typeface="Arial Narrow" panose="020B0606020202030204" pitchFamily="34" charset="0"/>
                  <a:ea typeface="굴림" pitchFamily="50" charset="-127"/>
                  <a:cs typeface="Times New Roman" pitchFamily="18" charset="0"/>
                </a:endParaRPr>
              </a:p>
            </p:txBody>
          </p:sp>
          <p:graphicFrame>
            <p:nvGraphicFramePr>
              <p:cNvPr id="3219" name="Object 10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900454738"/>
                  </p:ext>
                </p:extLst>
              </p:nvPr>
            </p:nvGraphicFramePr>
            <p:xfrm>
              <a:off x="9386887" y="27561638"/>
              <a:ext cx="3260736" cy="94435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812" name="수식" r:id="rId31" imgW="1358640" imgH="393480" progId="Equation.3">
                      <p:embed/>
                    </p:oleObj>
                  </mc:Choice>
                  <mc:Fallback>
                    <p:oleObj name="수식" r:id="rId31" imgW="1358640" imgH="393480" progId="Equation.3">
                      <p:embed/>
                      <p:pic>
                        <p:nvPicPr>
                          <p:cNvPr id="0" name="Object 10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2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386887" y="27561638"/>
                            <a:ext cx="3260736" cy="94435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220" name="TextBox 110"/>
              <p:cNvSpPr txBox="1">
                <a:spLocks noChangeArrowheads="1"/>
              </p:cNvSpPr>
              <p:nvPr/>
            </p:nvSpPr>
            <p:spPr bwMode="auto">
              <a:xfrm>
                <a:off x="8857352" y="27211988"/>
                <a:ext cx="3672161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latinLnBrk="1">
                  <a:spcBef>
                    <a:spcPct val="20000"/>
                  </a:spcBef>
                  <a:buFont typeface="Arial" charset="0"/>
                  <a:buChar char="•"/>
                  <a:defRPr sz="87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1pPr>
                <a:lvl2pPr marL="742950" indent="-285750" latinLnBrk="1">
                  <a:spcBef>
                    <a:spcPct val="20000"/>
                  </a:spcBef>
                  <a:buFont typeface="Arial" charset="0"/>
                  <a:buChar char="–"/>
                  <a:defRPr sz="76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2pPr>
                <a:lvl3pPr marL="1143000" indent="-228600" latinLnBrk="1">
                  <a:spcBef>
                    <a:spcPct val="20000"/>
                  </a:spcBef>
                  <a:buFont typeface="Arial" charset="0"/>
                  <a:buChar char="•"/>
                  <a:defRPr sz="65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3pPr>
                <a:lvl4pPr marL="1600200" indent="-228600" latinLnBrk="1">
                  <a:spcBef>
                    <a:spcPct val="20000"/>
                  </a:spcBef>
                  <a:buFont typeface="Arial" charset="0"/>
                  <a:buChar char="–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4pPr>
                <a:lvl5pPr marL="2057400" indent="-228600" latinLnBrk="1">
                  <a:spcBef>
                    <a:spcPct val="20000"/>
                  </a:spcBef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5pPr>
                <a:lvl6pPr marL="25146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6pPr>
                <a:lvl7pPr marL="29718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7pPr>
                <a:lvl8pPr marL="34290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8pPr>
                <a:lvl9pPr marL="38862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ko-KR" sz="2800" b="1" dirty="0">
                    <a:latin typeface="Arial Narrow" panose="020B0606020202030204" pitchFamily="34" charset="0"/>
                    <a:ea typeface="굴림" pitchFamily="50" charset="-127"/>
                    <a:cs typeface="Times New Roman" pitchFamily="18" charset="0"/>
                  </a:rPr>
                  <a:t>Collision step :</a:t>
                </a:r>
                <a:endParaRPr lang="ko-KR" altLang="en-US" sz="2800" b="1" dirty="0">
                  <a:latin typeface="Arial Narrow" panose="020B0606020202030204" pitchFamily="34" charset="0"/>
                  <a:ea typeface="굴림" pitchFamily="50" charset="-127"/>
                  <a:cs typeface="Times New Roman" pitchFamily="18" charset="0"/>
                </a:endParaRPr>
              </a:p>
            </p:txBody>
          </p:sp>
          <p:sp>
            <p:nvSpPr>
              <p:cNvPr id="3216" name="TextBox 115"/>
              <p:cNvSpPr txBox="1">
                <a:spLocks noChangeArrowheads="1"/>
              </p:cNvSpPr>
              <p:nvPr/>
            </p:nvSpPr>
            <p:spPr bwMode="auto">
              <a:xfrm>
                <a:off x="8857352" y="25628807"/>
                <a:ext cx="3672161" cy="954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latinLnBrk="1">
                  <a:spcBef>
                    <a:spcPct val="20000"/>
                  </a:spcBef>
                  <a:buFont typeface="Arial" charset="0"/>
                  <a:buChar char="•"/>
                  <a:defRPr sz="87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1pPr>
                <a:lvl2pPr marL="742950" indent="-285750" latinLnBrk="1">
                  <a:spcBef>
                    <a:spcPct val="20000"/>
                  </a:spcBef>
                  <a:buFont typeface="Arial" charset="0"/>
                  <a:buChar char="–"/>
                  <a:defRPr sz="76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2pPr>
                <a:lvl3pPr marL="1143000" indent="-228600" latinLnBrk="1">
                  <a:spcBef>
                    <a:spcPct val="20000"/>
                  </a:spcBef>
                  <a:buFont typeface="Arial" charset="0"/>
                  <a:buChar char="•"/>
                  <a:defRPr sz="65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3pPr>
                <a:lvl4pPr marL="1600200" indent="-228600" latinLnBrk="1">
                  <a:spcBef>
                    <a:spcPct val="20000"/>
                  </a:spcBef>
                  <a:buFont typeface="Arial" charset="0"/>
                  <a:buChar char="–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4pPr>
                <a:lvl5pPr marL="2057400" indent="-228600" latinLnBrk="1">
                  <a:spcBef>
                    <a:spcPct val="20000"/>
                  </a:spcBef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5pPr>
                <a:lvl6pPr marL="25146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6pPr>
                <a:lvl7pPr marL="29718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7pPr>
                <a:lvl8pPr marL="34290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8pPr>
                <a:lvl9pPr marL="38862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ko-KR" sz="2800" b="1" dirty="0">
                    <a:latin typeface="Arial Narrow" panose="020B0606020202030204" pitchFamily="34" charset="0"/>
                    <a:ea typeface="굴림" pitchFamily="50" charset="-127"/>
                    <a:cs typeface="Times New Roman" pitchFamily="18" charset="0"/>
                  </a:rPr>
                  <a:t>Apply boundary condition and compute</a:t>
                </a:r>
                <a:endParaRPr lang="ko-KR" altLang="en-US" sz="2800" b="1" dirty="0">
                  <a:latin typeface="Arial Narrow" panose="020B0606020202030204" pitchFamily="34" charset="0"/>
                  <a:ea typeface="굴림" pitchFamily="50" charset="-127"/>
                  <a:cs typeface="Times New Roman" pitchFamily="18" charset="0"/>
                </a:endParaRPr>
              </a:p>
            </p:txBody>
          </p:sp>
          <p:graphicFrame>
            <p:nvGraphicFramePr>
              <p:cNvPr id="5" name="개체 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015279977"/>
                  </p:ext>
                </p:extLst>
              </p:nvPr>
            </p:nvGraphicFramePr>
            <p:xfrm>
              <a:off x="12259667" y="26026330"/>
              <a:ext cx="609600" cy="5492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813" name="수식" r:id="rId33" imgW="253800" imgH="228600" progId="Equation.3">
                      <p:embed/>
                    </p:oleObj>
                  </mc:Choice>
                  <mc:Fallback>
                    <p:oleObj name="수식" r:id="rId33" imgW="253800" imgH="228600" progId="Equation.3">
                      <p:embed/>
                      <p:pic>
                        <p:nvPicPr>
                          <p:cNvPr id="0" name="Object 10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2259667" y="26026330"/>
                            <a:ext cx="609600" cy="5492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203" name="TextBox 121"/>
          <p:cNvSpPr txBox="1">
            <a:spLocks noChangeArrowheads="1"/>
          </p:cNvSpPr>
          <p:nvPr/>
        </p:nvSpPr>
        <p:spPr bwMode="auto">
          <a:xfrm>
            <a:off x="1060451" y="22196350"/>
            <a:ext cx="7073104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1200150" indent="-45720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>
              <a:spcBef>
                <a:spcPts val="300"/>
              </a:spcBef>
              <a:buFont typeface="Wingdings" pitchFamily="2" charset="2"/>
              <a:buChar char="Ø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The equilibrium distribution         is derived from Maxwell-Boltzmann distribution function as </a:t>
            </a:r>
            <a:endParaRPr lang="en-US" altLang="ko-KR" sz="2800" dirty="0">
              <a:solidFill>
                <a:srgbClr val="FF0000"/>
              </a:solidFill>
              <a:latin typeface="Arial" charset="0"/>
              <a:ea typeface="굴림" pitchFamily="50" charset="-127"/>
              <a:cs typeface="Arial" charset="0"/>
            </a:endParaRPr>
          </a:p>
        </p:txBody>
      </p:sp>
      <p:sp>
        <p:nvSpPr>
          <p:cNvPr id="204" name="TextBox 121"/>
          <p:cNvSpPr txBox="1">
            <a:spLocks noChangeArrowheads="1"/>
          </p:cNvSpPr>
          <p:nvPr/>
        </p:nvSpPr>
        <p:spPr bwMode="auto">
          <a:xfrm>
            <a:off x="1462082" y="25006983"/>
            <a:ext cx="683736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1200150" indent="-45720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marL="0" indent="0" eaLnBrk="1" hangingPunct="1">
              <a:spcBef>
                <a:spcPts val="300"/>
              </a:spcBef>
              <a:buNone/>
            </a:pPr>
            <a:r>
              <a:rPr kumimoji="0" lang="en-US" altLang="ko-KR" sz="2800" dirty="0" smtClean="0">
                <a:latin typeface="Arial" charset="0"/>
                <a:cs typeface="Arial" charset="0"/>
              </a:rPr>
              <a:t>Where the density, velocity, and weighting factors are calculated as</a:t>
            </a:r>
            <a:endParaRPr kumimoji="0" lang="en-US" altLang="ko-KR" sz="2800" dirty="0" smtClean="0">
              <a:latin typeface="Arial" charset="0"/>
              <a:ea typeface="굴림" pitchFamily="50" charset="-127"/>
              <a:cs typeface="Arial" charset="0"/>
            </a:endParaRPr>
          </a:p>
        </p:txBody>
      </p:sp>
      <p:sp>
        <p:nvSpPr>
          <p:cNvPr id="206" name="TextBox 121"/>
          <p:cNvSpPr txBox="1">
            <a:spLocks noChangeArrowheads="1"/>
          </p:cNvSpPr>
          <p:nvPr/>
        </p:nvSpPr>
        <p:spPr bwMode="auto">
          <a:xfrm>
            <a:off x="1060451" y="29916739"/>
            <a:ext cx="7871990" cy="2431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1200150" indent="-45720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>
              <a:spcBef>
                <a:spcPts val="300"/>
              </a:spcBef>
              <a:buFont typeface="Wingdings" pitchFamily="2" charset="2"/>
              <a:buChar char="Ø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Shan-Chen Model for multi-phase interaction</a:t>
            </a:r>
          </a:p>
          <a:p>
            <a:pPr lvl="1" eaLnBrk="1" hangingPunct="1">
              <a:spcBef>
                <a:spcPts val="1500"/>
              </a:spcBef>
              <a:buFont typeface="Arial" panose="020B0604020202020204" pitchFamily="34" charset="0"/>
              <a:buChar char="•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Fluid-fluid interaction:</a:t>
            </a:r>
          </a:p>
          <a:p>
            <a:pPr lvl="1" eaLnBrk="1" hangingPunct="1">
              <a:spcBef>
                <a:spcPts val="1500"/>
              </a:spcBef>
              <a:buFont typeface="Arial" panose="020B0604020202020204" pitchFamily="34" charset="0"/>
              <a:buChar char="•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Fluid-solid adhesion:</a:t>
            </a:r>
          </a:p>
          <a:p>
            <a:pPr lvl="1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Interaction potential: </a:t>
            </a:r>
            <a:endParaRPr lang="en-US" altLang="ko-KR" sz="2800" dirty="0">
              <a:latin typeface="Arial" charset="0"/>
              <a:ea typeface="굴림" pitchFamily="50" charset="-127"/>
              <a:cs typeface="Arial" charset="0"/>
            </a:endParaRPr>
          </a:p>
        </p:txBody>
      </p:sp>
      <p:sp>
        <p:nvSpPr>
          <p:cNvPr id="207" name="TextBox 195"/>
          <p:cNvSpPr txBox="1">
            <a:spLocks noChangeArrowheads="1"/>
          </p:cNvSpPr>
          <p:nvPr/>
        </p:nvSpPr>
        <p:spPr bwMode="auto">
          <a:xfrm>
            <a:off x="2970635" y="29499923"/>
            <a:ext cx="49693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Shan &amp; Chen, 1993, Phys. Rev. E</a:t>
            </a:r>
            <a:endParaRPr kumimoji="0" lang="ko-KR" altLang="en-US" sz="2400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30" name="개체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5987102"/>
              </p:ext>
            </p:extLst>
          </p:nvPr>
        </p:nvGraphicFramePr>
        <p:xfrm>
          <a:off x="5850955" y="30477270"/>
          <a:ext cx="6191100" cy="63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4" name="수식" r:id="rId35" imgW="2476440" imgH="253800" progId="Equation.3">
                  <p:embed/>
                </p:oleObj>
              </mc:Choice>
              <mc:Fallback>
                <p:oleObj name="수식" r:id="rId35" imgW="2476440" imgH="253800" progId="Equation.3">
                  <p:embed/>
                  <p:pic>
                    <p:nvPicPr>
                      <p:cNvPr id="0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0955" y="30477270"/>
                        <a:ext cx="6191100" cy="63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개체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2818855"/>
              </p:ext>
            </p:extLst>
          </p:nvPr>
        </p:nvGraphicFramePr>
        <p:xfrm>
          <a:off x="5867400" y="31125342"/>
          <a:ext cx="6413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5" name="수식" r:id="rId37" imgW="2565360" imgH="253800" progId="Equation.3">
                  <p:embed/>
                </p:oleObj>
              </mc:Choice>
              <mc:Fallback>
                <p:oleObj name="수식" r:id="rId37" imgW="2565360" imgH="253800" progId="Equation.3">
                  <p:embed/>
                  <p:pic>
                    <p:nvPicPr>
                      <p:cNvPr id="0" name="개체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1125342"/>
                        <a:ext cx="6413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" name="개체 9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2519141"/>
              </p:ext>
            </p:extLst>
          </p:nvPr>
        </p:nvGraphicFramePr>
        <p:xfrm>
          <a:off x="5867400" y="31557390"/>
          <a:ext cx="7715250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6" name="수식" r:id="rId39" imgW="3085920" imgH="393480" progId="Equation.3">
                  <p:embed/>
                </p:oleObj>
              </mc:Choice>
              <mc:Fallback>
                <p:oleObj name="수식" r:id="rId39" imgW="3085920" imgH="393480" progId="Equation.3">
                  <p:embed/>
                  <p:pic>
                    <p:nvPicPr>
                      <p:cNvPr id="0" name="개체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1557390"/>
                        <a:ext cx="7715250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1" name="직사각형 180"/>
          <p:cNvSpPr>
            <a:spLocks noChangeArrowheads="1"/>
          </p:cNvSpPr>
          <p:nvPr/>
        </p:nvSpPr>
        <p:spPr bwMode="auto">
          <a:xfrm>
            <a:off x="815975" y="32637510"/>
            <a:ext cx="45790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ko-KR" altLang="en-US" sz="3200" b="1" dirty="0">
                <a:solidFill>
                  <a:srgbClr val="7030A0"/>
                </a:solidFill>
                <a:latin typeface="Arial" charset="0"/>
                <a:cs typeface="Arial" charset="0"/>
                <a:sym typeface="Symbol" pitchFamily="18" charset="2"/>
              </a:rPr>
              <a:t> </a:t>
            </a:r>
            <a:r>
              <a:rPr lang="en-US" altLang="ko-KR" sz="3200" b="1" dirty="0" smtClean="0">
                <a:solidFill>
                  <a:srgbClr val="7030A0"/>
                </a:solidFill>
                <a:latin typeface="Arial" charset="0"/>
                <a:cs typeface="Arial" charset="0"/>
                <a:sym typeface="Symbol" pitchFamily="18" charset="2"/>
              </a:rPr>
              <a:t>Model GDL Structure</a:t>
            </a:r>
            <a:endParaRPr lang="ko-KR" altLang="en-US" sz="3200" b="1" dirty="0">
              <a:solidFill>
                <a:srgbClr val="7030A0"/>
              </a:solidFill>
              <a:latin typeface="Arial" charset="0"/>
              <a:cs typeface="Arial" charset="0"/>
            </a:endParaRPr>
          </a:p>
        </p:txBody>
      </p:sp>
      <p:sp>
        <p:nvSpPr>
          <p:cNvPr id="212" name="TextBox 121"/>
          <p:cNvSpPr txBox="1">
            <a:spLocks noChangeArrowheads="1"/>
          </p:cNvSpPr>
          <p:nvPr/>
        </p:nvSpPr>
        <p:spPr bwMode="auto">
          <a:xfrm>
            <a:off x="1060452" y="33230996"/>
            <a:ext cx="7118640" cy="459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1200150" indent="-45720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>
              <a:spcBef>
                <a:spcPts val="300"/>
              </a:spcBef>
              <a:buFont typeface="Wingdings" pitchFamily="2" charset="2"/>
              <a:buChar char="Ø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2D random structure</a:t>
            </a:r>
          </a:p>
          <a:p>
            <a:pPr lvl="1" eaLnBrk="1" hangingPunct="1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Total: 1000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  <a:sym typeface="Symbol"/>
              </a:rPr>
              <a:t>500 </a:t>
            </a:r>
            <a:r>
              <a:rPr lang="en-US" altLang="ko-KR" sz="2800" dirty="0" err="1" smtClean="0">
                <a:latin typeface="Arial" charset="0"/>
                <a:ea typeface="굴림" pitchFamily="50" charset="-127"/>
                <a:cs typeface="Arial" charset="0"/>
                <a:sym typeface="Symbol"/>
              </a:rPr>
              <a:t>lu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  <a:sym typeface="Symbol"/>
              </a:rPr>
              <a:t> (1000500 m)</a:t>
            </a:r>
          </a:p>
          <a:p>
            <a:pPr lvl="1" eaLnBrk="1" hangingPunct="1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GDL: 1000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  <a:sym typeface="Symbol"/>
              </a:rPr>
              <a:t>250 </a:t>
            </a:r>
            <a:r>
              <a:rPr lang="en-US" altLang="ko-KR" sz="2800" dirty="0" err="1" smtClean="0">
                <a:latin typeface="Arial" charset="0"/>
                <a:ea typeface="굴림" pitchFamily="50" charset="-127"/>
                <a:cs typeface="Arial" charset="0"/>
                <a:sym typeface="Symbol"/>
              </a:rPr>
              <a:t>lu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  <a:sym typeface="Symbol"/>
              </a:rPr>
              <a:t> (1000250 m)</a:t>
            </a:r>
          </a:p>
          <a:p>
            <a:pPr lvl="1" eaLnBrk="1" hangingPunct="1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Porosity of GDL ~ 0.72</a:t>
            </a:r>
          </a:p>
          <a:p>
            <a:pPr lvl="1" eaLnBrk="1" hangingPunct="1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Circular particles are randomly generated in the domain, by varying radius (6~9 </a:t>
            </a:r>
            <a:r>
              <a:rPr lang="el-GR" altLang="ko-KR" sz="2800" dirty="0" smtClean="0"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μ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m) and position</a:t>
            </a:r>
          </a:p>
          <a:p>
            <a:pPr lvl="1" eaLnBrk="1" hangingPunct="1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Particle wettability is also randomly assigned according to given proportion</a:t>
            </a:r>
          </a:p>
        </p:txBody>
      </p:sp>
      <p:pic>
        <p:nvPicPr>
          <p:cNvPr id="213" name="그림 5"/>
          <p:cNvPicPr>
            <a:picLocks noChangeAspect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85666" y="32925942"/>
            <a:ext cx="5762233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4" name="TextBox 254"/>
          <p:cNvSpPr txBox="1">
            <a:spLocks noChangeArrowheads="1"/>
          </p:cNvSpPr>
          <p:nvPr/>
        </p:nvSpPr>
        <p:spPr bwMode="auto">
          <a:xfrm>
            <a:off x="8083203" y="36525942"/>
            <a:ext cx="696198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Fig. </a:t>
            </a:r>
            <a:r>
              <a:rPr kumimoji="0" lang="en-US" altLang="ko-KR" sz="24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3 Generated GDL structure with mixed-wettability (contact angle: red=80</a:t>
            </a: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°, </a:t>
            </a:r>
            <a:r>
              <a:rPr kumimoji="0" lang="en-US" altLang="ko-KR" sz="24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blue=110</a:t>
            </a: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°)</a:t>
            </a:r>
            <a:endParaRPr kumimoji="0" lang="ko-KR" altLang="en-US" sz="2400" b="1" dirty="0">
              <a:solidFill>
                <a:srgbClr val="008000"/>
              </a:solidFill>
              <a:latin typeface="Arial" charset="0"/>
              <a:cs typeface="Arial" charset="0"/>
            </a:endParaRPr>
          </a:p>
        </p:txBody>
      </p:sp>
      <p:sp>
        <p:nvSpPr>
          <p:cNvPr id="218" name="직사각형 180"/>
          <p:cNvSpPr>
            <a:spLocks noChangeArrowheads="1"/>
          </p:cNvSpPr>
          <p:nvPr/>
        </p:nvSpPr>
        <p:spPr bwMode="auto">
          <a:xfrm>
            <a:off x="968375" y="38024888"/>
            <a:ext cx="93033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ko-KR" altLang="en-US" sz="3200" b="1" dirty="0">
                <a:solidFill>
                  <a:srgbClr val="7030A0"/>
                </a:solidFill>
                <a:latin typeface="Arial" charset="0"/>
                <a:cs typeface="Arial" charset="0"/>
                <a:sym typeface="Symbol" pitchFamily="18" charset="2"/>
              </a:rPr>
              <a:t> </a:t>
            </a:r>
            <a:r>
              <a:rPr lang="en-US" altLang="ko-KR" sz="3200" b="1" dirty="0" smtClean="0">
                <a:solidFill>
                  <a:srgbClr val="7030A0"/>
                </a:solidFill>
                <a:latin typeface="Arial" charset="0"/>
                <a:cs typeface="Arial" charset="0"/>
                <a:sym typeface="Symbol" pitchFamily="18" charset="2"/>
              </a:rPr>
              <a:t>Inlet Condition for Liquid Water entering GDL</a:t>
            </a:r>
            <a:endParaRPr lang="ko-KR" altLang="en-US" sz="3200" b="1" dirty="0">
              <a:solidFill>
                <a:srgbClr val="7030A0"/>
              </a:solidFill>
              <a:latin typeface="Arial" charset="0"/>
              <a:cs typeface="Arial" charset="0"/>
            </a:endParaRPr>
          </a:p>
        </p:txBody>
      </p:sp>
      <p:sp>
        <p:nvSpPr>
          <p:cNvPr id="219" name="TextBox 121"/>
          <p:cNvSpPr txBox="1">
            <a:spLocks noChangeArrowheads="1"/>
          </p:cNvSpPr>
          <p:nvPr/>
        </p:nvSpPr>
        <p:spPr bwMode="auto">
          <a:xfrm>
            <a:off x="1212851" y="38631735"/>
            <a:ext cx="13405139" cy="3654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1200150" indent="-45720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>
              <a:spcBef>
                <a:spcPts val="300"/>
              </a:spcBef>
              <a:buFont typeface="Wingdings" pitchFamily="2" charset="2"/>
              <a:buChar char="Ø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Inlet condition is known to be an important factor that alters the liquid water distribution inside GDLs</a:t>
            </a:r>
          </a:p>
          <a:p>
            <a:pPr eaLnBrk="1" hangingPunct="1">
              <a:spcBef>
                <a:spcPts val="300"/>
              </a:spcBef>
              <a:buFont typeface="Wingdings" pitchFamily="2" charset="2"/>
              <a:buChar char="Ø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There are generally two broad categories: Uniform flux BC (UFBC) and uniform pressure BC (UPBC)</a:t>
            </a:r>
          </a:p>
          <a:p>
            <a:pPr eaLnBrk="1" hangingPunct="1">
              <a:spcBef>
                <a:spcPts val="300"/>
              </a:spcBef>
              <a:buFont typeface="Wingdings" pitchFamily="2" charset="2"/>
              <a:buChar char="Ø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We adopted the UPBC by placing 10-lu (10-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  <a:sym typeface="Symbol"/>
              </a:rPr>
              <a:t>m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) height void space just under the GDL domain</a:t>
            </a:r>
          </a:p>
          <a:p>
            <a:pPr lvl="1" eaLnBrk="1" hangingPunct="1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Inlet velocity is set to a sufficient low value to ensure that capillary-driven liquid water transport occurs in the model GDL structure</a:t>
            </a: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5061" y="8623142"/>
            <a:ext cx="6329199" cy="2700000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13938" y="11827198"/>
            <a:ext cx="6310322" cy="2700000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8818" y="14995550"/>
            <a:ext cx="6295442" cy="2700000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3217" y="8585350"/>
            <a:ext cx="6265867" cy="2700000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357" y="11827197"/>
            <a:ext cx="6254727" cy="2700000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3774" y="14995550"/>
            <a:ext cx="6255309" cy="270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16192</TotalTime>
  <Words>857</Words>
  <Application>Microsoft Office PowerPoint</Application>
  <PresentationFormat>사용자 지정</PresentationFormat>
  <Paragraphs>106</Paragraphs>
  <Slides>1</Slides>
  <Notes>1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2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Office 테마</vt:lpstr>
      <vt:lpstr>Equation</vt:lpstr>
      <vt:lpstr>수식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DWSHIN</dc:creator>
  <cp:lastModifiedBy>jhnam</cp:lastModifiedBy>
  <cp:revision>911</cp:revision>
  <cp:lastPrinted>2012-08-07T03:05:57Z</cp:lastPrinted>
  <dcterms:created xsi:type="dcterms:W3CDTF">2012-08-06T23:34:54Z</dcterms:created>
  <dcterms:modified xsi:type="dcterms:W3CDTF">2018-08-21T05:26:57Z</dcterms:modified>
</cp:coreProperties>
</file>