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61163" cy="9942513"/>
  <p:defaultTextStyle>
    <a:defPPr>
      <a:defRPr lang="ko-KR"/>
    </a:defPPr>
    <a:lvl1pPr marL="0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5949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71898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7846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43795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9744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15693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51641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87590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6600"/>
    <a:srgbClr val="009900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173" autoAdjust="0"/>
    <p:restoredTop sz="93936" autoAdjust="0"/>
  </p:normalViewPr>
  <p:slideViewPr>
    <p:cSldViewPr>
      <p:cViewPr>
        <p:scale>
          <a:sx n="50" d="100"/>
          <a:sy n="50" d="100"/>
        </p:scale>
        <p:origin x="-702" y="8688"/>
      </p:cViewPr>
      <p:guideLst>
        <p:guide orient="horz" pos="13483"/>
        <p:guide pos="9537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4B7192-ED7F-49C2-BE07-BB77B46E4F54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6125"/>
            <a:ext cx="26336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51A34A3-6190-49C7-A533-F3A5BA234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24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5949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71898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7846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43795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9744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15693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51641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87590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34A3-6190-49C7-A533-F3A5BA23434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3051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0999" y="13298392"/>
            <a:ext cx="25737979" cy="9176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41996" y="24258165"/>
            <a:ext cx="21195983" cy="109399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7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4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1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5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87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2372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782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439868" y="1813419"/>
            <a:ext cx="26826164" cy="3863667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61371" y="1813419"/>
            <a:ext cx="79973831" cy="3863667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8619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1751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50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91909" y="18144085"/>
            <a:ext cx="25737979" cy="9364359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5949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7189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784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437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974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1569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516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8759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66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61372" y="10563397"/>
            <a:ext cx="53399998" cy="2988669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9866036" y="10563397"/>
            <a:ext cx="53399998" cy="2988669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374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3999" y="1714324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13999" y="9582380"/>
            <a:ext cx="13378914" cy="39934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5949" indent="0">
              <a:buNone/>
              <a:defRPr sz="5400" b="1"/>
            </a:lvl2pPr>
            <a:lvl3pPr marL="2471898" indent="0">
              <a:buNone/>
              <a:defRPr sz="4900" b="1"/>
            </a:lvl3pPr>
            <a:lvl4pPr marL="3707846" indent="0">
              <a:buNone/>
              <a:defRPr sz="4300" b="1"/>
            </a:lvl4pPr>
            <a:lvl5pPr marL="4943795" indent="0">
              <a:buNone/>
              <a:defRPr sz="4300" b="1"/>
            </a:lvl5pPr>
            <a:lvl6pPr marL="6179744" indent="0">
              <a:buNone/>
              <a:defRPr sz="4300" b="1"/>
            </a:lvl6pPr>
            <a:lvl7pPr marL="7415693" indent="0">
              <a:buNone/>
              <a:defRPr sz="4300" b="1"/>
            </a:lvl7pPr>
            <a:lvl8pPr marL="8651641" indent="0">
              <a:buNone/>
              <a:defRPr sz="4300" b="1"/>
            </a:lvl8pPr>
            <a:lvl9pPr marL="9887590" indent="0">
              <a:buNone/>
              <a:defRPr sz="4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13999" y="13575856"/>
            <a:ext cx="13378914" cy="24664455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5381809" y="9582380"/>
            <a:ext cx="13384169" cy="39934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5949" indent="0">
              <a:buNone/>
              <a:defRPr sz="5400" b="1"/>
            </a:lvl2pPr>
            <a:lvl3pPr marL="2471898" indent="0">
              <a:buNone/>
              <a:defRPr sz="4900" b="1"/>
            </a:lvl3pPr>
            <a:lvl4pPr marL="3707846" indent="0">
              <a:buNone/>
              <a:defRPr sz="4300" b="1"/>
            </a:lvl4pPr>
            <a:lvl5pPr marL="4943795" indent="0">
              <a:buNone/>
              <a:defRPr sz="4300" b="1"/>
            </a:lvl5pPr>
            <a:lvl6pPr marL="6179744" indent="0">
              <a:buNone/>
              <a:defRPr sz="4300" b="1"/>
            </a:lvl6pPr>
            <a:lvl7pPr marL="7415693" indent="0">
              <a:buNone/>
              <a:defRPr sz="4300" b="1"/>
            </a:lvl7pPr>
            <a:lvl8pPr marL="8651641" indent="0">
              <a:buNone/>
              <a:defRPr sz="4300" b="1"/>
            </a:lvl8pPr>
            <a:lvl9pPr marL="9887590" indent="0">
              <a:buNone/>
              <a:defRPr sz="4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5381809" y="13575856"/>
            <a:ext cx="13384169" cy="24664455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4023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2925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4284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4000" y="1704417"/>
            <a:ext cx="9961903" cy="7253665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38629" y="1704419"/>
            <a:ext cx="16927347" cy="36535891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14000" y="8958085"/>
            <a:ext cx="9961903" cy="29282226"/>
          </a:xfrm>
        </p:spPr>
        <p:txBody>
          <a:bodyPr/>
          <a:lstStyle>
            <a:lvl1pPr marL="0" indent="0">
              <a:buNone/>
              <a:defRPr sz="3800"/>
            </a:lvl1pPr>
            <a:lvl2pPr marL="1235949" indent="0">
              <a:buNone/>
              <a:defRPr sz="3200"/>
            </a:lvl2pPr>
            <a:lvl3pPr marL="2471898" indent="0">
              <a:buNone/>
              <a:defRPr sz="2700"/>
            </a:lvl3pPr>
            <a:lvl4pPr marL="3707846" indent="0">
              <a:buNone/>
              <a:defRPr sz="2400"/>
            </a:lvl4pPr>
            <a:lvl5pPr marL="4943795" indent="0">
              <a:buNone/>
              <a:defRPr sz="2400"/>
            </a:lvl5pPr>
            <a:lvl6pPr marL="6179744" indent="0">
              <a:buNone/>
              <a:defRPr sz="2400"/>
            </a:lvl6pPr>
            <a:lvl7pPr marL="7415693" indent="0">
              <a:buNone/>
              <a:defRPr sz="2400"/>
            </a:lvl7pPr>
            <a:lvl8pPr marL="8651641" indent="0">
              <a:buNone/>
              <a:defRPr sz="2400"/>
            </a:lvl8pPr>
            <a:lvl9pPr marL="9887590" indent="0">
              <a:buNone/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2871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35087" y="29965973"/>
            <a:ext cx="18167985" cy="35376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935087" y="3825027"/>
            <a:ext cx="18167985" cy="25685115"/>
          </a:xfrm>
        </p:spPr>
        <p:txBody>
          <a:bodyPr/>
          <a:lstStyle>
            <a:lvl1pPr marL="0" indent="0">
              <a:buNone/>
              <a:defRPr sz="8700"/>
            </a:lvl1pPr>
            <a:lvl2pPr marL="1235949" indent="0">
              <a:buNone/>
              <a:defRPr sz="7600"/>
            </a:lvl2pPr>
            <a:lvl3pPr marL="2471898" indent="0">
              <a:buNone/>
              <a:defRPr sz="6500"/>
            </a:lvl3pPr>
            <a:lvl4pPr marL="3707846" indent="0">
              <a:buNone/>
              <a:defRPr sz="5400"/>
            </a:lvl4pPr>
            <a:lvl5pPr marL="4943795" indent="0">
              <a:buNone/>
              <a:defRPr sz="5400"/>
            </a:lvl5pPr>
            <a:lvl6pPr marL="6179744" indent="0">
              <a:buNone/>
              <a:defRPr sz="5400"/>
            </a:lvl6pPr>
            <a:lvl7pPr marL="7415693" indent="0">
              <a:buNone/>
              <a:defRPr sz="5400"/>
            </a:lvl7pPr>
            <a:lvl8pPr marL="8651641" indent="0">
              <a:buNone/>
              <a:defRPr sz="5400"/>
            </a:lvl8pPr>
            <a:lvl9pPr marL="9887590" indent="0">
              <a:buNone/>
              <a:defRPr sz="5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5"/>
          </a:xfrm>
        </p:spPr>
        <p:txBody>
          <a:bodyPr/>
          <a:lstStyle>
            <a:lvl1pPr marL="0" indent="0">
              <a:buNone/>
              <a:defRPr sz="3800"/>
            </a:lvl1pPr>
            <a:lvl2pPr marL="1235949" indent="0">
              <a:buNone/>
              <a:defRPr sz="3200"/>
            </a:lvl2pPr>
            <a:lvl3pPr marL="2471898" indent="0">
              <a:buNone/>
              <a:defRPr sz="2700"/>
            </a:lvl3pPr>
            <a:lvl4pPr marL="3707846" indent="0">
              <a:buNone/>
              <a:defRPr sz="2400"/>
            </a:lvl4pPr>
            <a:lvl5pPr marL="4943795" indent="0">
              <a:buNone/>
              <a:defRPr sz="2400"/>
            </a:lvl5pPr>
            <a:lvl6pPr marL="6179744" indent="0">
              <a:buNone/>
              <a:defRPr sz="2400"/>
            </a:lvl6pPr>
            <a:lvl7pPr marL="7415693" indent="0">
              <a:buNone/>
              <a:defRPr sz="2400"/>
            </a:lvl7pPr>
            <a:lvl8pPr marL="8651641" indent="0">
              <a:buNone/>
              <a:defRPr sz="2400"/>
            </a:lvl8pPr>
            <a:lvl9pPr marL="9887590" indent="0">
              <a:buNone/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2192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13999" y="1714324"/>
            <a:ext cx="27251978" cy="7134755"/>
          </a:xfrm>
          <a:prstGeom prst="rect">
            <a:avLst/>
          </a:prstGeom>
        </p:spPr>
        <p:txBody>
          <a:bodyPr vert="horz" lIns="247190" tIns="123595" rIns="247190" bIns="12359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13999" y="9988661"/>
            <a:ext cx="27251978" cy="28251647"/>
          </a:xfrm>
          <a:prstGeom prst="rect">
            <a:avLst/>
          </a:prstGeom>
        </p:spPr>
        <p:txBody>
          <a:bodyPr vert="horz" lIns="247190" tIns="123595" rIns="247190" bIns="12359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513999" y="39677168"/>
            <a:ext cx="7065328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B132-9603-4E87-A2DF-F72697373BDA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345659" y="39677168"/>
            <a:ext cx="9588659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1700649" y="39677168"/>
            <a:ext cx="7065328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41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71898" rtl="0" eaLnBrk="1" latinLnBrk="1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6962" indent="-926962" algn="l" defTabSz="2471898" rtl="0" eaLnBrk="1" latinLnBrk="1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008417" indent="-772468" algn="l" defTabSz="2471898" rtl="0" eaLnBrk="1" latinLnBrk="1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9872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5821" indent="-617974" algn="l" defTabSz="2471898" rtl="0" eaLnBrk="1" latinLnBrk="1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61769" indent="-617974" algn="l" defTabSz="2471898" rtl="0" eaLnBrk="1" latinLnBrk="1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97718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33667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69616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505564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5949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71898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7846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43795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9744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15693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51641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87590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22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emf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8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7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emf"/><Relationship Id="rId22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그룹 263"/>
          <p:cNvGrpSpPr/>
          <p:nvPr/>
        </p:nvGrpSpPr>
        <p:grpSpPr>
          <a:xfrm>
            <a:off x="303081" y="5448202"/>
            <a:ext cx="14724000" cy="5976664"/>
            <a:chOff x="303081" y="5448202"/>
            <a:chExt cx="14724000" cy="5976664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03081" y="5454870"/>
              <a:ext cx="14686416" cy="5969996"/>
            </a:xfrm>
            <a:prstGeom prst="roundRect">
              <a:avLst>
                <a:gd name="adj" fmla="val 478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03081" y="5448202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>
                  <a:latin typeface="Arial" panose="020B0604020202020204" pitchFamily="34" charset="0"/>
                  <a:cs typeface="Arial" pitchFamily="34" charset="0"/>
                </a:rPr>
                <a:t>연구 배경 및 목표</a:t>
              </a:r>
              <a:endParaRPr lang="ko-KR" altLang="en-US" sz="4000" b="1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37589" y="7014375"/>
              <a:ext cx="1361089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일반적인 마이크로 전극 모델은 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Macro-scale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의 열 및 물질전달 모델이나 유동 모델과 결합이 어려움</a:t>
              </a:r>
              <a:endParaRPr lang="en-US" altLang="ko-KR" sz="2800" dirty="0" smtClean="0">
                <a:latin typeface="Arial" pitchFamily="34" charset="0"/>
                <a:cs typeface="Arial" pitchFamily="34" charset="0"/>
              </a:endParaRPr>
            </a:p>
            <a:p>
              <a:pPr marL="1693149" lvl="1" indent="-457200">
                <a:buFont typeface="Arial" pitchFamily="34" charset="0"/>
                <a:buChar char="•"/>
              </a:pP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이온</a:t>
              </a:r>
              <a:r>
                <a:rPr lang="en-US" altLang="ko-KR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전자 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혼합 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전도체의 활성 </a:t>
              </a:r>
              <a:r>
                <a:rPr lang="ko-KR" altLang="en-US" sz="28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기능층에서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대부분의 화학반응과 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전하전달이 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발생하므로 작은 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두께의 층에 </a:t>
              </a: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많은 격자가 필요함</a:t>
              </a:r>
              <a:endParaRPr lang="en-US" altLang="ko-K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1693149" lvl="1" indent="-457200">
                <a:buFont typeface="Arial" pitchFamily="34" charset="0"/>
                <a:buChar char="•"/>
              </a:pPr>
              <a:r>
                <a:rPr lang="ko-KR" altLang="en-US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이러한 많은 격자로 인하여 계산 시간 증가</a:t>
              </a:r>
              <a:endParaRPr lang="en-US" altLang="ko-K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510319" y="6429600"/>
              <a:ext cx="2242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 </a:t>
              </a:r>
              <a:r>
                <a:rPr lang="ko-KR" altLang="en-US" sz="3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연구 배경</a:t>
              </a:r>
              <a:endParaRPr lang="ko-KR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342" name="직사각형 341"/>
            <p:cNvSpPr/>
            <p:nvPr/>
          </p:nvSpPr>
          <p:spPr>
            <a:xfrm>
              <a:off x="510319" y="9210225"/>
              <a:ext cx="2242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 </a:t>
              </a:r>
              <a:r>
                <a:rPr lang="ko-KR" altLang="en-US" sz="3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연구 목표</a:t>
              </a:r>
              <a:endParaRPr lang="ko-KR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837589" y="9823847"/>
              <a:ext cx="136108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활성 </a:t>
              </a:r>
              <a:r>
                <a:rPr lang="ko-KR" altLang="en-US" sz="2800" dirty="0" err="1" smtClean="0">
                  <a:latin typeface="Arial" pitchFamily="34" charset="0"/>
                  <a:cs typeface="Arial" pitchFamily="34" charset="0"/>
                </a:rPr>
                <a:t>기능층에서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화학반응에 의한 전기생산을 보다 정확하고 효율적으로 계산할 수 있는 수치 모델 개발</a:t>
              </a:r>
              <a:endParaRPr lang="en-US" altLang="ko-KR" sz="28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효율적인 계산을 위하여 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해석에 필요한 격자의 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개수를 최소화</a:t>
              </a:r>
              <a:endParaRPr lang="en-US" altLang="ko-KR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0" name="그룹 259"/>
          <p:cNvGrpSpPr/>
          <p:nvPr/>
        </p:nvGrpSpPr>
        <p:grpSpPr>
          <a:xfrm>
            <a:off x="15253575" y="37131722"/>
            <a:ext cx="14754428" cy="5256584"/>
            <a:chOff x="15253575" y="37131722"/>
            <a:chExt cx="14754428" cy="5256584"/>
          </a:xfrm>
        </p:grpSpPr>
        <p:sp>
          <p:nvSpPr>
            <p:cNvPr id="21" name="직사각형 20"/>
            <p:cNvSpPr/>
            <p:nvPr/>
          </p:nvSpPr>
          <p:spPr>
            <a:xfrm>
              <a:off x="15284003" y="41308186"/>
              <a:ext cx="14724000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sz="3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</a:rPr>
                <a:t>  Contact information</a:t>
              </a:r>
            </a:p>
            <a:p>
              <a:r>
                <a:rPr lang="en-US" altLang="ko-KR" sz="2800" dirty="0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Times New Roman"/>
                </a:rPr>
                <a:t>*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Corresponding </a:t>
              </a:r>
              <a:r>
                <a:rPr lang="en-US" altLang="ko-KR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author. 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jhnam@daegu.ac.kr 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남진현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280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15253575" y="37527866"/>
              <a:ext cx="14686416" cy="3420280"/>
            </a:xfrm>
            <a:prstGeom prst="roundRect">
              <a:avLst>
                <a:gd name="adj" fmla="val 1244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15271427" y="37131722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>
                  <a:latin typeface="Arial" panose="020B0604020202020204" pitchFamily="34" charset="0"/>
                  <a:cs typeface="Arial" pitchFamily="34" charset="0"/>
                </a:rPr>
                <a:t>결 </a:t>
              </a:r>
              <a:r>
                <a:rPr lang="ko-KR" altLang="en-US" sz="4000" b="1" dirty="0" err="1" smtClean="0">
                  <a:latin typeface="Arial" panose="020B0604020202020204" pitchFamily="34" charset="0"/>
                  <a:cs typeface="Arial" pitchFamily="34" charset="0"/>
                </a:rPr>
                <a:t>론</a:t>
              </a:r>
              <a:endParaRPr lang="ko-KR" altLang="en-US" sz="4000" b="1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15356011" y="38061044"/>
              <a:ext cx="14360315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3000" dirty="0" smtClean="0">
                  <a:latin typeface="Arial" panose="020B0604020202020204" pitchFamily="34" charset="0"/>
                  <a:cs typeface="Arial" pitchFamily="34" charset="0"/>
                </a:rPr>
                <a:t>전기 화학 유효도 모델은 고체 산화물 연료전지의 활성 </a:t>
              </a:r>
              <a:r>
                <a:rPr lang="ko-KR" altLang="en-US" sz="3000" dirty="0" err="1" smtClean="0">
                  <a:latin typeface="Arial" panose="020B0604020202020204" pitchFamily="34" charset="0"/>
                  <a:cs typeface="Arial" pitchFamily="34" charset="0"/>
                </a:rPr>
                <a:t>반응층에서</a:t>
              </a:r>
              <a:r>
                <a:rPr lang="ko-KR" altLang="en-US" sz="3000" dirty="0" smtClean="0">
                  <a:latin typeface="Arial" panose="020B0604020202020204" pitchFamily="34" charset="0"/>
                  <a:cs typeface="Arial" pitchFamily="34" charset="0"/>
                </a:rPr>
                <a:t> 전류생산을 좀더 효율적으로 얻기 위해 고안되었다</a:t>
              </a:r>
              <a:r>
                <a:rPr lang="en-US" altLang="ko-KR" sz="3000" dirty="0" smtClean="0">
                  <a:latin typeface="Arial" panose="020B0604020202020204" pitchFamily="34" charset="0"/>
                  <a:cs typeface="Arial" pitchFamily="34" charset="0"/>
                </a:rPr>
                <a:t>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3000" dirty="0" smtClean="0">
                  <a:latin typeface="Arial" panose="020B0604020202020204" pitchFamily="34" charset="0"/>
                  <a:cs typeface="Arial" pitchFamily="34" charset="0"/>
                </a:rPr>
                <a:t>전기화학 유효도 모델의 정확도를 전극 마이크로 모델과 비교하여 검증하였다</a:t>
              </a:r>
              <a:r>
                <a:rPr lang="en-US" altLang="ko-KR" sz="3000" dirty="0">
                  <a:latin typeface="Arial" panose="020B0604020202020204" pitchFamily="34" charset="0"/>
                  <a:cs typeface="Arial" pitchFamily="34" charset="0"/>
                </a:rPr>
                <a:t>.</a:t>
              </a:r>
              <a:endParaRPr lang="en-US" altLang="ko-KR" sz="30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3000" dirty="0" smtClean="0">
                  <a:latin typeface="Arial" panose="020B0604020202020204" pitchFamily="34" charset="0"/>
                  <a:cs typeface="Arial" pitchFamily="34" charset="0"/>
                </a:rPr>
                <a:t>유효도 모델을 기존의 </a:t>
              </a:r>
              <a:r>
                <a:rPr lang="en-US" altLang="ko-KR" sz="3000" dirty="0" smtClean="0">
                  <a:latin typeface="Arial" panose="020B0604020202020204" pitchFamily="34" charset="0"/>
                  <a:cs typeface="Arial" pitchFamily="34" charset="0"/>
                </a:rPr>
                <a:t>1</a:t>
              </a:r>
              <a:r>
                <a:rPr lang="ko-KR" altLang="en-US" sz="3000" dirty="0" smtClean="0">
                  <a:latin typeface="Arial" panose="020B0604020202020204" pitchFamily="34" charset="0"/>
                  <a:cs typeface="Arial" pitchFamily="34" charset="0"/>
                </a:rPr>
                <a:t>차원 연료전지 시뮬레이션 모델에 적용하여 기존의 다양한 마이크로 모델과 결과를 비교하고 타당성을 검증하였다</a:t>
              </a:r>
              <a:r>
                <a:rPr lang="en-US" altLang="ko-KR" sz="3000" dirty="0" smtClean="0">
                  <a:latin typeface="Arial" panose="020B0604020202020204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61" name="그룹 260"/>
          <p:cNvGrpSpPr/>
          <p:nvPr/>
        </p:nvGrpSpPr>
        <p:grpSpPr>
          <a:xfrm>
            <a:off x="302972" y="11856914"/>
            <a:ext cx="14731437" cy="14185576"/>
            <a:chOff x="302972" y="11856914"/>
            <a:chExt cx="14731437" cy="1418557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302972" y="12288963"/>
              <a:ext cx="14686416" cy="13681520"/>
            </a:xfrm>
            <a:prstGeom prst="roundRect">
              <a:avLst>
                <a:gd name="adj" fmla="val 302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310409" y="11856914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>
                  <a:latin typeface="Arial" panose="020B0604020202020204" pitchFamily="34" charset="0"/>
                  <a:cs typeface="Arial" pitchFamily="34" charset="0"/>
                </a:rPr>
                <a:t>이론 및 계산</a:t>
              </a:r>
              <a:endParaRPr lang="ko-KR" altLang="en-US" sz="4000" b="1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9715912" y="18513588"/>
              <a:ext cx="4343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Fig. 1 </a:t>
              </a:r>
              <a:r>
                <a:rPr lang="ko-KR" altLang="en-US" sz="2000" b="1" dirty="0" err="1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산화극</a:t>
              </a:r>
              <a:r>
                <a:rPr lang="ko-KR" altLang="en-US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2000" b="1" dirty="0" err="1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기능층에서의</a:t>
              </a:r>
              <a:r>
                <a:rPr lang="ko-KR" altLang="en-US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 전기화학 반응 및 전하 전달 과정 </a:t>
              </a:r>
              <a:endParaRPr lang="ko-KR" altLang="en-US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직사각형 266"/>
            <p:cNvSpPr/>
            <p:nvPr/>
          </p:nvSpPr>
          <p:spPr>
            <a:xfrm>
              <a:off x="527954" y="12793018"/>
              <a:ext cx="71833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ko-KR" altLang="en-US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활성 </a:t>
              </a:r>
              <a:r>
                <a:rPr lang="ko-KR" altLang="en-US" sz="32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반응층</a:t>
              </a:r>
              <a:r>
                <a:rPr lang="ko-KR" altLang="en-US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(Active Reaction layer)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Rectangle 3"/>
            <p:cNvSpPr txBox="1">
              <a:spLocks noChangeArrowheads="1"/>
            </p:cNvSpPr>
            <p:nvPr/>
          </p:nvSpPr>
          <p:spPr bwMode="auto">
            <a:xfrm>
              <a:off x="522363" y="13367509"/>
              <a:ext cx="8208912" cy="3601973"/>
            </a:xfrm>
            <a:prstGeom prst="rect">
              <a:avLst/>
            </a:prstGeom>
          </p:spPr>
          <p:txBody>
            <a:bodyPr/>
            <a:lstStyle/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활성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기능층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(Active functional layer)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으로도 불림</a:t>
              </a:r>
              <a:endParaRPr lang="en-US" altLang="ko-KR" sz="2800" dirty="0" smtClean="0">
                <a:latin typeface="Arial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전해질에 근접해 있는 층으로 여기서 대부분의 화학반응이 일어남</a:t>
              </a:r>
              <a:endParaRPr lang="en-US" altLang="ko-KR" sz="2800" dirty="0" smtClean="0">
                <a:latin typeface="Arial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기체상의 기공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전기 전도성의 전극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이온 전도성의 전해질이 촘촘히 만나 삼상계면을 이룸</a:t>
              </a:r>
              <a:endParaRPr lang="en-US" altLang="ko-KR" sz="2800" dirty="0" smtClean="0">
                <a:latin typeface="Arial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다층 구조의 전극에서의 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활성 </a:t>
              </a:r>
              <a:r>
                <a:rPr lang="ko-KR" altLang="en-US" sz="2800" dirty="0" err="1" smtClean="0">
                  <a:latin typeface="Arial" pitchFamily="34" charset="0"/>
                  <a:cs typeface="Arial" pitchFamily="34" charset="0"/>
                </a:rPr>
                <a:t>반응층은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매우 얇고 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  <a:sym typeface="Symbol"/>
                </a:rPr>
                <a:t>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20 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µm) 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밀도가 높음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ko-KR" altLang="en-US" sz="2800" dirty="0" smtClean="0">
                  <a:latin typeface="Arial" pitchFamily="34" charset="0"/>
                  <a:cs typeface="Arial" pitchFamily="34" charset="0"/>
                </a:rPr>
                <a:t>공극률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>
                  <a:latin typeface="Arial" pitchFamily="34" charset="0"/>
                  <a:cs typeface="Arial" pitchFamily="34" charset="0"/>
                </a:rPr>
                <a:t>~0.25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) </a:t>
              </a:r>
              <a:endParaRPr kumimoji="0" lang="en-US" altLang="ko-KR" sz="28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1" name="그림 130" descr="L:\0000논문작업0000\000-Sub.Projects\EA-2015-ECEF\Figures_Submitted\Fig.1.em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31275" y="12968972"/>
              <a:ext cx="6197847" cy="553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6" name="그룹 155"/>
            <p:cNvGrpSpPr/>
            <p:nvPr/>
          </p:nvGrpSpPr>
          <p:grpSpPr>
            <a:xfrm>
              <a:off x="522363" y="17041490"/>
              <a:ext cx="8640960" cy="3860693"/>
              <a:chOff x="522363" y="17371814"/>
              <a:chExt cx="8640960" cy="3860693"/>
            </a:xfrm>
          </p:grpSpPr>
          <p:sp>
            <p:nvSpPr>
              <p:cNvPr id="134" name="직사각형 133"/>
              <p:cNvSpPr/>
              <p:nvPr/>
            </p:nvSpPr>
            <p:spPr>
              <a:xfrm>
                <a:off x="527954" y="17371814"/>
                <a:ext cx="61815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3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 기본 계산 조건 </a:t>
                </a:r>
                <a:r>
                  <a:rPr lang="en-US" altLang="ko-KR" sz="3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(Ideal process)</a:t>
                </a:r>
                <a:endPara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3"/>
              <p:cNvSpPr txBox="1">
                <a:spLocks noChangeArrowheads="1"/>
              </p:cNvSpPr>
              <p:nvPr/>
            </p:nvSpPr>
            <p:spPr bwMode="auto">
              <a:xfrm>
                <a:off x="522363" y="17946305"/>
                <a:ext cx="8640960" cy="3286202"/>
              </a:xfrm>
              <a:prstGeom prst="rect">
                <a:avLst/>
              </a:prstGeom>
            </p:spPr>
            <p:txBody>
              <a:bodyPr anchor="t"/>
              <a:lstStyle/>
              <a:p>
                <a:pPr marL="216000" indent="-216000" eaLnBrk="0" hangingPunct="0">
                  <a:lnSpc>
                    <a:spcPct val="110000"/>
                  </a:lnSpc>
                  <a:spcAft>
                    <a:spcPts val="600"/>
                  </a:spcAft>
                  <a:buFont typeface="Arial" pitchFamily="34" charset="0"/>
                  <a:buChar char="-"/>
                  <a:defRPr/>
                </a:pP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활성 </a:t>
                </a:r>
                <a:r>
                  <a:rPr lang="ko-KR" altLang="en-US" sz="2800" dirty="0" err="1" smtClean="0">
                    <a:latin typeface="Arial" pitchFamily="34" charset="0"/>
                    <a:cs typeface="Arial" pitchFamily="34" charset="0"/>
                  </a:rPr>
                  <a:t>반응층은</a:t>
                </a: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 두께가 매우 얇아 작동 조건이 </a:t>
                </a:r>
                <a:r>
                  <a:rPr lang="ko-KR" altLang="en-US" sz="2800" dirty="0" err="1" smtClean="0">
                    <a:latin typeface="Arial" pitchFamily="34" charset="0"/>
                    <a:cs typeface="Arial" pitchFamily="34" charset="0"/>
                  </a:rPr>
                  <a:t>반응층</a:t>
                </a: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 내에서 일정 </a:t>
                </a:r>
                <a:r>
                  <a:rPr lang="en-US" altLang="ko-KR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ko-KR" altLang="en-US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균일한 온도</a:t>
                </a:r>
                <a:r>
                  <a:rPr lang="en-US" altLang="ko-KR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ko-KR" altLang="en-US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압력</a:t>
                </a:r>
                <a:r>
                  <a:rPr lang="en-US" altLang="ko-KR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ko-KR" altLang="en-US" sz="2800" dirty="0" err="1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기체종</a:t>
                </a:r>
                <a:r>
                  <a:rPr lang="ko-KR" altLang="en-US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ko-KR" altLang="en-US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농도 분포</a:t>
                </a:r>
                <a:r>
                  <a:rPr lang="en-US" altLang="ko-KR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altLang="ko-KR" sz="2800" dirty="0" smtClean="0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16000" indent="-216000" eaLnBrk="0" hangingPunct="0">
                  <a:lnSpc>
                    <a:spcPct val="110000"/>
                  </a:lnSpc>
                  <a:spcAft>
                    <a:spcPts val="600"/>
                  </a:spcAft>
                  <a:buFont typeface="Arial" pitchFamily="34" charset="0"/>
                  <a:buChar char="-"/>
                  <a:defRPr/>
                </a:pP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전자 전도도가 높은 물질을 사용하여 전자의 전도가 매우 빠름 </a:t>
                </a:r>
                <a:r>
                  <a:rPr lang="en-US" altLang="ko-KR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ko-KR" altLang="en-US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균일한 전자 전위</a:t>
                </a:r>
                <a:r>
                  <a:rPr lang="en-US" altLang="ko-KR" sz="2800" dirty="0" smtClean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marL="216000" indent="-216000" eaLnBrk="0" hangingPunct="0">
                  <a:lnSpc>
                    <a:spcPct val="110000"/>
                  </a:lnSpc>
                  <a:spcAft>
                    <a:spcPts val="600"/>
                  </a:spcAft>
                  <a:buFont typeface="Arial" pitchFamily="34" charset="0"/>
                  <a:buChar char="-"/>
                  <a:defRPr/>
                </a:pPr>
                <a:r>
                  <a:rPr kumimoji="0" lang="ko-KR" altLang="en-US" sz="2800" dirty="0" smtClean="0">
                    <a:latin typeface="Arial" pitchFamily="34" charset="0"/>
                    <a:cs typeface="Arial" pitchFamily="34" charset="0"/>
                  </a:rPr>
                  <a:t>삼상계면의 전기화학 반응에 대해 </a:t>
                </a: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대칭 </a:t>
                </a:r>
                <a:r>
                  <a:rPr lang="en-US" altLang="ko-KR" sz="2800" dirty="0" smtClean="0">
                    <a:latin typeface="Arial" pitchFamily="34" charset="0"/>
                    <a:cs typeface="Arial" pitchFamily="34" charset="0"/>
                  </a:rPr>
                  <a:t>Butler-Volmer </a:t>
                </a: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 반응 </a:t>
                </a:r>
                <a:r>
                  <a:rPr lang="ko-KR" altLang="en-US" sz="2800" dirty="0" err="1" smtClean="0">
                    <a:latin typeface="Arial" pitchFamily="34" charset="0"/>
                    <a:cs typeface="Arial" pitchFamily="34" charset="0"/>
                  </a:rPr>
                  <a:t>속도식을</a:t>
                </a: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 기본으로</a:t>
                </a: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ko-KR" altLang="en-US" sz="2800" dirty="0" smtClean="0">
                    <a:latin typeface="Arial" pitchFamily="34" charset="0"/>
                    <a:cs typeface="Arial" pitchFamily="34" charset="0"/>
                  </a:rPr>
                  <a:t>사용</a:t>
                </a:r>
                <a:endParaRPr kumimoji="0" lang="en-US" altLang="ko-KR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2" name="그룹 151"/>
            <p:cNvGrpSpPr/>
            <p:nvPr/>
          </p:nvGrpSpPr>
          <p:grpSpPr>
            <a:xfrm>
              <a:off x="10243443" y="19625123"/>
              <a:ext cx="4601391" cy="1006027"/>
              <a:chOff x="10315451" y="19676070"/>
              <a:chExt cx="4601391" cy="1006027"/>
            </a:xfrm>
          </p:grpSpPr>
          <p:sp>
            <p:nvSpPr>
              <p:cNvPr id="146" name="모서리가 둥근 직사각형 145"/>
              <p:cNvSpPr/>
              <p:nvPr/>
            </p:nvSpPr>
            <p:spPr>
              <a:xfrm>
                <a:off x="10315451" y="19676070"/>
                <a:ext cx="4601391" cy="1006027"/>
              </a:xfrm>
              <a:prstGeom prst="roundRect">
                <a:avLst>
                  <a:gd name="adj" fmla="val 3051"/>
                </a:avLst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50" name="Object 3706"/>
              <p:cNvGraphicFramePr>
                <a:graphicFrameLocks noChangeAspect="1"/>
              </p:cNvGraphicFramePr>
              <p:nvPr/>
            </p:nvGraphicFramePr>
            <p:xfrm>
              <a:off x="10603483" y="20180126"/>
              <a:ext cx="4030663" cy="479425"/>
            </p:xfrm>
            <a:graphic>
              <a:graphicData uri="http://schemas.openxmlformats.org/presentationml/2006/ole">
                <p:oleObj spid="_x0000_s12920" name="Equation" r:id="rId5" imgW="2272314" imgH="266584" progId="Equation.3">
                  <p:embed/>
                </p:oleObj>
              </a:graphicData>
            </a:graphic>
          </p:graphicFrame>
          <p:sp>
            <p:nvSpPr>
              <p:cNvPr id="151" name="Text Box 16"/>
              <p:cNvSpPr txBox="1">
                <a:spLocks noChangeArrowheads="1"/>
              </p:cNvSpPr>
              <p:nvPr/>
            </p:nvSpPr>
            <p:spPr bwMode="auto">
              <a:xfrm>
                <a:off x="10409583" y="19780016"/>
                <a:ext cx="44423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 sz="2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Arial" pitchFamily="34" charset="0"/>
                    <a:sym typeface="Symbol" pitchFamily="18" charset="2"/>
                  </a:rPr>
                  <a:t>산화극에서의</a:t>
                </a:r>
                <a:r>
                  <a:rPr lang="ko-KR" altLang="en-US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ko-KR" altLang="en-US" sz="2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Arial" pitchFamily="34" charset="0"/>
                    <a:sym typeface="Symbol" pitchFamily="18" charset="2"/>
                  </a:rPr>
                  <a:t>과전위</a:t>
                </a:r>
                <a:r>
                  <a:rPr lang="ko-KR" altLang="en-US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altLang="ko-KR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Arial" pitchFamily="34" charset="0"/>
                    <a:sym typeface="Symbol"/>
                  </a:rPr>
                  <a:t> :</a:t>
                </a:r>
                <a:endParaRPr lang="en-US" altLang="ko-KR" sz="2000" dirty="0" smtClean="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Arial" pitchFamily="34" charset="0"/>
                  <a:sym typeface="Symbol" pitchFamily="18" charset="2"/>
                </a:endParaRPr>
              </a:p>
            </p:txBody>
          </p:sp>
        </p:grpSp>
        <p:sp>
          <p:nvSpPr>
            <p:cNvPr id="154" name="Line 17"/>
            <p:cNvSpPr>
              <a:spLocks noChangeShapeType="1"/>
            </p:cNvSpPr>
            <p:nvPr/>
          </p:nvSpPr>
          <p:spPr bwMode="auto">
            <a:xfrm flipH="1" flipV="1">
              <a:off x="13352487" y="17655654"/>
              <a:ext cx="1296144" cy="1944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grpSp>
          <p:nvGrpSpPr>
            <p:cNvPr id="193" name="그룹 192"/>
            <p:cNvGrpSpPr/>
            <p:nvPr/>
          </p:nvGrpSpPr>
          <p:grpSpPr>
            <a:xfrm>
              <a:off x="522363" y="20785906"/>
              <a:ext cx="14043553" cy="5256584"/>
              <a:chOff x="522363" y="20900206"/>
              <a:chExt cx="14043553" cy="5256584"/>
            </a:xfrm>
          </p:grpSpPr>
          <p:sp>
            <p:nvSpPr>
              <p:cNvPr id="226" name="모서리가 둥근 직사각형 225"/>
              <p:cNvSpPr/>
              <p:nvPr/>
            </p:nvSpPr>
            <p:spPr>
              <a:xfrm>
                <a:off x="737124" y="21620286"/>
                <a:ext cx="13828792" cy="4193503"/>
              </a:xfrm>
              <a:prstGeom prst="roundRect">
                <a:avLst>
                  <a:gd name="adj" fmla="val 3051"/>
                </a:avLst>
              </a:prstGeom>
              <a:ln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3"/>
              <p:cNvSpPr txBox="1">
                <a:spLocks noChangeArrowheads="1"/>
              </p:cNvSpPr>
              <p:nvPr/>
            </p:nvSpPr>
            <p:spPr>
              <a:xfrm>
                <a:off x="753245" y="21875104"/>
                <a:ext cx="5041441" cy="4281686"/>
              </a:xfrm>
              <a:prstGeom prst="rect">
                <a:avLst/>
              </a:prstGeom>
            </p:spPr>
            <p:txBody>
              <a:bodyPr vert="horz" lIns="247190" tIns="123595" rIns="247190" bIns="123595" rtlCol="0">
                <a:noAutofit/>
              </a:bodyPr>
              <a:lstStyle>
                <a:lvl1pPr marL="0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87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235949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7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2471898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65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3707846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5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4943795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5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6179744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5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7415693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5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8651641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5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9887590" indent="0" algn="ctr" defTabSz="2471898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5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Font typeface="Wingdings" pitchFamily="2" charset="2"/>
                  <a:buChar char="v"/>
                </a:pPr>
                <a:r>
                  <a:rPr lang="ko-KR" alt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itchFamily="34" charset="0"/>
                  </a:rPr>
                  <a:t>전하량</a:t>
                </a:r>
                <a:r>
                  <a:rPr lang="ko-KR" alt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itchFamily="34" charset="0"/>
                  </a:rPr>
                  <a:t> 보존</a:t>
                </a:r>
              </a:p>
              <a:p>
                <a:pPr marL="457200" indent="-457200" algn="l">
                  <a:buFont typeface="Wingdings" pitchFamily="2" charset="2"/>
                  <a:buChar char="v"/>
                </a:pPr>
                <a:endParaRPr lang="ko-KR" alt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  <a:p>
                <a:pPr marL="457200" indent="-457200" algn="l">
                  <a:buFont typeface="Wingdings" pitchFamily="2" charset="2"/>
                  <a:buChar char="v"/>
                </a:pPr>
                <a:r>
                  <a:rPr lang="ko-KR" alt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itchFamily="34" charset="0"/>
                  </a:rPr>
                  <a:t>경계 조건</a:t>
                </a:r>
              </a:p>
              <a:p>
                <a:pPr marL="457200" indent="-457200" algn="l">
                  <a:buFont typeface="Wingdings" pitchFamily="2" charset="2"/>
                  <a:buChar char="v"/>
                </a:pPr>
                <a:endParaRPr lang="ko-KR" alt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  <a:p>
                <a:pPr marL="457200" indent="-457200" algn="l">
                  <a:buFont typeface="Wingdings" pitchFamily="2" charset="2"/>
                  <a:buChar char="v"/>
                </a:pPr>
                <a:r>
                  <a:rPr lang="ko-KR" alt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itchFamily="34" charset="0"/>
                  </a:rPr>
                  <a:t>전기화학 유효도 계수</a:t>
                </a:r>
              </a:p>
              <a:p>
                <a:pPr marL="457200" indent="-457200" algn="l">
                  <a:buFont typeface="Wingdings" pitchFamily="2" charset="2"/>
                  <a:buChar char="v"/>
                </a:pPr>
                <a:endParaRPr lang="ko-KR" alt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  <a:p>
                <a:pPr marL="457200" indent="-457200" algn="l">
                  <a:buFont typeface="Wingdings" pitchFamily="2" charset="2"/>
                  <a:buChar char="v"/>
                </a:pPr>
                <a:r>
                  <a:rPr lang="ko-KR" alt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itchFamily="34" charset="0"/>
                  </a:rPr>
                  <a:t>주요 매개변수</a:t>
                </a:r>
              </a:p>
            </p:txBody>
          </p:sp>
          <p:sp>
            <p:nvSpPr>
              <p:cNvPr id="207" name="Text Box 16"/>
              <p:cNvSpPr txBox="1">
                <a:spLocks noChangeArrowheads="1"/>
              </p:cNvSpPr>
              <p:nvPr/>
            </p:nvSpPr>
            <p:spPr bwMode="auto">
              <a:xfrm>
                <a:off x="9739387" y="22772414"/>
                <a:ext cx="460254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itchFamily="34" charset="0"/>
                    <a:sym typeface="Symbol" pitchFamily="18" charset="2"/>
                  </a:rPr>
                  <a:t>k = 1 for anodic, 2 for </a:t>
                </a:r>
                <a:r>
                  <a:rPr lang="en-US" altLang="ko-KR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itchFamily="34" charset="0"/>
                    <a:sym typeface="Symbol" pitchFamily="18" charset="2"/>
                  </a:rPr>
                  <a:t>cathodic</a:t>
                </a:r>
                <a:r>
                  <a:rPr lang="en-US" altLang="ko-KR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itchFamily="34" charset="0"/>
                    <a:sym typeface="Symbol" pitchFamily="18" charset="2"/>
                  </a:rPr>
                  <a:t> reaction</a:t>
                </a:r>
              </a:p>
            </p:txBody>
          </p:sp>
          <p:sp>
            <p:nvSpPr>
              <p:cNvPr id="227" name="직사각형 226"/>
              <p:cNvSpPr/>
              <p:nvPr/>
            </p:nvSpPr>
            <p:spPr>
              <a:xfrm>
                <a:off x="522363" y="20900206"/>
                <a:ext cx="96744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3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itchFamily="34" charset="0"/>
                    <a:sym typeface="Symbol"/>
                  </a:rPr>
                  <a:t> </a:t>
                </a:r>
                <a:r>
                  <a:rPr lang="ko-KR" altLang="en-US" sz="32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itchFamily="34" charset="0"/>
                    <a:sym typeface="Symbol"/>
                  </a:rPr>
                  <a:t>전기화학반응 및 전하전달 문제에 관한 지배방정식</a:t>
                </a:r>
                <a:endParaRPr lang="ko-KR" alt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723" name="Object 3699"/>
              <p:cNvGraphicFramePr>
                <a:graphicFrameLocks noChangeAspect="1"/>
              </p:cNvGraphicFramePr>
              <p:nvPr/>
            </p:nvGraphicFramePr>
            <p:xfrm>
              <a:off x="5682134" y="21690756"/>
              <a:ext cx="7513637" cy="1009650"/>
            </p:xfrm>
            <a:graphic>
              <a:graphicData uri="http://schemas.openxmlformats.org/presentationml/2006/ole">
                <p:oleObj spid="_x0000_s12921" name="Equation" r:id="rId6" imgW="3759200" imgH="508000" progId="Equation.3">
                  <p:embed/>
                </p:oleObj>
              </a:graphicData>
            </a:graphic>
          </p:graphicFrame>
          <p:graphicFrame>
            <p:nvGraphicFramePr>
              <p:cNvPr id="4725" name="Object 3701"/>
              <p:cNvGraphicFramePr>
                <a:graphicFrameLocks noChangeAspect="1"/>
              </p:cNvGraphicFramePr>
              <p:nvPr/>
            </p:nvGraphicFramePr>
            <p:xfrm>
              <a:off x="5682134" y="22772414"/>
              <a:ext cx="3878263" cy="884238"/>
            </p:xfrm>
            <a:graphic>
              <a:graphicData uri="http://schemas.openxmlformats.org/presentationml/2006/ole">
                <p:oleObj spid="_x0000_s12922" name="Equation" r:id="rId7" imgW="1981200" imgH="444500" progId="Equation.3">
                  <p:embed/>
                </p:oleObj>
              </a:graphicData>
            </a:graphic>
          </p:graphicFrame>
          <p:graphicFrame>
            <p:nvGraphicFramePr>
              <p:cNvPr id="4729" name="Object 3705"/>
              <p:cNvGraphicFramePr>
                <a:graphicFrameLocks noChangeAspect="1"/>
              </p:cNvGraphicFramePr>
              <p:nvPr/>
            </p:nvGraphicFramePr>
            <p:xfrm>
              <a:off x="5682134" y="23500034"/>
              <a:ext cx="6808788" cy="1144588"/>
            </p:xfrm>
            <a:graphic>
              <a:graphicData uri="http://schemas.openxmlformats.org/presentationml/2006/ole">
                <p:oleObj spid="_x0000_s12923" name="Equation" r:id="rId8" imgW="3441700" imgH="571500" progId="Equation.3">
                  <p:embed/>
                </p:oleObj>
              </a:graphicData>
            </a:graphic>
          </p:graphicFrame>
          <p:sp>
            <p:nvSpPr>
              <p:cNvPr id="153" name="Line 17"/>
              <p:cNvSpPr>
                <a:spLocks noChangeShapeType="1"/>
              </p:cNvSpPr>
              <p:nvPr/>
            </p:nvSpPr>
            <p:spPr bwMode="auto">
              <a:xfrm flipV="1">
                <a:off x="10099427" y="22124342"/>
                <a:ext cx="216024" cy="6480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4733" name="Object 3709"/>
              <p:cNvGraphicFramePr>
                <a:graphicFrameLocks noChangeAspect="1"/>
              </p:cNvGraphicFramePr>
              <p:nvPr/>
            </p:nvGraphicFramePr>
            <p:xfrm>
              <a:off x="4770438" y="24833263"/>
              <a:ext cx="9674225" cy="966787"/>
            </p:xfrm>
            <a:graphic>
              <a:graphicData uri="http://schemas.openxmlformats.org/presentationml/2006/ole">
                <p:oleObj spid="_x0000_s12924" name="수식" r:id="rId9" imgW="4889500" imgH="482600" progId="Equation.3">
                  <p:embed/>
                </p:oleObj>
              </a:graphicData>
            </a:graphic>
          </p:graphicFrame>
        </p:grpSp>
      </p:grpSp>
      <p:grpSp>
        <p:nvGrpSpPr>
          <p:cNvPr id="262" name="그룹 261"/>
          <p:cNvGrpSpPr/>
          <p:nvPr/>
        </p:nvGrpSpPr>
        <p:grpSpPr>
          <a:xfrm>
            <a:off x="302972" y="26330522"/>
            <a:ext cx="14731437" cy="16131928"/>
            <a:chOff x="302972" y="26330522"/>
            <a:chExt cx="14731437" cy="16131928"/>
          </a:xfrm>
        </p:grpSpPr>
        <p:sp>
          <p:nvSpPr>
            <p:cNvPr id="121" name="양쪽 모서리가 둥근 사각형 120"/>
            <p:cNvSpPr/>
            <p:nvPr/>
          </p:nvSpPr>
          <p:spPr>
            <a:xfrm>
              <a:off x="302972" y="26956603"/>
              <a:ext cx="14686416" cy="15505847"/>
            </a:xfrm>
            <a:prstGeom prst="round2SameRect">
              <a:avLst>
                <a:gd name="adj1" fmla="val 0"/>
                <a:gd name="adj2" fmla="val 270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130" name="모서리가 둥근 직사각형 129"/>
            <p:cNvSpPr/>
            <p:nvPr/>
          </p:nvSpPr>
          <p:spPr>
            <a:xfrm>
              <a:off x="310409" y="26330522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>
                  <a:latin typeface="Arial" panose="020B0604020202020204" pitchFamily="34" charset="0"/>
                  <a:cs typeface="Arial" pitchFamily="34" charset="0"/>
                </a:rPr>
                <a:t>전기화학 유효도 모델</a:t>
              </a:r>
              <a:endParaRPr lang="ko-KR" altLang="en-US" sz="4000" b="1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8425445" y="40732122"/>
              <a:ext cx="6138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Fig. 2 </a:t>
              </a:r>
              <a:r>
                <a:rPr lang="ko-KR" altLang="en-US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상대 유효도 계수</a:t>
              </a:r>
              <a:r>
                <a:rPr lang="en-US" altLang="ko-KR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계산 결과 및 </a:t>
              </a:r>
              <a:r>
                <a:rPr lang="ko-KR" altLang="en-US" sz="2000" b="1" dirty="0" err="1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상관식</a:t>
              </a:r>
              <a:endParaRPr lang="ko-KR" altLang="en-US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527954" y="27194618"/>
              <a:ext cx="2653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 </a:t>
              </a:r>
              <a:r>
                <a:rPr lang="ko-KR" altLang="en-US" sz="3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유효도 계산</a:t>
              </a:r>
              <a:endParaRPr lang="ko-KR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1" name="Rectangle 3"/>
            <p:cNvSpPr txBox="1">
              <a:spLocks noChangeArrowheads="1"/>
            </p:cNvSpPr>
            <p:nvPr/>
          </p:nvSpPr>
          <p:spPr bwMode="auto">
            <a:xfrm>
              <a:off x="666379" y="27769109"/>
              <a:ext cx="13969552" cy="1225709"/>
            </a:xfrm>
            <a:prstGeom prst="rect">
              <a:avLst/>
            </a:prstGeom>
          </p:spPr>
          <p:txBody>
            <a:bodyPr/>
            <a:lstStyle/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2000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개의 균일 격자에서 다양한 조건을 적용한 지배방정식을 통하여 계산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kumimoji="0"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위의 결과로부터 얻은 유효도 계수는 아래와 같이 정리</a:t>
              </a:r>
              <a:endParaRPr kumimoji="0"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06" name="모서리가 둥근 직사각형 105"/>
            <p:cNvSpPr/>
            <p:nvPr/>
          </p:nvSpPr>
          <p:spPr>
            <a:xfrm>
              <a:off x="737124" y="28922810"/>
              <a:ext cx="13828792" cy="3240360"/>
            </a:xfrm>
            <a:prstGeom prst="roundRect">
              <a:avLst>
                <a:gd name="adj" fmla="val 3051"/>
              </a:avLst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107" name="Rectangle 3"/>
            <p:cNvSpPr txBox="1">
              <a:spLocks noChangeArrowheads="1"/>
            </p:cNvSpPr>
            <p:nvPr/>
          </p:nvSpPr>
          <p:spPr>
            <a:xfrm>
              <a:off x="753245" y="28922810"/>
              <a:ext cx="5041441" cy="3096344"/>
            </a:xfrm>
            <a:prstGeom prst="rect">
              <a:avLst/>
            </a:prstGeom>
          </p:spPr>
          <p:txBody>
            <a:bodyPr vert="horz" lIns="247190" tIns="123595" rIns="247190" bIns="123595" rtlCol="0">
              <a:noAutofit/>
            </a:bodyPr>
            <a:lstStyle>
              <a:lvl1pPr marL="0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235949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7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471898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3707846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943795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6179744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7415693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8651641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9887590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Wingdings" pitchFamily="2" charset="2"/>
                <a:buChar char="v"/>
              </a:pPr>
              <a:r>
                <a:rPr lang="ko-KR" alt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활성 </a:t>
              </a:r>
              <a:r>
                <a:rPr lang="ko-KR" alt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반응층에서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발생한 총 전류 </a:t>
              </a:r>
              <a:r>
                <a:rPr lang="en-US" altLang="ko-KR" sz="28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(★)</a:t>
              </a:r>
              <a:endParaRPr lang="ko-KR" alt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v"/>
              </a:pPr>
              <a:endParaRPr lang="ko-KR" alt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v"/>
              </a:pPr>
              <a:r>
                <a:rPr lang="ko-KR" alt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유효도 계수 분해</a:t>
              </a:r>
              <a:endParaRPr lang="en-US" altLang="ko-K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v"/>
              </a:pPr>
              <a:endParaRPr lang="en-US" altLang="ko-K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/>
              <a:endParaRPr lang="ko-KR" alt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v"/>
              </a:pPr>
              <a:r>
                <a:rPr lang="en-US" altLang="ko-KR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Thiele modulus</a:t>
              </a:r>
              <a:endParaRPr lang="ko-KR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1" name="Object 3701"/>
            <p:cNvGraphicFramePr>
              <a:graphicFrameLocks noChangeAspect="1"/>
            </p:cNvGraphicFramePr>
            <p:nvPr/>
          </p:nvGraphicFramePr>
          <p:xfrm>
            <a:off x="5736853" y="30003700"/>
            <a:ext cx="5221288" cy="860425"/>
          </p:xfrm>
          <a:graphic>
            <a:graphicData uri="http://schemas.openxmlformats.org/presentationml/2006/ole">
              <p:oleObj spid="_x0000_s12925" name="Equation" r:id="rId10" imgW="2667000" imgH="431800" progId="Equation.3">
                <p:embed/>
              </p:oleObj>
            </a:graphicData>
          </a:graphic>
        </p:graphicFrame>
        <p:graphicFrame>
          <p:nvGraphicFramePr>
            <p:cNvPr id="4738" name="Object 3714"/>
            <p:cNvGraphicFramePr>
              <a:graphicFrameLocks noChangeAspect="1"/>
            </p:cNvGraphicFramePr>
            <p:nvPr/>
          </p:nvGraphicFramePr>
          <p:xfrm>
            <a:off x="5736853" y="28953591"/>
            <a:ext cx="8755062" cy="1011238"/>
          </p:xfrm>
          <a:graphic>
            <a:graphicData uri="http://schemas.openxmlformats.org/presentationml/2006/ole">
              <p:oleObj spid="_x0000_s12926" name="Equation" r:id="rId11" imgW="4419600" imgH="508000" progId="Equation.3">
                <p:embed/>
              </p:oleObj>
            </a:graphicData>
          </a:graphic>
        </p:graphicFrame>
        <p:sp>
          <p:nvSpPr>
            <p:cNvPr id="117" name="Text Box 16"/>
            <p:cNvSpPr txBox="1">
              <a:spLocks noChangeArrowheads="1"/>
            </p:cNvSpPr>
            <p:nvPr/>
          </p:nvSpPr>
          <p:spPr bwMode="auto">
            <a:xfrm>
              <a:off x="4410795" y="30682939"/>
              <a:ext cx="38587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 dirty="0" smtClean="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Arial" pitchFamily="34" charset="0"/>
                  <a:sym typeface="Symbol" pitchFamily="18" charset="2"/>
                </a:rPr>
                <a:t>0V </a:t>
              </a:r>
              <a:r>
                <a:rPr lang="ko-KR" alt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Arial" pitchFamily="34" charset="0"/>
                  <a:sym typeface="Symbol" pitchFamily="18" charset="2"/>
                </a:rPr>
                <a:t>근방에서 유효한 기본 유효도</a:t>
              </a:r>
              <a:endParaRPr lang="en-US" altLang="ko-KR" sz="2000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18" name="Line 17"/>
            <p:cNvSpPr>
              <a:spLocks noChangeShapeType="1"/>
            </p:cNvSpPr>
            <p:nvPr/>
          </p:nvSpPr>
          <p:spPr bwMode="auto">
            <a:xfrm flipV="1">
              <a:off x="6787059" y="30614993"/>
              <a:ext cx="0" cy="180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119" name="Text Box 16"/>
            <p:cNvSpPr txBox="1">
              <a:spLocks noChangeArrowheads="1"/>
            </p:cNvSpPr>
            <p:nvPr/>
          </p:nvSpPr>
          <p:spPr bwMode="auto">
            <a:xfrm>
              <a:off x="9336907" y="30682939"/>
              <a:ext cx="39869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Arial" pitchFamily="34" charset="0"/>
                  <a:sym typeface="Symbol" pitchFamily="18" charset="2"/>
                </a:rPr>
                <a:t>유한한 </a:t>
              </a:r>
              <a:r>
                <a:rPr lang="ko-KR" altLang="en-US" sz="2000" dirty="0" err="1" smtClean="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Arial" pitchFamily="34" charset="0"/>
                  <a:sym typeface="Symbol" pitchFamily="18" charset="2"/>
                </a:rPr>
                <a:t>과전위에서의</a:t>
              </a:r>
              <a:r>
                <a:rPr lang="ko-KR" alt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Arial" pitchFamily="34" charset="0"/>
                  <a:sym typeface="Symbol" pitchFamily="18" charset="2"/>
                </a:rPr>
                <a:t> 상대 유효도</a:t>
              </a:r>
              <a:endParaRPr lang="en-US" altLang="ko-KR" sz="2000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 flipV="1">
              <a:off x="10099427" y="30578993"/>
              <a:ext cx="0" cy="216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4740" name="Object 3716"/>
            <p:cNvGraphicFramePr>
              <a:graphicFrameLocks noChangeAspect="1"/>
            </p:cNvGraphicFramePr>
            <p:nvPr/>
          </p:nvGraphicFramePr>
          <p:xfrm>
            <a:off x="4051300" y="31011041"/>
            <a:ext cx="2187575" cy="1114425"/>
          </p:xfrm>
          <a:graphic>
            <a:graphicData uri="http://schemas.openxmlformats.org/presentationml/2006/ole">
              <p:oleObj spid="_x0000_s12927" name="Equation" r:id="rId12" imgW="1117600" imgH="558800" progId="Equation.3">
                <p:embed/>
              </p:oleObj>
            </a:graphicData>
          </a:graphic>
        </p:graphicFrame>
        <p:sp>
          <p:nvSpPr>
            <p:cNvPr id="123" name="Rectangle 3"/>
            <p:cNvSpPr txBox="1">
              <a:spLocks noChangeArrowheads="1"/>
            </p:cNvSpPr>
            <p:nvPr/>
          </p:nvSpPr>
          <p:spPr>
            <a:xfrm>
              <a:off x="8425445" y="31280023"/>
              <a:ext cx="3250569" cy="681286"/>
            </a:xfrm>
            <a:prstGeom prst="rect">
              <a:avLst/>
            </a:prstGeom>
          </p:spPr>
          <p:txBody>
            <a:bodyPr vert="horz" lIns="247190" tIns="123595" rIns="247190" bIns="123595" rtlCol="0">
              <a:noAutofit/>
            </a:bodyPr>
            <a:lstStyle>
              <a:lvl1pPr marL="0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235949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7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471898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3707846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943795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6179744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7415693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8651641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9887590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Wingdings" pitchFamily="2" charset="2"/>
                <a:buChar char="v"/>
              </a:pPr>
              <a:r>
                <a:rPr lang="ko-KR" altLang="en-US" sz="2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무차원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ko-KR" altLang="en-US" sz="2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과전위</a:t>
              </a:r>
              <a:endParaRPr lang="ko-KR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graphicFrame>
          <p:nvGraphicFramePr>
            <p:cNvPr id="4741" name="Object 3717"/>
            <p:cNvGraphicFramePr>
              <a:graphicFrameLocks noChangeAspect="1"/>
            </p:cNvGraphicFramePr>
            <p:nvPr/>
          </p:nvGraphicFramePr>
          <p:xfrm>
            <a:off x="11695113" y="31227662"/>
            <a:ext cx="1670050" cy="787400"/>
          </p:xfrm>
          <a:graphic>
            <a:graphicData uri="http://schemas.openxmlformats.org/presentationml/2006/ole">
              <p:oleObj spid="_x0000_s12928" name="Equation" r:id="rId13" imgW="850531" imgH="393529" progId="Equation.3">
                <p:embed/>
              </p:oleObj>
            </a:graphicData>
          </a:graphic>
        </p:graphicFrame>
        <p:sp>
          <p:nvSpPr>
            <p:cNvPr id="126" name="직사각형 125"/>
            <p:cNvSpPr/>
            <p:nvPr/>
          </p:nvSpPr>
          <p:spPr>
            <a:xfrm>
              <a:off x="527954" y="32235178"/>
              <a:ext cx="2653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 </a:t>
              </a:r>
              <a:r>
                <a:rPr lang="ko-KR" altLang="en-US" sz="3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상대 유효도</a:t>
              </a:r>
              <a:endParaRPr lang="ko-KR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8" name="Rectangle 3"/>
            <p:cNvSpPr txBox="1">
              <a:spLocks noChangeArrowheads="1"/>
            </p:cNvSpPr>
            <p:nvPr/>
          </p:nvSpPr>
          <p:spPr bwMode="auto">
            <a:xfrm>
              <a:off x="666379" y="32811242"/>
              <a:ext cx="13969552" cy="1656184"/>
            </a:xfrm>
            <a:prstGeom prst="rect">
              <a:avLst/>
            </a:prstGeom>
          </p:spPr>
          <p:txBody>
            <a:bodyPr/>
            <a:lstStyle/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상대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유효도는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과전위가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증가함에 따라 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1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에서 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0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으로 감소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kumimoji="0"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Thiele modulus </a:t>
              </a:r>
              <a:r>
                <a:rPr lang="en-US" altLang="ko-KR" sz="2800" b="1" i="1" dirty="0">
                  <a:latin typeface="Arial" pitchFamily="34" charset="0"/>
                  <a:cs typeface="Arial" pitchFamily="34" charset="0"/>
                  <a:sym typeface="Symbol"/>
                </a:rPr>
                <a:t></a:t>
              </a:r>
              <a:r>
                <a:rPr lang="en-US" altLang="ko-KR" sz="2800" b="1" baseline="-25000" dirty="0">
                  <a:latin typeface="Arial" pitchFamily="34" charset="0"/>
                  <a:cs typeface="Arial" pitchFamily="34" charset="0"/>
                  <a:sym typeface="Symbol"/>
                </a:rPr>
                <a:t>T </a:t>
              </a:r>
              <a:r>
                <a:rPr kumimoji="0"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가</a:t>
              </a:r>
              <a:r>
                <a:rPr kumimoji="0"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 3</a:t>
              </a:r>
              <a:r>
                <a:rPr kumimoji="0"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보다 크면 </a:t>
              </a:r>
              <a:r>
                <a:rPr kumimoji="0"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과전위</a:t>
              </a:r>
              <a:r>
                <a:rPr kumimoji="0"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-</a:t>
              </a:r>
              <a:r>
                <a:rPr kumimoji="0"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상대 유효도 곡선이 일정하게 수렴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상대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유효도를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구하기 위해 간편한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상관식을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제안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</p:txBody>
        </p:sp>
        <p:pic>
          <p:nvPicPr>
            <p:cNvPr id="129" name="그림 128" descr="L:\0000논문작업0000\000-Sub.Projects\EA-2015-ECEF\Figures_Submitted\Fig.2.em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30688" y="35017138"/>
              <a:ext cx="6977251" cy="585900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4742" name="Object 3718"/>
            <p:cNvGraphicFramePr>
              <a:graphicFrameLocks noChangeAspect="1"/>
            </p:cNvGraphicFramePr>
            <p:nvPr/>
          </p:nvGraphicFramePr>
          <p:xfrm>
            <a:off x="1702051" y="34427267"/>
            <a:ext cx="4762500" cy="1984375"/>
          </p:xfrm>
          <a:graphic>
            <a:graphicData uri="http://schemas.openxmlformats.org/presentationml/2006/ole">
              <p:oleObj spid="_x0000_s12929" name="Equation" r:id="rId15" imgW="2387600" imgH="990600" progId="Equation.3">
                <p:embed/>
              </p:oleObj>
            </a:graphicData>
          </a:graphic>
        </p:graphicFrame>
        <p:sp>
          <p:nvSpPr>
            <p:cNvPr id="137" name="Text Box 16"/>
            <p:cNvSpPr txBox="1">
              <a:spLocks noChangeArrowheads="1"/>
            </p:cNvSpPr>
            <p:nvPr/>
          </p:nvSpPr>
          <p:spPr bwMode="auto">
            <a:xfrm>
              <a:off x="7075091" y="41536404"/>
              <a:ext cx="60083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2000" dirty="0" err="1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상ㅎ관식의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 정확도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: 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일반적인 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SOFC 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운전 조건에서 </a:t>
              </a:r>
              <a:endParaRPr lang="en-US" altLang="ko-KR" sz="20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endParaRPr>
            </a:p>
            <a:p>
              <a:pPr eaLnBrk="1" hangingPunct="1"/>
              <a:r>
                <a:rPr lang="en-US" altLang="ko-KR" sz="2000" dirty="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1%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미만의 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  <a:sym typeface="Symbol" pitchFamily="18" charset="2"/>
                </a:rPr>
                <a:t>오차</a:t>
              </a:r>
              <a:endParaRPr lang="en-US" altLang="ko-KR" sz="20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endParaRPr>
            </a:p>
          </p:txBody>
        </p:sp>
      </p:grpSp>
      <p:graphicFrame>
        <p:nvGraphicFramePr>
          <p:cNvPr id="138" name="표 1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939124"/>
              </p:ext>
            </p:extLst>
          </p:nvPr>
        </p:nvGraphicFramePr>
        <p:xfrm>
          <a:off x="1235527" y="36483570"/>
          <a:ext cx="5695548" cy="5760720"/>
        </p:xfrm>
        <a:graphic>
          <a:graphicData uri="http://schemas.openxmlformats.org/drawingml/2006/table">
            <a:tbl>
              <a:tblPr/>
              <a:tblGrid>
                <a:gridCol w="1138590"/>
                <a:gridCol w="1138590"/>
                <a:gridCol w="1139456"/>
                <a:gridCol w="1139456"/>
                <a:gridCol w="1139456"/>
              </a:tblGrid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  <a:sym typeface="Symbol"/>
                        </a:rPr>
                        <a:t></a:t>
                      </a:r>
                      <a:r>
                        <a:rPr lang="en-US" sz="1800" kern="100" baseline="-250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i="1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i="1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b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i="1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i="1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1.1199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0.7876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1.1332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0.3922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1.1208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0.7925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1.1392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0.3946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2.5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1.1241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0.8060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1.1504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0.4013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1.1286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0.8333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1.1858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0.4148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1.8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1.1318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0.8540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1.2152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0.4250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1.1337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0.8789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1.2631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0.4372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1.1337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0.9098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1.3394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0.4522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1.1336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0.9564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1.4624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0.4756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1.1245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1.0010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1.6579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0.4976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1.1068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1.0469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1.9636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0.5203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0.7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1.0944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1.0684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2.1755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0.5310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1.0798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1.0864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2.4384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0.5399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1.0634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1.1002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2.7681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0.5464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1.0467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1.1089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3.1882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0.5503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0.3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1.0304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1.1107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3.7422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0.5500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1.0162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1.1030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4.5285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0.5433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0.15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1.0102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1.0944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5.0856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0.5363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0.1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1.0053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1.0783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5.8603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0.5224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0.07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1.0028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1.0621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6.5305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0.5069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0.05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1.0016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1.0479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7.1565</a:t>
                      </a:r>
                      <a:endParaRPr lang="ko-KR" sz="18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0.4910</a:t>
                      </a:r>
                      <a:endParaRPr lang="ko-KR" sz="18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5" name="그룹 264"/>
          <p:cNvGrpSpPr/>
          <p:nvPr/>
        </p:nvGrpSpPr>
        <p:grpSpPr>
          <a:xfrm>
            <a:off x="15253575" y="5448202"/>
            <a:ext cx="14760186" cy="8712968"/>
            <a:chOff x="15253575" y="5448202"/>
            <a:chExt cx="14760186" cy="8712968"/>
          </a:xfrm>
        </p:grpSpPr>
        <p:sp>
          <p:nvSpPr>
            <p:cNvPr id="132" name="양쪽 모서리가 둥근 사각형 131"/>
            <p:cNvSpPr/>
            <p:nvPr/>
          </p:nvSpPr>
          <p:spPr>
            <a:xfrm rot="10800000">
              <a:off x="15253575" y="5448202"/>
              <a:ext cx="14760186" cy="8712968"/>
            </a:xfrm>
            <a:prstGeom prst="round2SameRect">
              <a:avLst>
                <a:gd name="adj1" fmla="val 3489"/>
                <a:gd name="adj2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15505618" y="5520210"/>
              <a:ext cx="35878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 </a:t>
              </a:r>
              <a:r>
                <a:rPr lang="ko-KR" altLang="en-US" sz="3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itchFamily="34" charset="0"/>
                  <a:sym typeface="Symbol"/>
                </a:rPr>
                <a:t>모델 타당성 검증</a:t>
              </a:r>
              <a:endParaRPr lang="ko-KR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1" name="Rectangle 3"/>
            <p:cNvSpPr txBox="1">
              <a:spLocks noChangeArrowheads="1"/>
            </p:cNvSpPr>
            <p:nvPr/>
          </p:nvSpPr>
          <p:spPr bwMode="auto">
            <a:xfrm>
              <a:off x="15644043" y="6094701"/>
              <a:ext cx="13969552" cy="1729765"/>
            </a:xfrm>
            <a:prstGeom prst="rect">
              <a:avLst/>
            </a:prstGeom>
          </p:spPr>
          <p:txBody>
            <a:bodyPr/>
            <a:lstStyle/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활성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반응층에서의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전류생산 성능을 예측하여 비교 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유효도 모델은 식</a:t>
              </a:r>
              <a:r>
                <a:rPr lang="en-US" altLang="ko-KR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itchFamily="34" charset="0"/>
                </a:rPr>
                <a:t>(★)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을 통하여 계산</a:t>
              </a:r>
              <a:endParaRPr lang="en-US" altLang="ko-K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전극 마이크로 모델은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활성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반응층에</a:t>
              </a:r>
              <a:r>
                <a:rPr lang="ko-KR" altLang="en-US" sz="280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400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개의 격자를 이용하여 계산  </a:t>
              </a:r>
              <a:endParaRPr kumimoji="0"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</p:txBody>
        </p:sp>
        <p:pic>
          <p:nvPicPr>
            <p:cNvPr id="142" name="그림 141" descr="L:\0000논문작업0000\000-Sub.Projects\EA-2015-ECEF\Figures_Submitted\Fig.4.emf"/>
            <p:cNvPicPr>
              <a:picLocks noChangeAspect="1"/>
            </p:cNvPicPr>
            <p:nvPr/>
          </p:nvPicPr>
          <p:blipFill>
            <a:blip r:embed="rId16" cstate="print"/>
            <a:srcRect b="51310"/>
            <a:stretch>
              <a:fillRect/>
            </a:stretch>
          </p:blipFill>
          <p:spPr bwMode="auto">
            <a:xfrm>
              <a:off x="16220107" y="7824466"/>
              <a:ext cx="6088501" cy="479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그림 144" descr="L:\0000논문작업0000\000-Sub.Projects\EA-2015-ECEF\Figures_Submitted\Fig.4.emf"/>
            <p:cNvPicPr>
              <a:picLocks noChangeAspect="1"/>
            </p:cNvPicPr>
            <p:nvPr/>
          </p:nvPicPr>
          <p:blipFill>
            <a:blip r:embed="rId16" cstate="print"/>
            <a:srcRect t="49488" b="1822"/>
            <a:stretch>
              <a:fillRect/>
            </a:stretch>
          </p:blipFill>
          <p:spPr bwMode="auto">
            <a:xfrm>
              <a:off x="22516982" y="7824466"/>
              <a:ext cx="6088501" cy="479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Rectangle 3"/>
            <p:cNvSpPr txBox="1">
              <a:spLocks noChangeArrowheads="1"/>
            </p:cNvSpPr>
            <p:nvPr/>
          </p:nvSpPr>
          <p:spPr bwMode="auto">
            <a:xfrm>
              <a:off x="15644043" y="13441090"/>
              <a:ext cx="13170829" cy="504056"/>
            </a:xfrm>
            <a:prstGeom prst="rect">
              <a:avLst/>
            </a:prstGeom>
          </p:spPr>
          <p:txBody>
            <a:bodyPr/>
            <a:lstStyle/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US" altLang="ko-KR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ko-KR" alt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itchFamily="34" charset="0"/>
                </a:rPr>
                <a:t>두 모델의 결과가 매우 일치하고 이를 통해</a:t>
              </a:r>
              <a:r>
                <a:rPr lang="en-US" altLang="ko-KR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ko-KR" alt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itchFamily="34" charset="0"/>
                </a:rPr>
                <a:t>유효도 모델의 정확도를 검증</a:t>
              </a:r>
              <a:endParaRPr kumimoji="0" lang="en-US" altLang="ko-K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8092315" y="12723232"/>
              <a:ext cx="907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Fig. 3 </a:t>
              </a:r>
              <a:r>
                <a:rPr lang="ko-KR" altLang="en-US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활성 </a:t>
              </a:r>
              <a:r>
                <a:rPr lang="ko-KR" altLang="en-US" sz="2000" b="1" dirty="0" err="1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반응층에서</a:t>
              </a:r>
              <a:r>
                <a:rPr lang="ko-KR" altLang="en-US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 유효도 모델과 전극 마이크로 모델의 총 전류생산  비교</a:t>
              </a:r>
              <a:endParaRPr lang="ko-KR" altLang="en-US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6" name="그룹 265"/>
          <p:cNvGrpSpPr/>
          <p:nvPr/>
        </p:nvGrpSpPr>
        <p:grpSpPr>
          <a:xfrm>
            <a:off x="0" y="-423193"/>
            <a:ext cx="30276000" cy="5481639"/>
            <a:chOff x="0" y="-423193"/>
            <a:chExt cx="30276000" cy="5481639"/>
          </a:xfrm>
        </p:grpSpPr>
        <p:sp>
          <p:nvSpPr>
            <p:cNvPr id="4" name="직사각형 3"/>
            <p:cNvSpPr/>
            <p:nvPr/>
          </p:nvSpPr>
          <p:spPr>
            <a:xfrm>
              <a:off x="0" y="1"/>
              <a:ext cx="30276000" cy="5058445"/>
            </a:xfrm>
            <a:prstGeom prst="rect">
              <a:avLst/>
            </a:prstGeom>
            <a:gradFill flip="none" rotWithShape="1">
              <a:gsLst>
                <a:gs pos="0">
                  <a:srgbClr val="008080">
                    <a:shade val="30000"/>
                    <a:satMod val="115000"/>
                  </a:srgbClr>
                </a:gs>
                <a:gs pos="50000">
                  <a:srgbClr val="008080">
                    <a:shade val="67500"/>
                    <a:satMod val="115000"/>
                  </a:srgbClr>
                </a:gs>
                <a:gs pos="100000">
                  <a:srgbClr val="00808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00808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64618" y="528858"/>
              <a:ext cx="27746764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ko-KR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고체산화물 연료전지의 </a:t>
              </a:r>
              <a:r>
                <a:rPr lang="ko-KR" altLang="en-US" sz="7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다공성</a:t>
              </a:r>
              <a:r>
                <a:rPr lang="ko-KR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 전극 내 전류생산 예측을 위한</a:t>
              </a:r>
            </a:p>
            <a:p>
              <a:pPr algn="ctr">
                <a:lnSpc>
                  <a:spcPts val="8000"/>
                </a:lnSpc>
              </a:pPr>
              <a:r>
                <a:rPr lang="ko-KR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전기화학 반응 유효도 모델의 개발</a:t>
              </a:r>
              <a:endParaRPr lang="ko-KR" alt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3400696" y="3056738"/>
              <a:ext cx="2347460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신 동 우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남 진 현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2,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Times New Roman"/>
                </a:rPr>
                <a:t>*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김 찬 중</a:t>
              </a:r>
              <a:r>
                <a:rPr lang="en-US" altLang="ko-KR" sz="4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ko-KR" sz="4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ko-KR" sz="1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ko-KR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36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ko-KR" alt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서울대학교 대학원</a:t>
              </a:r>
              <a:r>
                <a:rPr lang="en-US" altLang="ko-KR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 </a:t>
              </a:r>
              <a:r>
                <a:rPr lang="en-US" altLang="ko-KR" sz="36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ko-KR" alt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대구대학교 </a:t>
              </a:r>
              <a:r>
                <a:rPr lang="ko-KR" alt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기계공학부</a:t>
              </a:r>
              <a:r>
                <a:rPr lang="en-US" altLang="ko-KR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36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ko-KR" alt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서울대학교 기계항공공학부</a:t>
              </a:r>
              <a:endParaRPr lang="en-US" altLang="ko-K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4" name="Rectangle 3700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4726" name="Rectangle 3702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4728" name="Rectangle 3704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4731" name="Rectangle 3707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4739" name="Rectangle 3715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4743" name="Rectangle 3719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4753" name="Rectangle 3729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4755" name="Rectangle 3731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4780" name="Rectangle 3756"/>
            <p:cNvSpPr>
              <a:spLocks noChangeArrowheads="1"/>
            </p:cNvSpPr>
            <p:nvPr/>
          </p:nvSpPr>
          <p:spPr bwMode="auto">
            <a:xfrm>
              <a:off x="0" y="-423193"/>
              <a:ext cx="18473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58" name="모서리가 둥근 직사각형 157"/>
          <p:cNvSpPr/>
          <p:nvPr/>
        </p:nvSpPr>
        <p:spPr>
          <a:xfrm>
            <a:off x="15572035" y="16592403"/>
            <a:ext cx="13828792" cy="4193503"/>
          </a:xfrm>
          <a:prstGeom prst="roundRect">
            <a:avLst>
              <a:gd name="adj" fmla="val 3051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5253575" y="14491494"/>
            <a:ext cx="14741852" cy="22250472"/>
            <a:chOff x="15253575" y="14521210"/>
            <a:chExt cx="14741852" cy="22250472"/>
          </a:xfrm>
        </p:grpSpPr>
        <p:sp>
          <p:nvSpPr>
            <p:cNvPr id="168" name="양쪽 모서리가 둥근 사각형 167"/>
            <p:cNvSpPr/>
            <p:nvPr/>
          </p:nvSpPr>
          <p:spPr>
            <a:xfrm>
              <a:off x="15253575" y="15147291"/>
              <a:ext cx="14686416" cy="21624391"/>
            </a:xfrm>
            <a:prstGeom prst="round2SameRect">
              <a:avLst>
                <a:gd name="adj1" fmla="val 0"/>
                <a:gd name="adj2" fmla="val 320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9" name="모서리가 둥근 직사각형 168"/>
            <p:cNvSpPr/>
            <p:nvPr/>
          </p:nvSpPr>
          <p:spPr>
            <a:xfrm>
              <a:off x="15271427" y="14521210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>
                  <a:latin typeface="Arial" pitchFamily="34" charset="0"/>
                  <a:cs typeface="Arial" pitchFamily="34" charset="0"/>
                </a:rPr>
                <a:t>유효도 모델을 이용한 </a:t>
              </a:r>
              <a:r>
                <a:rPr lang="en-US" altLang="ko-KR" sz="4000" b="1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ko-KR" altLang="en-US" sz="4000" b="1" dirty="0" smtClean="0">
                  <a:latin typeface="Arial" pitchFamily="34" charset="0"/>
                  <a:cs typeface="Arial" pitchFamily="34" charset="0"/>
                </a:rPr>
                <a:t>차원 연료전지 시뮬레이션</a:t>
              </a:r>
              <a:endParaRPr lang="ko-KR" alt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15505618" y="15457314"/>
              <a:ext cx="133517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PEN (positive electrode/electrolyte/negative electrode) </a:t>
              </a:r>
              <a:r>
                <a:rPr lang="ko-KR" altLang="en-US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이용한 해석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9" name="그룹 218"/>
            <p:cNvGrpSpPr/>
            <p:nvPr/>
          </p:nvGrpSpPr>
          <p:grpSpPr>
            <a:xfrm>
              <a:off x="15505618" y="20777195"/>
              <a:ext cx="14035969" cy="2961039"/>
              <a:chOff x="15649634" y="17003063"/>
              <a:chExt cx="14035969" cy="2961039"/>
            </a:xfrm>
          </p:grpSpPr>
          <p:sp>
            <p:nvSpPr>
              <p:cNvPr id="217" name="직사각형 216"/>
              <p:cNvSpPr/>
              <p:nvPr/>
            </p:nvSpPr>
            <p:spPr>
              <a:xfrm>
                <a:off x="15649634" y="17003063"/>
                <a:ext cx="13856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3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r>
                  <a:rPr lang="en-US" altLang="ko-KR" sz="3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Comprehensive microscale model (Nam and Jeon, 2006) </a:t>
                </a:r>
                <a:r>
                  <a:rPr lang="ko-KR" altLang="en-US" sz="3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과 비교 검증</a:t>
                </a:r>
                <a:endPara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3"/>
              <p:cNvSpPr txBox="1">
                <a:spLocks noChangeArrowheads="1"/>
              </p:cNvSpPr>
              <p:nvPr/>
            </p:nvSpPr>
            <p:spPr bwMode="auto">
              <a:xfrm>
                <a:off x="15788059" y="17654081"/>
                <a:ext cx="13897544" cy="2310021"/>
              </a:xfrm>
              <a:prstGeom prst="rect">
                <a:avLst/>
              </a:prstGeom>
            </p:spPr>
            <p:txBody>
              <a:bodyPr/>
              <a:lstStyle/>
              <a:p>
                <a:pPr marL="216000" indent="-216000" eaLnBrk="0" hangingPunct="0">
                  <a:lnSpc>
                    <a:spcPct val="110000"/>
                  </a:lnSpc>
                  <a:spcAft>
                    <a:spcPts val="600"/>
                  </a:spcAft>
                  <a:buFont typeface="Arial" pitchFamily="34" charset="0"/>
                  <a:buChar char="-"/>
                  <a:defRPr/>
                </a:pPr>
                <a:r>
                  <a:rPr lang="en-US" altLang="ko-KR" sz="2800" dirty="0" smtClean="0">
                    <a:latin typeface="Arial" panose="020B0604020202020204" pitchFamily="34" charset="0"/>
                    <a:cs typeface="Arial" pitchFamily="34" charset="0"/>
                  </a:rPr>
                  <a:t>Zhao and </a:t>
                </a:r>
                <a:r>
                  <a:rPr lang="en-US" altLang="ko-KR" sz="2800" dirty="0" err="1" smtClean="0">
                    <a:latin typeface="Arial" panose="020B0604020202020204" pitchFamily="34" charset="0"/>
                    <a:cs typeface="Arial" pitchFamily="34" charset="0"/>
                  </a:rPr>
                  <a:t>Virkar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itchFamily="34" charset="0"/>
                  </a:rPr>
                  <a:t> (2005) 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Arial" pitchFamily="34" charset="0"/>
                  </a:rPr>
                  <a:t>의 실험과 비교 검증된 시뮬레이션 모델</a:t>
                </a:r>
                <a:endParaRPr lang="en-US" altLang="ko-KR" sz="2800" dirty="0" smtClean="0">
                  <a:latin typeface="Arial" panose="020B0604020202020204" pitchFamily="34" charset="0"/>
                  <a:cs typeface="Arial" pitchFamily="34" charset="0"/>
                </a:endParaRPr>
              </a:p>
              <a:p>
                <a:pPr marL="216000" indent="-216000" eaLnBrk="0" hangingPunct="0">
                  <a:lnSpc>
                    <a:spcPct val="110000"/>
                  </a:lnSpc>
                  <a:spcAft>
                    <a:spcPts val="600"/>
                  </a:spcAft>
                  <a:buFont typeface="Arial" pitchFamily="34" charset="0"/>
                  <a:buChar char="-"/>
                  <a:defRPr/>
                </a:pPr>
                <a:r>
                  <a:rPr lang="ko-KR" altLang="en-US" sz="2800" dirty="0" smtClean="0">
                    <a:latin typeface="Arial" panose="020B0604020202020204" pitchFamily="34" charset="0"/>
                    <a:cs typeface="Arial" pitchFamily="34" charset="0"/>
                  </a:rPr>
                  <a:t>각 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itchFamily="34" charset="0"/>
                  </a:rPr>
                  <a:t>600,700,800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ºC 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에서 실험 및 기존 모델과 전류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전위 곡선 비교</a:t>
                </a:r>
                <a:endParaRPr lang="en-US" altLang="ko-KR" sz="2800" dirty="0" smtClean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16000" indent="-216000" eaLnBrk="0" hangingPunct="0">
                  <a:lnSpc>
                    <a:spcPct val="110000"/>
                  </a:lnSpc>
                  <a:spcAft>
                    <a:spcPts val="600"/>
                  </a:spcAft>
                  <a:buFont typeface="Arial" pitchFamily="34" charset="0"/>
                  <a:buChar char="-"/>
                  <a:defRPr/>
                </a:pPr>
                <a:r>
                  <a:rPr lang="en-US" altLang="ko-KR" sz="2800" dirty="0" smtClean="0">
                    <a:latin typeface="Arial" panose="020B0604020202020204" pitchFamily="34" charset="0"/>
                    <a:cs typeface="Arial" pitchFamily="34" charset="0"/>
                  </a:rPr>
                  <a:t>800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ºC 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조건에서 기존모델과 </a:t>
                </a:r>
                <a:r>
                  <a:rPr lang="ko-KR" altLang="en-US" sz="2800" dirty="0" err="1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과전위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 종류에 따른 분포 비교</a:t>
                </a:r>
                <a:endParaRPr lang="en-US" altLang="ko-KR" sz="2800" dirty="0" smtClean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ko-KR" sz="2800" dirty="0" smtClean="0">
                    <a:latin typeface="Arial" panose="020B0604020202020204" pitchFamily="34" charset="0"/>
                    <a:cs typeface="Arial" pitchFamily="34" charset="0"/>
                  </a:rPr>
                  <a:t>- </a:t>
                </a:r>
                <a:r>
                  <a:rPr lang="ko-KR" altLang="en-US" sz="2800" dirty="0" err="1" smtClean="0">
                    <a:latin typeface="Arial" panose="020B0604020202020204" pitchFamily="34" charset="0"/>
                    <a:cs typeface="Arial" pitchFamily="34" charset="0"/>
                  </a:rPr>
                  <a:t>산화극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Arial" pitchFamily="34" charset="0"/>
                  </a:rPr>
                  <a:t> 및 </a:t>
                </a:r>
                <a:r>
                  <a:rPr lang="ko-KR" altLang="en-US" sz="2800" dirty="0" err="1" smtClean="0">
                    <a:latin typeface="Arial" panose="020B0604020202020204" pitchFamily="34" charset="0"/>
                    <a:cs typeface="Arial" pitchFamily="34" charset="0"/>
                  </a:rPr>
                  <a:t>환원극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Arial" pitchFamily="34" charset="0"/>
                  </a:rPr>
                  <a:t> </a:t>
                </a:r>
                <a:r>
                  <a:rPr lang="ko-KR" altLang="en-US" sz="2800" dirty="0" err="1" smtClean="0">
                    <a:latin typeface="Arial" panose="020B0604020202020204" pitchFamily="34" charset="0"/>
                    <a:cs typeface="Arial" pitchFamily="34" charset="0"/>
                  </a:rPr>
                  <a:t>기능층에</a:t>
                </a:r>
                <a:r>
                  <a:rPr lang="ko-KR" altLang="en-US" sz="2800" dirty="0">
                    <a:latin typeface="Arial" panose="020B0604020202020204" pitchFamily="34" charset="0"/>
                    <a:cs typeface="Arial" pitchFamily="34" charset="0"/>
                  </a:rPr>
                  <a:t> 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Arial" pitchFamily="34" charset="0"/>
                  </a:rPr>
                  <a:t>기존모델은 각 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itchFamily="34" charset="0"/>
                  </a:rPr>
                  <a:t>20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Arial" pitchFamily="34" charset="0"/>
                  </a:rPr>
                  <a:t>개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itchFamily="34" charset="0"/>
                  </a:rPr>
                  <a:t>, 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Arial" pitchFamily="34" charset="0"/>
                  </a:rPr>
                  <a:t>유효도 모델은 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itchFamily="34" charset="0"/>
                  </a:rPr>
                  <a:t>2</a:t>
                </a:r>
                <a:r>
                  <a:rPr lang="ko-KR" altLang="en-US" sz="2800" dirty="0" smtClean="0">
                    <a:latin typeface="Arial" panose="020B0604020202020204" pitchFamily="34" charset="0"/>
                    <a:cs typeface="Arial" pitchFamily="34" charset="0"/>
                  </a:rPr>
                  <a:t>개의 격자 사용</a:t>
                </a:r>
                <a:endParaRPr lang="en-US" altLang="ko-KR" sz="2800" dirty="0" smtClean="0"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9" name="모서리가 둥근 직사각형 158"/>
            <p:cNvSpPr/>
            <p:nvPr/>
          </p:nvSpPr>
          <p:spPr>
            <a:xfrm>
              <a:off x="15710460" y="17359238"/>
              <a:ext cx="13828792" cy="3354660"/>
            </a:xfrm>
            <a:prstGeom prst="roundRect">
              <a:avLst>
                <a:gd name="adj" fmla="val 3051"/>
              </a:avLst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</a:endParaRPr>
            </a:p>
          </p:txBody>
        </p:sp>
        <p:sp>
          <p:nvSpPr>
            <p:cNvPr id="174" name="Rectangle 3"/>
            <p:cNvSpPr txBox="1">
              <a:spLocks noChangeArrowheads="1"/>
            </p:cNvSpPr>
            <p:nvPr/>
          </p:nvSpPr>
          <p:spPr bwMode="auto">
            <a:xfrm>
              <a:off x="15644043" y="16031804"/>
              <a:ext cx="13897544" cy="4857057"/>
            </a:xfrm>
            <a:prstGeom prst="rect">
              <a:avLst/>
            </a:prstGeom>
          </p:spPr>
          <p:txBody>
            <a:bodyPr/>
            <a:lstStyle/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PEN = AFL + electrolyte + CFL</a:t>
              </a: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PEN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에서의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전류밀도        은 일정하고 이를 이용해 아래와 같이 계산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endParaRPr lang="en-US" altLang="ko-KR" sz="12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1750299" lvl="1" indent="-514350" eaLnBrk="0" hangingPunct="0">
                <a:lnSpc>
                  <a:spcPct val="110000"/>
                </a:lnSpc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      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으로부터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	                        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          를 계산</a:t>
              </a:r>
              <a:endParaRPr lang="en-US" altLang="ko-KR" sz="2800" dirty="0">
                <a:latin typeface="Arial" panose="020B0604020202020204" pitchFamily="34" charset="0"/>
                <a:cs typeface="Arial" pitchFamily="34" charset="0"/>
              </a:endParaRPr>
            </a:p>
            <a:p>
              <a:pPr marL="1750299" lvl="1" indent="-514350" eaLnBrk="0" hangingPunct="0">
                <a:lnSpc>
                  <a:spcPct val="110000"/>
                </a:lnSpc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</a:p>
            <a:p>
              <a:pPr marL="1750299" lvl="1" indent="-514350" eaLnBrk="0" hangingPunct="0">
                <a:lnSpc>
                  <a:spcPct val="110000"/>
                </a:lnSpc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1,2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로부터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1750299" lvl="1" indent="-514350" eaLnBrk="0" hangingPunct="0">
                <a:lnSpc>
                  <a:spcPct val="110000"/>
                </a:lnSpc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PEN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에서의 </a:t>
              </a:r>
              <a:r>
                <a:rPr lang="ko-KR" altLang="en-US" sz="2800" dirty="0" err="1" smtClean="0">
                  <a:latin typeface="Arial" panose="020B0604020202020204" pitchFamily="34" charset="0"/>
                  <a:cs typeface="Arial" pitchFamily="34" charset="0"/>
                </a:rPr>
                <a:t>과전위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         는 전자전위와 목표전압을 이용하여 계산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1750299" lvl="1" indent="-514350" eaLnBrk="0" hangingPunct="0">
                <a:lnSpc>
                  <a:spcPct val="110000"/>
                </a:lnSpc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                            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으로  새로운        을 계산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  <a:p>
              <a:pPr marL="1750299" lvl="1" indent="-514350" eaLnBrk="0" hangingPunct="0">
                <a:lnSpc>
                  <a:spcPct val="110000"/>
                </a:lnSpc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1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  <a:sym typeface="Symbol"/>
                </a:rPr>
                <a:t>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itchFamily="34" charset="0"/>
                </a:rPr>
                <a:t>5</a:t>
              </a:r>
              <a:r>
                <a:rPr lang="ko-KR" altLang="en-US" sz="2800" dirty="0" smtClean="0">
                  <a:latin typeface="Arial" panose="020B0604020202020204" pitchFamily="34" charset="0"/>
                  <a:cs typeface="Arial" pitchFamily="34" charset="0"/>
                </a:rPr>
                <a:t>를       이 수렴할 때까지 반복</a:t>
              </a:r>
              <a:endParaRPr lang="en-US" altLang="ko-KR" sz="2800" dirty="0" smtClean="0">
                <a:latin typeface="Arial" panose="020B0604020202020204" pitchFamily="34" charset="0"/>
                <a:cs typeface="Arial" pitchFamily="34" charset="0"/>
              </a:endParaRPr>
            </a:p>
          </p:txBody>
        </p:sp>
        <p:graphicFrame>
          <p:nvGraphicFramePr>
            <p:cNvPr id="125" name="Object 37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37327683"/>
                </p:ext>
              </p:extLst>
            </p:nvPr>
          </p:nvGraphicFramePr>
          <p:xfrm>
            <a:off x="17551870" y="17359857"/>
            <a:ext cx="684461" cy="617737"/>
          </p:xfrm>
          <a:graphic>
            <a:graphicData uri="http://schemas.openxmlformats.org/presentationml/2006/ole">
              <p:oleObj spid="_x0000_s12930" name="수식" r:id="rId17" imgW="253800" imgH="228600" progId="Equation.3">
                <p:embed/>
              </p:oleObj>
            </a:graphicData>
          </a:graphic>
        </p:graphicFrame>
        <p:graphicFrame>
          <p:nvGraphicFramePr>
            <p:cNvPr id="133" name="Object 37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924253979"/>
                </p:ext>
              </p:extLst>
            </p:nvPr>
          </p:nvGraphicFramePr>
          <p:xfrm>
            <a:off x="19919950" y="17397139"/>
            <a:ext cx="4206875" cy="652463"/>
          </p:xfrm>
          <a:graphic>
            <a:graphicData uri="http://schemas.openxmlformats.org/presentationml/2006/ole">
              <p:oleObj spid="_x0000_s12931" name="수식" r:id="rId18" imgW="1562040" imgH="241200" progId="Equation.3">
                <p:embed/>
              </p:oleObj>
            </a:graphicData>
          </a:graphic>
        </p:graphicFrame>
        <p:graphicFrame>
          <p:nvGraphicFramePr>
            <p:cNvPr id="136" name="Object 37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303476627"/>
                </p:ext>
              </p:extLst>
            </p:nvPr>
          </p:nvGraphicFramePr>
          <p:xfrm>
            <a:off x="19172435" y="18477259"/>
            <a:ext cx="4446588" cy="652463"/>
          </p:xfrm>
          <a:graphic>
            <a:graphicData uri="http://schemas.openxmlformats.org/presentationml/2006/ole">
              <p:oleObj spid="_x0000_s12932" name="수식" r:id="rId19" imgW="1650960" imgH="241200" progId="Equation.3">
                <p:embed/>
              </p:oleObj>
            </a:graphicData>
          </a:graphic>
        </p:graphicFrame>
        <p:graphicFrame>
          <p:nvGraphicFramePr>
            <p:cNvPr id="139" name="Object 37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514771988"/>
                </p:ext>
              </p:extLst>
            </p:nvPr>
          </p:nvGraphicFramePr>
          <p:xfrm>
            <a:off x="17551870" y="17901196"/>
            <a:ext cx="2770188" cy="652462"/>
          </p:xfrm>
          <a:graphic>
            <a:graphicData uri="http://schemas.openxmlformats.org/presentationml/2006/ole">
              <p:oleObj spid="_x0000_s12933" name="수식" r:id="rId20" imgW="1028520" imgH="241200" progId="Equation.3">
                <p:embed/>
              </p:oleObj>
            </a:graphicData>
          </a:graphic>
        </p:graphicFrame>
        <p:graphicFrame>
          <p:nvGraphicFramePr>
            <p:cNvPr id="144" name="Object 37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645499517"/>
                </p:ext>
              </p:extLst>
            </p:nvPr>
          </p:nvGraphicFramePr>
          <p:xfrm>
            <a:off x="20634274" y="19016241"/>
            <a:ext cx="820738" cy="617537"/>
          </p:xfrm>
          <a:graphic>
            <a:graphicData uri="http://schemas.openxmlformats.org/presentationml/2006/ole">
              <p:oleObj spid="_x0000_s12934" name="수식" r:id="rId21" imgW="304560" imgH="228600" progId="Equation.3">
                <p:embed/>
              </p:oleObj>
            </a:graphicData>
          </a:graphic>
        </p:graphicFrame>
        <p:graphicFrame>
          <p:nvGraphicFramePr>
            <p:cNvPr id="148" name="Object 37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932907004"/>
                </p:ext>
              </p:extLst>
            </p:nvPr>
          </p:nvGraphicFramePr>
          <p:xfrm>
            <a:off x="17537627" y="19520296"/>
            <a:ext cx="2700337" cy="617538"/>
          </p:xfrm>
          <a:graphic>
            <a:graphicData uri="http://schemas.openxmlformats.org/presentationml/2006/ole">
              <p:oleObj spid="_x0000_s12935" name="수식" r:id="rId22" imgW="1002960" imgH="228600" progId="Equation.3">
                <p:embed/>
              </p:oleObj>
            </a:graphicData>
          </a:graphic>
        </p:graphicFrame>
        <p:graphicFrame>
          <p:nvGraphicFramePr>
            <p:cNvPr id="149" name="Object 37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11726865"/>
                </p:ext>
              </p:extLst>
            </p:nvPr>
          </p:nvGraphicFramePr>
          <p:xfrm>
            <a:off x="22340787" y="19520097"/>
            <a:ext cx="684461" cy="617737"/>
          </p:xfrm>
          <a:graphic>
            <a:graphicData uri="http://schemas.openxmlformats.org/presentationml/2006/ole">
              <p:oleObj spid="_x0000_s12936" name="수식" r:id="rId23" imgW="253800" imgH="228600" progId="Equation.3">
                <p:embed/>
              </p:oleObj>
            </a:graphicData>
          </a:graphic>
        </p:graphicFrame>
        <p:graphicFrame>
          <p:nvGraphicFramePr>
            <p:cNvPr id="155" name="Object 37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387888270"/>
                </p:ext>
              </p:extLst>
            </p:nvPr>
          </p:nvGraphicFramePr>
          <p:xfrm>
            <a:off x="18530758" y="20096161"/>
            <a:ext cx="684461" cy="617737"/>
          </p:xfrm>
          <a:graphic>
            <a:graphicData uri="http://schemas.openxmlformats.org/presentationml/2006/ole">
              <p:oleObj spid="_x0000_s12937" name="수식" r:id="rId24" imgW="253800" imgH="228600" progId="Equation.3">
                <p:embed/>
              </p:oleObj>
            </a:graphicData>
          </a:graphic>
        </p:graphicFrame>
      </p:grpSp>
      <p:graphicFrame>
        <p:nvGraphicFramePr>
          <p:cNvPr id="164" name="Object 37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39853486"/>
              </p:ext>
            </p:extLst>
          </p:nvPr>
        </p:nvGraphicFramePr>
        <p:xfrm>
          <a:off x="19393280" y="16496762"/>
          <a:ext cx="684461" cy="617737"/>
        </p:xfrm>
        <a:graphic>
          <a:graphicData uri="http://schemas.openxmlformats.org/presentationml/2006/ole">
            <p:oleObj spid="_x0000_s12938" name="수식" r:id="rId25" imgW="253800" imgH="228600" progId="Equation.3">
              <p:embed/>
            </p:oleObj>
          </a:graphicData>
        </a:graphic>
      </p:graphicFrame>
      <p:grpSp>
        <p:nvGrpSpPr>
          <p:cNvPr id="381" name="Group 5066"/>
          <p:cNvGrpSpPr>
            <a:grpSpLocks noChangeAspect="1"/>
          </p:cNvGrpSpPr>
          <p:nvPr/>
        </p:nvGrpSpPr>
        <p:grpSpPr bwMode="auto">
          <a:xfrm>
            <a:off x="15700572" y="23493054"/>
            <a:ext cx="6465206" cy="5400000"/>
            <a:chOff x="10057" y="15638"/>
            <a:chExt cx="2622" cy="2190"/>
          </a:xfrm>
        </p:grpSpPr>
        <p:sp>
          <p:nvSpPr>
            <p:cNvPr id="382" name="AutoShape 5065"/>
            <p:cNvSpPr>
              <a:spLocks noChangeAspect="1" noChangeArrowheads="1" noTextEdit="1"/>
            </p:cNvSpPr>
            <p:nvPr/>
          </p:nvSpPr>
          <p:spPr bwMode="auto">
            <a:xfrm>
              <a:off x="10057" y="15638"/>
              <a:ext cx="2622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83" name="Group 5267"/>
            <p:cNvGrpSpPr>
              <a:grpSpLocks/>
            </p:cNvGrpSpPr>
            <p:nvPr/>
          </p:nvGrpSpPr>
          <p:grpSpPr bwMode="auto">
            <a:xfrm>
              <a:off x="10241" y="15688"/>
              <a:ext cx="2422" cy="1930"/>
              <a:chOff x="10241" y="15688"/>
              <a:chExt cx="2422" cy="1930"/>
            </a:xfrm>
          </p:grpSpPr>
          <p:sp>
            <p:nvSpPr>
              <p:cNvPr id="5917" name="Freeform 5068"/>
              <p:cNvSpPr>
                <a:spLocks/>
              </p:cNvSpPr>
              <p:nvPr/>
            </p:nvSpPr>
            <p:spPr bwMode="auto">
              <a:xfrm>
                <a:off x="11471" y="16005"/>
                <a:ext cx="69" cy="76"/>
              </a:xfrm>
              <a:custGeom>
                <a:avLst/>
                <a:gdLst>
                  <a:gd name="T0" fmla="*/ 0 w 136"/>
                  <a:gd name="T1" fmla="*/ 0 h 151"/>
                  <a:gd name="T2" fmla="*/ 30 w 136"/>
                  <a:gd name="T3" fmla="*/ 22 h 151"/>
                  <a:gd name="T4" fmla="*/ 63 w 136"/>
                  <a:gd name="T5" fmla="*/ 43 h 151"/>
                  <a:gd name="T6" fmla="*/ 100 w 136"/>
                  <a:gd name="T7" fmla="*/ 61 h 151"/>
                  <a:gd name="T8" fmla="*/ 136 w 136"/>
                  <a:gd name="T9" fmla="*/ 77 h 151"/>
                  <a:gd name="T10" fmla="*/ 100 w 136"/>
                  <a:gd name="T11" fmla="*/ 91 h 151"/>
                  <a:gd name="T12" fmla="*/ 63 w 136"/>
                  <a:gd name="T13" fmla="*/ 108 h 151"/>
                  <a:gd name="T14" fmla="*/ 30 w 136"/>
                  <a:gd name="T15" fmla="*/ 129 h 151"/>
                  <a:gd name="T16" fmla="*/ 0 w 136"/>
                  <a:gd name="T17" fmla="*/ 151 h 151"/>
                  <a:gd name="T18" fmla="*/ 27 w 136"/>
                  <a:gd name="T19" fmla="*/ 77 h 151"/>
                  <a:gd name="T20" fmla="*/ 0 w 136"/>
                  <a:gd name="T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51">
                    <a:moveTo>
                      <a:pt x="0" y="0"/>
                    </a:moveTo>
                    <a:lnTo>
                      <a:pt x="30" y="22"/>
                    </a:lnTo>
                    <a:lnTo>
                      <a:pt x="63" y="43"/>
                    </a:lnTo>
                    <a:lnTo>
                      <a:pt x="100" y="61"/>
                    </a:lnTo>
                    <a:lnTo>
                      <a:pt x="136" y="77"/>
                    </a:lnTo>
                    <a:lnTo>
                      <a:pt x="100" y="91"/>
                    </a:lnTo>
                    <a:lnTo>
                      <a:pt x="63" y="108"/>
                    </a:lnTo>
                    <a:lnTo>
                      <a:pt x="30" y="129"/>
                    </a:lnTo>
                    <a:lnTo>
                      <a:pt x="0" y="151"/>
                    </a:lnTo>
                    <a:lnTo>
                      <a:pt x="27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8" name="Line 5069"/>
              <p:cNvSpPr>
                <a:spLocks noChangeShapeType="1"/>
              </p:cNvSpPr>
              <p:nvPr/>
            </p:nvSpPr>
            <p:spPr bwMode="auto">
              <a:xfrm>
                <a:off x="11380" y="16043"/>
                <a:ext cx="11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9" name="Freeform 5070"/>
              <p:cNvSpPr>
                <a:spLocks/>
              </p:cNvSpPr>
              <p:nvPr/>
            </p:nvSpPr>
            <p:spPr bwMode="auto">
              <a:xfrm>
                <a:off x="11482" y="16024"/>
                <a:ext cx="34" cy="38"/>
              </a:xfrm>
              <a:custGeom>
                <a:avLst/>
                <a:gdLst>
                  <a:gd name="T0" fmla="*/ 0 w 69"/>
                  <a:gd name="T1" fmla="*/ 0 h 77"/>
                  <a:gd name="T2" fmla="*/ 19 w 69"/>
                  <a:gd name="T3" fmla="*/ 15 h 77"/>
                  <a:gd name="T4" fmla="*/ 43 w 69"/>
                  <a:gd name="T5" fmla="*/ 27 h 77"/>
                  <a:gd name="T6" fmla="*/ 69 w 69"/>
                  <a:gd name="T7" fmla="*/ 39 h 77"/>
                  <a:gd name="T8" fmla="*/ 43 w 69"/>
                  <a:gd name="T9" fmla="*/ 48 h 77"/>
                  <a:gd name="T10" fmla="*/ 19 w 69"/>
                  <a:gd name="T11" fmla="*/ 61 h 77"/>
                  <a:gd name="T12" fmla="*/ 0 w 69"/>
                  <a:gd name="T13" fmla="*/ 77 h 77"/>
                  <a:gd name="T14" fmla="*/ 13 w 69"/>
                  <a:gd name="T15" fmla="*/ 39 h 77"/>
                  <a:gd name="T16" fmla="*/ 0 w 69"/>
                  <a:gd name="T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7">
                    <a:moveTo>
                      <a:pt x="0" y="0"/>
                    </a:moveTo>
                    <a:lnTo>
                      <a:pt x="19" y="15"/>
                    </a:lnTo>
                    <a:lnTo>
                      <a:pt x="43" y="27"/>
                    </a:lnTo>
                    <a:lnTo>
                      <a:pt x="69" y="39"/>
                    </a:lnTo>
                    <a:lnTo>
                      <a:pt x="43" y="48"/>
                    </a:lnTo>
                    <a:lnTo>
                      <a:pt x="19" y="61"/>
                    </a:lnTo>
                    <a:lnTo>
                      <a:pt x="0" y="77"/>
                    </a:lnTo>
                    <a:lnTo>
                      <a:pt x="13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0" name="Freeform 5071"/>
              <p:cNvSpPr>
                <a:spLocks/>
              </p:cNvSpPr>
              <p:nvPr/>
            </p:nvSpPr>
            <p:spPr bwMode="auto">
              <a:xfrm>
                <a:off x="11562" y="16051"/>
                <a:ext cx="27" cy="27"/>
              </a:xfrm>
              <a:custGeom>
                <a:avLst/>
                <a:gdLst>
                  <a:gd name="T0" fmla="*/ 24 w 54"/>
                  <a:gd name="T1" fmla="*/ 0 h 54"/>
                  <a:gd name="T2" fmla="*/ 32 w 54"/>
                  <a:gd name="T3" fmla="*/ 0 h 54"/>
                  <a:gd name="T4" fmla="*/ 33 w 54"/>
                  <a:gd name="T5" fmla="*/ 2 h 54"/>
                  <a:gd name="T6" fmla="*/ 36 w 54"/>
                  <a:gd name="T7" fmla="*/ 2 h 54"/>
                  <a:gd name="T8" fmla="*/ 39 w 54"/>
                  <a:gd name="T9" fmla="*/ 5 h 54"/>
                  <a:gd name="T10" fmla="*/ 43 w 54"/>
                  <a:gd name="T11" fmla="*/ 5 h 54"/>
                  <a:gd name="T12" fmla="*/ 44 w 54"/>
                  <a:gd name="T13" fmla="*/ 5 h 54"/>
                  <a:gd name="T14" fmla="*/ 44 w 54"/>
                  <a:gd name="T15" fmla="*/ 7 h 54"/>
                  <a:gd name="T16" fmla="*/ 46 w 54"/>
                  <a:gd name="T17" fmla="*/ 8 h 54"/>
                  <a:gd name="T18" fmla="*/ 47 w 54"/>
                  <a:gd name="T19" fmla="*/ 10 h 54"/>
                  <a:gd name="T20" fmla="*/ 47 w 54"/>
                  <a:gd name="T21" fmla="*/ 12 h 54"/>
                  <a:gd name="T22" fmla="*/ 49 w 54"/>
                  <a:gd name="T23" fmla="*/ 13 h 54"/>
                  <a:gd name="T24" fmla="*/ 51 w 54"/>
                  <a:gd name="T25" fmla="*/ 13 h 54"/>
                  <a:gd name="T26" fmla="*/ 52 w 54"/>
                  <a:gd name="T27" fmla="*/ 16 h 54"/>
                  <a:gd name="T28" fmla="*/ 52 w 54"/>
                  <a:gd name="T29" fmla="*/ 21 h 54"/>
                  <a:gd name="T30" fmla="*/ 54 w 54"/>
                  <a:gd name="T31" fmla="*/ 24 h 54"/>
                  <a:gd name="T32" fmla="*/ 54 w 54"/>
                  <a:gd name="T33" fmla="*/ 31 h 54"/>
                  <a:gd name="T34" fmla="*/ 52 w 54"/>
                  <a:gd name="T35" fmla="*/ 34 h 54"/>
                  <a:gd name="T36" fmla="*/ 52 w 54"/>
                  <a:gd name="T37" fmla="*/ 39 h 54"/>
                  <a:gd name="T38" fmla="*/ 51 w 54"/>
                  <a:gd name="T39" fmla="*/ 42 h 54"/>
                  <a:gd name="T40" fmla="*/ 47 w 54"/>
                  <a:gd name="T41" fmla="*/ 43 h 54"/>
                  <a:gd name="T42" fmla="*/ 46 w 54"/>
                  <a:gd name="T43" fmla="*/ 47 h 54"/>
                  <a:gd name="T44" fmla="*/ 44 w 54"/>
                  <a:gd name="T45" fmla="*/ 50 h 54"/>
                  <a:gd name="T46" fmla="*/ 39 w 54"/>
                  <a:gd name="T47" fmla="*/ 51 h 54"/>
                  <a:gd name="T48" fmla="*/ 39 w 54"/>
                  <a:gd name="T49" fmla="*/ 51 h 54"/>
                  <a:gd name="T50" fmla="*/ 38 w 54"/>
                  <a:gd name="T51" fmla="*/ 53 h 54"/>
                  <a:gd name="T52" fmla="*/ 36 w 54"/>
                  <a:gd name="T53" fmla="*/ 53 h 54"/>
                  <a:gd name="T54" fmla="*/ 35 w 54"/>
                  <a:gd name="T55" fmla="*/ 54 h 54"/>
                  <a:gd name="T56" fmla="*/ 32 w 54"/>
                  <a:gd name="T57" fmla="*/ 54 h 54"/>
                  <a:gd name="T58" fmla="*/ 32 w 54"/>
                  <a:gd name="T59" fmla="*/ 54 h 54"/>
                  <a:gd name="T60" fmla="*/ 24 w 54"/>
                  <a:gd name="T61" fmla="*/ 54 h 54"/>
                  <a:gd name="T62" fmla="*/ 22 w 54"/>
                  <a:gd name="T63" fmla="*/ 54 h 54"/>
                  <a:gd name="T64" fmla="*/ 20 w 54"/>
                  <a:gd name="T65" fmla="*/ 54 h 54"/>
                  <a:gd name="T66" fmla="*/ 19 w 54"/>
                  <a:gd name="T67" fmla="*/ 53 h 54"/>
                  <a:gd name="T68" fmla="*/ 17 w 54"/>
                  <a:gd name="T69" fmla="*/ 53 h 54"/>
                  <a:gd name="T70" fmla="*/ 14 w 54"/>
                  <a:gd name="T71" fmla="*/ 51 h 54"/>
                  <a:gd name="T72" fmla="*/ 14 w 54"/>
                  <a:gd name="T73" fmla="*/ 51 h 54"/>
                  <a:gd name="T74" fmla="*/ 11 w 54"/>
                  <a:gd name="T75" fmla="*/ 50 h 54"/>
                  <a:gd name="T76" fmla="*/ 8 w 54"/>
                  <a:gd name="T77" fmla="*/ 47 h 54"/>
                  <a:gd name="T78" fmla="*/ 6 w 54"/>
                  <a:gd name="T79" fmla="*/ 43 h 54"/>
                  <a:gd name="T80" fmla="*/ 3 w 54"/>
                  <a:gd name="T81" fmla="*/ 42 h 54"/>
                  <a:gd name="T82" fmla="*/ 1 w 54"/>
                  <a:gd name="T83" fmla="*/ 39 h 54"/>
                  <a:gd name="T84" fmla="*/ 1 w 54"/>
                  <a:gd name="T85" fmla="*/ 34 h 54"/>
                  <a:gd name="T86" fmla="*/ 0 w 54"/>
                  <a:gd name="T87" fmla="*/ 31 h 54"/>
                  <a:gd name="T88" fmla="*/ 0 w 54"/>
                  <a:gd name="T89" fmla="*/ 24 h 54"/>
                  <a:gd name="T90" fmla="*/ 1 w 54"/>
                  <a:gd name="T91" fmla="*/ 23 h 54"/>
                  <a:gd name="T92" fmla="*/ 1 w 54"/>
                  <a:gd name="T93" fmla="*/ 19 h 54"/>
                  <a:gd name="T94" fmla="*/ 1 w 54"/>
                  <a:gd name="T95" fmla="*/ 16 h 54"/>
                  <a:gd name="T96" fmla="*/ 3 w 54"/>
                  <a:gd name="T97" fmla="*/ 16 h 54"/>
                  <a:gd name="T98" fmla="*/ 3 w 54"/>
                  <a:gd name="T99" fmla="*/ 13 h 54"/>
                  <a:gd name="T100" fmla="*/ 6 w 54"/>
                  <a:gd name="T101" fmla="*/ 12 h 54"/>
                  <a:gd name="T102" fmla="*/ 8 w 54"/>
                  <a:gd name="T103" fmla="*/ 8 h 54"/>
                  <a:gd name="T104" fmla="*/ 11 w 54"/>
                  <a:gd name="T105" fmla="*/ 5 h 54"/>
                  <a:gd name="T106" fmla="*/ 14 w 54"/>
                  <a:gd name="T107" fmla="*/ 5 h 54"/>
                  <a:gd name="T108" fmla="*/ 17 w 54"/>
                  <a:gd name="T109" fmla="*/ 2 h 54"/>
                  <a:gd name="T110" fmla="*/ 20 w 54"/>
                  <a:gd name="T111" fmla="*/ 2 h 54"/>
                  <a:gd name="T112" fmla="*/ 24 w 54"/>
                  <a:gd name="T1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" h="54">
                    <a:moveTo>
                      <a:pt x="24" y="0"/>
                    </a:moveTo>
                    <a:lnTo>
                      <a:pt x="32" y="0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9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6" y="8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6"/>
                    </a:lnTo>
                    <a:lnTo>
                      <a:pt x="52" y="21"/>
                    </a:lnTo>
                    <a:lnTo>
                      <a:pt x="54" y="24"/>
                    </a:lnTo>
                    <a:lnTo>
                      <a:pt x="54" y="31"/>
                    </a:lnTo>
                    <a:lnTo>
                      <a:pt x="52" y="34"/>
                    </a:lnTo>
                    <a:lnTo>
                      <a:pt x="52" y="39"/>
                    </a:lnTo>
                    <a:lnTo>
                      <a:pt x="51" y="42"/>
                    </a:lnTo>
                    <a:lnTo>
                      <a:pt x="47" y="43"/>
                    </a:lnTo>
                    <a:lnTo>
                      <a:pt x="46" y="47"/>
                    </a:lnTo>
                    <a:lnTo>
                      <a:pt x="44" y="50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1" y="50"/>
                    </a:lnTo>
                    <a:lnTo>
                      <a:pt x="8" y="47"/>
                    </a:lnTo>
                    <a:lnTo>
                      <a:pt x="6" y="43"/>
                    </a:lnTo>
                    <a:lnTo>
                      <a:pt x="3" y="42"/>
                    </a:lnTo>
                    <a:lnTo>
                      <a:pt x="1" y="39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1" name="Line 5072"/>
              <p:cNvSpPr>
                <a:spLocks noChangeShapeType="1"/>
              </p:cNvSpPr>
              <p:nvPr/>
            </p:nvSpPr>
            <p:spPr bwMode="auto">
              <a:xfrm flipH="1">
                <a:off x="11574" y="1605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2" name="Line 5073"/>
              <p:cNvSpPr>
                <a:spLocks noChangeShapeType="1"/>
              </p:cNvSpPr>
              <p:nvPr/>
            </p:nvSpPr>
            <p:spPr bwMode="auto">
              <a:xfrm flipH="1">
                <a:off x="11572" y="1605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3" name="Line 5074"/>
              <p:cNvSpPr>
                <a:spLocks noChangeShapeType="1"/>
              </p:cNvSpPr>
              <p:nvPr/>
            </p:nvSpPr>
            <p:spPr bwMode="auto">
              <a:xfrm flipH="1">
                <a:off x="11571" y="1605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4" name="Line 5075"/>
              <p:cNvSpPr>
                <a:spLocks noChangeShapeType="1"/>
              </p:cNvSpPr>
              <p:nvPr/>
            </p:nvSpPr>
            <p:spPr bwMode="auto">
              <a:xfrm flipH="1">
                <a:off x="11569" y="1605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5" name="Line 5076"/>
              <p:cNvSpPr>
                <a:spLocks noChangeShapeType="1"/>
              </p:cNvSpPr>
              <p:nvPr/>
            </p:nvSpPr>
            <p:spPr bwMode="auto">
              <a:xfrm flipH="1">
                <a:off x="11567" y="1605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6" name="Line 5077"/>
              <p:cNvSpPr>
                <a:spLocks noChangeShapeType="1"/>
              </p:cNvSpPr>
              <p:nvPr/>
            </p:nvSpPr>
            <p:spPr bwMode="auto">
              <a:xfrm flipH="1">
                <a:off x="11566" y="1605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7" name="Line 5078"/>
              <p:cNvSpPr>
                <a:spLocks noChangeShapeType="1"/>
              </p:cNvSpPr>
              <p:nvPr/>
            </p:nvSpPr>
            <p:spPr bwMode="auto">
              <a:xfrm flipH="1">
                <a:off x="11565" y="1605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8" name="Line 5079"/>
              <p:cNvSpPr>
                <a:spLocks noChangeShapeType="1"/>
              </p:cNvSpPr>
              <p:nvPr/>
            </p:nvSpPr>
            <p:spPr bwMode="auto">
              <a:xfrm flipH="1">
                <a:off x="11563" y="1605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9" name="Line 5080"/>
              <p:cNvSpPr>
                <a:spLocks noChangeShapeType="1"/>
              </p:cNvSpPr>
              <p:nvPr/>
            </p:nvSpPr>
            <p:spPr bwMode="auto">
              <a:xfrm>
                <a:off x="11563" y="1605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0" name="Line 5081"/>
              <p:cNvSpPr>
                <a:spLocks noChangeShapeType="1"/>
              </p:cNvSpPr>
              <p:nvPr/>
            </p:nvSpPr>
            <p:spPr bwMode="auto">
              <a:xfrm flipH="1">
                <a:off x="11563" y="1605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1" name="Line 5082"/>
              <p:cNvSpPr>
                <a:spLocks noChangeShapeType="1"/>
              </p:cNvSpPr>
              <p:nvPr/>
            </p:nvSpPr>
            <p:spPr bwMode="auto">
              <a:xfrm>
                <a:off x="11563" y="1605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2" name="Line 5083"/>
              <p:cNvSpPr>
                <a:spLocks noChangeShapeType="1"/>
              </p:cNvSpPr>
              <p:nvPr/>
            </p:nvSpPr>
            <p:spPr bwMode="auto">
              <a:xfrm>
                <a:off x="11563" y="1606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3" name="Line 5084"/>
              <p:cNvSpPr>
                <a:spLocks noChangeShapeType="1"/>
              </p:cNvSpPr>
              <p:nvPr/>
            </p:nvSpPr>
            <p:spPr bwMode="auto">
              <a:xfrm flipH="1">
                <a:off x="11562" y="1606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4" name="Line 5085"/>
              <p:cNvSpPr>
                <a:spLocks noChangeShapeType="1"/>
              </p:cNvSpPr>
              <p:nvPr/>
            </p:nvSpPr>
            <p:spPr bwMode="auto">
              <a:xfrm>
                <a:off x="11562" y="16063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5" name="Line 5086"/>
              <p:cNvSpPr>
                <a:spLocks noChangeShapeType="1"/>
              </p:cNvSpPr>
              <p:nvPr/>
            </p:nvSpPr>
            <p:spPr bwMode="auto">
              <a:xfrm>
                <a:off x="11562" y="1606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6" name="Line 5087"/>
              <p:cNvSpPr>
                <a:spLocks noChangeShapeType="1"/>
              </p:cNvSpPr>
              <p:nvPr/>
            </p:nvSpPr>
            <p:spPr bwMode="auto">
              <a:xfrm>
                <a:off x="11563" y="1606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7" name="Line 5088"/>
              <p:cNvSpPr>
                <a:spLocks noChangeShapeType="1"/>
              </p:cNvSpPr>
              <p:nvPr/>
            </p:nvSpPr>
            <p:spPr bwMode="auto">
              <a:xfrm>
                <a:off x="11563" y="1607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8" name="Line 5089"/>
              <p:cNvSpPr>
                <a:spLocks noChangeShapeType="1"/>
              </p:cNvSpPr>
              <p:nvPr/>
            </p:nvSpPr>
            <p:spPr bwMode="auto">
              <a:xfrm>
                <a:off x="11563" y="1607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9" name="Line 5090"/>
              <p:cNvSpPr>
                <a:spLocks noChangeShapeType="1"/>
              </p:cNvSpPr>
              <p:nvPr/>
            </p:nvSpPr>
            <p:spPr bwMode="auto">
              <a:xfrm>
                <a:off x="11565" y="160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0" name="Line 5091"/>
              <p:cNvSpPr>
                <a:spLocks noChangeShapeType="1"/>
              </p:cNvSpPr>
              <p:nvPr/>
            </p:nvSpPr>
            <p:spPr bwMode="auto">
              <a:xfrm>
                <a:off x="11566" y="1607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1" name="Line 5092"/>
              <p:cNvSpPr>
                <a:spLocks noChangeShapeType="1"/>
              </p:cNvSpPr>
              <p:nvPr/>
            </p:nvSpPr>
            <p:spPr bwMode="auto">
              <a:xfrm>
                <a:off x="11567" y="1607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2" name="Line 5093"/>
              <p:cNvSpPr>
                <a:spLocks noChangeShapeType="1"/>
              </p:cNvSpPr>
              <p:nvPr/>
            </p:nvSpPr>
            <p:spPr bwMode="auto">
              <a:xfrm>
                <a:off x="11569" y="1607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3" name="Line 5094"/>
              <p:cNvSpPr>
                <a:spLocks noChangeShapeType="1"/>
              </p:cNvSpPr>
              <p:nvPr/>
            </p:nvSpPr>
            <p:spPr bwMode="auto">
              <a:xfrm>
                <a:off x="11569" y="16077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4" name="Line 5095"/>
              <p:cNvSpPr>
                <a:spLocks noChangeShapeType="1"/>
              </p:cNvSpPr>
              <p:nvPr/>
            </p:nvSpPr>
            <p:spPr bwMode="auto">
              <a:xfrm>
                <a:off x="11571" y="1607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5" name="Line 5096"/>
              <p:cNvSpPr>
                <a:spLocks noChangeShapeType="1"/>
              </p:cNvSpPr>
              <p:nvPr/>
            </p:nvSpPr>
            <p:spPr bwMode="auto">
              <a:xfrm>
                <a:off x="11571" y="160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6" name="Line 5097"/>
              <p:cNvSpPr>
                <a:spLocks noChangeShapeType="1"/>
              </p:cNvSpPr>
              <p:nvPr/>
            </p:nvSpPr>
            <p:spPr bwMode="auto">
              <a:xfrm>
                <a:off x="11572" y="160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7" name="Line 5098"/>
              <p:cNvSpPr>
                <a:spLocks noChangeShapeType="1"/>
              </p:cNvSpPr>
              <p:nvPr/>
            </p:nvSpPr>
            <p:spPr bwMode="auto">
              <a:xfrm>
                <a:off x="11573" y="160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8" name="Line 5099"/>
              <p:cNvSpPr>
                <a:spLocks noChangeShapeType="1"/>
              </p:cNvSpPr>
              <p:nvPr/>
            </p:nvSpPr>
            <p:spPr bwMode="auto">
              <a:xfrm>
                <a:off x="11574" y="16078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9" name="Line 5100"/>
              <p:cNvSpPr>
                <a:spLocks noChangeShapeType="1"/>
              </p:cNvSpPr>
              <p:nvPr/>
            </p:nvSpPr>
            <p:spPr bwMode="auto">
              <a:xfrm>
                <a:off x="11578" y="1607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0" name="Line 5101"/>
              <p:cNvSpPr>
                <a:spLocks noChangeShapeType="1"/>
              </p:cNvSpPr>
              <p:nvPr/>
            </p:nvSpPr>
            <p:spPr bwMode="auto">
              <a:xfrm>
                <a:off x="11578" y="160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1" name="Line 5102"/>
              <p:cNvSpPr>
                <a:spLocks noChangeShapeType="1"/>
              </p:cNvSpPr>
              <p:nvPr/>
            </p:nvSpPr>
            <p:spPr bwMode="auto">
              <a:xfrm flipV="1">
                <a:off x="11579" y="160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2" name="Line 5103"/>
              <p:cNvSpPr>
                <a:spLocks noChangeShapeType="1"/>
              </p:cNvSpPr>
              <p:nvPr/>
            </p:nvSpPr>
            <p:spPr bwMode="auto">
              <a:xfrm>
                <a:off x="11580" y="1607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3" name="Line 5104"/>
              <p:cNvSpPr>
                <a:spLocks noChangeShapeType="1"/>
              </p:cNvSpPr>
              <p:nvPr/>
            </p:nvSpPr>
            <p:spPr bwMode="auto">
              <a:xfrm flipV="1">
                <a:off x="11581" y="1607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4" name="Line 5105"/>
              <p:cNvSpPr>
                <a:spLocks noChangeShapeType="1"/>
              </p:cNvSpPr>
              <p:nvPr/>
            </p:nvSpPr>
            <p:spPr bwMode="auto">
              <a:xfrm>
                <a:off x="11582" y="1607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5" name="Line 5106"/>
              <p:cNvSpPr>
                <a:spLocks noChangeShapeType="1"/>
              </p:cNvSpPr>
              <p:nvPr/>
            </p:nvSpPr>
            <p:spPr bwMode="auto">
              <a:xfrm flipV="1">
                <a:off x="11582" y="1607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6" name="Line 5107"/>
              <p:cNvSpPr>
                <a:spLocks noChangeShapeType="1"/>
              </p:cNvSpPr>
              <p:nvPr/>
            </p:nvSpPr>
            <p:spPr bwMode="auto">
              <a:xfrm flipV="1">
                <a:off x="11584" y="1607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7" name="Line 5108"/>
              <p:cNvSpPr>
                <a:spLocks noChangeShapeType="1"/>
              </p:cNvSpPr>
              <p:nvPr/>
            </p:nvSpPr>
            <p:spPr bwMode="auto">
              <a:xfrm flipV="1">
                <a:off x="11585" y="160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8" name="Line 5109"/>
              <p:cNvSpPr>
                <a:spLocks noChangeShapeType="1"/>
              </p:cNvSpPr>
              <p:nvPr/>
            </p:nvSpPr>
            <p:spPr bwMode="auto">
              <a:xfrm flipV="1">
                <a:off x="11586" y="160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9" name="Line 5110"/>
              <p:cNvSpPr>
                <a:spLocks noChangeShapeType="1"/>
              </p:cNvSpPr>
              <p:nvPr/>
            </p:nvSpPr>
            <p:spPr bwMode="auto">
              <a:xfrm flipV="1">
                <a:off x="11587" y="1607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0" name="Line 5111"/>
              <p:cNvSpPr>
                <a:spLocks noChangeShapeType="1"/>
              </p:cNvSpPr>
              <p:nvPr/>
            </p:nvSpPr>
            <p:spPr bwMode="auto">
              <a:xfrm flipV="1">
                <a:off x="11588" y="1606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1" name="Line 5112"/>
              <p:cNvSpPr>
                <a:spLocks noChangeShapeType="1"/>
              </p:cNvSpPr>
              <p:nvPr/>
            </p:nvSpPr>
            <p:spPr bwMode="auto">
              <a:xfrm flipV="1">
                <a:off x="11588" y="1606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2" name="Line 5113"/>
              <p:cNvSpPr>
                <a:spLocks noChangeShapeType="1"/>
              </p:cNvSpPr>
              <p:nvPr/>
            </p:nvSpPr>
            <p:spPr bwMode="auto">
              <a:xfrm flipV="1">
                <a:off x="11589" y="16063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3" name="Line 5114"/>
              <p:cNvSpPr>
                <a:spLocks noChangeShapeType="1"/>
              </p:cNvSpPr>
              <p:nvPr/>
            </p:nvSpPr>
            <p:spPr bwMode="auto">
              <a:xfrm flipH="1" flipV="1">
                <a:off x="11588" y="1606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4" name="Line 5115"/>
              <p:cNvSpPr>
                <a:spLocks noChangeShapeType="1"/>
              </p:cNvSpPr>
              <p:nvPr/>
            </p:nvSpPr>
            <p:spPr bwMode="auto">
              <a:xfrm flipV="1">
                <a:off x="11588" y="16059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5" name="Line 5116"/>
              <p:cNvSpPr>
                <a:spLocks noChangeShapeType="1"/>
              </p:cNvSpPr>
              <p:nvPr/>
            </p:nvSpPr>
            <p:spPr bwMode="auto">
              <a:xfrm flipH="1" flipV="1">
                <a:off x="11587" y="1605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6" name="Line 5117"/>
              <p:cNvSpPr>
                <a:spLocks noChangeShapeType="1"/>
              </p:cNvSpPr>
              <p:nvPr/>
            </p:nvSpPr>
            <p:spPr bwMode="auto">
              <a:xfrm flipH="1">
                <a:off x="11587" y="1605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7" name="Line 5118"/>
              <p:cNvSpPr>
                <a:spLocks noChangeShapeType="1"/>
              </p:cNvSpPr>
              <p:nvPr/>
            </p:nvSpPr>
            <p:spPr bwMode="auto">
              <a:xfrm flipH="1" flipV="1">
                <a:off x="11586" y="1605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8" name="Line 5119"/>
              <p:cNvSpPr>
                <a:spLocks noChangeShapeType="1"/>
              </p:cNvSpPr>
              <p:nvPr/>
            </p:nvSpPr>
            <p:spPr bwMode="auto">
              <a:xfrm flipV="1">
                <a:off x="11586" y="1605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9" name="Line 5120"/>
              <p:cNvSpPr>
                <a:spLocks noChangeShapeType="1"/>
              </p:cNvSpPr>
              <p:nvPr/>
            </p:nvSpPr>
            <p:spPr bwMode="auto">
              <a:xfrm flipH="1" flipV="1">
                <a:off x="11585" y="160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0" name="Line 5121"/>
              <p:cNvSpPr>
                <a:spLocks noChangeShapeType="1"/>
              </p:cNvSpPr>
              <p:nvPr/>
            </p:nvSpPr>
            <p:spPr bwMode="auto">
              <a:xfrm flipH="1" flipV="1">
                <a:off x="11584" y="1605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1" name="Line 5122"/>
              <p:cNvSpPr>
                <a:spLocks noChangeShapeType="1"/>
              </p:cNvSpPr>
              <p:nvPr/>
            </p:nvSpPr>
            <p:spPr bwMode="auto">
              <a:xfrm flipV="1">
                <a:off x="11584" y="16054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2" name="Line 5123"/>
              <p:cNvSpPr>
                <a:spLocks noChangeShapeType="1"/>
              </p:cNvSpPr>
              <p:nvPr/>
            </p:nvSpPr>
            <p:spPr bwMode="auto">
              <a:xfrm flipH="1">
                <a:off x="11583" y="1605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3" name="Line 5124"/>
              <p:cNvSpPr>
                <a:spLocks noChangeShapeType="1"/>
              </p:cNvSpPr>
              <p:nvPr/>
            </p:nvSpPr>
            <p:spPr bwMode="auto">
              <a:xfrm flipH="1">
                <a:off x="11582" y="1605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4" name="Line 5125"/>
              <p:cNvSpPr>
                <a:spLocks noChangeShapeType="1"/>
              </p:cNvSpPr>
              <p:nvPr/>
            </p:nvSpPr>
            <p:spPr bwMode="auto">
              <a:xfrm flipH="1" flipV="1">
                <a:off x="11580" y="1605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5" name="Line 5126"/>
              <p:cNvSpPr>
                <a:spLocks noChangeShapeType="1"/>
              </p:cNvSpPr>
              <p:nvPr/>
            </p:nvSpPr>
            <p:spPr bwMode="auto">
              <a:xfrm flipH="1">
                <a:off x="11579" y="1605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6" name="Line 5127"/>
              <p:cNvSpPr>
                <a:spLocks noChangeShapeType="1"/>
              </p:cNvSpPr>
              <p:nvPr/>
            </p:nvSpPr>
            <p:spPr bwMode="auto">
              <a:xfrm flipH="1" flipV="1">
                <a:off x="11578" y="1605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7" name="Line 5128"/>
              <p:cNvSpPr>
                <a:spLocks noChangeShapeType="1"/>
              </p:cNvSpPr>
              <p:nvPr/>
            </p:nvSpPr>
            <p:spPr bwMode="auto">
              <a:xfrm flipH="1">
                <a:off x="11575" y="16051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8" name="Rectangle 5129"/>
              <p:cNvSpPr>
                <a:spLocks noChangeArrowheads="1"/>
              </p:cNvSpPr>
              <p:nvPr/>
            </p:nvSpPr>
            <p:spPr bwMode="auto">
              <a:xfrm>
                <a:off x="11562" y="16165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9" name="Line 5130"/>
              <p:cNvSpPr>
                <a:spLocks noChangeShapeType="1"/>
              </p:cNvSpPr>
              <p:nvPr/>
            </p:nvSpPr>
            <p:spPr bwMode="auto">
              <a:xfrm>
                <a:off x="11562" y="16192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0" name="Line 5131"/>
              <p:cNvSpPr>
                <a:spLocks noChangeShapeType="1"/>
              </p:cNvSpPr>
              <p:nvPr/>
            </p:nvSpPr>
            <p:spPr bwMode="auto">
              <a:xfrm flipV="1">
                <a:off x="11589" y="16165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1" name="Line 5132"/>
              <p:cNvSpPr>
                <a:spLocks noChangeShapeType="1"/>
              </p:cNvSpPr>
              <p:nvPr/>
            </p:nvSpPr>
            <p:spPr bwMode="auto">
              <a:xfrm flipH="1">
                <a:off x="11562" y="16165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2" name="Line 5133"/>
              <p:cNvSpPr>
                <a:spLocks noChangeShapeType="1"/>
              </p:cNvSpPr>
              <p:nvPr/>
            </p:nvSpPr>
            <p:spPr bwMode="auto">
              <a:xfrm>
                <a:off x="11562" y="16165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3" name="Freeform 5134"/>
              <p:cNvSpPr>
                <a:spLocks/>
              </p:cNvSpPr>
              <p:nvPr/>
            </p:nvSpPr>
            <p:spPr bwMode="auto">
              <a:xfrm>
                <a:off x="11969" y="15921"/>
                <a:ext cx="51" cy="61"/>
              </a:xfrm>
              <a:custGeom>
                <a:avLst/>
                <a:gdLst>
                  <a:gd name="T0" fmla="*/ 59 w 104"/>
                  <a:gd name="T1" fmla="*/ 0 h 122"/>
                  <a:gd name="T2" fmla="*/ 67 w 104"/>
                  <a:gd name="T3" fmla="*/ 1 h 122"/>
                  <a:gd name="T4" fmla="*/ 75 w 104"/>
                  <a:gd name="T5" fmla="*/ 3 h 122"/>
                  <a:gd name="T6" fmla="*/ 83 w 104"/>
                  <a:gd name="T7" fmla="*/ 6 h 122"/>
                  <a:gd name="T8" fmla="*/ 86 w 104"/>
                  <a:gd name="T9" fmla="*/ 8 h 122"/>
                  <a:gd name="T10" fmla="*/ 89 w 104"/>
                  <a:gd name="T11" fmla="*/ 8 h 122"/>
                  <a:gd name="T12" fmla="*/ 91 w 104"/>
                  <a:gd name="T13" fmla="*/ 8 h 122"/>
                  <a:gd name="T14" fmla="*/ 93 w 104"/>
                  <a:gd name="T15" fmla="*/ 6 h 122"/>
                  <a:gd name="T16" fmla="*/ 94 w 104"/>
                  <a:gd name="T17" fmla="*/ 3 h 122"/>
                  <a:gd name="T18" fmla="*/ 96 w 104"/>
                  <a:gd name="T19" fmla="*/ 0 h 122"/>
                  <a:gd name="T20" fmla="*/ 99 w 104"/>
                  <a:gd name="T21" fmla="*/ 0 h 122"/>
                  <a:gd name="T22" fmla="*/ 102 w 104"/>
                  <a:gd name="T23" fmla="*/ 40 h 122"/>
                  <a:gd name="T24" fmla="*/ 99 w 104"/>
                  <a:gd name="T25" fmla="*/ 40 h 122"/>
                  <a:gd name="T26" fmla="*/ 93 w 104"/>
                  <a:gd name="T27" fmla="*/ 24 h 122"/>
                  <a:gd name="T28" fmla="*/ 85 w 104"/>
                  <a:gd name="T29" fmla="*/ 14 h 122"/>
                  <a:gd name="T30" fmla="*/ 77 w 104"/>
                  <a:gd name="T31" fmla="*/ 9 h 122"/>
                  <a:gd name="T32" fmla="*/ 69 w 104"/>
                  <a:gd name="T33" fmla="*/ 8 h 122"/>
                  <a:gd name="T34" fmla="*/ 61 w 104"/>
                  <a:gd name="T35" fmla="*/ 6 h 122"/>
                  <a:gd name="T36" fmla="*/ 53 w 104"/>
                  <a:gd name="T37" fmla="*/ 6 h 122"/>
                  <a:gd name="T38" fmla="*/ 46 w 104"/>
                  <a:gd name="T39" fmla="*/ 9 h 122"/>
                  <a:gd name="T40" fmla="*/ 40 w 104"/>
                  <a:gd name="T41" fmla="*/ 12 h 122"/>
                  <a:gd name="T42" fmla="*/ 34 w 104"/>
                  <a:gd name="T43" fmla="*/ 17 h 122"/>
                  <a:gd name="T44" fmla="*/ 29 w 104"/>
                  <a:gd name="T45" fmla="*/ 24 h 122"/>
                  <a:gd name="T46" fmla="*/ 24 w 104"/>
                  <a:gd name="T47" fmla="*/ 30 h 122"/>
                  <a:gd name="T48" fmla="*/ 21 w 104"/>
                  <a:gd name="T49" fmla="*/ 46 h 122"/>
                  <a:gd name="T50" fmla="*/ 19 w 104"/>
                  <a:gd name="T51" fmla="*/ 63 h 122"/>
                  <a:gd name="T52" fmla="*/ 21 w 104"/>
                  <a:gd name="T53" fmla="*/ 78 h 122"/>
                  <a:gd name="T54" fmla="*/ 24 w 104"/>
                  <a:gd name="T55" fmla="*/ 90 h 122"/>
                  <a:gd name="T56" fmla="*/ 29 w 104"/>
                  <a:gd name="T57" fmla="*/ 97 h 122"/>
                  <a:gd name="T58" fmla="*/ 34 w 104"/>
                  <a:gd name="T59" fmla="*/ 103 h 122"/>
                  <a:gd name="T60" fmla="*/ 40 w 104"/>
                  <a:gd name="T61" fmla="*/ 108 h 122"/>
                  <a:gd name="T62" fmla="*/ 46 w 104"/>
                  <a:gd name="T63" fmla="*/ 111 h 122"/>
                  <a:gd name="T64" fmla="*/ 54 w 104"/>
                  <a:gd name="T65" fmla="*/ 114 h 122"/>
                  <a:gd name="T66" fmla="*/ 62 w 104"/>
                  <a:gd name="T67" fmla="*/ 114 h 122"/>
                  <a:gd name="T68" fmla="*/ 70 w 104"/>
                  <a:gd name="T69" fmla="*/ 114 h 122"/>
                  <a:gd name="T70" fmla="*/ 77 w 104"/>
                  <a:gd name="T71" fmla="*/ 113 h 122"/>
                  <a:gd name="T72" fmla="*/ 83 w 104"/>
                  <a:gd name="T73" fmla="*/ 109 h 122"/>
                  <a:gd name="T74" fmla="*/ 89 w 104"/>
                  <a:gd name="T75" fmla="*/ 105 h 122"/>
                  <a:gd name="T76" fmla="*/ 96 w 104"/>
                  <a:gd name="T77" fmla="*/ 98 h 122"/>
                  <a:gd name="T78" fmla="*/ 102 w 104"/>
                  <a:gd name="T79" fmla="*/ 90 h 122"/>
                  <a:gd name="T80" fmla="*/ 104 w 104"/>
                  <a:gd name="T81" fmla="*/ 92 h 122"/>
                  <a:gd name="T82" fmla="*/ 99 w 104"/>
                  <a:gd name="T83" fmla="*/ 101 h 122"/>
                  <a:gd name="T84" fmla="*/ 91 w 104"/>
                  <a:gd name="T85" fmla="*/ 109 h 122"/>
                  <a:gd name="T86" fmla="*/ 85 w 104"/>
                  <a:gd name="T87" fmla="*/ 114 h 122"/>
                  <a:gd name="T88" fmla="*/ 72 w 104"/>
                  <a:gd name="T89" fmla="*/ 121 h 122"/>
                  <a:gd name="T90" fmla="*/ 56 w 104"/>
                  <a:gd name="T91" fmla="*/ 122 h 122"/>
                  <a:gd name="T92" fmla="*/ 38 w 104"/>
                  <a:gd name="T93" fmla="*/ 119 h 122"/>
                  <a:gd name="T94" fmla="*/ 24 w 104"/>
                  <a:gd name="T95" fmla="*/ 113 h 122"/>
                  <a:gd name="T96" fmla="*/ 11 w 104"/>
                  <a:gd name="T97" fmla="*/ 100 h 122"/>
                  <a:gd name="T98" fmla="*/ 2 w 104"/>
                  <a:gd name="T99" fmla="*/ 82 h 122"/>
                  <a:gd name="T100" fmla="*/ 0 w 104"/>
                  <a:gd name="T101" fmla="*/ 63 h 122"/>
                  <a:gd name="T102" fmla="*/ 2 w 104"/>
                  <a:gd name="T103" fmla="*/ 46 h 122"/>
                  <a:gd name="T104" fmla="*/ 8 w 104"/>
                  <a:gd name="T105" fmla="*/ 30 h 122"/>
                  <a:gd name="T106" fmla="*/ 13 w 104"/>
                  <a:gd name="T107" fmla="*/ 22 h 122"/>
                  <a:gd name="T108" fmla="*/ 21 w 104"/>
                  <a:gd name="T109" fmla="*/ 14 h 122"/>
                  <a:gd name="T110" fmla="*/ 29 w 104"/>
                  <a:gd name="T111" fmla="*/ 8 h 122"/>
                  <a:gd name="T112" fmla="*/ 43 w 104"/>
                  <a:gd name="T113" fmla="*/ 1 h 122"/>
                  <a:gd name="T114" fmla="*/ 59 w 104"/>
                  <a:gd name="T1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4" h="122">
                    <a:moveTo>
                      <a:pt x="59" y="0"/>
                    </a:moveTo>
                    <a:lnTo>
                      <a:pt x="67" y="1"/>
                    </a:lnTo>
                    <a:lnTo>
                      <a:pt x="75" y="3"/>
                    </a:lnTo>
                    <a:lnTo>
                      <a:pt x="83" y="6"/>
                    </a:lnTo>
                    <a:lnTo>
                      <a:pt x="86" y="8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3" y="6"/>
                    </a:lnTo>
                    <a:lnTo>
                      <a:pt x="94" y="3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102" y="40"/>
                    </a:lnTo>
                    <a:lnTo>
                      <a:pt x="99" y="40"/>
                    </a:lnTo>
                    <a:lnTo>
                      <a:pt x="93" y="24"/>
                    </a:lnTo>
                    <a:lnTo>
                      <a:pt x="85" y="14"/>
                    </a:lnTo>
                    <a:lnTo>
                      <a:pt x="77" y="9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3" y="6"/>
                    </a:lnTo>
                    <a:lnTo>
                      <a:pt x="46" y="9"/>
                    </a:lnTo>
                    <a:lnTo>
                      <a:pt x="40" y="12"/>
                    </a:lnTo>
                    <a:lnTo>
                      <a:pt x="34" y="17"/>
                    </a:lnTo>
                    <a:lnTo>
                      <a:pt x="29" y="24"/>
                    </a:lnTo>
                    <a:lnTo>
                      <a:pt x="24" y="30"/>
                    </a:lnTo>
                    <a:lnTo>
                      <a:pt x="21" y="46"/>
                    </a:lnTo>
                    <a:lnTo>
                      <a:pt x="19" y="63"/>
                    </a:lnTo>
                    <a:lnTo>
                      <a:pt x="21" y="78"/>
                    </a:lnTo>
                    <a:lnTo>
                      <a:pt x="24" y="90"/>
                    </a:lnTo>
                    <a:lnTo>
                      <a:pt x="29" y="97"/>
                    </a:lnTo>
                    <a:lnTo>
                      <a:pt x="34" y="103"/>
                    </a:lnTo>
                    <a:lnTo>
                      <a:pt x="40" y="108"/>
                    </a:lnTo>
                    <a:lnTo>
                      <a:pt x="46" y="111"/>
                    </a:lnTo>
                    <a:lnTo>
                      <a:pt x="54" y="114"/>
                    </a:lnTo>
                    <a:lnTo>
                      <a:pt x="62" y="114"/>
                    </a:lnTo>
                    <a:lnTo>
                      <a:pt x="70" y="114"/>
                    </a:lnTo>
                    <a:lnTo>
                      <a:pt x="77" y="113"/>
                    </a:lnTo>
                    <a:lnTo>
                      <a:pt x="83" y="109"/>
                    </a:lnTo>
                    <a:lnTo>
                      <a:pt x="89" y="105"/>
                    </a:lnTo>
                    <a:lnTo>
                      <a:pt x="96" y="98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99" y="101"/>
                    </a:lnTo>
                    <a:lnTo>
                      <a:pt x="91" y="109"/>
                    </a:lnTo>
                    <a:lnTo>
                      <a:pt x="85" y="114"/>
                    </a:lnTo>
                    <a:lnTo>
                      <a:pt x="72" y="121"/>
                    </a:lnTo>
                    <a:lnTo>
                      <a:pt x="56" y="122"/>
                    </a:lnTo>
                    <a:lnTo>
                      <a:pt x="38" y="119"/>
                    </a:lnTo>
                    <a:lnTo>
                      <a:pt x="24" y="113"/>
                    </a:lnTo>
                    <a:lnTo>
                      <a:pt x="11" y="100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8" y="30"/>
                    </a:lnTo>
                    <a:lnTo>
                      <a:pt x="13" y="22"/>
                    </a:lnTo>
                    <a:lnTo>
                      <a:pt x="21" y="14"/>
                    </a:lnTo>
                    <a:lnTo>
                      <a:pt x="29" y="8"/>
                    </a:lnTo>
                    <a:lnTo>
                      <a:pt x="43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4" name="Freeform 5135"/>
              <p:cNvSpPr>
                <a:spLocks noEditPoints="1"/>
              </p:cNvSpPr>
              <p:nvPr/>
            </p:nvSpPr>
            <p:spPr bwMode="auto">
              <a:xfrm>
                <a:off x="12027" y="15940"/>
                <a:ext cx="33" cy="42"/>
              </a:xfrm>
              <a:custGeom>
                <a:avLst/>
                <a:gdLst>
                  <a:gd name="T0" fmla="*/ 32 w 67"/>
                  <a:gd name="T1" fmla="*/ 6 h 84"/>
                  <a:gd name="T2" fmla="*/ 27 w 67"/>
                  <a:gd name="T3" fmla="*/ 6 h 84"/>
                  <a:gd name="T4" fmla="*/ 24 w 67"/>
                  <a:gd name="T5" fmla="*/ 8 h 84"/>
                  <a:gd name="T6" fmla="*/ 19 w 67"/>
                  <a:gd name="T7" fmla="*/ 11 h 84"/>
                  <a:gd name="T8" fmla="*/ 16 w 67"/>
                  <a:gd name="T9" fmla="*/ 16 h 84"/>
                  <a:gd name="T10" fmla="*/ 15 w 67"/>
                  <a:gd name="T11" fmla="*/ 21 h 84"/>
                  <a:gd name="T12" fmla="*/ 13 w 67"/>
                  <a:gd name="T13" fmla="*/ 27 h 84"/>
                  <a:gd name="T14" fmla="*/ 50 w 67"/>
                  <a:gd name="T15" fmla="*/ 27 h 84"/>
                  <a:gd name="T16" fmla="*/ 50 w 67"/>
                  <a:gd name="T17" fmla="*/ 21 h 84"/>
                  <a:gd name="T18" fmla="*/ 48 w 67"/>
                  <a:gd name="T19" fmla="*/ 17 h 84"/>
                  <a:gd name="T20" fmla="*/ 45 w 67"/>
                  <a:gd name="T21" fmla="*/ 13 h 84"/>
                  <a:gd name="T22" fmla="*/ 42 w 67"/>
                  <a:gd name="T23" fmla="*/ 9 h 84"/>
                  <a:gd name="T24" fmla="*/ 37 w 67"/>
                  <a:gd name="T25" fmla="*/ 6 h 84"/>
                  <a:gd name="T26" fmla="*/ 32 w 67"/>
                  <a:gd name="T27" fmla="*/ 6 h 84"/>
                  <a:gd name="T28" fmla="*/ 37 w 67"/>
                  <a:gd name="T29" fmla="*/ 0 h 84"/>
                  <a:gd name="T30" fmla="*/ 45 w 67"/>
                  <a:gd name="T31" fmla="*/ 2 h 84"/>
                  <a:gd name="T32" fmla="*/ 53 w 67"/>
                  <a:gd name="T33" fmla="*/ 5 h 84"/>
                  <a:gd name="T34" fmla="*/ 59 w 67"/>
                  <a:gd name="T35" fmla="*/ 9 h 84"/>
                  <a:gd name="T36" fmla="*/ 64 w 67"/>
                  <a:gd name="T37" fmla="*/ 16 h 84"/>
                  <a:gd name="T38" fmla="*/ 67 w 67"/>
                  <a:gd name="T39" fmla="*/ 24 h 84"/>
                  <a:gd name="T40" fmla="*/ 67 w 67"/>
                  <a:gd name="T41" fmla="*/ 32 h 84"/>
                  <a:gd name="T42" fmla="*/ 13 w 67"/>
                  <a:gd name="T43" fmla="*/ 32 h 84"/>
                  <a:gd name="T44" fmla="*/ 15 w 67"/>
                  <a:gd name="T45" fmla="*/ 48 h 84"/>
                  <a:gd name="T46" fmla="*/ 21 w 67"/>
                  <a:gd name="T47" fmla="*/ 60 h 84"/>
                  <a:gd name="T48" fmla="*/ 27 w 67"/>
                  <a:gd name="T49" fmla="*/ 65 h 84"/>
                  <a:gd name="T50" fmla="*/ 34 w 67"/>
                  <a:gd name="T51" fmla="*/ 68 h 84"/>
                  <a:gd name="T52" fmla="*/ 42 w 67"/>
                  <a:gd name="T53" fmla="*/ 70 h 84"/>
                  <a:gd name="T54" fmla="*/ 50 w 67"/>
                  <a:gd name="T55" fmla="*/ 68 h 84"/>
                  <a:gd name="T56" fmla="*/ 56 w 67"/>
                  <a:gd name="T57" fmla="*/ 65 h 84"/>
                  <a:gd name="T58" fmla="*/ 59 w 67"/>
                  <a:gd name="T59" fmla="*/ 62 h 84"/>
                  <a:gd name="T60" fmla="*/ 62 w 67"/>
                  <a:gd name="T61" fmla="*/ 57 h 84"/>
                  <a:gd name="T62" fmla="*/ 66 w 67"/>
                  <a:gd name="T63" fmla="*/ 51 h 84"/>
                  <a:gd name="T64" fmla="*/ 67 w 67"/>
                  <a:gd name="T65" fmla="*/ 52 h 84"/>
                  <a:gd name="T66" fmla="*/ 66 w 67"/>
                  <a:gd name="T67" fmla="*/ 60 h 84"/>
                  <a:gd name="T68" fmla="*/ 62 w 67"/>
                  <a:gd name="T69" fmla="*/ 67 h 84"/>
                  <a:gd name="T70" fmla="*/ 58 w 67"/>
                  <a:gd name="T71" fmla="*/ 73 h 84"/>
                  <a:gd name="T72" fmla="*/ 53 w 67"/>
                  <a:gd name="T73" fmla="*/ 78 h 84"/>
                  <a:gd name="T74" fmla="*/ 48 w 67"/>
                  <a:gd name="T75" fmla="*/ 81 h 84"/>
                  <a:gd name="T76" fmla="*/ 42 w 67"/>
                  <a:gd name="T77" fmla="*/ 83 h 84"/>
                  <a:gd name="T78" fmla="*/ 35 w 67"/>
                  <a:gd name="T79" fmla="*/ 84 h 84"/>
                  <a:gd name="T80" fmla="*/ 29 w 67"/>
                  <a:gd name="T81" fmla="*/ 83 h 84"/>
                  <a:gd name="T82" fmla="*/ 23 w 67"/>
                  <a:gd name="T83" fmla="*/ 81 h 84"/>
                  <a:gd name="T84" fmla="*/ 16 w 67"/>
                  <a:gd name="T85" fmla="*/ 78 h 84"/>
                  <a:gd name="T86" fmla="*/ 11 w 67"/>
                  <a:gd name="T87" fmla="*/ 73 h 84"/>
                  <a:gd name="T88" fmla="*/ 4 w 67"/>
                  <a:gd name="T89" fmla="*/ 59 h 84"/>
                  <a:gd name="T90" fmla="*/ 0 w 67"/>
                  <a:gd name="T91" fmla="*/ 43 h 84"/>
                  <a:gd name="T92" fmla="*/ 4 w 67"/>
                  <a:gd name="T93" fmla="*/ 25 h 84"/>
                  <a:gd name="T94" fmla="*/ 11 w 67"/>
                  <a:gd name="T95" fmla="*/ 11 h 84"/>
                  <a:gd name="T96" fmla="*/ 23 w 67"/>
                  <a:gd name="T97" fmla="*/ 3 h 84"/>
                  <a:gd name="T98" fmla="*/ 37 w 67"/>
                  <a:gd name="T9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4">
                    <a:moveTo>
                      <a:pt x="32" y="6"/>
                    </a:moveTo>
                    <a:lnTo>
                      <a:pt x="27" y="6"/>
                    </a:lnTo>
                    <a:lnTo>
                      <a:pt x="24" y="8"/>
                    </a:lnTo>
                    <a:lnTo>
                      <a:pt x="19" y="11"/>
                    </a:lnTo>
                    <a:lnTo>
                      <a:pt x="16" y="16"/>
                    </a:lnTo>
                    <a:lnTo>
                      <a:pt x="15" y="21"/>
                    </a:lnTo>
                    <a:lnTo>
                      <a:pt x="13" y="27"/>
                    </a:lnTo>
                    <a:lnTo>
                      <a:pt x="50" y="27"/>
                    </a:lnTo>
                    <a:lnTo>
                      <a:pt x="50" y="21"/>
                    </a:lnTo>
                    <a:lnTo>
                      <a:pt x="48" y="17"/>
                    </a:lnTo>
                    <a:lnTo>
                      <a:pt x="45" y="13"/>
                    </a:lnTo>
                    <a:lnTo>
                      <a:pt x="42" y="9"/>
                    </a:lnTo>
                    <a:lnTo>
                      <a:pt x="37" y="6"/>
                    </a:lnTo>
                    <a:lnTo>
                      <a:pt x="32" y="6"/>
                    </a:lnTo>
                    <a:close/>
                    <a:moveTo>
                      <a:pt x="37" y="0"/>
                    </a:moveTo>
                    <a:lnTo>
                      <a:pt x="45" y="2"/>
                    </a:lnTo>
                    <a:lnTo>
                      <a:pt x="53" y="5"/>
                    </a:lnTo>
                    <a:lnTo>
                      <a:pt x="59" y="9"/>
                    </a:lnTo>
                    <a:lnTo>
                      <a:pt x="64" y="16"/>
                    </a:lnTo>
                    <a:lnTo>
                      <a:pt x="67" y="24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5" y="48"/>
                    </a:lnTo>
                    <a:lnTo>
                      <a:pt x="21" y="60"/>
                    </a:lnTo>
                    <a:lnTo>
                      <a:pt x="27" y="65"/>
                    </a:lnTo>
                    <a:lnTo>
                      <a:pt x="34" y="68"/>
                    </a:lnTo>
                    <a:lnTo>
                      <a:pt x="42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59" y="62"/>
                    </a:lnTo>
                    <a:lnTo>
                      <a:pt x="62" y="57"/>
                    </a:lnTo>
                    <a:lnTo>
                      <a:pt x="66" y="51"/>
                    </a:lnTo>
                    <a:lnTo>
                      <a:pt x="67" y="52"/>
                    </a:lnTo>
                    <a:lnTo>
                      <a:pt x="66" y="60"/>
                    </a:lnTo>
                    <a:lnTo>
                      <a:pt x="62" y="67"/>
                    </a:lnTo>
                    <a:lnTo>
                      <a:pt x="58" y="73"/>
                    </a:lnTo>
                    <a:lnTo>
                      <a:pt x="53" y="78"/>
                    </a:lnTo>
                    <a:lnTo>
                      <a:pt x="48" y="81"/>
                    </a:lnTo>
                    <a:lnTo>
                      <a:pt x="42" y="83"/>
                    </a:lnTo>
                    <a:lnTo>
                      <a:pt x="35" y="84"/>
                    </a:lnTo>
                    <a:lnTo>
                      <a:pt x="29" y="83"/>
                    </a:lnTo>
                    <a:lnTo>
                      <a:pt x="23" y="81"/>
                    </a:lnTo>
                    <a:lnTo>
                      <a:pt x="16" y="78"/>
                    </a:lnTo>
                    <a:lnTo>
                      <a:pt x="11" y="73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4" y="25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5" name="Freeform 5136"/>
              <p:cNvSpPr>
                <a:spLocks/>
              </p:cNvSpPr>
              <p:nvPr/>
            </p:nvSpPr>
            <p:spPr bwMode="auto">
              <a:xfrm>
                <a:off x="12066" y="15919"/>
                <a:ext cx="19" cy="61"/>
              </a:xfrm>
              <a:custGeom>
                <a:avLst/>
                <a:gdLst>
                  <a:gd name="T0" fmla="*/ 24 w 40"/>
                  <a:gd name="T1" fmla="*/ 0 h 122"/>
                  <a:gd name="T2" fmla="*/ 27 w 40"/>
                  <a:gd name="T3" fmla="*/ 0 h 122"/>
                  <a:gd name="T4" fmla="*/ 27 w 40"/>
                  <a:gd name="T5" fmla="*/ 104 h 122"/>
                  <a:gd name="T6" fmla="*/ 27 w 40"/>
                  <a:gd name="T7" fmla="*/ 111 h 122"/>
                  <a:gd name="T8" fmla="*/ 29 w 40"/>
                  <a:gd name="T9" fmla="*/ 114 h 122"/>
                  <a:gd name="T10" fmla="*/ 30 w 40"/>
                  <a:gd name="T11" fmla="*/ 116 h 122"/>
                  <a:gd name="T12" fmla="*/ 32 w 40"/>
                  <a:gd name="T13" fmla="*/ 117 h 122"/>
                  <a:gd name="T14" fmla="*/ 35 w 40"/>
                  <a:gd name="T15" fmla="*/ 119 h 122"/>
                  <a:gd name="T16" fmla="*/ 40 w 40"/>
                  <a:gd name="T17" fmla="*/ 119 h 122"/>
                  <a:gd name="T18" fmla="*/ 40 w 40"/>
                  <a:gd name="T19" fmla="*/ 122 h 122"/>
                  <a:gd name="T20" fmla="*/ 2 w 40"/>
                  <a:gd name="T21" fmla="*/ 122 h 122"/>
                  <a:gd name="T22" fmla="*/ 2 w 40"/>
                  <a:gd name="T23" fmla="*/ 119 h 122"/>
                  <a:gd name="T24" fmla="*/ 7 w 40"/>
                  <a:gd name="T25" fmla="*/ 119 h 122"/>
                  <a:gd name="T26" fmla="*/ 8 w 40"/>
                  <a:gd name="T27" fmla="*/ 117 h 122"/>
                  <a:gd name="T28" fmla="*/ 11 w 40"/>
                  <a:gd name="T29" fmla="*/ 117 h 122"/>
                  <a:gd name="T30" fmla="*/ 11 w 40"/>
                  <a:gd name="T31" fmla="*/ 114 h 122"/>
                  <a:gd name="T32" fmla="*/ 13 w 40"/>
                  <a:gd name="T33" fmla="*/ 111 h 122"/>
                  <a:gd name="T34" fmla="*/ 13 w 40"/>
                  <a:gd name="T35" fmla="*/ 104 h 122"/>
                  <a:gd name="T36" fmla="*/ 13 w 40"/>
                  <a:gd name="T37" fmla="*/ 33 h 122"/>
                  <a:gd name="T38" fmla="*/ 13 w 40"/>
                  <a:gd name="T39" fmla="*/ 25 h 122"/>
                  <a:gd name="T40" fmla="*/ 13 w 40"/>
                  <a:gd name="T41" fmla="*/ 20 h 122"/>
                  <a:gd name="T42" fmla="*/ 13 w 40"/>
                  <a:gd name="T43" fmla="*/ 17 h 122"/>
                  <a:gd name="T44" fmla="*/ 11 w 40"/>
                  <a:gd name="T45" fmla="*/ 14 h 122"/>
                  <a:gd name="T46" fmla="*/ 11 w 40"/>
                  <a:gd name="T47" fmla="*/ 12 h 122"/>
                  <a:gd name="T48" fmla="*/ 10 w 40"/>
                  <a:gd name="T49" fmla="*/ 12 h 122"/>
                  <a:gd name="T50" fmla="*/ 7 w 40"/>
                  <a:gd name="T51" fmla="*/ 11 h 122"/>
                  <a:gd name="T52" fmla="*/ 5 w 40"/>
                  <a:gd name="T53" fmla="*/ 12 h 122"/>
                  <a:gd name="T54" fmla="*/ 2 w 40"/>
                  <a:gd name="T55" fmla="*/ 12 h 122"/>
                  <a:gd name="T56" fmla="*/ 0 w 40"/>
                  <a:gd name="T57" fmla="*/ 9 h 122"/>
                  <a:gd name="T58" fmla="*/ 24 w 40"/>
                  <a:gd name="T5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122">
                    <a:moveTo>
                      <a:pt x="24" y="0"/>
                    </a:moveTo>
                    <a:lnTo>
                      <a:pt x="27" y="0"/>
                    </a:lnTo>
                    <a:lnTo>
                      <a:pt x="27" y="104"/>
                    </a:lnTo>
                    <a:lnTo>
                      <a:pt x="27" y="111"/>
                    </a:lnTo>
                    <a:lnTo>
                      <a:pt x="29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5" y="119"/>
                    </a:lnTo>
                    <a:lnTo>
                      <a:pt x="40" y="119"/>
                    </a:lnTo>
                    <a:lnTo>
                      <a:pt x="40" y="122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7" y="119"/>
                    </a:lnTo>
                    <a:lnTo>
                      <a:pt x="8" y="117"/>
                    </a:lnTo>
                    <a:lnTo>
                      <a:pt x="11" y="117"/>
                    </a:lnTo>
                    <a:lnTo>
                      <a:pt x="11" y="114"/>
                    </a:lnTo>
                    <a:lnTo>
                      <a:pt x="13" y="111"/>
                    </a:lnTo>
                    <a:lnTo>
                      <a:pt x="13" y="104"/>
                    </a:lnTo>
                    <a:lnTo>
                      <a:pt x="13" y="33"/>
                    </a:lnTo>
                    <a:lnTo>
                      <a:pt x="13" y="25"/>
                    </a:lnTo>
                    <a:lnTo>
                      <a:pt x="13" y="20"/>
                    </a:lnTo>
                    <a:lnTo>
                      <a:pt x="13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6" name="Freeform 5137"/>
              <p:cNvSpPr>
                <a:spLocks/>
              </p:cNvSpPr>
              <p:nvPr/>
            </p:nvSpPr>
            <p:spPr bwMode="auto">
              <a:xfrm>
                <a:off x="12090" y="15919"/>
                <a:ext cx="20" cy="61"/>
              </a:xfrm>
              <a:custGeom>
                <a:avLst/>
                <a:gdLst>
                  <a:gd name="T0" fmla="*/ 23 w 40"/>
                  <a:gd name="T1" fmla="*/ 0 h 122"/>
                  <a:gd name="T2" fmla="*/ 27 w 40"/>
                  <a:gd name="T3" fmla="*/ 0 h 122"/>
                  <a:gd name="T4" fmla="*/ 27 w 40"/>
                  <a:gd name="T5" fmla="*/ 104 h 122"/>
                  <a:gd name="T6" fmla="*/ 27 w 40"/>
                  <a:gd name="T7" fmla="*/ 111 h 122"/>
                  <a:gd name="T8" fmla="*/ 29 w 40"/>
                  <a:gd name="T9" fmla="*/ 114 h 122"/>
                  <a:gd name="T10" fmla="*/ 29 w 40"/>
                  <a:gd name="T11" fmla="*/ 116 h 122"/>
                  <a:gd name="T12" fmla="*/ 32 w 40"/>
                  <a:gd name="T13" fmla="*/ 117 h 122"/>
                  <a:gd name="T14" fmla="*/ 35 w 40"/>
                  <a:gd name="T15" fmla="*/ 119 h 122"/>
                  <a:gd name="T16" fmla="*/ 40 w 40"/>
                  <a:gd name="T17" fmla="*/ 119 h 122"/>
                  <a:gd name="T18" fmla="*/ 40 w 40"/>
                  <a:gd name="T19" fmla="*/ 122 h 122"/>
                  <a:gd name="T20" fmla="*/ 2 w 40"/>
                  <a:gd name="T21" fmla="*/ 122 h 122"/>
                  <a:gd name="T22" fmla="*/ 2 w 40"/>
                  <a:gd name="T23" fmla="*/ 119 h 122"/>
                  <a:gd name="T24" fmla="*/ 5 w 40"/>
                  <a:gd name="T25" fmla="*/ 119 h 122"/>
                  <a:gd name="T26" fmla="*/ 8 w 40"/>
                  <a:gd name="T27" fmla="*/ 117 h 122"/>
                  <a:gd name="T28" fmla="*/ 10 w 40"/>
                  <a:gd name="T29" fmla="*/ 117 h 122"/>
                  <a:gd name="T30" fmla="*/ 12 w 40"/>
                  <a:gd name="T31" fmla="*/ 114 h 122"/>
                  <a:gd name="T32" fmla="*/ 13 w 40"/>
                  <a:gd name="T33" fmla="*/ 111 h 122"/>
                  <a:gd name="T34" fmla="*/ 13 w 40"/>
                  <a:gd name="T35" fmla="*/ 104 h 122"/>
                  <a:gd name="T36" fmla="*/ 13 w 40"/>
                  <a:gd name="T37" fmla="*/ 33 h 122"/>
                  <a:gd name="T38" fmla="*/ 13 w 40"/>
                  <a:gd name="T39" fmla="*/ 25 h 122"/>
                  <a:gd name="T40" fmla="*/ 13 w 40"/>
                  <a:gd name="T41" fmla="*/ 20 h 122"/>
                  <a:gd name="T42" fmla="*/ 13 w 40"/>
                  <a:gd name="T43" fmla="*/ 17 h 122"/>
                  <a:gd name="T44" fmla="*/ 12 w 40"/>
                  <a:gd name="T45" fmla="*/ 14 h 122"/>
                  <a:gd name="T46" fmla="*/ 10 w 40"/>
                  <a:gd name="T47" fmla="*/ 12 h 122"/>
                  <a:gd name="T48" fmla="*/ 8 w 40"/>
                  <a:gd name="T49" fmla="*/ 12 h 122"/>
                  <a:gd name="T50" fmla="*/ 7 w 40"/>
                  <a:gd name="T51" fmla="*/ 11 h 122"/>
                  <a:gd name="T52" fmla="*/ 5 w 40"/>
                  <a:gd name="T53" fmla="*/ 12 h 122"/>
                  <a:gd name="T54" fmla="*/ 2 w 40"/>
                  <a:gd name="T55" fmla="*/ 12 h 122"/>
                  <a:gd name="T56" fmla="*/ 0 w 40"/>
                  <a:gd name="T57" fmla="*/ 9 h 122"/>
                  <a:gd name="T58" fmla="*/ 23 w 40"/>
                  <a:gd name="T5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122">
                    <a:moveTo>
                      <a:pt x="23" y="0"/>
                    </a:moveTo>
                    <a:lnTo>
                      <a:pt x="27" y="0"/>
                    </a:lnTo>
                    <a:lnTo>
                      <a:pt x="27" y="104"/>
                    </a:lnTo>
                    <a:lnTo>
                      <a:pt x="27" y="111"/>
                    </a:lnTo>
                    <a:lnTo>
                      <a:pt x="29" y="114"/>
                    </a:lnTo>
                    <a:lnTo>
                      <a:pt x="29" y="116"/>
                    </a:lnTo>
                    <a:lnTo>
                      <a:pt x="32" y="117"/>
                    </a:lnTo>
                    <a:lnTo>
                      <a:pt x="35" y="119"/>
                    </a:lnTo>
                    <a:lnTo>
                      <a:pt x="40" y="119"/>
                    </a:lnTo>
                    <a:lnTo>
                      <a:pt x="40" y="122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5" y="119"/>
                    </a:lnTo>
                    <a:lnTo>
                      <a:pt x="8" y="117"/>
                    </a:lnTo>
                    <a:lnTo>
                      <a:pt x="10" y="117"/>
                    </a:lnTo>
                    <a:lnTo>
                      <a:pt x="12" y="114"/>
                    </a:lnTo>
                    <a:lnTo>
                      <a:pt x="13" y="111"/>
                    </a:lnTo>
                    <a:lnTo>
                      <a:pt x="13" y="104"/>
                    </a:lnTo>
                    <a:lnTo>
                      <a:pt x="13" y="33"/>
                    </a:lnTo>
                    <a:lnTo>
                      <a:pt x="13" y="25"/>
                    </a:lnTo>
                    <a:lnTo>
                      <a:pt x="13" y="20"/>
                    </a:lnTo>
                    <a:lnTo>
                      <a:pt x="13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7" name="Freeform 5138"/>
              <p:cNvSpPr>
                <a:spLocks/>
              </p:cNvSpPr>
              <p:nvPr/>
            </p:nvSpPr>
            <p:spPr bwMode="auto">
              <a:xfrm>
                <a:off x="12135" y="15922"/>
                <a:ext cx="49" cy="58"/>
              </a:xfrm>
              <a:custGeom>
                <a:avLst/>
                <a:gdLst>
                  <a:gd name="T0" fmla="*/ 2 w 99"/>
                  <a:gd name="T1" fmla="*/ 0 h 116"/>
                  <a:gd name="T2" fmla="*/ 97 w 99"/>
                  <a:gd name="T3" fmla="*/ 0 h 116"/>
                  <a:gd name="T4" fmla="*/ 99 w 99"/>
                  <a:gd name="T5" fmla="*/ 27 h 116"/>
                  <a:gd name="T6" fmla="*/ 94 w 99"/>
                  <a:gd name="T7" fmla="*/ 27 h 116"/>
                  <a:gd name="T8" fmla="*/ 94 w 99"/>
                  <a:gd name="T9" fmla="*/ 21 h 116"/>
                  <a:gd name="T10" fmla="*/ 93 w 99"/>
                  <a:gd name="T11" fmla="*/ 16 h 116"/>
                  <a:gd name="T12" fmla="*/ 89 w 99"/>
                  <a:gd name="T13" fmla="*/ 13 h 116"/>
                  <a:gd name="T14" fmla="*/ 85 w 99"/>
                  <a:gd name="T15" fmla="*/ 9 h 116"/>
                  <a:gd name="T16" fmla="*/ 80 w 99"/>
                  <a:gd name="T17" fmla="*/ 8 h 116"/>
                  <a:gd name="T18" fmla="*/ 74 w 99"/>
                  <a:gd name="T19" fmla="*/ 6 h 116"/>
                  <a:gd name="T20" fmla="*/ 58 w 99"/>
                  <a:gd name="T21" fmla="*/ 6 h 116"/>
                  <a:gd name="T22" fmla="*/ 58 w 99"/>
                  <a:gd name="T23" fmla="*/ 95 h 116"/>
                  <a:gd name="T24" fmla="*/ 58 w 99"/>
                  <a:gd name="T25" fmla="*/ 102 h 116"/>
                  <a:gd name="T26" fmla="*/ 58 w 99"/>
                  <a:gd name="T27" fmla="*/ 106 h 116"/>
                  <a:gd name="T28" fmla="*/ 59 w 99"/>
                  <a:gd name="T29" fmla="*/ 110 h 116"/>
                  <a:gd name="T30" fmla="*/ 62 w 99"/>
                  <a:gd name="T31" fmla="*/ 111 h 116"/>
                  <a:gd name="T32" fmla="*/ 66 w 99"/>
                  <a:gd name="T33" fmla="*/ 113 h 116"/>
                  <a:gd name="T34" fmla="*/ 70 w 99"/>
                  <a:gd name="T35" fmla="*/ 113 h 116"/>
                  <a:gd name="T36" fmla="*/ 74 w 99"/>
                  <a:gd name="T37" fmla="*/ 113 h 116"/>
                  <a:gd name="T38" fmla="*/ 74 w 99"/>
                  <a:gd name="T39" fmla="*/ 116 h 116"/>
                  <a:gd name="T40" fmla="*/ 24 w 99"/>
                  <a:gd name="T41" fmla="*/ 116 h 116"/>
                  <a:gd name="T42" fmla="*/ 24 w 99"/>
                  <a:gd name="T43" fmla="*/ 113 h 116"/>
                  <a:gd name="T44" fmla="*/ 29 w 99"/>
                  <a:gd name="T45" fmla="*/ 113 h 116"/>
                  <a:gd name="T46" fmla="*/ 32 w 99"/>
                  <a:gd name="T47" fmla="*/ 113 h 116"/>
                  <a:gd name="T48" fmla="*/ 37 w 99"/>
                  <a:gd name="T49" fmla="*/ 111 h 116"/>
                  <a:gd name="T50" fmla="*/ 39 w 99"/>
                  <a:gd name="T51" fmla="*/ 108 h 116"/>
                  <a:gd name="T52" fmla="*/ 40 w 99"/>
                  <a:gd name="T53" fmla="*/ 106 h 116"/>
                  <a:gd name="T54" fmla="*/ 40 w 99"/>
                  <a:gd name="T55" fmla="*/ 102 h 116"/>
                  <a:gd name="T56" fmla="*/ 40 w 99"/>
                  <a:gd name="T57" fmla="*/ 95 h 116"/>
                  <a:gd name="T58" fmla="*/ 40 w 99"/>
                  <a:gd name="T59" fmla="*/ 6 h 116"/>
                  <a:gd name="T60" fmla="*/ 27 w 99"/>
                  <a:gd name="T61" fmla="*/ 6 h 116"/>
                  <a:gd name="T62" fmla="*/ 20 w 99"/>
                  <a:gd name="T63" fmla="*/ 8 h 116"/>
                  <a:gd name="T64" fmla="*/ 15 w 99"/>
                  <a:gd name="T65" fmla="*/ 8 h 116"/>
                  <a:gd name="T66" fmla="*/ 12 w 99"/>
                  <a:gd name="T67" fmla="*/ 11 h 116"/>
                  <a:gd name="T68" fmla="*/ 7 w 99"/>
                  <a:gd name="T69" fmla="*/ 14 h 116"/>
                  <a:gd name="T70" fmla="*/ 5 w 99"/>
                  <a:gd name="T71" fmla="*/ 21 h 116"/>
                  <a:gd name="T72" fmla="*/ 4 w 99"/>
                  <a:gd name="T73" fmla="*/ 27 h 116"/>
                  <a:gd name="T74" fmla="*/ 0 w 99"/>
                  <a:gd name="T75" fmla="*/ 27 h 116"/>
                  <a:gd name="T76" fmla="*/ 2 w 99"/>
                  <a:gd name="T7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16">
                    <a:moveTo>
                      <a:pt x="2" y="0"/>
                    </a:moveTo>
                    <a:lnTo>
                      <a:pt x="97" y="0"/>
                    </a:lnTo>
                    <a:lnTo>
                      <a:pt x="99" y="27"/>
                    </a:lnTo>
                    <a:lnTo>
                      <a:pt x="94" y="27"/>
                    </a:lnTo>
                    <a:lnTo>
                      <a:pt x="94" y="21"/>
                    </a:lnTo>
                    <a:lnTo>
                      <a:pt x="93" y="16"/>
                    </a:lnTo>
                    <a:lnTo>
                      <a:pt x="89" y="13"/>
                    </a:lnTo>
                    <a:lnTo>
                      <a:pt x="85" y="9"/>
                    </a:lnTo>
                    <a:lnTo>
                      <a:pt x="80" y="8"/>
                    </a:lnTo>
                    <a:lnTo>
                      <a:pt x="74" y="6"/>
                    </a:lnTo>
                    <a:lnTo>
                      <a:pt x="58" y="6"/>
                    </a:lnTo>
                    <a:lnTo>
                      <a:pt x="58" y="95"/>
                    </a:lnTo>
                    <a:lnTo>
                      <a:pt x="58" y="102"/>
                    </a:lnTo>
                    <a:lnTo>
                      <a:pt x="58" y="106"/>
                    </a:lnTo>
                    <a:lnTo>
                      <a:pt x="59" y="110"/>
                    </a:lnTo>
                    <a:lnTo>
                      <a:pt x="62" y="111"/>
                    </a:lnTo>
                    <a:lnTo>
                      <a:pt x="66" y="113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4" y="116"/>
                    </a:lnTo>
                    <a:lnTo>
                      <a:pt x="24" y="116"/>
                    </a:lnTo>
                    <a:lnTo>
                      <a:pt x="24" y="113"/>
                    </a:lnTo>
                    <a:lnTo>
                      <a:pt x="29" y="113"/>
                    </a:lnTo>
                    <a:lnTo>
                      <a:pt x="32" y="113"/>
                    </a:lnTo>
                    <a:lnTo>
                      <a:pt x="37" y="111"/>
                    </a:lnTo>
                    <a:lnTo>
                      <a:pt x="39" y="108"/>
                    </a:lnTo>
                    <a:lnTo>
                      <a:pt x="40" y="106"/>
                    </a:lnTo>
                    <a:lnTo>
                      <a:pt x="40" y="102"/>
                    </a:lnTo>
                    <a:lnTo>
                      <a:pt x="40" y="95"/>
                    </a:lnTo>
                    <a:lnTo>
                      <a:pt x="40" y="6"/>
                    </a:lnTo>
                    <a:lnTo>
                      <a:pt x="27" y="6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7" y="14"/>
                    </a:lnTo>
                    <a:lnTo>
                      <a:pt x="5" y="21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8" name="Freeform 5139"/>
              <p:cNvSpPr>
                <a:spLocks noEditPoints="1"/>
              </p:cNvSpPr>
              <p:nvPr/>
            </p:nvSpPr>
            <p:spPr bwMode="auto">
              <a:xfrm>
                <a:off x="12183" y="15940"/>
                <a:ext cx="33" cy="42"/>
              </a:xfrm>
              <a:custGeom>
                <a:avLst/>
                <a:gdLst>
                  <a:gd name="T0" fmla="*/ 31 w 66"/>
                  <a:gd name="T1" fmla="*/ 6 h 84"/>
                  <a:gd name="T2" fmla="*/ 27 w 66"/>
                  <a:gd name="T3" fmla="*/ 6 h 84"/>
                  <a:gd name="T4" fmla="*/ 23 w 66"/>
                  <a:gd name="T5" fmla="*/ 8 h 84"/>
                  <a:gd name="T6" fmla="*/ 18 w 66"/>
                  <a:gd name="T7" fmla="*/ 11 h 84"/>
                  <a:gd name="T8" fmla="*/ 15 w 66"/>
                  <a:gd name="T9" fmla="*/ 16 h 84"/>
                  <a:gd name="T10" fmla="*/ 13 w 66"/>
                  <a:gd name="T11" fmla="*/ 21 h 84"/>
                  <a:gd name="T12" fmla="*/ 12 w 66"/>
                  <a:gd name="T13" fmla="*/ 27 h 84"/>
                  <a:gd name="T14" fmla="*/ 48 w 66"/>
                  <a:gd name="T15" fmla="*/ 27 h 84"/>
                  <a:gd name="T16" fmla="*/ 48 w 66"/>
                  <a:gd name="T17" fmla="*/ 21 h 84"/>
                  <a:gd name="T18" fmla="*/ 46 w 66"/>
                  <a:gd name="T19" fmla="*/ 17 h 84"/>
                  <a:gd name="T20" fmla="*/ 43 w 66"/>
                  <a:gd name="T21" fmla="*/ 13 h 84"/>
                  <a:gd name="T22" fmla="*/ 40 w 66"/>
                  <a:gd name="T23" fmla="*/ 9 h 84"/>
                  <a:gd name="T24" fmla="*/ 35 w 66"/>
                  <a:gd name="T25" fmla="*/ 6 h 84"/>
                  <a:gd name="T26" fmla="*/ 31 w 66"/>
                  <a:gd name="T27" fmla="*/ 6 h 84"/>
                  <a:gd name="T28" fmla="*/ 35 w 66"/>
                  <a:gd name="T29" fmla="*/ 0 h 84"/>
                  <a:gd name="T30" fmla="*/ 45 w 66"/>
                  <a:gd name="T31" fmla="*/ 2 h 84"/>
                  <a:gd name="T32" fmla="*/ 51 w 66"/>
                  <a:gd name="T33" fmla="*/ 5 h 84"/>
                  <a:gd name="T34" fmla="*/ 58 w 66"/>
                  <a:gd name="T35" fmla="*/ 9 h 84"/>
                  <a:gd name="T36" fmla="*/ 62 w 66"/>
                  <a:gd name="T37" fmla="*/ 16 h 84"/>
                  <a:gd name="T38" fmla="*/ 66 w 66"/>
                  <a:gd name="T39" fmla="*/ 24 h 84"/>
                  <a:gd name="T40" fmla="*/ 66 w 66"/>
                  <a:gd name="T41" fmla="*/ 32 h 84"/>
                  <a:gd name="T42" fmla="*/ 12 w 66"/>
                  <a:gd name="T43" fmla="*/ 32 h 84"/>
                  <a:gd name="T44" fmla="*/ 15 w 66"/>
                  <a:gd name="T45" fmla="*/ 48 h 84"/>
                  <a:gd name="T46" fmla="*/ 21 w 66"/>
                  <a:gd name="T47" fmla="*/ 60 h 84"/>
                  <a:gd name="T48" fmla="*/ 26 w 66"/>
                  <a:gd name="T49" fmla="*/ 65 h 84"/>
                  <a:gd name="T50" fmla="*/ 34 w 66"/>
                  <a:gd name="T51" fmla="*/ 68 h 84"/>
                  <a:gd name="T52" fmla="*/ 40 w 66"/>
                  <a:gd name="T53" fmla="*/ 70 h 84"/>
                  <a:gd name="T54" fmla="*/ 48 w 66"/>
                  <a:gd name="T55" fmla="*/ 68 h 84"/>
                  <a:gd name="T56" fmla="*/ 54 w 66"/>
                  <a:gd name="T57" fmla="*/ 65 h 84"/>
                  <a:gd name="T58" fmla="*/ 58 w 66"/>
                  <a:gd name="T59" fmla="*/ 62 h 84"/>
                  <a:gd name="T60" fmla="*/ 61 w 66"/>
                  <a:gd name="T61" fmla="*/ 57 h 84"/>
                  <a:gd name="T62" fmla="*/ 64 w 66"/>
                  <a:gd name="T63" fmla="*/ 51 h 84"/>
                  <a:gd name="T64" fmla="*/ 66 w 66"/>
                  <a:gd name="T65" fmla="*/ 52 h 84"/>
                  <a:gd name="T66" fmla="*/ 64 w 66"/>
                  <a:gd name="T67" fmla="*/ 60 h 84"/>
                  <a:gd name="T68" fmla="*/ 61 w 66"/>
                  <a:gd name="T69" fmla="*/ 67 h 84"/>
                  <a:gd name="T70" fmla="*/ 56 w 66"/>
                  <a:gd name="T71" fmla="*/ 73 h 84"/>
                  <a:gd name="T72" fmla="*/ 51 w 66"/>
                  <a:gd name="T73" fmla="*/ 78 h 84"/>
                  <a:gd name="T74" fmla="*/ 46 w 66"/>
                  <a:gd name="T75" fmla="*/ 81 h 84"/>
                  <a:gd name="T76" fmla="*/ 40 w 66"/>
                  <a:gd name="T77" fmla="*/ 83 h 84"/>
                  <a:gd name="T78" fmla="*/ 34 w 66"/>
                  <a:gd name="T79" fmla="*/ 84 h 84"/>
                  <a:gd name="T80" fmla="*/ 27 w 66"/>
                  <a:gd name="T81" fmla="*/ 83 h 84"/>
                  <a:gd name="T82" fmla="*/ 21 w 66"/>
                  <a:gd name="T83" fmla="*/ 81 h 84"/>
                  <a:gd name="T84" fmla="*/ 15 w 66"/>
                  <a:gd name="T85" fmla="*/ 78 h 84"/>
                  <a:gd name="T86" fmla="*/ 10 w 66"/>
                  <a:gd name="T87" fmla="*/ 73 h 84"/>
                  <a:gd name="T88" fmla="*/ 2 w 66"/>
                  <a:gd name="T89" fmla="*/ 59 h 84"/>
                  <a:gd name="T90" fmla="*/ 0 w 66"/>
                  <a:gd name="T91" fmla="*/ 43 h 84"/>
                  <a:gd name="T92" fmla="*/ 2 w 66"/>
                  <a:gd name="T93" fmla="*/ 25 h 84"/>
                  <a:gd name="T94" fmla="*/ 10 w 66"/>
                  <a:gd name="T95" fmla="*/ 11 h 84"/>
                  <a:gd name="T96" fmla="*/ 21 w 66"/>
                  <a:gd name="T97" fmla="*/ 3 h 84"/>
                  <a:gd name="T98" fmla="*/ 35 w 66"/>
                  <a:gd name="T9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84">
                    <a:moveTo>
                      <a:pt x="31" y="6"/>
                    </a:moveTo>
                    <a:lnTo>
                      <a:pt x="27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6"/>
                    </a:lnTo>
                    <a:lnTo>
                      <a:pt x="13" y="21"/>
                    </a:lnTo>
                    <a:lnTo>
                      <a:pt x="12" y="27"/>
                    </a:lnTo>
                    <a:lnTo>
                      <a:pt x="48" y="27"/>
                    </a:lnTo>
                    <a:lnTo>
                      <a:pt x="48" y="21"/>
                    </a:lnTo>
                    <a:lnTo>
                      <a:pt x="46" y="17"/>
                    </a:lnTo>
                    <a:lnTo>
                      <a:pt x="43" y="13"/>
                    </a:lnTo>
                    <a:lnTo>
                      <a:pt x="40" y="9"/>
                    </a:lnTo>
                    <a:lnTo>
                      <a:pt x="35" y="6"/>
                    </a:lnTo>
                    <a:lnTo>
                      <a:pt x="31" y="6"/>
                    </a:lnTo>
                    <a:close/>
                    <a:moveTo>
                      <a:pt x="35" y="0"/>
                    </a:moveTo>
                    <a:lnTo>
                      <a:pt x="45" y="2"/>
                    </a:lnTo>
                    <a:lnTo>
                      <a:pt x="51" y="5"/>
                    </a:lnTo>
                    <a:lnTo>
                      <a:pt x="58" y="9"/>
                    </a:lnTo>
                    <a:lnTo>
                      <a:pt x="62" y="16"/>
                    </a:lnTo>
                    <a:lnTo>
                      <a:pt x="66" y="24"/>
                    </a:lnTo>
                    <a:lnTo>
                      <a:pt x="66" y="32"/>
                    </a:lnTo>
                    <a:lnTo>
                      <a:pt x="12" y="32"/>
                    </a:lnTo>
                    <a:lnTo>
                      <a:pt x="15" y="48"/>
                    </a:lnTo>
                    <a:lnTo>
                      <a:pt x="21" y="60"/>
                    </a:lnTo>
                    <a:lnTo>
                      <a:pt x="26" y="65"/>
                    </a:lnTo>
                    <a:lnTo>
                      <a:pt x="34" y="68"/>
                    </a:lnTo>
                    <a:lnTo>
                      <a:pt x="40" y="70"/>
                    </a:lnTo>
                    <a:lnTo>
                      <a:pt x="48" y="68"/>
                    </a:lnTo>
                    <a:lnTo>
                      <a:pt x="54" y="65"/>
                    </a:lnTo>
                    <a:lnTo>
                      <a:pt x="58" y="62"/>
                    </a:lnTo>
                    <a:lnTo>
                      <a:pt x="61" y="57"/>
                    </a:lnTo>
                    <a:lnTo>
                      <a:pt x="64" y="51"/>
                    </a:lnTo>
                    <a:lnTo>
                      <a:pt x="66" y="52"/>
                    </a:lnTo>
                    <a:lnTo>
                      <a:pt x="64" y="60"/>
                    </a:lnTo>
                    <a:lnTo>
                      <a:pt x="61" y="67"/>
                    </a:lnTo>
                    <a:lnTo>
                      <a:pt x="56" y="73"/>
                    </a:lnTo>
                    <a:lnTo>
                      <a:pt x="51" y="78"/>
                    </a:lnTo>
                    <a:lnTo>
                      <a:pt x="46" y="81"/>
                    </a:lnTo>
                    <a:lnTo>
                      <a:pt x="40" y="83"/>
                    </a:lnTo>
                    <a:lnTo>
                      <a:pt x="34" y="84"/>
                    </a:lnTo>
                    <a:lnTo>
                      <a:pt x="27" y="83"/>
                    </a:lnTo>
                    <a:lnTo>
                      <a:pt x="21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2" y="59"/>
                    </a:lnTo>
                    <a:lnTo>
                      <a:pt x="0" y="43"/>
                    </a:lnTo>
                    <a:lnTo>
                      <a:pt x="2" y="25"/>
                    </a:lnTo>
                    <a:lnTo>
                      <a:pt x="10" y="11"/>
                    </a:lnTo>
                    <a:lnTo>
                      <a:pt x="21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9" name="Freeform 5140"/>
              <p:cNvSpPr>
                <a:spLocks/>
              </p:cNvSpPr>
              <p:nvPr/>
            </p:nvSpPr>
            <p:spPr bwMode="auto">
              <a:xfrm>
                <a:off x="12220" y="15940"/>
                <a:ext cx="66" cy="40"/>
              </a:xfrm>
              <a:custGeom>
                <a:avLst/>
                <a:gdLst>
                  <a:gd name="T0" fmla="*/ 27 w 133"/>
                  <a:gd name="T1" fmla="*/ 0 h 81"/>
                  <a:gd name="T2" fmla="*/ 31 w 133"/>
                  <a:gd name="T3" fmla="*/ 13 h 81"/>
                  <a:gd name="T4" fmla="*/ 36 w 133"/>
                  <a:gd name="T5" fmla="*/ 6 h 81"/>
                  <a:gd name="T6" fmla="*/ 49 w 133"/>
                  <a:gd name="T7" fmla="*/ 0 h 81"/>
                  <a:gd name="T8" fmla="*/ 58 w 133"/>
                  <a:gd name="T9" fmla="*/ 0 h 81"/>
                  <a:gd name="T10" fmla="*/ 66 w 133"/>
                  <a:gd name="T11" fmla="*/ 5 h 81"/>
                  <a:gd name="T12" fmla="*/ 71 w 133"/>
                  <a:gd name="T13" fmla="*/ 13 h 81"/>
                  <a:gd name="T14" fmla="*/ 79 w 133"/>
                  <a:gd name="T15" fmla="*/ 11 h 81"/>
                  <a:gd name="T16" fmla="*/ 88 w 133"/>
                  <a:gd name="T17" fmla="*/ 3 h 81"/>
                  <a:gd name="T18" fmla="*/ 101 w 133"/>
                  <a:gd name="T19" fmla="*/ 0 h 81"/>
                  <a:gd name="T20" fmla="*/ 112 w 133"/>
                  <a:gd name="T21" fmla="*/ 3 h 81"/>
                  <a:gd name="T22" fmla="*/ 120 w 133"/>
                  <a:gd name="T23" fmla="*/ 14 h 81"/>
                  <a:gd name="T24" fmla="*/ 122 w 133"/>
                  <a:gd name="T25" fmla="*/ 24 h 81"/>
                  <a:gd name="T26" fmla="*/ 122 w 133"/>
                  <a:gd name="T27" fmla="*/ 63 h 81"/>
                  <a:gd name="T28" fmla="*/ 122 w 133"/>
                  <a:gd name="T29" fmla="*/ 73 h 81"/>
                  <a:gd name="T30" fmla="*/ 125 w 133"/>
                  <a:gd name="T31" fmla="*/ 76 h 81"/>
                  <a:gd name="T32" fmla="*/ 133 w 133"/>
                  <a:gd name="T33" fmla="*/ 78 h 81"/>
                  <a:gd name="T34" fmla="*/ 95 w 133"/>
                  <a:gd name="T35" fmla="*/ 81 h 81"/>
                  <a:gd name="T36" fmla="*/ 96 w 133"/>
                  <a:gd name="T37" fmla="*/ 78 h 81"/>
                  <a:gd name="T38" fmla="*/ 104 w 133"/>
                  <a:gd name="T39" fmla="*/ 76 h 81"/>
                  <a:gd name="T40" fmla="*/ 108 w 133"/>
                  <a:gd name="T41" fmla="*/ 71 h 81"/>
                  <a:gd name="T42" fmla="*/ 108 w 133"/>
                  <a:gd name="T43" fmla="*/ 63 h 81"/>
                  <a:gd name="T44" fmla="*/ 108 w 133"/>
                  <a:gd name="T45" fmla="*/ 24 h 81"/>
                  <a:gd name="T46" fmla="*/ 104 w 133"/>
                  <a:gd name="T47" fmla="*/ 16 h 81"/>
                  <a:gd name="T48" fmla="*/ 98 w 133"/>
                  <a:gd name="T49" fmla="*/ 11 h 81"/>
                  <a:gd name="T50" fmla="*/ 90 w 133"/>
                  <a:gd name="T51" fmla="*/ 11 h 81"/>
                  <a:gd name="T52" fmla="*/ 81 w 133"/>
                  <a:gd name="T53" fmla="*/ 16 h 81"/>
                  <a:gd name="T54" fmla="*/ 74 w 133"/>
                  <a:gd name="T55" fmla="*/ 22 h 81"/>
                  <a:gd name="T56" fmla="*/ 74 w 133"/>
                  <a:gd name="T57" fmla="*/ 63 h 81"/>
                  <a:gd name="T58" fmla="*/ 74 w 133"/>
                  <a:gd name="T59" fmla="*/ 71 h 81"/>
                  <a:gd name="T60" fmla="*/ 76 w 133"/>
                  <a:gd name="T61" fmla="*/ 75 h 81"/>
                  <a:gd name="T62" fmla="*/ 82 w 133"/>
                  <a:gd name="T63" fmla="*/ 78 h 81"/>
                  <a:gd name="T64" fmla="*/ 87 w 133"/>
                  <a:gd name="T65" fmla="*/ 81 h 81"/>
                  <a:gd name="T66" fmla="*/ 47 w 133"/>
                  <a:gd name="T67" fmla="*/ 78 h 81"/>
                  <a:gd name="T68" fmla="*/ 57 w 133"/>
                  <a:gd name="T69" fmla="*/ 76 h 81"/>
                  <a:gd name="T70" fmla="*/ 60 w 133"/>
                  <a:gd name="T71" fmla="*/ 71 h 81"/>
                  <a:gd name="T72" fmla="*/ 60 w 133"/>
                  <a:gd name="T73" fmla="*/ 63 h 81"/>
                  <a:gd name="T74" fmla="*/ 60 w 133"/>
                  <a:gd name="T75" fmla="*/ 24 h 81"/>
                  <a:gd name="T76" fmla="*/ 57 w 133"/>
                  <a:gd name="T77" fmla="*/ 16 h 81"/>
                  <a:gd name="T78" fmla="*/ 50 w 133"/>
                  <a:gd name="T79" fmla="*/ 11 h 81"/>
                  <a:gd name="T80" fmla="*/ 42 w 133"/>
                  <a:gd name="T81" fmla="*/ 11 h 81"/>
                  <a:gd name="T82" fmla="*/ 31 w 133"/>
                  <a:gd name="T83" fmla="*/ 17 h 81"/>
                  <a:gd name="T84" fmla="*/ 27 w 133"/>
                  <a:gd name="T85" fmla="*/ 63 h 81"/>
                  <a:gd name="T86" fmla="*/ 28 w 133"/>
                  <a:gd name="T87" fmla="*/ 73 h 81"/>
                  <a:gd name="T88" fmla="*/ 31 w 133"/>
                  <a:gd name="T89" fmla="*/ 76 h 81"/>
                  <a:gd name="T90" fmla="*/ 39 w 133"/>
                  <a:gd name="T91" fmla="*/ 78 h 81"/>
                  <a:gd name="T92" fmla="*/ 0 w 133"/>
                  <a:gd name="T93" fmla="*/ 81 h 81"/>
                  <a:gd name="T94" fmla="*/ 4 w 133"/>
                  <a:gd name="T95" fmla="*/ 78 h 81"/>
                  <a:gd name="T96" fmla="*/ 9 w 133"/>
                  <a:gd name="T97" fmla="*/ 75 h 81"/>
                  <a:gd name="T98" fmla="*/ 12 w 133"/>
                  <a:gd name="T99" fmla="*/ 70 h 81"/>
                  <a:gd name="T100" fmla="*/ 12 w 133"/>
                  <a:gd name="T101" fmla="*/ 33 h 81"/>
                  <a:gd name="T102" fmla="*/ 12 w 133"/>
                  <a:gd name="T103" fmla="*/ 21 h 81"/>
                  <a:gd name="T104" fmla="*/ 11 w 133"/>
                  <a:gd name="T105" fmla="*/ 14 h 81"/>
                  <a:gd name="T106" fmla="*/ 7 w 133"/>
                  <a:gd name="T107" fmla="*/ 13 h 81"/>
                  <a:gd name="T108" fmla="*/ 3 w 133"/>
                  <a:gd name="T109" fmla="*/ 13 h 81"/>
                  <a:gd name="T110" fmla="*/ 0 w 133"/>
                  <a:gd name="T111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3" h="81">
                    <a:moveTo>
                      <a:pt x="23" y="0"/>
                    </a:moveTo>
                    <a:lnTo>
                      <a:pt x="27" y="0"/>
                    </a:lnTo>
                    <a:lnTo>
                      <a:pt x="27" y="17"/>
                    </a:lnTo>
                    <a:lnTo>
                      <a:pt x="31" y="13"/>
                    </a:lnTo>
                    <a:lnTo>
                      <a:pt x="34" y="8"/>
                    </a:lnTo>
                    <a:lnTo>
                      <a:pt x="36" y="6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3" y="2"/>
                    </a:lnTo>
                    <a:lnTo>
                      <a:pt x="66" y="5"/>
                    </a:lnTo>
                    <a:lnTo>
                      <a:pt x="69" y="8"/>
                    </a:lnTo>
                    <a:lnTo>
                      <a:pt x="71" y="13"/>
                    </a:lnTo>
                    <a:lnTo>
                      <a:pt x="73" y="17"/>
                    </a:lnTo>
                    <a:lnTo>
                      <a:pt x="79" y="11"/>
                    </a:lnTo>
                    <a:lnTo>
                      <a:pt x="84" y="6"/>
                    </a:lnTo>
                    <a:lnTo>
                      <a:pt x="88" y="3"/>
                    </a:lnTo>
                    <a:lnTo>
                      <a:pt x="95" y="2"/>
                    </a:lnTo>
                    <a:lnTo>
                      <a:pt x="101" y="0"/>
                    </a:lnTo>
                    <a:lnTo>
                      <a:pt x="106" y="2"/>
                    </a:lnTo>
                    <a:lnTo>
                      <a:pt x="112" y="3"/>
                    </a:lnTo>
                    <a:lnTo>
                      <a:pt x="116" y="8"/>
                    </a:lnTo>
                    <a:lnTo>
                      <a:pt x="120" y="14"/>
                    </a:lnTo>
                    <a:lnTo>
                      <a:pt x="120" y="17"/>
                    </a:lnTo>
                    <a:lnTo>
                      <a:pt x="122" y="24"/>
                    </a:lnTo>
                    <a:lnTo>
                      <a:pt x="122" y="30"/>
                    </a:lnTo>
                    <a:lnTo>
                      <a:pt x="122" y="63"/>
                    </a:lnTo>
                    <a:lnTo>
                      <a:pt x="122" y="70"/>
                    </a:lnTo>
                    <a:lnTo>
                      <a:pt x="122" y="73"/>
                    </a:lnTo>
                    <a:lnTo>
                      <a:pt x="123" y="75"/>
                    </a:lnTo>
                    <a:lnTo>
                      <a:pt x="125" y="76"/>
                    </a:lnTo>
                    <a:lnTo>
                      <a:pt x="128" y="78"/>
                    </a:lnTo>
                    <a:lnTo>
                      <a:pt x="133" y="78"/>
                    </a:lnTo>
                    <a:lnTo>
                      <a:pt x="133" y="81"/>
                    </a:lnTo>
                    <a:lnTo>
                      <a:pt x="95" y="81"/>
                    </a:lnTo>
                    <a:lnTo>
                      <a:pt x="95" y="78"/>
                    </a:lnTo>
                    <a:lnTo>
                      <a:pt x="96" y="78"/>
                    </a:lnTo>
                    <a:lnTo>
                      <a:pt x="101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8" y="71"/>
                    </a:lnTo>
                    <a:lnTo>
                      <a:pt x="108" y="68"/>
                    </a:lnTo>
                    <a:lnTo>
                      <a:pt x="108" y="63"/>
                    </a:lnTo>
                    <a:lnTo>
                      <a:pt x="108" y="30"/>
                    </a:lnTo>
                    <a:lnTo>
                      <a:pt x="108" y="24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3" y="13"/>
                    </a:lnTo>
                    <a:lnTo>
                      <a:pt x="98" y="11"/>
                    </a:lnTo>
                    <a:lnTo>
                      <a:pt x="95" y="11"/>
                    </a:lnTo>
                    <a:lnTo>
                      <a:pt x="90" y="11"/>
                    </a:lnTo>
                    <a:lnTo>
                      <a:pt x="85" y="13"/>
                    </a:lnTo>
                    <a:lnTo>
                      <a:pt x="81" y="16"/>
                    </a:lnTo>
                    <a:lnTo>
                      <a:pt x="74" y="21"/>
                    </a:lnTo>
                    <a:lnTo>
                      <a:pt x="74" y="22"/>
                    </a:lnTo>
                    <a:lnTo>
                      <a:pt x="74" y="25"/>
                    </a:lnTo>
                    <a:lnTo>
                      <a:pt x="74" y="63"/>
                    </a:lnTo>
                    <a:lnTo>
                      <a:pt x="74" y="68"/>
                    </a:lnTo>
                    <a:lnTo>
                      <a:pt x="74" y="71"/>
                    </a:lnTo>
                    <a:lnTo>
                      <a:pt x="74" y="73"/>
                    </a:lnTo>
                    <a:lnTo>
                      <a:pt x="76" y="75"/>
                    </a:lnTo>
                    <a:lnTo>
                      <a:pt x="79" y="76"/>
                    </a:lnTo>
                    <a:lnTo>
                      <a:pt x="82" y="78"/>
                    </a:lnTo>
                    <a:lnTo>
                      <a:pt x="87" y="78"/>
                    </a:lnTo>
                    <a:lnTo>
                      <a:pt x="87" y="81"/>
                    </a:lnTo>
                    <a:lnTo>
                      <a:pt x="47" y="81"/>
                    </a:lnTo>
                    <a:lnTo>
                      <a:pt x="47" y="78"/>
                    </a:lnTo>
                    <a:lnTo>
                      <a:pt x="52" y="78"/>
                    </a:lnTo>
                    <a:lnTo>
                      <a:pt x="57" y="76"/>
                    </a:lnTo>
                    <a:lnTo>
                      <a:pt x="58" y="75"/>
                    </a:lnTo>
                    <a:lnTo>
                      <a:pt x="60" y="71"/>
                    </a:lnTo>
                    <a:lnTo>
                      <a:pt x="60" y="70"/>
                    </a:lnTo>
                    <a:lnTo>
                      <a:pt x="60" y="63"/>
                    </a:lnTo>
                    <a:lnTo>
                      <a:pt x="60" y="30"/>
                    </a:lnTo>
                    <a:lnTo>
                      <a:pt x="60" y="24"/>
                    </a:lnTo>
                    <a:lnTo>
                      <a:pt x="58" y="19"/>
                    </a:lnTo>
                    <a:lnTo>
                      <a:pt x="57" y="16"/>
                    </a:lnTo>
                    <a:lnTo>
                      <a:pt x="54" y="13"/>
                    </a:lnTo>
                    <a:lnTo>
                      <a:pt x="50" y="11"/>
                    </a:lnTo>
                    <a:lnTo>
                      <a:pt x="47" y="9"/>
                    </a:lnTo>
                    <a:lnTo>
                      <a:pt x="42" y="11"/>
                    </a:lnTo>
                    <a:lnTo>
                      <a:pt x="38" y="13"/>
                    </a:lnTo>
                    <a:lnTo>
                      <a:pt x="31" y="17"/>
                    </a:lnTo>
                    <a:lnTo>
                      <a:pt x="27" y="21"/>
                    </a:lnTo>
                    <a:lnTo>
                      <a:pt x="27" y="63"/>
                    </a:lnTo>
                    <a:lnTo>
                      <a:pt x="27" y="70"/>
                    </a:lnTo>
                    <a:lnTo>
                      <a:pt x="28" y="73"/>
                    </a:lnTo>
                    <a:lnTo>
                      <a:pt x="28" y="76"/>
                    </a:lnTo>
                    <a:lnTo>
                      <a:pt x="31" y="76"/>
                    </a:lnTo>
                    <a:lnTo>
                      <a:pt x="34" y="78"/>
                    </a:lnTo>
                    <a:lnTo>
                      <a:pt x="39" y="78"/>
                    </a:lnTo>
                    <a:lnTo>
                      <a:pt x="39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1" y="73"/>
                    </a:lnTo>
                    <a:lnTo>
                      <a:pt x="12" y="70"/>
                    </a:lnTo>
                    <a:lnTo>
                      <a:pt x="12" y="63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0" name="Freeform 5141"/>
              <p:cNvSpPr>
                <a:spLocks noEditPoints="1"/>
              </p:cNvSpPr>
              <p:nvPr/>
            </p:nvSpPr>
            <p:spPr bwMode="auto">
              <a:xfrm>
                <a:off x="12286" y="15940"/>
                <a:ext cx="42" cy="60"/>
              </a:xfrm>
              <a:custGeom>
                <a:avLst/>
                <a:gdLst>
                  <a:gd name="T0" fmla="*/ 43 w 83"/>
                  <a:gd name="T1" fmla="*/ 13 h 119"/>
                  <a:gd name="T2" fmla="*/ 37 w 83"/>
                  <a:gd name="T3" fmla="*/ 16 h 119"/>
                  <a:gd name="T4" fmla="*/ 29 w 83"/>
                  <a:gd name="T5" fmla="*/ 24 h 119"/>
                  <a:gd name="T6" fmla="*/ 29 w 83"/>
                  <a:gd name="T7" fmla="*/ 59 h 119"/>
                  <a:gd name="T8" fmla="*/ 29 w 83"/>
                  <a:gd name="T9" fmla="*/ 65 h 119"/>
                  <a:gd name="T10" fmla="*/ 35 w 83"/>
                  <a:gd name="T11" fmla="*/ 75 h 119"/>
                  <a:gd name="T12" fmla="*/ 48 w 83"/>
                  <a:gd name="T13" fmla="*/ 78 h 119"/>
                  <a:gd name="T14" fmla="*/ 57 w 83"/>
                  <a:gd name="T15" fmla="*/ 75 h 119"/>
                  <a:gd name="T16" fmla="*/ 64 w 83"/>
                  <a:gd name="T17" fmla="*/ 67 h 119"/>
                  <a:gd name="T18" fmla="*/ 67 w 83"/>
                  <a:gd name="T19" fmla="*/ 54 h 119"/>
                  <a:gd name="T20" fmla="*/ 65 w 83"/>
                  <a:gd name="T21" fmla="*/ 32 h 119"/>
                  <a:gd name="T22" fmla="*/ 56 w 83"/>
                  <a:gd name="T23" fmla="*/ 16 h 119"/>
                  <a:gd name="T24" fmla="*/ 48 w 83"/>
                  <a:gd name="T25" fmla="*/ 13 h 119"/>
                  <a:gd name="T26" fmla="*/ 60 w 83"/>
                  <a:gd name="T27" fmla="*/ 2 h 119"/>
                  <a:gd name="T28" fmla="*/ 73 w 83"/>
                  <a:gd name="T29" fmla="*/ 9 h 119"/>
                  <a:gd name="T30" fmla="*/ 83 w 83"/>
                  <a:gd name="T31" fmla="*/ 40 h 119"/>
                  <a:gd name="T32" fmla="*/ 71 w 83"/>
                  <a:gd name="T33" fmla="*/ 73 h 119"/>
                  <a:gd name="T34" fmla="*/ 60 w 83"/>
                  <a:gd name="T35" fmla="*/ 81 h 119"/>
                  <a:gd name="T36" fmla="*/ 48 w 83"/>
                  <a:gd name="T37" fmla="*/ 84 h 119"/>
                  <a:gd name="T38" fmla="*/ 37 w 83"/>
                  <a:gd name="T39" fmla="*/ 81 h 119"/>
                  <a:gd name="T40" fmla="*/ 29 w 83"/>
                  <a:gd name="T41" fmla="*/ 76 h 119"/>
                  <a:gd name="T42" fmla="*/ 29 w 83"/>
                  <a:gd name="T43" fmla="*/ 105 h 119"/>
                  <a:gd name="T44" fmla="*/ 30 w 83"/>
                  <a:gd name="T45" fmla="*/ 111 h 119"/>
                  <a:gd name="T46" fmla="*/ 33 w 83"/>
                  <a:gd name="T47" fmla="*/ 114 h 119"/>
                  <a:gd name="T48" fmla="*/ 41 w 83"/>
                  <a:gd name="T49" fmla="*/ 116 h 119"/>
                  <a:gd name="T50" fmla="*/ 0 w 83"/>
                  <a:gd name="T51" fmla="*/ 119 h 119"/>
                  <a:gd name="T52" fmla="*/ 3 w 83"/>
                  <a:gd name="T53" fmla="*/ 116 h 119"/>
                  <a:gd name="T54" fmla="*/ 11 w 83"/>
                  <a:gd name="T55" fmla="*/ 114 h 119"/>
                  <a:gd name="T56" fmla="*/ 13 w 83"/>
                  <a:gd name="T57" fmla="*/ 111 h 119"/>
                  <a:gd name="T58" fmla="*/ 14 w 83"/>
                  <a:gd name="T59" fmla="*/ 105 h 119"/>
                  <a:gd name="T60" fmla="*/ 14 w 83"/>
                  <a:gd name="T61" fmla="*/ 25 h 119"/>
                  <a:gd name="T62" fmla="*/ 14 w 83"/>
                  <a:gd name="T63" fmla="*/ 16 h 119"/>
                  <a:gd name="T64" fmla="*/ 11 w 83"/>
                  <a:gd name="T65" fmla="*/ 13 h 119"/>
                  <a:gd name="T66" fmla="*/ 8 w 83"/>
                  <a:gd name="T67" fmla="*/ 11 h 119"/>
                  <a:gd name="T68" fmla="*/ 2 w 83"/>
                  <a:gd name="T69" fmla="*/ 13 h 119"/>
                  <a:gd name="T70" fmla="*/ 25 w 83"/>
                  <a:gd name="T71" fmla="*/ 0 h 119"/>
                  <a:gd name="T72" fmla="*/ 29 w 83"/>
                  <a:gd name="T73" fmla="*/ 19 h 119"/>
                  <a:gd name="T74" fmla="*/ 37 w 83"/>
                  <a:gd name="T75" fmla="*/ 8 h 119"/>
                  <a:gd name="T76" fmla="*/ 48 w 83"/>
                  <a:gd name="T77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119">
                    <a:moveTo>
                      <a:pt x="48" y="13"/>
                    </a:moveTo>
                    <a:lnTo>
                      <a:pt x="43" y="13"/>
                    </a:lnTo>
                    <a:lnTo>
                      <a:pt x="38" y="14"/>
                    </a:lnTo>
                    <a:lnTo>
                      <a:pt x="37" y="16"/>
                    </a:lnTo>
                    <a:lnTo>
                      <a:pt x="33" y="19"/>
                    </a:lnTo>
                    <a:lnTo>
                      <a:pt x="29" y="24"/>
                    </a:lnTo>
                    <a:lnTo>
                      <a:pt x="29" y="54"/>
                    </a:lnTo>
                    <a:lnTo>
                      <a:pt x="29" y="59"/>
                    </a:lnTo>
                    <a:lnTo>
                      <a:pt x="29" y="63"/>
                    </a:lnTo>
                    <a:lnTo>
                      <a:pt x="29" y="65"/>
                    </a:lnTo>
                    <a:lnTo>
                      <a:pt x="32" y="70"/>
                    </a:lnTo>
                    <a:lnTo>
                      <a:pt x="35" y="75"/>
                    </a:lnTo>
                    <a:lnTo>
                      <a:pt x="40" y="78"/>
                    </a:lnTo>
                    <a:lnTo>
                      <a:pt x="48" y="78"/>
                    </a:lnTo>
                    <a:lnTo>
                      <a:pt x="52" y="78"/>
                    </a:lnTo>
                    <a:lnTo>
                      <a:pt x="57" y="75"/>
                    </a:lnTo>
                    <a:lnTo>
                      <a:pt x="60" y="71"/>
                    </a:lnTo>
                    <a:lnTo>
                      <a:pt x="64" y="67"/>
                    </a:lnTo>
                    <a:lnTo>
                      <a:pt x="67" y="62"/>
                    </a:lnTo>
                    <a:lnTo>
                      <a:pt x="67" y="54"/>
                    </a:lnTo>
                    <a:lnTo>
                      <a:pt x="68" y="48"/>
                    </a:lnTo>
                    <a:lnTo>
                      <a:pt x="65" y="32"/>
                    </a:lnTo>
                    <a:lnTo>
                      <a:pt x="60" y="19"/>
                    </a:lnTo>
                    <a:lnTo>
                      <a:pt x="56" y="16"/>
                    </a:lnTo>
                    <a:lnTo>
                      <a:pt x="52" y="13"/>
                    </a:lnTo>
                    <a:lnTo>
                      <a:pt x="48" y="13"/>
                    </a:lnTo>
                    <a:close/>
                    <a:moveTo>
                      <a:pt x="54" y="0"/>
                    </a:moveTo>
                    <a:lnTo>
                      <a:pt x="60" y="2"/>
                    </a:lnTo>
                    <a:lnTo>
                      <a:pt x="68" y="5"/>
                    </a:lnTo>
                    <a:lnTo>
                      <a:pt x="73" y="9"/>
                    </a:lnTo>
                    <a:lnTo>
                      <a:pt x="81" y="22"/>
                    </a:lnTo>
                    <a:lnTo>
                      <a:pt x="83" y="40"/>
                    </a:lnTo>
                    <a:lnTo>
                      <a:pt x="81" y="57"/>
                    </a:lnTo>
                    <a:lnTo>
                      <a:pt x="71" y="73"/>
                    </a:lnTo>
                    <a:lnTo>
                      <a:pt x="67" y="78"/>
                    </a:lnTo>
                    <a:lnTo>
                      <a:pt x="60" y="81"/>
                    </a:lnTo>
                    <a:lnTo>
                      <a:pt x="54" y="83"/>
                    </a:lnTo>
                    <a:lnTo>
                      <a:pt x="48" y="84"/>
                    </a:lnTo>
                    <a:lnTo>
                      <a:pt x="41" y="83"/>
                    </a:lnTo>
                    <a:lnTo>
                      <a:pt x="37" y="81"/>
                    </a:lnTo>
                    <a:lnTo>
                      <a:pt x="32" y="79"/>
                    </a:lnTo>
                    <a:lnTo>
                      <a:pt x="29" y="76"/>
                    </a:lnTo>
                    <a:lnTo>
                      <a:pt x="29" y="100"/>
                    </a:lnTo>
                    <a:lnTo>
                      <a:pt x="29" y="105"/>
                    </a:lnTo>
                    <a:lnTo>
                      <a:pt x="29" y="108"/>
                    </a:lnTo>
                    <a:lnTo>
                      <a:pt x="30" y="111"/>
                    </a:lnTo>
                    <a:lnTo>
                      <a:pt x="30" y="113"/>
                    </a:lnTo>
                    <a:lnTo>
                      <a:pt x="33" y="114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11" y="114"/>
                    </a:lnTo>
                    <a:lnTo>
                      <a:pt x="13" y="113"/>
                    </a:lnTo>
                    <a:lnTo>
                      <a:pt x="13" y="111"/>
                    </a:lnTo>
                    <a:lnTo>
                      <a:pt x="14" y="108"/>
                    </a:lnTo>
                    <a:lnTo>
                      <a:pt x="14" y="105"/>
                    </a:lnTo>
                    <a:lnTo>
                      <a:pt x="14" y="100"/>
                    </a:lnTo>
                    <a:lnTo>
                      <a:pt x="14" y="25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1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29" y="19"/>
                    </a:lnTo>
                    <a:lnTo>
                      <a:pt x="32" y="13"/>
                    </a:lnTo>
                    <a:lnTo>
                      <a:pt x="37" y="8"/>
                    </a:lnTo>
                    <a:lnTo>
                      <a:pt x="41" y="5"/>
                    </a:lnTo>
                    <a:lnTo>
                      <a:pt x="48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1" name="Freeform 5142"/>
              <p:cNvSpPr>
                <a:spLocks noEditPoints="1"/>
              </p:cNvSpPr>
              <p:nvPr/>
            </p:nvSpPr>
            <p:spPr bwMode="auto">
              <a:xfrm>
                <a:off x="12334" y="15940"/>
                <a:ext cx="34" cy="42"/>
              </a:xfrm>
              <a:custGeom>
                <a:avLst/>
                <a:gdLst>
                  <a:gd name="T0" fmla="*/ 32 w 67"/>
                  <a:gd name="T1" fmla="*/ 6 h 84"/>
                  <a:gd name="T2" fmla="*/ 27 w 67"/>
                  <a:gd name="T3" fmla="*/ 6 h 84"/>
                  <a:gd name="T4" fmla="*/ 23 w 67"/>
                  <a:gd name="T5" fmla="*/ 8 h 84"/>
                  <a:gd name="T6" fmla="*/ 19 w 67"/>
                  <a:gd name="T7" fmla="*/ 11 h 84"/>
                  <a:gd name="T8" fmla="*/ 16 w 67"/>
                  <a:gd name="T9" fmla="*/ 16 h 84"/>
                  <a:gd name="T10" fmla="*/ 15 w 67"/>
                  <a:gd name="T11" fmla="*/ 21 h 84"/>
                  <a:gd name="T12" fmla="*/ 13 w 67"/>
                  <a:gd name="T13" fmla="*/ 27 h 84"/>
                  <a:gd name="T14" fmla="*/ 50 w 67"/>
                  <a:gd name="T15" fmla="*/ 27 h 84"/>
                  <a:gd name="T16" fmla="*/ 48 w 67"/>
                  <a:gd name="T17" fmla="*/ 21 h 84"/>
                  <a:gd name="T18" fmla="*/ 48 w 67"/>
                  <a:gd name="T19" fmla="*/ 17 h 84"/>
                  <a:gd name="T20" fmla="*/ 45 w 67"/>
                  <a:gd name="T21" fmla="*/ 13 h 84"/>
                  <a:gd name="T22" fmla="*/ 42 w 67"/>
                  <a:gd name="T23" fmla="*/ 9 h 84"/>
                  <a:gd name="T24" fmla="*/ 37 w 67"/>
                  <a:gd name="T25" fmla="*/ 6 h 84"/>
                  <a:gd name="T26" fmla="*/ 32 w 67"/>
                  <a:gd name="T27" fmla="*/ 6 h 84"/>
                  <a:gd name="T28" fmla="*/ 37 w 67"/>
                  <a:gd name="T29" fmla="*/ 0 h 84"/>
                  <a:gd name="T30" fmla="*/ 45 w 67"/>
                  <a:gd name="T31" fmla="*/ 2 h 84"/>
                  <a:gd name="T32" fmla="*/ 53 w 67"/>
                  <a:gd name="T33" fmla="*/ 5 h 84"/>
                  <a:gd name="T34" fmla="*/ 59 w 67"/>
                  <a:gd name="T35" fmla="*/ 9 h 84"/>
                  <a:gd name="T36" fmla="*/ 64 w 67"/>
                  <a:gd name="T37" fmla="*/ 16 h 84"/>
                  <a:gd name="T38" fmla="*/ 65 w 67"/>
                  <a:gd name="T39" fmla="*/ 24 h 84"/>
                  <a:gd name="T40" fmla="*/ 67 w 67"/>
                  <a:gd name="T41" fmla="*/ 32 h 84"/>
                  <a:gd name="T42" fmla="*/ 13 w 67"/>
                  <a:gd name="T43" fmla="*/ 32 h 84"/>
                  <a:gd name="T44" fmla="*/ 15 w 67"/>
                  <a:gd name="T45" fmla="*/ 48 h 84"/>
                  <a:gd name="T46" fmla="*/ 21 w 67"/>
                  <a:gd name="T47" fmla="*/ 60 h 84"/>
                  <a:gd name="T48" fmla="*/ 27 w 67"/>
                  <a:gd name="T49" fmla="*/ 65 h 84"/>
                  <a:gd name="T50" fmla="*/ 34 w 67"/>
                  <a:gd name="T51" fmla="*/ 68 h 84"/>
                  <a:gd name="T52" fmla="*/ 42 w 67"/>
                  <a:gd name="T53" fmla="*/ 70 h 84"/>
                  <a:gd name="T54" fmla="*/ 48 w 67"/>
                  <a:gd name="T55" fmla="*/ 68 h 84"/>
                  <a:gd name="T56" fmla="*/ 54 w 67"/>
                  <a:gd name="T57" fmla="*/ 65 h 84"/>
                  <a:gd name="T58" fmla="*/ 59 w 67"/>
                  <a:gd name="T59" fmla="*/ 62 h 84"/>
                  <a:gd name="T60" fmla="*/ 62 w 67"/>
                  <a:gd name="T61" fmla="*/ 57 h 84"/>
                  <a:gd name="T62" fmla="*/ 64 w 67"/>
                  <a:gd name="T63" fmla="*/ 51 h 84"/>
                  <a:gd name="T64" fmla="*/ 67 w 67"/>
                  <a:gd name="T65" fmla="*/ 52 h 84"/>
                  <a:gd name="T66" fmla="*/ 65 w 67"/>
                  <a:gd name="T67" fmla="*/ 60 h 84"/>
                  <a:gd name="T68" fmla="*/ 62 w 67"/>
                  <a:gd name="T69" fmla="*/ 67 h 84"/>
                  <a:gd name="T70" fmla="*/ 56 w 67"/>
                  <a:gd name="T71" fmla="*/ 73 h 84"/>
                  <a:gd name="T72" fmla="*/ 53 w 67"/>
                  <a:gd name="T73" fmla="*/ 78 h 84"/>
                  <a:gd name="T74" fmla="*/ 46 w 67"/>
                  <a:gd name="T75" fmla="*/ 81 h 84"/>
                  <a:gd name="T76" fmla="*/ 42 w 67"/>
                  <a:gd name="T77" fmla="*/ 83 h 84"/>
                  <a:gd name="T78" fmla="*/ 35 w 67"/>
                  <a:gd name="T79" fmla="*/ 84 h 84"/>
                  <a:gd name="T80" fmla="*/ 27 w 67"/>
                  <a:gd name="T81" fmla="*/ 83 h 84"/>
                  <a:gd name="T82" fmla="*/ 23 w 67"/>
                  <a:gd name="T83" fmla="*/ 81 h 84"/>
                  <a:gd name="T84" fmla="*/ 16 w 67"/>
                  <a:gd name="T85" fmla="*/ 78 h 84"/>
                  <a:gd name="T86" fmla="*/ 11 w 67"/>
                  <a:gd name="T87" fmla="*/ 73 h 84"/>
                  <a:gd name="T88" fmla="*/ 4 w 67"/>
                  <a:gd name="T89" fmla="*/ 59 h 84"/>
                  <a:gd name="T90" fmla="*/ 0 w 67"/>
                  <a:gd name="T91" fmla="*/ 43 h 84"/>
                  <a:gd name="T92" fmla="*/ 4 w 67"/>
                  <a:gd name="T93" fmla="*/ 25 h 84"/>
                  <a:gd name="T94" fmla="*/ 11 w 67"/>
                  <a:gd name="T95" fmla="*/ 11 h 84"/>
                  <a:gd name="T96" fmla="*/ 23 w 67"/>
                  <a:gd name="T97" fmla="*/ 3 h 84"/>
                  <a:gd name="T98" fmla="*/ 37 w 67"/>
                  <a:gd name="T9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4">
                    <a:moveTo>
                      <a:pt x="32" y="6"/>
                    </a:moveTo>
                    <a:lnTo>
                      <a:pt x="27" y="6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6" y="16"/>
                    </a:lnTo>
                    <a:lnTo>
                      <a:pt x="15" y="21"/>
                    </a:lnTo>
                    <a:lnTo>
                      <a:pt x="13" y="27"/>
                    </a:lnTo>
                    <a:lnTo>
                      <a:pt x="50" y="27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5" y="13"/>
                    </a:lnTo>
                    <a:lnTo>
                      <a:pt x="42" y="9"/>
                    </a:lnTo>
                    <a:lnTo>
                      <a:pt x="37" y="6"/>
                    </a:lnTo>
                    <a:lnTo>
                      <a:pt x="32" y="6"/>
                    </a:lnTo>
                    <a:close/>
                    <a:moveTo>
                      <a:pt x="37" y="0"/>
                    </a:moveTo>
                    <a:lnTo>
                      <a:pt x="45" y="2"/>
                    </a:lnTo>
                    <a:lnTo>
                      <a:pt x="53" y="5"/>
                    </a:lnTo>
                    <a:lnTo>
                      <a:pt x="59" y="9"/>
                    </a:lnTo>
                    <a:lnTo>
                      <a:pt x="64" y="16"/>
                    </a:lnTo>
                    <a:lnTo>
                      <a:pt x="65" y="24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5" y="48"/>
                    </a:lnTo>
                    <a:lnTo>
                      <a:pt x="21" y="60"/>
                    </a:lnTo>
                    <a:lnTo>
                      <a:pt x="27" y="65"/>
                    </a:lnTo>
                    <a:lnTo>
                      <a:pt x="34" y="68"/>
                    </a:lnTo>
                    <a:lnTo>
                      <a:pt x="42" y="70"/>
                    </a:lnTo>
                    <a:lnTo>
                      <a:pt x="48" y="68"/>
                    </a:lnTo>
                    <a:lnTo>
                      <a:pt x="54" y="65"/>
                    </a:lnTo>
                    <a:lnTo>
                      <a:pt x="59" y="62"/>
                    </a:lnTo>
                    <a:lnTo>
                      <a:pt x="62" y="57"/>
                    </a:lnTo>
                    <a:lnTo>
                      <a:pt x="64" y="51"/>
                    </a:lnTo>
                    <a:lnTo>
                      <a:pt x="67" y="52"/>
                    </a:lnTo>
                    <a:lnTo>
                      <a:pt x="65" y="60"/>
                    </a:lnTo>
                    <a:lnTo>
                      <a:pt x="62" y="67"/>
                    </a:lnTo>
                    <a:lnTo>
                      <a:pt x="56" y="73"/>
                    </a:lnTo>
                    <a:lnTo>
                      <a:pt x="53" y="78"/>
                    </a:lnTo>
                    <a:lnTo>
                      <a:pt x="46" y="81"/>
                    </a:lnTo>
                    <a:lnTo>
                      <a:pt x="42" y="83"/>
                    </a:lnTo>
                    <a:lnTo>
                      <a:pt x="35" y="84"/>
                    </a:lnTo>
                    <a:lnTo>
                      <a:pt x="27" y="83"/>
                    </a:lnTo>
                    <a:lnTo>
                      <a:pt x="23" y="81"/>
                    </a:lnTo>
                    <a:lnTo>
                      <a:pt x="16" y="78"/>
                    </a:lnTo>
                    <a:lnTo>
                      <a:pt x="11" y="73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4" y="25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2" name="Freeform 5143"/>
              <p:cNvSpPr>
                <a:spLocks/>
              </p:cNvSpPr>
              <p:nvPr/>
            </p:nvSpPr>
            <p:spPr bwMode="auto">
              <a:xfrm>
                <a:off x="12371" y="15940"/>
                <a:ext cx="29" cy="40"/>
              </a:xfrm>
              <a:custGeom>
                <a:avLst/>
                <a:gdLst>
                  <a:gd name="T0" fmla="*/ 24 w 59"/>
                  <a:gd name="T1" fmla="*/ 0 h 81"/>
                  <a:gd name="T2" fmla="*/ 27 w 59"/>
                  <a:gd name="T3" fmla="*/ 0 h 81"/>
                  <a:gd name="T4" fmla="*/ 27 w 59"/>
                  <a:gd name="T5" fmla="*/ 17 h 81"/>
                  <a:gd name="T6" fmla="*/ 32 w 59"/>
                  <a:gd name="T7" fmla="*/ 9 h 81"/>
                  <a:gd name="T8" fmla="*/ 39 w 59"/>
                  <a:gd name="T9" fmla="*/ 5 h 81"/>
                  <a:gd name="T10" fmla="*/ 43 w 59"/>
                  <a:gd name="T11" fmla="*/ 2 h 81"/>
                  <a:gd name="T12" fmla="*/ 48 w 59"/>
                  <a:gd name="T13" fmla="*/ 0 h 81"/>
                  <a:gd name="T14" fmla="*/ 53 w 59"/>
                  <a:gd name="T15" fmla="*/ 2 h 81"/>
                  <a:gd name="T16" fmla="*/ 56 w 59"/>
                  <a:gd name="T17" fmla="*/ 3 h 81"/>
                  <a:gd name="T18" fmla="*/ 58 w 59"/>
                  <a:gd name="T19" fmla="*/ 6 h 81"/>
                  <a:gd name="T20" fmla="*/ 59 w 59"/>
                  <a:gd name="T21" fmla="*/ 9 h 81"/>
                  <a:gd name="T22" fmla="*/ 58 w 59"/>
                  <a:gd name="T23" fmla="*/ 13 h 81"/>
                  <a:gd name="T24" fmla="*/ 56 w 59"/>
                  <a:gd name="T25" fmla="*/ 16 h 81"/>
                  <a:gd name="T26" fmla="*/ 54 w 59"/>
                  <a:gd name="T27" fmla="*/ 17 h 81"/>
                  <a:gd name="T28" fmla="*/ 51 w 59"/>
                  <a:gd name="T29" fmla="*/ 17 h 81"/>
                  <a:gd name="T30" fmla="*/ 48 w 59"/>
                  <a:gd name="T31" fmla="*/ 17 h 81"/>
                  <a:gd name="T32" fmla="*/ 45 w 59"/>
                  <a:gd name="T33" fmla="*/ 14 h 81"/>
                  <a:gd name="T34" fmla="*/ 42 w 59"/>
                  <a:gd name="T35" fmla="*/ 13 h 81"/>
                  <a:gd name="T36" fmla="*/ 39 w 59"/>
                  <a:gd name="T37" fmla="*/ 11 h 81"/>
                  <a:gd name="T38" fmla="*/ 37 w 59"/>
                  <a:gd name="T39" fmla="*/ 13 h 81"/>
                  <a:gd name="T40" fmla="*/ 35 w 59"/>
                  <a:gd name="T41" fmla="*/ 14 h 81"/>
                  <a:gd name="T42" fmla="*/ 32 w 59"/>
                  <a:gd name="T43" fmla="*/ 17 h 81"/>
                  <a:gd name="T44" fmla="*/ 27 w 59"/>
                  <a:gd name="T45" fmla="*/ 25 h 81"/>
                  <a:gd name="T46" fmla="*/ 27 w 59"/>
                  <a:gd name="T47" fmla="*/ 62 h 81"/>
                  <a:gd name="T48" fmla="*/ 29 w 59"/>
                  <a:gd name="T49" fmla="*/ 68 h 81"/>
                  <a:gd name="T50" fmla="*/ 29 w 59"/>
                  <a:gd name="T51" fmla="*/ 73 h 81"/>
                  <a:gd name="T52" fmla="*/ 31 w 59"/>
                  <a:gd name="T53" fmla="*/ 75 h 81"/>
                  <a:gd name="T54" fmla="*/ 34 w 59"/>
                  <a:gd name="T55" fmla="*/ 76 h 81"/>
                  <a:gd name="T56" fmla="*/ 37 w 59"/>
                  <a:gd name="T57" fmla="*/ 78 h 81"/>
                  <a:gd name="T58" fmla="*/ 42 w 59"/>
                  <a:gd name="T59" fmla="*/ 78 h 81"/>
                  <a:gd name="T60" fmla="*/ 42 w 59"/>
                  <a:gd name="T61" fmla="*/ 81 h 81"/>
                  <a:gd name="T62" fmla="*/ 2 w 59"/>
                  <a:gd name="T63" fmla="*/ 81 h 81"/>
                  <a:gd name="T64" fmla="*/ 2 w 59"/>
                  <a:gd name="T65" fmla="*/ 78 h 81"/>
                  <a:gd name="T66" fmla="*/ 7 w 59"/>
                  <a:gd name="T67" fmla="*/ 78 h 81"/>
                  <a:gd name="T68" fmla="*/ 10 w 59"/>
                  <a:gd name="T69" fmla="*/ 76 h 81"/>
                  <a:gd name="T70" fmla="*/ 12 w 59"/>
                  <a:gd name="T71" fmla="*/ 75 h 81"/>
                  <a:gd name="T72" fmla="*/ 13 w 59"/>
                  <a:gd name="T73" fmla="*/ 71 h 81"/>
                  <a:gd name="T74" fmla="*/ 13 w 59"/>
                  <a:gd name="T75" fmla="*/ 68 h 81"/>
                  <a:gd name="T76" fmla="*/ 13 w 59"/>
                  <a:gd name="T77" fmla="*/ 63 h 81"/>
                  <a:gd name="T78" fmla="*/ 13 w 59"/>
                  <a:gd name="T79" fmla="*/ 33 h 81"/>
                  <a:gd name="T80" fmla="*/ 13 w 59"/>
                  <a:gd name="T81" fmla="*/ 25 h 81"/>
                  <a:gd name="T82" fmla="*/ 13 w 59"/>
                  <a:gd name="T83" fmla="*/ 19 h 81"/>
                  <a:gd name="T84" fmla="*/ 13 w 59"/>
                  <a:gd name="T85" fmla="*/ 17 h 81"/>
                  <a:gd name="T86" fmla="*/ 12 w 59"/>
                  <a:gd name="T87" fmla="*/ 14 h 81"/>
                  <a:gd name="T88" fmla="*/ 12 w 59"/>
                  <a:gd name="T89" fmla="*/ 13 h 81"/>
                  <a:gd name="T90" fmla="*/ 10 w 59"/>
                  <a:gd name="T91" fmla="*/ 13 h 81"/>
                  <a:gd name="T92" fmla="*/ 7 w 59"/>
                  <a:gd name="T93" fmla="*/ 11 h 81"/>
                  <a:gd name="T94" fmla="*/ 5 w 59"/>
                  <a:gd name="T95" fmla="*/ 13 h 81"/>
                  <a:gd name="T96" fmla="*/ 2 w 59"/>
                  <a:gd name="T97" fmla="*/ 13 h 81"/>
                  <a:gd name="T98" fmla="*/ 0 w 59"/>
                  <a:gd name="T99" fmla="*/ 9 h 81"/>
                  <a:gd name="T100" fmla="*/ 24 w 59"/>
                  <a:gd name="T10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" h="81">
                    <a:moveTo>
                      <a:pt x="24" y="0"/>
                    </a:moveTo>
                    <a:lnTo>
                      <a:pt x="27" y="0"/>
                    </a:lnTo>
                    <a:lnTo>
                      <a:pt x="27" y="17"/>
                    </a:lnTo>
                    <a:lnTo>
                      <a:pt x="32" y="9"/>
                    </a:lnTo>
                    <a:lnTo>
                      <a:pt x="39" y="5"/>
                    </a:lnTo>
                    <a:lnTo>
                      <a:pt x="43" y="2"/>
                    </a:lnTo>
                    <a:lnTo>
                      <a:pt x="48" y="0"/>
                    </a:lnTo>
                    <a:lnTo>
                      <a:pt x="53" y="2"/>
                    </a:lnTo>
                    <a:lnTo>
                      <a:pt x="56" y="3"/>
                    </a:lnTo>
                    <a:lnTo>
                      <a:pt x="58" y="6"/>
                    </a:lnTo>
                    <a:lnTo>
                      <a:pt x="59" y="9"/>
                    </a:lnTo>
                    <a:lnTo>
                      <a:pt x="58" y="13"/>
                    </a:lnTo>
                    <a:lnTo>
                      <a:pt x="56" y="16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5" y="14"/>
                    </a:lnTo>
                    <a:lnTo>
                      <a:pt x="42" y="13"/>
                    </a:lnTo>
                    <a:lnTo>
                      <a:pt x="39" y="11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2" y="17"/>
                    </a:lnTo>
                    <a:lnTo>
                      <a:pt x="27" y="25"/>
                    </a:lnTo>
                    <a:lnTo>
                      <a:pt x="27" y="62"/>
                    </a:lnTo>
                    <a:lnTo>
                      <a:pt x="29" y="68"/>
                    </a:lnTo>
                    <a:lnTo>
                      <a:pt x="29" y="73"/>
                    </a:lnTo>
                    <a:lnTo>
                      <a:pt x="31" y="75"/>
                    </a:lnTo>
                    <a:lnTo>
                      <a:pt x="34" y="76"/>
                    </a:lnTo>
                    <a:lnTo>
                      <a:pt x="37" y="78"/>
                    </a:lnTo>
                    <a:lnTo>
                      <a:pt x="42" y="78"/>
                    </a:lnTo>
                    <a:lnTo>
                      <a:pt x="42" y="81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7" y="78"/>
                    </a:lnTo>
                    <a:lnTo>
                      <a:pt x="10" y="76"/>
                    </a:lnTo>
                    <a:lnTo>
                      <a:pt x="12" y="75"/>
                    </a:lnTo>
                    <a:lnTo>
                      <a:pt x="13" y="71"/>
                    </a:lnTo>
                    <a:lnTo>
                      <a:pt x="13" y="68"/>
                    </a:lnTo>
                    <a:lnTo>
                      <a:pt x="13" y="63"/>
                    </a:lnTo>
                    <a:lnTo>
                      <a:pt x="13" y="33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3" name="Freeform 5144"/>
              <p:cNvSpPr>
                <a:spLocks noEditPoints="1"/>
              </p:cNvSpPr>
              <p:nvPr/>
            </p:nvSpPr>
            <p:spPr bwMode="auto">
              <a:xfrm>
                <a:off x="12402" y="15940"/>
                <a:ext cx="36" cy="41"/>
              </a:xfrm>
              <a:custGeom>
                <a:avLst/>
                <a:gdLst>
                  <a:gd name="T0" fmla="*/ 37 w 72"/>
                  <a:gd name="T1" fmla="*/ 38 h 83"/>
                  <a:gd name="T2" fmla="*/ 27 w 72"/>
                  <a:gd name="T3" fmla="*/ 41 h 83"/>
                  <a:gd name="T4" fmla="*/ 17 w 72"/>
                  <a:gd name="T5" fmla="*/ 49 h 83"/>
                  <a:gd name="T6" fmla="*/ 14 w 72"/>
                  <a:gd name="T7" fmla="*/ 59 h 83"/>
                  <a:gd name="T8" fmla="*/ 17 w 72"/>
                  <a:gd name="T9" fmla="*/ 68 h 83"/>
                  <a:gd name="T10" fmla="*/ 27 w 72"/>
                  <a:gd name="T11" fmla="*/ 73 h 83"/>
                  <a:gd name="T12" fmla="*/ 37 w 72"/>
                  <a:gd name="T13" fmla="*/ 68 h 83"/>
                  <a:gd name="T14" fmla="*/ 44 w 72"/>
                  <a:gd name="T15" fmla="*/ 35 h 83"/>
                  <a:gd name="T16" fmla="*/ 38 w 72"/>
                  <a:gd name="T17" fmla="*/ 0 h 83"/>
                  <a:gd name="T18" fmla="*/ 49 w 72"/>
                  <a:gd name="T19" fmla="*/ 3 h 83"/>
                  <a:gd name="T20" fmla="*/ 56 w 72"/>
                  <a:gd name="T21" fmla="*/ 13 h 83"/>
                  <a:gd name="T22" fmla="*/ 57 w 72"/>
                  <a:gd name="T23" fmla="*/ 21 h 83"/>
                  <a:gd name="T24" fmla="*/ 57 w 72"/>
                  <a:gd name="T25" fmla="*/ 54 h 83"/>
                  <a:gd name="T26" fmla="*/ 59 w 72"/>
                  <a:gd name="T27" fmla="*/ 65 h 83"/>
                  <a:gd name="T28" fmla="*/ 59 w 72"/>
                  <a:gd name="T29" fmla="*/ 70 h 83"/>
                  <a:gd name="T30" fmla="*/ 62 w 72"/>
                  <a:gd name="T31" fmla="*/ 71 h 83"/>
                  <a:gd name="T32" fmla="*/ 67 w 72"/>
                  <a:gd name="T33" fmla="*/ 70 h 83"/>
                  <a:gd name="T34" fmla="*/ 72 w 72"/>
                  <a:gd name="T35" fmla="*/ 65 h 83"/>
                  <a:gd name="T36" fmla="*/ 65 w 72"/>
                  <a:gd name="T37" fmla="*/ 76 h 83"/>
                  <a:gd name="T38" fmla="*/ 52 w 72"/>
                  <a:gd name="T39" fmla="*/ 83 h 83"/>
                  <a:gd name="T40" fmla="*/ 46 w 72"/>
                  <a:gd name="T41" fmla="*/ 79 h 83"/>
                  <a:gd name="T42" fmla="*/ 44 w 72"/>
                  <a:gd name="T43" fmla="*/ 75 h 83"/>
                  <a:gd name="T44" fmla="*/ 38 w 72"/>
                  <a:gd name="T45" fmla="*/ 75 h 83"/>
                  <a:gd name="T46" fmla="*/ 30 w 72"/>
                  <a:gd name="T47" fmla="*/ 79 h 83"/>
                  <a:gd name="T48" fmla="*/ 24 w 72"/>
                  <a:gd name="T49" fmla="*/ 83 h 83"/>
                  <a:gd name="T50" fmla="*/ 14 w 72"/>
                  <a:gd name="T51" fmla="*/ 83 h 83"/>
                  <a:gd name="T52" fmla="*/ 5 w 72"/>
                  <a:gd name="T53" fmla="*/ 78 h 83"/>
                  <a:gd name="T54" fmla="*/ 0 w 72"/>
                  <a:gd name="T55" fmla="*/ 68 h 83"/>
                  <a:gd name="T56" fmla="*/ 0 w 72"/>
                  <a:gd name="T57" fmla="*/ 57 h 83"/>
                  <a:gd name="T58" fmla="*/ 8 w 72"/>
                  <a:gd name="T59" fmla="*/ 48 h 83"/>
                  <a:gd name="T60" fmla="*/ 27 w 72"/>
                  <a:gd name="T61" fmla="*/ 36 h 83"/>
                  <a:gd name="T62" fmla="*/ 44 w 72"/>
                  <a:gd name="T63" fmla="*/ 25 h 83"/>
                  <a:gd name="T64" fmla="*/ 41 w 72"/>
                  <a:gd name="T65" fmla="*/ 14 h 83"/>
                  <a:gd name="T66" fmla="*/ 37 w 72"/>
                  <a:gd name="T67" fmla="*/ 8 h 83"/>
                  <a:gd name="T68" fmla="*/ 29 w 72"/>
                  <a:gd name="T69" fmla="*/ 5 h 83"/>
                  <a:gd name="T70" fmla="*/ 21 w 72"/>
                  <a:gd name="T71" fmla="*/ 8 h 83"/>
                  <a:gd name="T72" fmla="*/ 17 w 72"/>
                  <a:gd name="T73" fmla="*/ 16 h 83"/>
                  <a:gd name="T74" fmla="*/ 17 w 72"/>
                  <a:gd name="T75" fmla="*/ 24 h 83"/>
                  <a:gd name="T76" fmla="*/ 13 w 72"/>
                  <a:gd name="T77" fmla="*/ 27 h 83"/>
                  <a:gd name="T78" fmla="*/ 8 w 72"/>
                  <a:gd name="T79" fmla="*/ 27 h 83"/>
                  <a:gd name="T80" fmla="*/ 3 w 72"/>
                  <a:gd name="T81" fmla="*/ 24 h 83"/>
                  <a:gd name="T82" fmla="*/ 3 w 72"/>
                  <a:gd name="T83" fmla="*/ 16 h 83"/>
                  <a:gd name="T84" fmla="*/ 11 w 72"/>
                  <a:gd name="T85" fmla="*/ 6 h 83"/>
                  <a:gd name="T86" fmla="*/ 24 w 72"/>
                  <a:gd name="T87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" h="83">
                    <a:moveTo>
                      <a:pt x="44" y="35"/>
                    </a:moveTo>
                    <a:lnTo>
                      <a:pt x="37" y="38"/>
                    </a:lnTo>
                    <a:lnTo>
                      <a:pt x="30" y="40"/>
                    </a:lnTo>
                    <a:lnTo>
                      <a:pt x="27" y="41"/>
                    </a:lnTo>
                    <a:lnTo>
                      <a:pt x="21" y="46"/>
                    </a:lnTo>
                    <a:lnTo>
                      <a:pt x="17" y="49"/>
                    </a:lnTo>
                    <a:lnTo>
                      <a:pt x="14" y="54"/>
                    </a:lnTo>
                    <a:lnTo>
                      <a:pt x="14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22" y="71"/>
                    </a:lnTo>
                    <a:lnTo>
                      <a:pt x="27" y="73"/>
                    </a:lnTo>
                    <a:lnTo>
                      <a:pt x="32" y="71"/>
                    </a:lnTo>
                    <a:lnTo>
                      <a:pt x="37" y="68"/>
                    </a:lnTo>
                    <a:lnTo>
                      <a:pt x="44" y="63"/>
                    </a:lnTo>
                    <a:lnTo>
                      <a:pt x="44" y="35"/>
                    </a:lnTo>
                    <a:close/>
                    <a:moveTo>
                      <a:pt x="32" y="0"/>
                    </a:moveTo>
                    <a:lnTo>
                      <a:pt x="38" y="0"/>
                    </a:lnTo>
                    <a:lnTo>
                      <a:pt x="44" y="2"/>
                    </a:lnTo>
                    <a:lnTo>
                      <a:pt x="49" y="3"/>
                    </a:lnTo>
                    <a:lnTo>
                      <a:pt x="54" y="6"/>
                    </a:lnTo>
                    <a:lnTo>
                      <a:pt x="56" y="13"/>
                    </a:lnTo>
                    <a:lnTo>
                      <a:pt x="57" y="16"/>
                    </a:lnTo>
                    <a:lnTo>
                      <a:pt x="57" y="21"/>
                    </a:lnTo>
                    <a:lnTo>
                      <a:pt x="57" y="27"/>
                    </a:lnTo>
                    <a:lnTo>
                      <a:pt x="57" y="54"/>
                    </a:lnTo>
                    <a:lnTo>
                      <a:pt x="59" y="60"/>
                    </a:lnTo>
                    <a:lnTo>
                      <a:pt x="59" y="65"/>
                    </a:lnTo>
                    <a:lnTo>
                      <a:pt x="59" y="67"/>
                    </a:lnTo>
                    <a:lnTo>
                      <a:pt x="59" y="70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5" y="71"/>
                    </a:lnTo>
                    <a:lnTo>
                      <a:pt x="67" y="70"/>
                    </a:lnTo>
                    <a:lnTo>
                      <a:pt x="68" y="68"/>
                    </a:lnTo>
                    <a:lnTo>
                      <a:pt x="72" y="65"/>
                    </a:lnTo>
                    <a:lnTo>
                      <a:pt x="72" y="70"/>
                    </a:lnTo>
                    <a:lnTo>
                      <a:pt x="65" y="76"/>
                    </a:lnTo>
                    <a:lnTo>
                      <a:pt x="59" y="81"/>
                    </a:lnTo>
                    <a:lnTo>
                      <a:pt x="52" y="83"/>
                    </a:lnTo>
                    <a:lnTo>
                      <a:pt x="49" y="83"/>
                    </a:lnTo>
                    <a:lnTo>
                      <a:pt x="46" y="79"/>
                    </a:lnTo>
                    <a:lnTo>
                      <a:pt x="44" y="78"/>
                    </a:lnTo>
                    <a:lnTo>
                      <a:pt x="44" y="75"/>
                    </a:lnTo>
                    <a:lnTo>
                      <a:pt x="44" y="70"/>
                    </a:lnTo>
                    <a:lnTo>
                      <a:pt x="38" y="75"/>
                    </a:lnTo>
                    <a:lnTo>
                      <a:pt x="33" y="78"/>
                    </a:lnTo>
                    <a:lnTo>
                      <a:pt x="30" y="79"/>
                    </a:lnTo>
                    <a:lnTo>
                      <a:pt x="29" y="81"/>
                    </a:lnTo>
                    <a:lnTo>
                      <a:pt x="24" y="83"/>
                    </a:lnTo>
                    <a:lnTo>
                      <a:pt x="19" y="83"/>
                    </a:lnTo>
                    <a:lnTo>
                      <a:pt x="14" y="83"/>
                    </a:lnTo>
                    <a:lnTo>
                      <a:pt x="10" y="81"/>
                    </a:lnTo>
                    <a:lnTo>
                      <a:pt x="5" y="78"/>
                    </a:lnTo>
                    <a:lnTo>
                      <a:pt x="2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3" y="52"/>
                    </a:lnTo>
                    <a:lnTo>
                      <a:pt x="8" y="48"/>
                    </a:lnTo>
                    <a:lnTo>
                      <a:pt x="14" y="41"/>
                    </a:lnTo>
                    <a:lnTo>
                      <a:pt x="27" y="36"/>
                    </a:lnTo>
                    <a:lnTo>
                      <a:pt x="44" y="29"/>
                    </a:lnTo>
                    <a:lnTo>
                      <a:pt x="44" y="25"/>
                    </a:lnTo>
                    <a:lnTo>
                      <a:pt x="43" y="19"/>
                    </a:lnTo>
                    <a:lnTo>
                      <a:pt x="41" y="14"/>
                    </a:lnTo>
                    <a:lnTo>
                      <a:pt x="40" y="9"/>
                    </a:lnTo>
                    <a:lnTo>
                      <a:pt x="37" y="8"/>
                    </a:lnTo>
                    <a:lnTo>
                      <a:pt x="33" y="6"/>
                    </a:lnTo>
                    <a:lnTo>
                      <a:pt x="29" y="5"/>
                    </a:lnTo>
                    <a:lnTo>
                      <a:pt x="24" y="6"/>
                    </a:lnTo>
                    <a:lnTo>
                      <a:pt x="21" y="8"/>
                    </a:lnTo>
                    <a:lnTo>
                      <a:pt x="17" y="11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3" y="27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6" y="11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24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4" name="Freeform 5145"/>
              <p:cNvSpPr>
                <a:spLocks/>
              </p:cNvSpPr>
              <p:nvPr/>
            </p:nvSpPr>
            <p:spPr bwMode="auto">
              <a:xfrm>
                <a:off x="12439" y="15928"/>
                <a:ext cx="24" cy="53"/>
              </a:xfrm>
              <a:custGeom>
                <a:avLst/>
                <a:gdLst>
                  <a:gd name="T0" fmla="*/ 26 w 48"/>
                  <a:gd name="T1" fmla="*/ 0 h 107"/>
                  <a:gd name="T2" fmla="*/ 27 w 48"/>
                  <a:gd name="T3" fmla="*/ 0 h 107"/>
                  <a:gd name="T4" fmla="*/ 27 w 48"/>
                  <a:gd name="T5" fmla="*/ 27 h 107"/>
                  <a:gd name="T6" fmla="*/ 46 w 48"/>
                  <a:gd name="T7" fmla="*/ 27 h 107"/>
                  <a:gd name="T8" fmla="*/ 46 w 48"/>
                  <a:gd name="T9" fmla="*/ 32 h 107"/>
                  <a:gd name="T10" fmla="*/ 27 w 48"/>
                  <a:gd name="T11" fmla="*/ 32 h 107"/>
                  <a:gd name="T12" fmla="*/ 27 w 48"/>
                  <a:gd name="T13" fmla="*/ 83 h 107"/>
                  <a:gd name="T14" fmla="*/ 27 w 48"/>
                  <a:gd name="T15" fmla="*/ 87 h 107"/>
                  <a:gd name="T16" fmla="*/ 29 w 48"/>
                  <a:gd name="T17" fmla="*/ 91 h 107"/>
                  <a:gd name="T18" fmla="*/ 29 w 48"/>
                  <a:gd name="T19" fmla="*/ 94 h 107"/>
                  <a:gd name="T20" fmla="*/ 32 w 48"/>
                  <a:gd name="T21" fmla="*/ 95 h 107"/>
                  <a:gd name="T22" fmla="*/ 35 w 48"/>
                  <a:gd name="T23" fmla="*/ 97 h 107"/>
                  <a:gd name="T24" fmla="*/ 38 w 48"/>
                  <a:gd name="T25" fmla="*/ 95 h 107"/>
                  <a:gd name="T26" fmla="*/ 41 w 48"/>
                  <a:gd name="T27" fmla="*/ 94 h 107"/>
                  <a:gd name="T28" fmla="*/ 43 w 48"/>
                  <a:gd name="T29" fmla="*/ 92 h 107"/>
                  <a:gd name="T30" fmla="*/ 45 w 48"/>
                  <a:gd name="T31" fmla="*/ 89 h 107"/>
                  <a:gd name="T32" fmla="*/ 48 w 48"/>
                  <a:gd name="T33" fmla="*/ 89 h 107"/>
                  <a:gd name="T34" fmla="*/ 46 w 48"/>
                  <a:gd name="T35" fmla="*/ 94 h 107"/>
                  <a:gd name="T36" fmla="*/ 43 w 48"/>
                  <a:gd name="T37" fmla="*/ 99 h 107"/>
                  <a:gd name="T38" fmla="*/ 40 w 48"/>
                  <a:gd name="T39" fmla="*/ 102 h 107"/>
                  <a:gd name="T40" fmla="*/ 33 w 48"/>
                  <a:gd name="T41" fmla="*/ 105 h 107"/>
                  <a:gd name="T42" fmla="*/ 29 w 48"/>
                  <a:gd name="T43" fmla="*/ 107 h 107"/>
                  <a:gd name="T44" fmla="*/ 24 w 48"/>
                  <a:gd name="T45" fmla="*/ 107 h 107"/>
                  <a:gd name="T46" fmla="*/ 21 w 48"/>
                  <a:gd name="T47" fmla="*/ 105 h 107"/>
                  <a:gd name="T48" fmla="*/ 18 w 48"/>
                  <a:gd name="T49" fmla="*/ 102 h 107"/>
                  <a:gd name="T50" fmla="*/ 14 w 48"/>
                  <a:gd name="T51" fmla="*/ 99 h 107"/>
                  <a:gd name="T52" fmla="*/ 13 w 48"/>
                  <a:gd name="T53" fmla="*/ 92 h 107"/>
                  <a:gd name="T54" fmla="*/ 13 w 48"/>
                  <a:gd name="T55" fmla="*/ 86 h 107"/>
                  <a:gd name="T56" fmla="*/ 13 w 48"/>
                  <a:gd name="T57" fmla="*/ 32 h 107"/>
                  <a:gd name="T58" fmla="*/ 0 w 48"/>
                  <a:gd name="T59" fmla="*/ 32 h 107"/>
                  <a:gd name="T60" fmla="*/ 0 w 48"/>
                  <a:gd name="T61" fmla="*/ 29 h 107"/>
                  <a:gd name="T62" fmla="*/ 5 w 48"/>
                  <a:gd name="T63" fmla="*/ 27 h 107"/>
                  <a:gd name="T64" fmla="*/ 10 w 48"/>
                  <a:gd name="T65" fmla="*/ 22 h 107"/>
                  <a:gd name="T66" fmla="*/ 14 w 48"/>
                  <a:gd name="T67" fmla="*/ 18 h 107"/>
                  <a:gd name="T68" fmla="*/ 19 w 48"/>
                  <a:gd name="T69" fmla="*/ 13 h 107"/>
                  <a:gd name="T70" fmla="*/ 21 w 48"/>
                  <a:gd name="T71" fmla="*/ 10 h 107"/>
                  <a:gd name="T72" fmla="*/ 22 w 48"/>
                  <a:gd name="T73" fmla="*/ 6 h 107"/>
                  <a:gd name="T74" fmla="*/ 26 w 48"/>
                  <a:gd name="T7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107">
                    <a:moveTo>
                      <a:pt x="26" y="0"/>
                    </a:moveTo>
                    <a:lnTo>
                      <a:pt x="27" y="0"/>
                    </a:lnTo>
                    <a:lnTo>
                      <a:pt x="27" y="27"/>
                    </a:lnTo>
                    <a:lnTo>
                      <a:pt x="46" y="27"/>
                    </a:lnTo>
                    <a:lnTo>
                      <a:pt x="46" y="32"/>
                    </a:lnTo>
                    <a:lnTo>
                      <a:pt x="27" y="32"/>
                    </a:lnTo>
                    <a:lnTo>
                      <a:pt x="27" y="83"/>
                    </a:lnTo>
                    <a:lnTo>
                      <a:pt x="27" y="87"/>
                    </a:lnTo>
                    <a:lnTo>
                      <a:pt x="29" y="91"/>
                    </a:lnTo>
                    <a:lnTo>
                      <a:pt x="29" y="94"/>
                    </a:lnTo>
                    <a:lnTo>
                      <a:pt x="32" y="95"/>
                    </a:lnTo>
                    <a:lnTo>
                      <a:pt x="35" y="97"/>
                    </a:lnTo>
                    <a:lnTo>
                      <a:pt x="38" y="95"/>
                    </a:lnTo>
                    <a:lnTo>
                      <a:pt x="41" y="94"/>
                    </a:lnTo>
                    <a:lnTo>
                      <a:pt x="43" y="92"/>
                    </a:lnTo>
                    <a:lnTo>
                      <a:pt x="45" y="89"/>
                    </a:lnTo>
                    <a:lnTo>
                      <a:pt x="48" y="89"/>
                    </a:lnTo>
                    <a:lnTo>
                      <a:pt x="46" y="94"/>
                    </a:lnTo>
                    <a:lnTo>
                      <a:pt x="43" y="99"/>
                    </a:lnTo>
                    <a:lnTo>
                      <a:pt x="40" y="102"/>
                    </a:lnTo>
                    <a:lnTo>
                      <a:pt x="33" y="105"/>
                    </a:lnTo>
                    <a:lnTo>
                      <a:pt x="29" y="107"/>
                    </a:lnTo>
                    <a:lnTo>
                      <a:pt x="24" y="107"/>
                    </a:lnTo>
                    <a:lnTo>
                      <a:pt x="21" y="105"/>
                    </a:lnTo>
                    <a:lnTo>
                      <a:pt x="18" y="102"/>
                    </a:lnTo>
                    <a:lnTo>
                      <a:pt x="14" y="99"/>
                    </a:lnTo>
                    <a:lnTo>
                      <a:pt x="13" y="92"/>
                    </a:lnTo>
                    <a:lnTo>
                      <a:pt x="13" y="86"/>
                    </a:lnTo>
                    <a:lnTo>
                      <a:pt x="13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5" y="27"/>
                    </a:lnTo>
                    <a:lnTo>
                      <a:pt x="10" y="22"/>
                    </a:lnTo>
                    <a:lnTo>
                      <a:pt x="14" y="18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2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5" name="Freeform 5146"/>
              <p:cNvSpPr>
                <a:spLocks/>
              </p:cNvSpPr>
              <p:nvPr/>
            </p:nvSpPr>
            <p:spPr bwMode="auto">
              <a:xfrm>
                <a:off x="12463" y="15942"/>
                <a:ext cx="44" cy="40"/>
              </a:xfrm>
              <a:custGeom>
                <a:avLst/>
                <a:gdLst>
                  <a:gd name="T0" fmla="*/ 0 w 87"/>
                  <a:gd name="T1" fmla="*/ 0 h 81"/>
                  <a:gd name="T2" fmla="*/ 27 w 87"/>
                  <a:gd name="T3" fmla="*/ 0 h 81"/>
                  <a:gd name="T4" fmla="*/ 27 w 87"/>
                  <a:gd name="T5" fmla="*/ 53 h 81"/>
                  <a:gd name="T6" fmla="*/ 28 w 87"/>
                  <a:gd name="T7" fmla="*/ 59 h 81"/>
                  <a:gd name="T8" fmla="*/ 30 w 87"/>
                  <a:gd name="T9" fmla="*/ 64 h 81"/>
                  <a:gd name="T10" fmla="*/ 32 w 87"/>
                  <a:gd name="T11" fmla="*/ 67 h 81"/>
                  <a:gd name="T12" fmla="*/ 36 w 87"/>
                  <a:gd name="T13" fmla="*/ 68 h 81"/>
                  <a:gd name="T14" fmla="*/ 41 w 87"/>
                  <a:gd name="T15" fmla="*/ 70 h 81"/>
                  <a:gd name="T16" fmla="*/ 44 w 87"/>
                  <a:gd name="T17" fmla="*/ 70 h 81"/>
                  <a:gd name="T18" fmla="*/ 49 w 87"/>
                  <a:gd name="T19" fmla="*/ 68 h 81"/>
                  <a:gd name="T20" fmla="*/ 54 w 87"/>
                  <a:gd name="T21" fmla="*/ 64 h 81"/>
                  <a:gd name="T22" fmla="*/ 60 w 87"/>
                  <a:gd name="T23" fmla="*/ 59 h 81"/>
                  <a:gd name="T24" fmla="*/ 60 w 87"/>
                  <a:gd name="T25" fmla="*/ 14 h 81"/>
                  <a:gd name="T26" fmla="*/ 60 w 87"/>
                  <a:gd name="T27" fmla="*/ 10 h 81"/>
                  <a:gd name="T28" fmla="*/ 59 w 87"/>
                  <a:gd name="T29" fmla="*/ 6 h 81"/>
                  <a:gd name="T30" fmla="*/ 57 w 87"/>
                  <a:gd name="T31" fmla="*/ 5 h 81"/>
                  <a:gd name="T32" fmla="*/ 55 w 87"/>
                  <a:gd name="T33" fmla="*/ 3 h 81"/>
                  <a:gd name="T34" fmla="*/ 52 w 87"/>
                  <a:gd name="T35" fmla="*/ 3 h 81"/>
                  <a:gd name="T36" fmla="*/ 47 w 87"/>
                  <a:gd name="T37" fmla="*/ 3 h 81"/>
                  <a:gd name="T38" fmla="*/ 47 w 87"/>
                  <a:gd name="T39" fmla="*/ 0 h 81"/>
                  <a:gd name="T40" fmla="*/ 74 w 87"/>
                  <a:gd name="T41" fmla="*/ 0 h 81"/>
                  <a:gd name="T42" fmla="*/ 74 w 87"/>
                  <a:gd name="T43" fmla="*/ 48 h 81"/>
                  <a:gd name="T44" fmla="*/ 74 w 87"/>
                  <a:gd name="T45" fmla="*/ 56 h 81"/>
                  <a:gd name="T46" fmla="*/ 74 w 87"/>
                  <a:gd name="T47" fmla="*/ 60 h 81"/>
                  <a:gd name="T48" fmla="*/ 74 w 87"/>
                  <a:gd name="T49" fmla="*/ 64 h 81"/>
                  <a:gd name="T50" fmla="*/ 76 w 87"/>
                  <a:gd name="T51" fmla="*/ 67 h 81"/>
                  <a:gd name="T52" fmla="*/ 78 w 87"/>
                  <a:gd name="T53" fmla="*/ 68 h 81"/>
                  <a:gd name="T54" fmla="*/ 81 w 87"/>
                  <a:gd name="T55" fmla="*/ 68 h 81"/>
                  <a:gd name="T56" fmla="*/ 82 w 87"/>
                  <a:gd name="T57" fmla="*/ 68 h 81"/>
                  <a:gd name="T58" fmla="*/ 86 w 87"/>
                  <a:gd name="T59" fmla="*/ 67 h 81"/>
                  <a:gd name="T60" fmla="*/ 87 w 87"/>
                  <a:gd name="T61" fmla="*/ 70 h 81"/>
                  <a:gd name="T62" fmla="*/ 63 w 87"/>
                  <a:gd name="T63" fmla="*/ 81 h 81"/>
                  <a:gd name="T64" fmla="*/ 60 w 87"/>
                  <a:gd name="T65" fmla="*/ 81 h 81"/>
                  <a:gd name="T66" fmla="*/ 60 w 87"/>
                  <a:gd name="T67" fmla="*/ 64 h 81"/>
                  <a:gd name="T68" fmla="*/ 54 w 87"/>
                  <a:gd name="T69" fmla="*/ 70 h 81"/>
                  <a:gd name="T70" fmla="*/ 49 w 87"/>
                  <a:gd name="T71" fmla="*/ 75 h 81"/>
                  <a:gd name="T72" fmla="*/ 44 w 87"/>
                  <a:gd name="T73" fmla="*/ 78 h 81"/>
                  <a:gd name="T74" fmla="*/ 39 w 87"/>
                  <a:gd name="T75" fmla="*/ 80 h 81"/>
                  <a:gd name="T76" fmla="*/ 33 w 87"/>
                  <a:gd name="T77" fmla="*/ 81 h 81"/>
                  <a:gd name="T78" fmla="*/ 27 w 87"/>
                  <a:gd name="T79" fmla="*/ 80 h 81"/>
                  <a:gd name="T80" fmla="*/ 22 w 87"/>
                  <a:gd name="T81" fmla="*/ 76 h 81"/>
                  <a:gd name="T82" fmla="*/ 17 w 87"/>
                  <a:gd name="T83" fmla="*/ 72 h 81"/>
                  <a:gd name="T84" fmla="*/ 16 w 87"/>
                  <a:gd name="T85" fmla="*/ 67 h 81"/>
                  <a:gd name="T86" fmla="*/ 14 w 87"/>
                  <a:gd name="T87" fmla="*/ 62 h 81"/>
                  <a:gd name="T88" fmla="*/ 14 w 87"/>
                  <a:gd name="T89" fmla="*/ 57 h 81"/>
                  <a:gd name="T90" fmla="*/ 14 w 87"/>
                  <a:gd name="T91" fmla="*/ 49 h 81"/>
                  <a:gd name="T92" fmla="*/ 14 w 87"/>
                  <a:gd name="T93" fmla="*/ 14 h 81"/>
                  <a:gd name="T94" fmla="*/ 12 w 87"/>
                  <a:gd name="T95" fmla="*/ 10 h 81"/>
                  <a:gd name="T96" fmla="*/ 12 w 87"/>
                  <a:gd name="T97" fmla="*/ 6 h 81"/>
                  <a:gd name="T98" fmla="*/ 11 w 87"/>
                  <a:gd name="T99" fmla="*/ 5 h 81"/>
                  <a:gd name="T100" fmla="*/ 9 w 87"/>
                  <a:gd name="T101" fmla="*/ 3 h 81"/>
                  <a:gd name="T102" fmla="*/ 5 w 87"/>
                  <a:gd name="T103" fmla="*/ 3 h 81"/>
                  <a:gd name="T104" fmla="*/ 0 w 87"/>
                  <a:gd name="T105" fmla="*/ 3 h 81"/>
                  <a:gd name="T106" fmla="*/ 0 w 87"/>
                  <a:gd name="T10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81">
                    <a:moveTo>
                      <a:pt x="0" y="0"/>
                    </a:moveTo>
                    <a:lnTo>
                      <a:pt x="27" y="0"/>
                    </a:lnTo>
                    <a:lnTo>
                      <a:pt x="27" y="53"/>
                    </a:lnTo>
                    <a:lnTo>
                      <a:pt x="28" y="59"/>
                    </a:lnTo>
                    <a:lnTo>
                      <a:pt x="30" y="64"/>
                    </a:lnTo>
                    <a:lnTo>
                      <a:pt x="32" y="67"/>
                    </a:lnTo>
                    <a:lnTo>
                      <a:pt x="36" y="68"/>
                    </a:lnTo>
                    <a:lnTo>
                      <a:pt x="41" y="70"/>
                    </a:lnTo>
                    <a:lnTo>
                      <a:pt x="44" y="70"/>
                    </a:lnTo>
                    <a:lnTo>
                      <a:pt x="49" y="68"/>
                    </a:lnTo>
                    <a:lnTo>
                      <a:pt x="54" y="64"/>
                    </a:lnTo>
                    <a:lnTo>
                      <a:pt x="60" y="59"/>
                    </a:lnTo>
                    <a:lnTo>
                      <a:pt x="60" y="14"/>
                    </a:lnTo>
                    <a:lnTo>
                      <a:pt x="60" y="10"/>
                    </a:lnTo>
                    <a:lnTo>
                      <a:pt x="59" y="6"/>
                    </a:lnTo>
                    <a:lnTo>
                      <a:pt x="57" y="5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74" y="0"/>
                    </a:lnTo>
                    <a:lnTo>
                      <a:pt x="74" y="48"/>
                    </a:lnTo>
                    <a:lnTo>
                      <a:pt x="74" y="56"/>
                    </a:lnTo>
                    <a:lnTo>
                      <a:pt x="74" y="60"/>
                    </a:lnTo>
                    <a:lnTo>
                      <a:pt x="74" y="64"/>
                    </a:lnTo>
                    <a:lnTo>
                      <a:pt x="76" y="67"/>
                    </a:lnTo>
                    <a:lnTo>
                      <a:pt x="78" y="68"/>
                    </a:lnTo>
                    <a:lnTo>
                      <a:pt x="81" y="68"/>
                    </a:lnTo>
                    <a:lnTo>
                      <a:pt x="82" y="68"/>
                    </a:lnTo>
                    <a:lnTo>
                      <a:pt x="86" y="67"/>
                    </a:lnTo>
                    <a:lnTo>
                      <a:pt x="87" y="70"/>
                    </a:lnTo>
                    <a:lnTo>
                      <a:pt x="63" y="81"/>
                    </a:lnTo>
                    <a:lnTo>
                      <a:pt x="60" y="81"/>
                    </a:lnTo>
                    <a:lnTo>
                      <a:pt x="60" y="64"/>
                    </a:lnTo>
                    <a:lnTo>
                      <a:pt x="54" y="70"/>
                    </a:lnTo>
                    <a:lnTo>
                      <a:pt x="49" y="75"/>
                    </a:lnTo>
                    <a:lnTo>
                      <a:pt x="44" y="78"/>
                    </a:lnTo>
                    <a:lnTo>
                      <a:pt x="39" y="80"/>
                    </a:lnTo>
                    <a:lnTo>
                      <a:pt x="33" y="81"/>
                    </a:lnTo>
                    <a:lnTo>
                      <a:pt x="27" y="80"/>
                    </a:lnTo>
                    <a:lnTo>
                      <a:pt x="22" y="76"/>
                    </a:lnTo>
                    <a:lnTo>
                      <a:pt x="17" y="72"/>
                    </a:lnTo>
                    <a:lnTo>
                      <a:pt x="16" y="67"/>
                    </a:lnTo>
                    <a:lnTo>
                      <a:pt x="14" y="62"/>
                    </a:lnTo>
                    <a:lnTo>
                      <a:pt x="14" y="57"/>
                    </a:lnTo>
                    <a:lnTo>
                      <a:pt x="14" y="49"/>
                    </a:lnTo>
                    <a:lnTo>
                      <a:pt x="14" y="14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6" name="Freeform 5147"/>
              <p:cNvSpPr>
                <a:spLocks/>
              </p:cNvSpPr>
              <p:nvPr/>
            </p:nvSpPr>
            <p:spPr bwMode="auto">
              <a:xfrm>
                <a:off x="12507" y="15940"/>
                <a:ext cx="30" cy="40"/>
              </a:xfrm>
              <a:custGeom>
                <a:avLst/>
                <a:gdLst>
                  <a:gd name="T0" fmla="*/ 24 w 59"/>
                  <a:gd name="T1" fmla="*/ 0 h 81"/>
                  <a:gd name="T2" fmla="*/ 27 w 59"/>
                  <a:gd name="T3" fmla="*/ 0 h 81"/>
                  <a:gd name="T4" fmla="*/ 27 w 59"/>
                  <a:gd name="T5" fmla="*/ 17 h 81"/>
                  <a:gd name="T6" fmla="*/ 32 w 59"/>
                  <a:gd name="T7" fmla="*/ 9 h 81"/>
                  <a:gd name="T8" fmla="*/ 38 w 59"/>
                  <a:gd name="T9" fmla="*/ 5 h 81"/>
                  <a:gd name="T10" fmla="*/ 43 w 59"/>
                  <a:gd name="T11" fmla="*/ 2 h 81"/>
                  <a:gd name="T12" fmla="*/ 47 w 59"/>
                  <a:gd name="T13" fmla="*/ 0 h 81"/>
                  <a:gd name="T14" fmla="*/ 52 w 59"/>
                  <a:gd name="T15" fmla="*/ 2 h 81"/>
                  <a:gd name="T16" fmla="*/ 55 w 59"/>
                  <a:gd name="T17" fmla="*/ 3 h 81"/>
                  <a:gd name="T18" fmla="*/ 57 w 59"/>
                  <a:gd name="T19" fmla="*/ 6 h 81"/>
                  <a:gd name="T20" fmla="*/ 59 w 59"/>
                  <a:gd name="T21" fmla="*/ 9 h 81"/>
                  <a:gd name="T22" fmla="*/ 59 w 59"/>
                  <a:gd name="T23" fmla="*/ 13 h 81"/>
                  <a:gd name="T24" fmla="*/ 55 w 59"/>
                  <a:gd name="T25" fmla="*/ 16 h 81"/>
                  <a:gd name="T26" fmla="*/ 54 w 59"/>
                  <a:gd name="T27" fmla="*/ 17 h 81"/>
                  <a:gd name="T28" fmla="*/ 51 w 59"/>
                  <a:gd name="T29" fmla="*/ 17 h 81"/>
                  <a:gd name="T30" fmla="*/ 47 w 59"/>
                  <a:gd name="T31" fmla="*/ 17 h 81"/>
                  <a:gd name="T32" fmla="*/ 44 w 59"/>
                  <a:gd name="T33" fmla="*/ 14 h 81"/>
                  <a:gd name="T34" fmla="*/ 41 w 59"/>
                  <a:gd name="T35" fmla="*/ 13 h 81"/>
                  <a:gd name="T36" fmla="*/ 38 w 59"/>
                  <a:gd name="T37" fmla="*/ 11 h 81"/>
                  <a:gd name="T38" fmla="*/ 36 w 59"/>
                  <a:gd name="T39" fmla="*/ 13 h 81"/>
                  <a:gd name="T40" fmla="*/ 35 w 59"/>
                  <a:gd name="T41" fmla="*/ 14 h 81"/>
                  <a:gd name="T42" fmla="*/ 32 w 59"/>
                  <a:gd name="T43" fmla="*/ 17 h 81"/>
                  <a:gd name="T44" fmla="*/ 27 w 59"/>
                  <a:gd name="T45" fmla="*/ 25 h 81"/>
                  <a:gd name="T46" fmla="*/ 27 w 59"/>
                  <a:gd name="T47" fmla="*/ 62 h 81"/>
                  <a:gd name="T48" fmla="*/ 28 w 59"/>
                  <a:gd name="T49" fmla="*/ 68 h 81"/>
                  <a:gd name="T50" fmla="*/ 28 w 59"/>
                  <a:gd name="T51" fmla="*/ 73 h 81"/>
                  <a:gd name="T52" fmla="*/ 30 w 59"/>
                  <a:gd name="T53" fmla="*/ 75 h 81"/>
                  <a:gd name="T54" fmla="*/ 33 w 59"/>
                  <a:gd name="T55" fmla="*/ 76 h 81"/>
                  <a:gd name="T56" fmla="*/ 36 w 59"/>
                  <a:gd name="T57" fmla="*/ 78 h 81"/>
                  <a:gd name="T58" fmla="*/ 41 w 59"/>
                  <a:gd name="T59" fmla="*/ 78 h 81"/>
                  <a:gd name="T60" fmla="*/ 41 w 59"/>
                  <a:gd name="T61" fmla="*/ 81 h 81"/>
                  <a:gd name="T62" fmla="*/ 1 w 59"/>
                  <a:gd name="T63" fmla="*/ 81 h 81"/>
                  <a:gd name="T64" fmla="*/ 1 w 59"/>
                  <a:gd name="T65" fmla="*/ 78 h 81"/>
                  <a:gd name="T66" fmla="*/ 6 w 59"/>
                  <a:gd name="T67" fmla="*/ 78 h 81"/>
                  <a:gd name="T68" fmla="*/ 9 w 59"/>
                  <a:gd name="T69" fmla="*/ 76 h 81"/>
                  <a:gd name="T70" fmla="*/ 11 w 59"/>
                  <a:gd name="T71" fmla="*/ 75 h 81"/>
                  <a:gd name="T72" fmla="*/ 12 w 59"/>
                  <a:gd name="T73" fmla="*/ 71 h 81"/>
                  <a:gd name="T74" fmla="*/ 12 w 59"/>
                  <a:gd name="T75" fmla="*/ 68 h 81"/>
                  <a:gd name="T76" fmla="*/ 12 w 59"/>
                  <a:gd name="T77" fmla="*/ 63 h 81"/>
                  <a:gd name="T78" fmla="*/ 12 w 59"/>
                  <a:gd name="T79" fmla="*/ 33 h 81"/>
                  <a:gd name="T80" fmla="*/ 12 w 59"/>
                  <a:gd name="T81" fmla="*/ 25 h 81"/>
                  <a:gd name="T82" fmla="*/ 12 w 59"/>
                  <a:gd name="T83" fmla="*/ 19 h 81"/>
                  <a:gd name="T84" fmla="*/ 12 w 59"/>
                  <a:gd name="T85" fmla="*/ 17 h 81"/>
                  <a:gd name="T86" fmla="*/ 12 w 59"/>
                  <a:gd name="T87" fmla="*/ 14 h 81"/>
                  <a:gd name="T88" fmla="*/ 11 w 59"/>
                  <a:gd name="T89" fmla="*/ 13 h 81"/>
                  <a:gd name="T90" fmla="*/ 9 w 59"/>
                  <a:gd name="T91" fmla="*/ 13 h 81"/>
                  <a:gd name="T92" fmla="*/ 6 w 59"/>
                  <a:gd name="T93" fmla="*/ 11 h 81"/>
                  <a:gd name="T94" fmla="*/ 5 w 59"/>
                  <a:gd name="T95" fmla="*/ 13 h 81"/>
                  <a:gd name="T96" fmla="*/ 1 w 59"/>
                  <a:gd name="T97" fmla="*/ 13 h 81"/>
                  <a:gd name="T98" fmla="*/ 0 w 59"/>
                  <a:gd name="T99" fmla="*/ 9 h 81"/>
                  <a:gd name="T100" fmla="*/ 24 w 59"/>
                  <a:gd name="T10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" h="81">
                    <a:moveTo>
                      <a:pt x="24" y="0"/>
                    </a:moveTo>
                    <a:lnTo>
                      <a:pt x="27" y="0"/>
                    </a:lnTo>
                    <a:lnTo>
                      <a:pt x="27" y="17"/>
                    </a:lnTo>
                    <a:lnTo>
                      <a:pt x="32" y="9"/>
                    </a:lnTo>
                    <a:lnTo>
                      <a:pt x="38" y="5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9" y="9"/>
                    </a:lnTo>
                    <a:lnTo>
                      <a:pt x="59" y="13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47" y="17"/>
                    </a:lnTo>
                    <a:lnTo>
                      <a:pt x="44" y="14"/>
                    </a:lnTo>
                    <a:lnTo>
                      <a:pt x="41" y="13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5" y="14"/>
                    </a:lnTo>
                    <a:lnTo>
                      <a:pt x="32" y="17"/>
                    </a:lnTo>
                    <a:lnTo>
                      <a:pt x="27" y="25"/>
                    </a:lnTo>
                    <a:lnTo>
                      <a:pt x="27" y="62"/>
                    </a:lnTo>
                    <a:lnTo>
                      <a:pt x="28" y="68"/>
                    </a:lnTo>
                    <a:lnTo>
                      <a:pt x="28" y="73"/>
                    </a:lnTo>
                    <a:lnTo>
                      <a:pt x="30" y="75"/>
                    </a:lnTo>
                    <a:lnTo>
                      <a:pt x="33" y="76"/>
                    </a:lnTo>
                    <a:lnTo>
                      <a:pt x="36" y="78"/>
                    </a:lnTo>
                    <a:lnTo>
                      <a:pt x="41" y="78"/>
                    </a:lnTo>
                    <a:lnTo>
                      <a:pt x="41" y="81"/>
                    </a:lnTo>
                    <a:lnTo>
                      <a:pt x="1" y="81"/>
                    </a:lnTo>
                    <a:lnTo>
                      <a:pt x="1" y="78"/>
                    </a:lnTo>
                    <a:lnTo>
                      <a:pt x="6" y="78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2" y="71"/>
                    </a:lnTo>
                    <a:lnTo>
                      <a:pt x="12" y="68"/>
                    </a:lnTo>
                    <a:lnTo>
                      <a:pt x="12" y="63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7" name="Freeform 5148"/>
              <p:cNvSpPr>
                <a:spLocks noEditPoints="1"/>
              </p:cNvSpPr>
              <p:nvPr/>
            </p:nvSpPr>
            <p:spPr bwMode="auto">
              <a:xfrm>
                <a:off x="12539" y="15940"/>
                <a:ext cx="34" cy="42"/>
              </a:xfrm>
              <a:custGeom>
                <a:avLst/>
                <a:gdLst>
                  <a:gd name="T0" fmla="*/ 32 w 67"/>
                  <a:gd name="T1" fmla="*/ 6 h 84"/>
                  <a:gd name="T2" fmla="*/ 27 w 67"/>
                  <a:gd name="T3" fmla="*/ 6 h 84"/>
                  <a:gd name="T4" fmla="*/ 24 w 67"/>
                  <a:gd name="T5" fmla="*/ 8 h 84"/>
                  <a:gd name="T6" fmla="*/ 19 w 67"/>
                  <a:gd name="T7" fmla="*/ 11 h 84"/>
                  <a:gd name="T8" fmla="*/ 16 w 67"/>
                  <a:gd name="T9" fmla="*/ 16 h 84"/>
                  <a:gd name="T10" fmla="*/ 15 w 67"/>
                  <a:gd name="T11" fmla="*/ 21 h 84"/>
                  <a:gd name="T12" fmla="*/ 13 w 67"/>
                  <a:gd name="T13" fmla="*/ 27 h 84"/>
                  <a:gd name="T14" fmla="*/ 50 w 67"/>
                  <a:gd name="T15" fmla="*/ 27 h 84"/>
                  <a:gd name="T16" fmla="*/ 48 w 67"/>
                  <a:gd name="T17" fmla="*/ 21 h 84"/>
                  <a:gd name="T18" fmla="*/ 48 w 67"/>
                  <a:gd name="T19" fmla="*/ 17 h 84"/>
                  <a:gd name="T20" fmla="*/ 45 w 67"/>
                  <a:gd name="T21" fmla="*/ 13 h 84"/>
                  <a:gd name="T22" fmla="*/ 42 w 67"/>
                  <a:gd name="T23" fmla="*/ 9 h 84"/>
                  <a:gd name="T24" fmla="*/ 37 w 67"/>
                  <a:gd name="T25" fmla="*/ 6 h 84"/>
                  <a:gd name="T26" fmla="*/ 32 w 67"/>
                  <a:gd name="T27" fmla="*/ 6 h 84"/>
                  <a:gd name="T28" fmla="*/ 37 w 67"/>
                  <a:gd name="T29" fmla="*/ 0 h 84"/>
                  <a:gd name="T30" fmla="*/ 45 w 67"/>
                  <a:gd name="T31" fmla="*/ 2 h 84"/>
                  <a:gd name="T32" fmla="*/ 53 w 67"/>
                  <a:gd name="T33" fmla="*/ 5 h 84"/>
                  <a:gd name="T34" fmla="*/ 59 w 67"/>
                  <a:gd name="T35" fmla="*/ 9 h 84"/>
                  <a:gd name="T36" fmla="*/ 64 w 67"/>
                  <a:gd name="T37" fmla="*/ 16 h 84"/>
                  <a:gd name="T38" fmla="*/ 67 w 67"/>
                  <a:gd name="T39" fmla="*/ 24 h 84"/>
                  <a:gd name="T40" fmla="*/ 67 w 67"/>
                  <a:gd name="T41" fmla="*/ 32 h 84"/>
                  <a:gd name="T42" fmla="*/ 13 w 67"/>
                  <a:gd name="T43" fmla="*/ 32 h 84"/>
                  <a:gd name="T44" fmla="*/ 15 w 67"/>
                  <a:gd name="T45" fmla="*/ 48 h 84"/>
                  <a:gd name="T46" fmla="*/ 21 w 67"/>
                  <a:gd name="T47" fmla="*/ 60 h 84"/>
                  <a:gd name="T48" fmla="*/ 27 w 67"/>
                  <a:gd name="T49" fmla="*/ 65 h 84"/>
                  <a:gd name="T50" fmla="*/ 34 w 67"/>
                  <a:gd name="T51" fmla="*/ 68 h 84"/>
                  <a:gd name="T52" fmla="*/ 42 w 67"/>
                  <a:gd name="T53" fmla="*/ 70 h 84"/>
                  <a:gd name="T54" fmla="*/ 50 w 67"/>
                  <a:gd name="T55" fmla="*/ 68 h 84"/>
                  <a:gd name="T56" fmla="*/ 54 w 67"/>
                  <a:gd name="T57" fmla="*/ 65 h 84"/>
                  <a:gd name="T58" fmla="*/ 59 w 67"/>
                  <a:gd name="T59" fmla="*/ 62 h 84"/>
                  <a:gd name="T60" fmla="*/ 62 w 67"/>
                  <a:gd name="T61" fmla="*/ 57 h 84"/>
                  <a:gd name="T62" fmla="*/ 64 w 67"/>
                  <a:gd name="T63" fmla="*/ 51 h 84"/>
                  <a:gd name="T64" fmla="*/ 67 w 67"/>
                  <a:gd name="T65" fmla="*/ 52 h 84"/>
                  <a:gd name="T66" fmla="*/ 65 w 67"/>
                  <a:gd name="T67" fmla="*/ 60 h 84"/>
                  <a:gd name="T68" fmla="*/ 62 w 67"/>
                  <a:gd name="T69" fmla="*/ 67 h 84"/>
                  <a:gd name="T70" fmla="*/ 56 w 67"/>
                  <a:gd name="T71" fmla="*/ 73 h 84"/>
                  <a:gd name="T72" fmla="*/ 53 w 67"/>
                  <a:gd name="T73" fmla="*/ 78 h 84"/>
                  <a:gd name="T74" fmla="*/ 46 w 67"/>
                  <a:gd name="T75" fmla="*/ 81 h 84"/>
                  <a:gd name="T76" fmla="*/ 42 w 67"/>
                  <a:gd name="T77" fmla="*/ 83 h 84"/>
                  <a:gd name="T78" fmla="*/ 35 w 67"/>
                  <a:gd name="T79" fmla="*/ 84 h 84"/>
                  <a:gd name="T80" fmla="*/ 29 w 67"/>
                  <a:gd name="T81" fmla="*/ 83 h 84"/>
                  <a:gd name="T82" fmla="*/ 23 w 67"/>
                  <a:gd name="T83" fmla="*/ 81 h 84"/>
                  <a:gd name="T84" fmla="*/ 16 w 67"/>
                  <a:gd name="T85" fmla="*/ 78 h 84"/>
                  <a:gd name="T86" fmla="*/ 11 w 67"/>
                  <a:gd name="T87" fmla="*/ 73 h 84"/>
                  <a:gd name="T88" fmla="*/ 3 w 67"/>
                  <a:gd name="T89" fmla="*/ 59 h 84"/>
                  <a:gd name="T90" fmla="*/ 0 w 67"/>
                  <a:gd name="T91" fmla="*/ 43 h 84"/>
                  <a:gd name="T92" fmla="*/ 3 w 67"/>
                  <a:gd name="T93" fmla="*/ 25 h 84"/>
                  <a:gd name="T94" fmla="*/ 11 w 67"/>
                  <a:gd name="T95" fmla="*/ 11 h 84"/>
                  <a:gd name="T96" fmla="*/ 23 w 67"/>
                  <a:gd name="T97" fmla="*/ 3 h 84"/>
                  <a:gd name="T98" fmla="*/ 37 w 67"/>
                  <a:gd name="T9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4">
                    <a:moveTo>
                      <a:pt x="32" y="6"/>
                    </a:moveTo>
                    <a:lnTo>
                      <a:pt x="27" y="6"/>
                    </a:lnTo>
                    <a:lnTo>
                      <a:pt x="24" y="8"/>
                    </a:lnTo>
                    <a:lnTo>
                      <a:pt x="19" y="11"/>
                    </a:lnTo>
                    <a:lnTo>
                      <a:pt x="16" y="16"/>
                    </a:lnTo>
                    <a:lnTo>
                      <a:pt x="15" y="21"/>
                    </a:lnTo>
                    <a:lnTo>
                      <a:pt x="13" y="27"/>
                    </a:lnTo>
                    <a:lnTo>
                      <a:pt x="50" y="27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5" y="13"/>
                    </a:lnTo>
                    <a:lnTo>
                      <a:pt x="42" y="9"/>
                    </a:lnTo>
                    <a:lnTo>
                      <a:pt x="37" y="6"/>
                    </a:lnTo>
                    <a:lnTo>
                      <a:pt x="32" y="6"/>
                    </a:lnTo>
                    <a:close/>
                    <a:moveTo>
                      <a:pt x="37" y="0"/>
                    </a:moveTo>
                    <a:lnTo>
                      <a:pt x="45" y="2"/>
                    </a:lnTo>
                    <a:lnTo>
                      <a:pt x="53" y="5"/>
                    </a:lnTo>
                    <a:lnTo>
                      <a:pt x="59" y="9"/>
                    </a:lnTo>
                    <a:lnTo>
                      <a:pt x="64" y="16"/>
                    </a:lnTo>
                    <a:lnTo>
                      <a:pt x="67" y="24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5" y="48"/>
                    </a:lnTo>
                    <a:lnTo>
                      <a:pt x="21" y="60"/>
                    </a:lnTo>
                    <a:lnTo>
                      <a:pt x="27" y="65"/>
                    </a:lnTo>
                    <a:lnTo>
                      <a:pt x="34" y="68"/>
                    </a:lnTo>
                    <a:lnTo>
                      <a:pt x="42" y="70"/>
                    </a:lnTo>
                    <a:lnTo>
                      <a:pt x="50" y="68"/>
                    </a:lnTo>
                    <a:lnTo>
                      <a:pt x="54" y="65"/>
                    </a:lnTo>
                    <a:lnTo>
                      <a:pt x="59" y="62"/>
                    </a:lnTo>
                    <a:lnTo>
                      <a:pt x="62" y="57"/>
                    </a:lnTo>
                    <a:lnTo>
                      <a:pt x="64" y="51"/>
                    </a:lnTo>
                    <a:lnTo>
                      <a:pt x="67" y="52"/>
                    </a:lnTo>
                    <a:lnTo>
                      <a:pt x="65" y="60"/>
                    </a:lnTo>
                    <a:lnTo>
                      <a:pt x="62" y="67"/>
                    </a:lnTo>
                    <a:lnTo>
                      <a:pt x="56" y="73"/>
                    </a:lnTo>
                    <a:lnTo>
                      <a:pt x="53" y="78"/>
                    </a:lnTo>
                    <a:lnTo>
                      <a:pt x="46" y="81"/>
                    </a:lnTo>
                    <a:lnTo>
                      <a:pt x="42" y="83"/>
                    </a:lnTo>
                    <a:lnTo>
                      <a:pt x="35" y="84"/>
                    </a:lnTo>
                    <a:lnTo>
                      <a:pt x="29" y="83"/>
                    </a:lnTo>
                    <a:lnTo>
                      <a:pt x="23" y="81"/>
                    </a:lnTo>
                    <a:lnTo>
                      <a:pt x="16" y="78"/>
                    </a:lnTo>
                    <a:lnTo>
                      <a:pt x="11" y="73"/>
                    </a:lnTo>
                    <a:lnTo>
                      <a:pt x="3" y="59"/>
                    </a:lnTo>
                    <a:lnTo>
                      <a:pt x="0" y="43"/>
                    </a:lnTo>
                    <a:lnTo>
                      <a:pt x="3" y="25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8" name="Freeform 5149"/>
              <p:cNvSpPr>
                <a:spLocks/>
              </p:cNvSpPr>
              <p:nvPr/>
            </p:nvSpPr>
            <p:spPr bwMode="auto">
              <a:xfrm>
                <a:off x="11550" y="15762"/>
                <a:ext cx="52" cy="61"/>
              </a:xfrm>
              <a:custGeom>
                <a:avLst/>
                <a:gdLst>
                  <a:gd name="T0" fmla="*/ 60 w 105"/>
                  <a:gd name="T1" fmla="*/ 0 h 122"/>
                  <a:gd name="T2" fmla="*/ 68 w 105"/>
                  <a:gd name="T3" fmla="*/ 0 h 122"/>
                  <a:gd name="T4" fmla="*/ 76 w 105"/>
                  <a:gd name="T5" fmla="*/ 3 h 122"/>
                  <a:gd name="T6" fmla="*/ 84 w 105"/>
                  <a:gd name="T7" fmla="*/ 6 h 122"/>
                  <a:gd name="T8" fmla="*/ 87 w 105"/>
                  <a:gd name="T9" fmla="*/ 8 h 122"/>
                  <a:gd name="T10" fmla="*/ 89 w 105"/>
                  <a:gd name="T11" fmla="*/ 8 h 122"/>
                  <a:gd name="T12" fmla="*/ 92 w 105"/>
                  <a:gd name="T13" fmla="*/ 8 h 122"/>
                  <a:gd name="T14" fmla="*/ 94 w 105"/>
                  <a:gd name="T15" fmla="*/ 6 h 122"/>
                  <a:gd name="T16" fmla="*/ 95 w 105"/>
                  <a:gd name="T17" fmla="*/ 3 h 122"/>
                  <a:gd name="T18" fmla="*/ 97 w 105"/>
                  <a:gd name="T19" fmla="*/ 0 h 122"/>
                  <a:gd name="T20" fmla="*/ 100 w 105"/>
                  <a:gd name="T21" fmla="*/ 0 h 122"/>
                  <a:gd name="T22" fmla="*/ 103 w 105"/>
                  <a:gd name="T23" fmla="*/ 40 h 122"/>
                  <a:gd name="T24" fmla="*/ 100 w 105"/>
                  <a:gd name="T25" fmla="*/ 40 h 122"/>
                  <a:gd name="T26" fmla="*/ 94 w 105"/>
                  <a:gd name="T27" fmla="*/ 24 h 122"/>
                  <a:gd name="T28" fmla="*/ 84 w 105"/>
                  <a:gd name="T29" fmla="*/ 14 h 122"/>
                  <a:gd name="T30" fmla="*/ 78 w 105"/>
                  <a:gd name="T31" fmla="*/ 9 h 122"/>
                  <a:gd name="T32" fmla="*/ 70 w 105"/>
                  <a:gd name="T33" fmla="*/ 6 h 122"/>
                  <a:gd name="T34" fmla="*/ 62 w 105"/>
                  <a:gd name="T35" fmla="*/ 6 h 122"/>
                  <a:gd name="T36" fmla="*/ 54 w 105"/>
                  <a:gd name="T37" fmla="*/ 6 h 122"/>
                  <a:gd name="T38" fmla="*/ 46 w 105"/>
                  <a:gd name="T39" fmla="*/ 8 h 122"/>
                  <a:gd name="T40" fmla="*/ 40 w 105"/>
                  <a:gd name="T41" fmla="*/ 11 h 122"/>
                  <a:gd name="T42" fmla="*/ 35 w 105"/>
                  <a:gd name="T43" fmla="*/ 16 h 122"/>
                  <a:gd name="T44" fmla="*/ 30 w 105"/>
                  <a:gd name="T45" fmla="*/ 22 h 122"/>
                  <a:gd name="T46" fmla="*/ 25 w 105"/>
                  <a:gd name="T47" fmla="*/ 30 h 122"/>
                  <a:gd name="T48" fmla="*/ 22 w 105"/>
                  <a:gd name="T49" fmla="*/ 44 h 122"/>
                  <a:gd name="T50" fmla="*/ 21 w 105"/>
                  <a:gd name="T51" fmla="*/ 62 h 122"/>
                  <a:gd name="T52" fmla="*/ 22 w 105"/>
                  <a:gd name="T53" fmla="*/ 78 h 122"/>
                  <a:gd name="T54" fmla="*/ 25 w 105"/>
                  <a:gd name="T55" fmla="*/ 91 h 122"/>
                  <a:gd name="T56" fmla="*/ 29 w 105"/>
                  <a:gd name="T57" fmla="*/ 97 h 122"/>
                  <a:gd name="T58" fmla="*/ 35 w 105"/>
                  <a:gd name="T59" fmla="*/ 103 h 122"/>
                  <a:gd name="T60" fmla="*/ 41 w 105"/>
                  <a:gd name="T61" fmla="*/ 108 h 122"/>
                  <a:gd name="T62" fmla="*/ 48 w 105"/>
                  <a:gd name="T63" fmla="*/ 111 h 122"/>
                  <a:gd name="T64" fmla="*/ 56 w 105"/>
                  <a:gd name="T65" fmla="*/ 113 h 122"/>
                  <a:gd name="T66" fmla="*/ 63 w 105"/>
                  <a:gd name="T67" fmla="*/ 114 h 122"/>
                  <a:gd name="T68" fmla="*/ 71 w 105"/>
                  <a:gd name="T69" fmla="*/ 113 h 122"/>
                  <a:gd name="T70" fmla="*/ 78 w 105"/>
                  <a:gd name="T71" fmla="*/ 111 h 122"/>
                  <a:gd name="T72" fmla="*/ 84 w 105"/>
                  <a:gd name="T73" fmla="*/ 110 h 122"/>
                  <a:gd name="T74" fmla="*/ 89 w 105"/>
                  <a:gd name="T75" fmla="*/ 105 h 122"/>
                  <a:gd name="T76" fmla="*/ 95 w 105"/>
                  <a:gd name="T77" fmla="*/ 98 h 122"/>
                  <a:gd name="T78" fmla="*/ 103 w 105"/>
                  <a:gd name="T79" fmla="*/ 91 h 122"/>
                  <a:gd name="T80" fmla="*/ 105 w 105"/>
                  <a:gd name="T81" fmla="*/ 92 h 122"/>
                  <a:gd name="T82" fmla="*/ 98 w 105"/>
                  <a:gd name="T83" fmla="*/ 102 h 122"/>
                  <a:gd name="T84" fmla="*/ 92 w 105"/>
                  <a:gd name="T85" fmla="*/ 108 h 122"/>
                  <a:gd name="T86" fmla="*/ 84 w 105"/>
                  <a:gd name="T87" fmla="*/ 114 h 122"/>
                  <a:gd name="T88" fmla="*/ 71 w 105"/>
                  <a:gd name="T89" fmla="*/ 119 h 122"/>
                  <a:gd name="T90" fmla="*/ 57 w 105"/>
                  <a:gd name="T91" fmla="*/ 122 h 122"/>
                  <a:gd name="T92" fmla="*/ 40 w 105"/>
                  <a:gd name="T93" fmla="*/ 119 h 122"/>
                  <a:gd name="T94" fmla="*/ 24 w 105"/>
                  <a:gd name="T95" fmla="*/ 113 h 122"/>
                  <a:gd name="T96" fmla="*/ 13 w 105"/>
                  <a:gd name="T97" fmla="*/ 100 h 122"/>
                  <a:gd name="T98" fmla="*/ 3 w 105"/>
                  <a:gd name="T99" fmla="*/ 83 h 122"/>
                  <a:gd name="T100" fmla="*/ 0 w 105"/>
                  <a:gd name="T101" fmla="*/ 62 h 122"/>
                  <a:gd name="T102" fmla="*/ 3 w 105"/>
                  <a:gd name="T103" fmla="*/ 46 h 122"/>
                  <a:gd name="T104" fmla="*/ 8 w 105"/>
                  <a:gd name="T105" fmla="*/ 30 h 122"/>
                  <a:gd name="T106" fmla="*/ 14 w 105"/>
                  <a:gd name="T107" fmla="*/ 21 h 122"/>
                  <a:gd name="T108" fmla="*/ 21 w 105"/>
                  <a:gd name="T109" fmla="*/ 14 h 122"/>
                  <a:gd name="T110" fmla="*/ 30 w 105"/>
                  <a:gd name="T111" fmla="*/ 8 h 122"/>
                  <a:gd name="T112" fmla="*/ 44 w 105"/>
                  <a:gd name="T113" fmla="*/ 2 h 122"/>
                  <a:gd name="T114" fmla="*/ 60 w 105"/>
                  <a:gd name="T1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" h="122">
                    <a:moveTo>
                      <a:pt x="60" y="0"/>
                    </a:moveTo>
                    <a:lnTo>
                      <a:pt x="68" y="0"/>
                    </a:lnTo>
                    <a:lnTo>
                      <a:pt x="76" y="3"/>
                    </a:lnTo>
                    <a:lnTo>
                      <a:pt x="84" y="6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5" y="3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40"/>
                    </a:lnTo>
                    <a:lnTo>
                      <a:pt x="100" y="40"/>
                    </a:lnTo>
                    <a:lnTo>
                      <a:pt x="94" y="24"/>
                    </a:lnTo>
                    <a:lnTo>
                      <a:pt x="84" y="14"/>
                    </a:lnTo>
                    <a:lnTo>
                      <a:pt x="78" y="9"/>
                    </a:lnTo>
                    <a:lnTo>
                      <a:pt x="70" y="6"/>
                    </a:lnTo>
                    <a:lnTo>
                      <a:pt x="62" y="6"/>
                    </a:lnTo>
                    <a:lnTo>
                      <a:pt x="54" y="6"/>
                    </a:lnTo>
                    <a:lnTo>
                      <a:pt x="46" y="8"/>
                    </a:lnTo>
                    <a:lnTo>
                      <a:pt x="40" y="11"/>
                    </a:lnTo>
                    <a:lnTo>
                      <a:pt x="35" y="16"/>
                    </a:lnTo>
                    <a:lnTo>
                      <a:pt x="30" y="22"/>
                    </a:lnTo>
                    <a:lnTo>
                      <a:pt x="25" y="30"/>
                    </a:lnTo>
                    <a:lnTo>
                      <a:pt x="22" y="44"/>
                    </a:lnTo>
                    <a:lnTo>
                      <a:pt x="21" y="62"/>
                    </a:lnTo>
                    <a:lnTo>
                      <a:pt x="22" y="78"/>
                    </a:lnTo>
                    <a:lnTo>
                      <a:pt x="25" y="91"/>
                    </a:lnTo>
                    <a:lnTo>
                      <a:pt x="29" y="97"/>
                    </a:lnTo>
                    <a:lnTo>
                      <a:pt x="35" y="103"/>
                    </a:lnTo>
                    <a:lnTo>
                      <a:pt x="41" y="108"/>
                    </a:lnTo>
                    <a:lnTo>
                      <a:pt x="48" y="111"/>
                    </a:lnTo>
                    <a:lnTo>
                      <a:pt x="56" y="113"/>
                    </a:lnTo>
                    <a:lnTo>
                      <a:pt x="63" y="114"/>
                    </a:lnTo>
                    <a:lnTo>
                      <a:pt x="71" y="113"/>
                    </a:lnTo>
                    <a:lnTo>
                      <a:pt x="78" y="111"/>
                    </a:lnTo>
                    <a:lnTo>
                      <a:pt x="84" y="110"/>
                    </a:lnTo>
                    <a:lnTo>
                      <a:pt x="89" y="105"/>
                    </a:lnTo>
                    <a:lnTo>
                      <a:pt x="95" y="98"/>
                    </a:lnTo>
                    <a:lnTo>
                      <a:pt x="103" y="91"/>
                    </a:lnTo>
                    <a:lnTo>
                      <a:pt x="105" y="92"/>
                    </a:lnTo>
                    <a:lnTo>
                      <a:pt x="98" y="102"/>
                    </a:lnTo>
                    <a:lnTo>
                      <a:pt x="92" y="108"/>
                    </a:lnTo>
                    <a:lnTo>
                      <a:pt x="84" y="114"/>
                    </a:lnTo>
                    <a:lnTo>
                      <a:pt x="71" y="119"/>
                    </a:lnTo>
                    <a:lnTo>
                      <a:pt x="57" y="122"/>
                    </a:lnTo>
                    <a:lnTo>
                      <a:pt x="40" y="119"/>
                    </a:lnTo>
                    <a:lnTo>
                      <a:pt x="24" y="113"/>
                    </a:lnTo>
                    <a:lnTo>
                      <a:pt x="13" y="100"/>
                    </a:lnTo>
                    <a:lnTo>
                      <a:pt x="3" y="83"/>
                    </a:lnTo>
                    <a:lnTo>
                      <a:pt x="0" y="62"/>
                    </a:lnTo>
                    <a:lnTo>
                      <a:pt x="3" y="46"/>
                    </a:lnTo>
                    <a:lnTo>
                      <a:pt x="8" y="30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30" y="8"/>
                    </a:lnTo>
                    <a:lnTo>
                      <a:pt x="44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9" name="Freeform 5150"/>
              <p:cNvSpPr>
                <a:spLocks noEditPoints="1"/>
              </p:cNvSpPr>
              <p:nvPr/>
            </p:nvSpPr>
            <p:spPr bwMode="auto">
              <a:xfrm>
                <a:off x="11609" y="15781"/>
                <a:ext cx="38" cy="41"/>
              </a:xfrm>
              <a:custGeom>
                <a:avLst/>
                <a:gdLst>
                  <a:gd name="T0" fmla="*/ 35 w 77"/>
                  <a:gd name="T1" fmla="*/ 5 h 83"/>
                  <a:gd name="T2" fmla="*/ 31 w 77"/>
                  <a:gd name="T3" fmla="*/ 6 h 83"/>
                  <a:gd name="T4" fmla="*/ 26 w 77"/>
                  <a:gd name="T5" fmla="*/ 8 h 83"/>
                  <a:gd name="T6" fmla="*/ 23 w 77"/>
                  <a:gd name="T7" fmla="*/ 11 h 83"/>
                  <a:gd name="T8" fmla="*/ 20 w 77"/>
                  <a:gd name="T9" fmla="*/ 18 h 83"/>
                  <a:gd name="T10" fmla="*/ 18 w 77"/>
                  <a:gd name="T11" fmla="*/ 22 h 83"/>
                  <a:gd name="T12" fmla="*/ 16 w 77"/>
                  <a:gd name="T13" fmla="*/ 29 h 83"/>
                  <a:gd name="T14" fmla="*/ 16 w 77"/>
                  <a:gd name="T15" fmla="*/ 35 h 83"/>
                  <a:gd name="T16" fmla="*/ 18 w 77"/>
                  <a:gd name="T17" fmla="*/ 51 h 83"/>
                  <a:gd name="T18" fmla="*/ 23 w 77"/>
                  <a:gd name="T19" fmla="*/ 65 h 83"/>
                  <a:gd name="T20" fmla="*/ 28 w 77"/>
                  <a:gd name="T21" fmla="*/ 70 h 83"/>
                  <a:gd name="T22" fmla="*/ 31 w 77"/>
                  <a:gd name="T23" fmla="*/ 73 h 83"/>
                  <a:gd name="T24" fmla="*/ 35 w 77"/>
                  <a:gd name="T25" fmla="*/ 76 h 83"/>
                  <a:gd name="T26" fmla="*/ 42 w 77"/>
                  <a:gd name="T27" fmla="*/ 76 h 83"/>
                  <a:gd name="T28" fmla="*/ 47 w 77"/>
                  <a:gd name="T29" fmla="*/ 76 h 83"/>
                  <a:gd name="T30" fmla="*/ 51 w 77"/>
                  <a:gd name="T31" fmla="*/ 75 h 83"/>
                  <a:gd name="T32" fmla="*/ 55 w 77"/>
                  <a:gd name="T33" fmla="*/ 70 h 83"/>
                  <a:gd name="T34" fmla="*/ 58 w 77"/>
                  <a:gd name="T35" fmla="*/ 67 h 83"/>
                  <a:gd name="T36" fmla="*/ 59 w 77"/>
                  <a:gd name="T37" fmla="*/ 60 h 83"/>
                  <a:gd name="T38" fmla="*/ 61 w 77"/>
                  <a:gd name="T39" fmla="*/ 54 h 83"/>
                  <a:gd name="T40" fmla="*/ 61 w 77"/>
                  <a:gd name="T41" fmla="*/ 46 h 83"/>
                  <a:gd name="T42" fmla="*/ 58 w 77"/>
                  <a:gd name="T43" fmla="*/ 29 h 83"/>
                  <a:gd name="T44" fmla="*/ 51 w 77"/>
                  <a:gd name="T45" fmla="*/ 14 h 83"/>
                  <a:gd name="T46" fmla="*/ 47 w 77"/>
                  <a:gd name="T47" fmla="*/ 10 h 83"/>
                  <a:gd name="T48" fmla="*/ 42 w 77"/>
                  <a:gd name="T49" fmla="*/ 6 h 83"/>
                  <a:gd name="T50" fmla="*/ 35 w 77"/>
                  <a:gd name="T51" fmla="*/ 5 h 83"/>
                  <a:gd name="T52" fmla="*/ 39 w 77"/>
                  <a:gd name="T53" fmla="*/ 0 h 83"/>
                  <a:gd name="T54" fmla="*/ 55 w 77"/>
                  <a:gd name="T55" fmla="*/ 3 h 83"/>
                  <a:gd name="T56" fmla="*/ 67 w 77"/>
                  <a:gd name="T57" fmla="*/ 13 h 83"/>
                  <a:gd name="T58" fmla="*/ 74 w 77"/>
                  <a:gd name="T59" fmla="*/ 25 h 83"/>
                  <a:gd name="T60" fmla="*/ 77 w 77"/>
                  <a:gd name="T61" fmla="*/ 40 h 83"/>
                  <a:gd name="T62" fmla="*/ 75 w 77"/>
                  <a:gd name="T63" fmla="*/ 51 h 83"/>
                  <a:gd name="T64" fmla="*/ 72 w 77"/>
                  <a:gd name="T65" fmla="*/ 62 h 83"/>
                  <a:gd name="T66" fmla="*/ 67 w 77"/>
                  <a:gd name="T67" fmla="*/ 68 h 83"/>
                  <a:gd name="T68" fmla="*/ 62 w 77"/>
                  <a:gd name="T69" fmla="*/ 73 h 83"/>
                  <a:gd name="T70" fmla="*/ 58 w 77"/>
                  <a:gd name="T71" fmla="*/ 78 h 83"/>
                  <a:gd name="T72" fmla="*/ 51 w 77"/>
                  <a:gd name="T73" fmla="*/ 81 h 83"/>
                  <a:gd name="T74" fmla="*/ 45 w 77"/>
                  <a:gd name="T75" fmla="*/ 83 h 83"/>
                  <a:gd name="T76" fmla="*/ 37 w 77"/>
                  <a:gd name="T77" fmla="*/ 83 h 83"/>
                  <a:gd name="T78" fmla="*/ 21 w 77"/>
                  <a:gd name="T79" fmla="*/ 80 h 83"/>
                  <a:gd name="T80" fmla="*/ 10 w 77"/>
                  <a:gd name="T81" fmla="*/ 68 h 83"/>
                  <a:gd name="T82" fmla="*/ 2 w 77"/>
                  <a:gd name="T83" fmla="*/ 56 h 83"/>
                  <a:gd name="T84" fmla="*/ 0 w 77"/>
                  <a:gd name="T85" fmla="*/ 43 h 83"/>
                  <a:gd name="T86" fmla="*/ 2 w 77"/>
                  <a:gd name="T87" fmla="*/ 32 h 83"/>
                  <a:gd name="T88" fmla="*/ 5 w 77"/>
                  <a:gd name="T89" fmla="*/ 21 h 83"/>
                  <a:gd name="T90" fmla="*/ 10 w 77"/>
                  <a:gd name="T91" fmla="*/ 14 h 83"/>
                  <a:gd name="T92" fmla="*/ 15 w 77"/>
                  <a:gd name="T93" fmla="*/ 10 h 83"/>
                  <a:gd name="T94" fmla="*/ 20 w 77"/>
                  <a:gd name="T95" fmla="*/ 5 h 83"/>
                  <a:gd name="T96" fmla="*/ 29 w 77"/>
                  <a:gd name="T97" fmla="*/ 2 h 83"/>
                  <a:gd name="T98" fmla="*/ 39 w 7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7" h="83">
                    <a:moveTo>
                      <a:pt x="35" y="5"/>
                    </a:moveTo>
                    <a:lnTo>
                      <a:pt x="31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6" y="29"/>
                    </a:lnTo>
                    <a:lnTo>
                      <a:pt x="16" y="35"/>
                    </a:lnTo>
                    <a:lnTo>
                      <a:pt x="18" y="51"/>
                    </a:lnTo>
                    <a:lnTo>
                      <a:pt x="23" y="65"/>
                    </a:lnTo>
                    <a:lnTo>
                      <a:pt x="28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42" y="76"/>
                    </a:lnTo>
                    <a:lnTo>
                      <a:pt x="47" y="76"/>
                    </a:lnTo>
                    <a:lnTo>
                      <a:pt x="51" y="75"/>
                    </a:lnTo>
                    <a:lnTo>
                      <a:pt x="55" y="70"/>
                    </a:lnTo>
                    <a:lnTo>
                      <a:pt x="58" y="67"/>
                    </a:lnTo>
                    <a:lnTo>
                      <a:pt x="59" y="60"/>
                    </a:lnTo>
                    <a:lnTo>
                      <a:pt x="61" y="54"/>
                    </a:lnTo>
                    <a:lnTo>
                      <a:pt x="61" y="46"/>
                    </a:lnTo>
                    <a:lnTo>
                      <a:pt x="58" y="29"/>
                    </a:lnTo>
                    <a:lnTo>
                      <a:pt x="51" y="14"/>
                    </a:lnTo>
                    <a:lnTo>
                      <a:pt x="47" y="10"/>
                    </a:lnTo>
                    <a:lnTo>
                      <a:pt x="42" y="6"/>
                    </a:lnTo>
                    <a:lnTo>
                      <a:pt x="35" y="5"/>
                    </a:lnTo>
                    <a:close/>
                    <a:moveTo>
                      <a:pt x="39" y="0"/>
                    </a:moveTo>
                    <a:lnTo>
                      <a:pt x="55" y="3"/>
                    </a:lnTo>
                    <a:lnTo>
                      <a:pt x="67" y="13"/>
                    </a:lnTo>
                    <a:lnTo>
                      <a:pt x="74" y="25"/>
                    </a:lnTo>
                    <a:lnTo>
                      <a:pt x="77" y="40"/>
                    </a:lnTo>
                    <a:lnTo>
                      <a:pt x="75" y="51"/>
                    </a:lnTo>
                    <a:lnTo>
                      <a:pt x="72" y="62"/>
                    </a:lnTo>
                    <a:lnTo>
                      <a:pt x="67" y="68"/>
                    </a:lnTo>
                    <a:lnTo>
                      <a:pt x="62" y="73"/>
                    </a:lnTo>
                    <a:lnTo>
                      <a:pt x="58" y="78"/>
                    </a:lnTo>
                    <a:lnTo>
                      <a:pt x="51" y="81"/>
                    </a:lnTo>
                    <a:lnTo>
                      <a:pt x="45" y="83"/>
                    </a:lnTo>
                    <a:lnTo>
                      <a:pt x="37" y="83"/>
                    </a:lnTo>
                    <a:lnTo>
                      <a:pt x="21" y="80"/>
                    </a:lnTo>
                    <a:lnTo>
                      <a:pt x="10" y="68"/>
                    </a:lnTo>
                    <a:lnTo>
                      <a:pt x="2" y="56"/>
                    </a:lnTo>
                    <a:lnTo>
                      <a:pt x="0" y="43"/>
                    </a:lnTo>
                    <a:lnTo>
                      <a:pt x="2" y="32"/>
                    </a:lnTo>
                    <a:lnTo>
                      <a:pt x="5" y="21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0" y="5"/>
                    </a:lnTo>
                    <a:lnTo>
                      <a:pt x="29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0" name="Freeform 5151"/>
              <p:cNvSpPr>
                <a:spLocks/>
              </p:cNvSpPr>
              <p:nvPr/>
            </p:nvSpPr>
            <p:spPr bwMode="auto">
              <a:xfrm>
                <a:off x="11650" y="15781"/>
                <a:ext cx="68" cy="41"/>
              </a:xfrm>
              <a:custGeom>
                <a:avLst/>
                <a:gdLst>
                  <a:gd name="T0" fmla="*/ 29 w 135"/>
                  <a:gd name="T1" fmla="*/ 0 h 81"/>
                  <a:gd name="T2" fmla="*/ 33 w 135"/>
                  <a:gd name="T3" fmla="*/ 11 h 81"/>
                  <a:gd name="T4" fmla="*/ 38 w 135"/>
                  <a:gd name="T5" fmla="*/ 6 h 81"/>
                  <a:gd name="T6" fmla="*/ 51 w 135"/>
                  <a:gd name="T7" fmla="*/ 0 h 81"/>
                  <a:gd name="T8" fmla="*/ 61 w 135"/>
                  <a:gd name="T9" fmla="*/ 0 h 81"/>
                  <a:gd name="T10" fmla="*/ 68 w 135"/>
                  <a:gd name="T11" fmla="*/ 5 h 81"/>
                  <a:gd name="T12" fmla="*/ 73 w 135"/>
                  <a:gd name="T13" fmla="*/ 11 h 81"/>
                  <a:gd name="T14" fmla="*/ 81 w 135"/>
                  <a:gd name="T15" fmla="*/ 11 h 81"/>
                  <a:gd name="T16" fmla="*/ 91 w 135"/>
                  <a:gd name="T17" fmla="*/ 3 h 81"/>
                  <a:gd name="T18" fmla="*/ 103 w 135"/>
                  <a:gd name="T19" fmla="*/ 0 h 81"/>
                  <a:gd name="T20" fmla="*/ 115 w 135"/>
                  <a:gd name="T21" fmla="*/ 3 h 81"/>
                  <a:gd name="T22" fmla="*/ 121 w 135"/>
                  <a:gd name="T23" fmla="*/ 14 h 81"/>
                  <a:gd name="T24" fmla="*/ 122 w 135"/>
                  <a:gd name="T25" fmla="*/ 22 h 81"/>
                  <a:gd name="T26" fmla="*/ 124 w 135"/>
                  <a:gd name="T27" fmla="*/ 64 h 81"/>
                  <a:gd name="T28" fmla="*/ 124 w 135"/>
                  <a:gd name="T29" fmla="*/ 73 h 81"/>
                  <a:gd name="T30" fmla="*/ 127 w 135"/>
                  <a:gd name="T31" fmla="*/ 76 h 81"/>
                  <a:gd name="T32" fmla="*/ 135 w 135"/>
                  <a:gd name="T33" fmla="*/ 78 h 81"/>
                  <a:gd name="T34" fmla="*/ 97 w 135"/>
                  <a:gd name="T35" fmla="*/ 81 h 81"/>
                  <a:gd name="T36" fmla="*/ 99 w 135"/>
                  <a:gd name="T37" fmla="*/ 78 h 81"/>
                  <a:gd name="T38" fmla="*/ 107 w 135"/>
                  <a:gd name="T39" fmla="*/ 76 h 81"/>
                  <a:gd name="T40" fmla="*/ 108 w 135"/>
                  <a:gd name="T41" fmla="*/ 72 h 81"/>
                  <a:gd name="T42" fmla="*/ 110 w 135"/>
                  <a:gd name="T43" fmla="*/ 64 h 81"/>
                  <a:gd name="T44" fmla="*/ 108 w 135"/>
                  <a:gd name="T45" fmla="*/ 24 h 81"/>
                  <a:gd name="T46" fmla="*/ 107 w 135"/>
                  <a:gd name="T47" fmla="*/ 16 h 81"/>
                  <a:gd name="T48" fmla="*/ 100 w 135"/>
                  <a:gd name="T49" fmla="*/ 11 h 81"/>
                  <a:gd name="T50" fmla="*/ 92 w 135"/>
                  <a:gd name="T51" fmla="*/ 11 h 81"/>
                  <a:gd name="T52" fmla="*/ 81 w 135"/>
                  <a:gd name="T53" fmla="*/ 16 h 81"/>
                  <a:gd name="T54" fmla="*/ 75 w 135"/>
                  <a:gd name="T55" fmla="*/ 22 h 81"/>
                  <a:gd name="T56" fmla="*/ 76 w 135"/>
                  <a:gd name="T57" fmla="*/ 64 h 81"/>
                  <a:gd name="T58" fmla="*/ 76 w 135"/>
                  <a:gd name="T59" fmla="*/ 72 h 81"/>
                  <a:gd name="T60" fmla="*/ 78 w 135"/>
                  <a:gd name="T61" fmla="*/ 75 h 81"/>
                  <a:gd name="T62" fmla="*/ 83 w 135"/>
                  <a:gd name="T63" fmla="*/ 78 h 81"/>
                  <a:gd name="T64" fmla="*/ 89 w 135"/>
                  <a:gd name="T65" fmla="*/ 81 h 81"/>
                  <a:gd name="T66" fmla="*/ 49 w 135"/>
                  <a:gd name="T67" fmla="*/ 78 h 81"/>
                  <a:gd name="T68" fmla="*/ 57 w 135"/>
                  <a:gd name="T69" fmla="*/ 76 h 81"/>
                  <a:gd name="T70" fmla="*/ 62 w 135"/>
                  <a:gd name="T71" fmla="*/ 72 h 81"/>
                  <a:gd name="T72" fmla="*/ 62 w 135"/>
                  <a:gd name="T73" fmla="*/ 64 h 81"/>
                  <a:gd name="T74" fmla="*/ 62 w 135"/>
                  <a:gd name="T75" fmla="*/ 24 h 81"/>
                  <a:gd name="T76" fmla="*/ 59 w 135"/>
                  <a:gd name="T77" fmla="*/ 16 h 81"/>
                  <a:gd name="T78" fmla="*/ 53 w 135"/>
                  <a:gd name="T79" fmla="*/ 11 h 81"/>
                  <a:gd name="T80" fmla="*/ 43 w 135"/>
                  <a:gd name="T81" fmla="*/ 11 h 81"/>
                  <a:gd name="T82" fmla="*/ 33 w 135"/>
                  <a:gd name="T83" fmla="*/ 16 h 81"/>
                  <a:gd name="T84" fmla="*/ 29 w 135"/>
                  <a:gd name="T85" fmla="*/ 64 h 81"/>
                  <a:gd name="T86" fmla="*/ 29 w 135"/>
                  <a:gd name="T87" fmla="*/ 73 h 81"/>
                  <a:gd name="T88" fmla="*/ 32 w 135"/>
                  <a:gd name="T89" fmla="*/ 76 h 81"/>
                  <a:gd name="T90" fmla="*/ 41 w 135"/>
                  <a:gd name="T91" fmla="*/ 78 h 81"/>
                  <a:gd name="T92" fmla="*/ 2 w 135"/>
                  <a:gd name="T93" fmla="*/ 81 h 81"/>
                  <a:gd name="T94" fmla="*/ 6 w 135"/>
                  <a:gd name="T95" fmla="*/ 78 h 81"/>
                  <a:gd name="T96" fmla="*/ 11 w 135"/>
                  <a:gd name="T97" fmla="*/ 75 h 81"/>
                  <a:gd name="T98" fmla="*/ 14 w 135"/>
                  <a:gd name="T99" fmla="*/ 70 h 81"/>
                  <a:gd name="T100" fmla="*/ 14 w 135"/>
                  <a:gd name="T101" fmla="*/ 33 h 81"/>
                  <a:gd name="T102" fmla="*/ 14 w 135"/>
                  <a:gd name="T103" fmla="*/ 19 h 81"/>
                  <a:gd name="T104" fmla="*/ 13 w 135"/>
                  <a:gd name="T105" fmla="*/ 14 h 81"/>
                  <a:gd name="T106" fmla="*/ 10 w 135"/>
                  <a:gd name="T107" fmla="*/ 11 h 81"/>
                  <a:gd name="T108" fmla="*/ 5 w 135"/>
                  <a:gd name="T109" fmla="*/ 11 h 81"/>
                  <a:gd name="T110" fmla="*/ 0 w 135"/>
                  <a:gd name="T111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5" h="81">
                    <a:moveTo>
                      <a:pt x="24" y="0"/>
                    </a:moveTo>
                    <a:lnTo>
                      <a:pt x="29" y="0"/>
                    </a:lnTo>
                    <a:lnTo>
                      <a:pt x="29" y="18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46" y="2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5"/>
                    </a:lnTo>
                    <a:lnTo>
                      <a:pt x="72" y="8"/>
                    </a:lnTo>
                    <a:lnTo>
                      <a:pt x="73" y="11"/>
                    </a:lnTo>
                    <a:lnTo>
                      <a:pt x="75" y="18"/>
                    </a:lnTo>
                    <a:lnTo>
                      <a:pt x="81" y="11"/>
                    </a:lnTo>
                    <a:lnTo>
                      <a:pt x="86" y="6"/>
                    </a:lnTo>
                    <a:lnTo>
                      <a:pt x="91" y="3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8" y="0"/>
                    </a:lnTo>
                    <a:lnTo>
                      <a:pt x="115" y="3"/>
                    </a:lnTo>
                    <a:lnTo>
                      <a:pt x="118" y="8"/>
                    </a:lnTo>
                    <a:lnTo>
                      <a:pt x="121" y="14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4" y="29"/>
                    </a:lnTo>
                    <a:lnTo>
                      <a:pt x="124" y="64"/>
                    </a:lnTo>
                    <a:lnTo>
                      <a:pt x="124" y="70"/>
                    </a:lnTo>
                    <a:lnTo>
                      <a:pt x="124" y="73"/>
                    </a:lnTo>
                    <a:lnTo>
                      <a:pt x="126" y="75"/>
                    </a:lnTo>
                    <a:lnTo>
                      <a:pt x="127" y="76"/>
                    </a:lnTo>
                    <a:lnTo>
                      <a:pt x="130" y="78"/>
                    </a:lnTo>
                    <a:lnTo>
                      <a:pt x="135" y="78"/>
                    </a:lnTo>
                    <a:lnTo>
                      <a:pt x="135" y="81"/>
                    </a:lnTo>
                    <a:lnTo>
                      <a:pt x="97" y="81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102" y="78"/>
                    </a:lnTo>
                    <a:lnTo>
                      <a:pt x="107" y="76"/>
                    </a:lnTo>
                    <a:lnTo>
                      <a:pt x="108" y="75"/>
                    </a:lnTo>
                    <a:lnTo>
                      <a:pt x="108" y="72"/>
                    </a:lnTo>
                    <a:lnTo>
                      <a:pt x="110" y="68"/>
                    </a:lnTo>
                    <a:lnTo>
                      <a:pt x="110" y="64"/>
                    </a:lnTo>
                    <a:lnTo>
                      <a:pt x="110" y="29"/>
                    </a:lnTo>
                    <a:lnTo>
                      <a:pt x="108" y="24"/>
                    </a:lnTo>
                    <a:lnTo>
                      <a:pt x="108" y="19"/>
                    </a:lnTo>
                    <a:lnTo>
                      <a:pt x="107" y="16"/>
                    </a:lnTo>
                    <a:lnTo>
                      <a:pt x="103" y="13"/>
                    </a:lnTo>
                    <a:lnTo>
                      <a:pt x="100" y="11"/>
                    </a:lnTo>
                    <a:lnTo>
                      <a:pt x="95" y="10"/>
                    </a:lnTo>
                    <a:lnTo>
                      <a:pt x="92" y="11"/>
                    </a:lnTo>
                    <a:lnTo>
                      <a:pt x="88" y="13"/>
                    </a:lnTo>
                    <a:lnTo>
                      <a:pt x="81" y="16"/>
                    </a:lnTo>
                    <a:lnTo>
                      <a:pt x="76" y="21"/>
                    </a:lnTo>
                    <a:lnTo>
                      <a:pt x="75" y="22"/>
                    </a:lnTo>
                    <a:lnTo>
                      <a:pt x="76" y="25"/>
                    </a:lnTo>
                    <a:lnTo>
                      <a:pt x="76" y="64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76" y="73"/>
                    </a:lnTo>
                    <a:lnTo>
                      <a:pt x="78" y="75"/>
                    </a:lnTo>
                    <a:lnTo>
                      <a:pt x="80" y="76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81"/>
                    </a:lnTo>
                    <a:lnTo>
                      <a:pt x="49" y="81"/>
                    </a:lnTo>
                    <a:lnTo>
                      <a:pt x="49" y="78"/>
                    </a:lnTo>
                    <a:lnTo>
                      <a:pt x="54" y="78"/>
                    </a:lnTo>
                    <a:lnTo>
                      <a:pt x="57" y="76"/>
                    </a:lnTo>
                    <a:lnTo>
                      <a:pt x="61" y="75"/>
                    </a:lnTo>
                    <a:lnTo>
                      <a:pt x="62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29"/>
                    </a:lnTo>
                    <a:lnTo>
                      <a:pt x="62" y="24"/>
                    </a:lnTo>
                    <a:lnTo>
                      <a:pt x="61" y="19"/>
                    </a:lnTo>
                    <a:lnTo>
                      <a:pt x="59" y="16"/>
                    </a:lnTo>
                    <a:lnTo>
                      <a:pt x="56" y="13"/>
                    </a:lnTo>
                    <a:lnTo>
                      <a:pt x="53" y="11"/>
                    </a:lnTo>
                    <a:lnTo>
                      <a:pt x="48" y="10"/>
                    </a:lnTo>
                    <a:lnTo>
                      <a:pt x="43" y="11"/>
                    </a:lnTo>
                    <a:lnTo>
                      <a:pt x="40" y="13"/>
                    </a:lnTo>
                    <a:lnTo>
                      <a:pt x="33" y="16"/>
                    </a:lnTo>
                    <a:lnTo>
                      <a:pt x="29" y="21"/>
                    </a:lnTo>
                    <a:lnTo>
                      <a:pt x="29" y="64"/>
                    </a:lnTo>
                    <a:lnTo>
                      <a:pt x="29" y="70"/>
                    </a:lnTo>
                    <a:lnTo>
                      <a:pt x="29" y="73"/>
                    </a:lnTo>
                    <a:lnTo>
                      <a:pt x="30" y="75"/>
                    </a:lnTo>
                    <a:lnTo>
                      <a:pt x="32" y="76"/>
                    </a:lnTo>
                    <a:lnTo>
                      <a:pt x="35" y="78"/>
                    </a:lnTo>
                    <a:lnTo>
                      <a:pt x="41" y="78"/>
                    </a:lnTo>
                    <a:lnTo>
                      <a:pt x="41" y="81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6" y="78"/>
                    </a:lnTo>
                    <a:lnTo>
                      <a:pt x="10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4" y="70"/>
                    </a:lnTo>
                    <a:lnTo>
                      <a:pt x="14" y="64"/>
                    </a:lnTo>
                    <a:lnTo>
                      <a:pt x="14" y="33"/>
                    </a:lnTo>
                    <a:lnTo>
                      <a:pt x="14" y="25"/>
                    </a:lnTo>
                    <a:lnTo>
                      <a:pt x="14" y="19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1" name="Freeform 5152"/>
              <p:cNvSpPr>
                <a:spLocks noEditPoints="1"/>
              </p:cNvSpPr>
              <p:nvPr/>
            </p:nvSpPr>
            <p:spPr bwMode="auto">
              <a:xfrm>
                <a:off x="11718" y="15781"/>
                <a:ext cx="41" cy="60"/>
              </a:xfrm>
              <a:custGeom>
                <a:avLst/>
                <a:gdLst>
                  <a:gd name="T0" fmla="*/ 43 w 83"/>
                  <a:gd name="T1" fmla="*/ 13 h 119"/>
                  <a:gd name="T2" fmla="*/ 37 w 83"/>
                  <a:gd name="T3" fmla="*/ 16 h 119"/>
                  <a:gd name="T4" fmla="*/ 29 w 83"/>
                  <a:gd name="T5" fmla="*/ 24 h 119"/>
                  <a:gd name="T6" fmla="*/ 29 w 83"/>
                  <a:gd name="T7" fmla="*/ 59 h 119"/>
                  <a:gd name="T8" fmla="*/ 29 w 83"/>
                  <a:gd name="T9" fmla="*/ 65 h 119"/>
                  <a:gd name="T10" fmla="*/ 35 w 83"/>
                  <a:gd name="T11" fmla="*/ 75 h 119"/>
                  <a:gd name="T12" fmla="*/ 46 w 83"/>
                  <a:gd name="T13" fmla="*/ 78 h 119"/>
                  <a:gd name="T14" fmla="*/ 57 w 83"/>
                  <a:gd name="T15" fmla="*/ 75 h 119"/>
                  <a:gd name="T16" fmla="*/ 64 w 83"/>
                  <a:gd name="T17" fmla="*/ 67 h 119"/>
                  <a:gd name="T18" fmla="*/ 67 w 83"/>
                  <a:gd name="T19" fmla="*/ 54 h 119"/>
                  <a:gd name="T20" fmla="*/ 65 w 83"/>
                  <a:gd name="T21" fmla="*/ 30 h 119"/>
                  <a:gd name="T22" fmla="*/ 56 w 83"/>
                  <a:gd name="T23" fmla="*/ 16 h 119"/>
                  <a:gd name="T24" fmla="*/ 46 w 83"/>
                  <a:gd name="T25" fmla="*/ 13 h 119"/>
                  <a:gd name="T26" fmla="*/ 61 w 83"/>
                  <a:gd name="T27" fmla="*/ 2 h 119"/>
                  <a:gd name="T28" fmla="*/ 73 w 83"/>
                  <a:gd name="T29" fmla="*/ 10 h 119"/>
                  <a:gd name="T30" fmla="*/ 83 w 83"/>
                  <a:gd name="T31" fmla="*/ 38 h 119"/>
                  <a:gd name="T32" fmla="*/ 72 w 83"/>
                  <a:gd name="T33" fmla="*/ 72 h 119"/>
                  <a:gd name="T34" fmla="*/ 61 w 83"/>
                  <a:gd name="T35" fmla="*/ 81 h 119"/>
                  <a:gd name="T36" fmla="*/ 48 w 83"/>
                  <a:gd name="T37" fmla="*/ 83 h 119"/>
                  <a:gd name="T38" fmla="*/ 37 w 83"/>
                  <a:gd name="T39" fmla="*/ 81 h 119"/>
                  <a:gd name="T40" fmla="*/ 29 w 83"/>
                  <a:gd name="T41" fmla="*/ 76 h 119"/>
                  <a:gd name="T42" fmla="*/ 29 w 83"/>
                  <a:gd name="T43" fmla="*/ 105 h 119"/>
                  <a:gd name="T44" fmla="*/ 29 w 83"/>
                  <a:gd name="T45" fmla="*/ 111 h 119"/>
                  <a:gd name="T46" fmla="*/ 32 w 83"/>
                  <a:gd name="T47" fmla="*/ 114 h 119"/>
                  <a:gd name="T48" fmla="*/ 42 w 83"/>
                  <a:gd name="T49" fmla="*/ 116 h 119"/>
                  <a:gd name="T50" fmla="*/ 0 w 83"/>
                  <a:gd name="T51" fmla="*/ 119 h 119"/>
                  <a:gd name="T52" fmla="*/ 2 w 83"/>
                  <a:gd name="T53" fmla="*/ 116 h 119"/>
                  <a:gd name="T54" fmla="*/ 11 w 83"/>
                  <a:gd name="T55" fmla="*/ 113 h 119"/>
                  <a:gd name="T56" fmla="*/ 13 w 83"/>
                  <a:gd name="T57" fmla="*/ 111 h 119"/>
                  <a:gd name="T58" fmla="*/ 15 w 83"/>
                  <a:gd name="T59" fmla="*/ 105 h 119"/>
                  <a:gd name="T60" fmla="*/ 15 w 83"/>
                  <a:gd name="T61" fmla="*/ 25 h 119"/>
                  <a:gd name="T62" fmla="*/ 13 w 83"/>
                  <a:gd name="T63" fmla="*/ 16 h 119"/>
                  <a:gd name="T64" fmla="*/ 11 w 83"/>
                  <a:gd name="T65" fmla="*/ 13 h 119"/>
                  <a:gd name="T66" fmla="*/ 7 w 83"/>
                  <a:gd name="T67" fmla="*/ 11 h 119"/>
                  <a:gd name="T68" fmla="*/ 2 w 83"/>
                  <a:gd name="T69" fmla="*/ 13 h 119"/>
                  <a:gd name="T70" fmla="*/ 26 w 83"/>
                  <a:gd name="T71" fmla="*/ 0 h 119"/>
                  <a:gd name="T72" fmla="*/ 29 w 83"/>
                  <a:gd name="T73" fmla="*/ 19 h 119"/>
                  <a:gd name="T74" fmla="*/ 37 w 83"/>
                  <a:gd name="T75" fmla="*/ 8 h 119"/>
                  <a:gd name="T76" fmla="*/ 46 w 83"/>
                  <a:gd name="T77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119">
                    <a:moveTo>
                      <a:pt x="46" y="13"/>
                    </a:moveTo>
                    <a:lnTo>
                      <a:pt x="43" y="13"/>
                    </a:lnTo>
                    <a:lnTo>
                      <a:pt x="38" y="14"/>
                    </a:lnTo>
                    <a:lnTo>
                      <a:pt x="37" y="16"/>
                    </a:lnTo>
                    <a:lnTo>
                      <a:pt x="32" y="19"/>
                    </a:lnTo>
                    <a:lnTo>
                      <a:pt x="29" y="24"/>
                    </a:lnTo>
                    <a:lnTo>
                      <a:pt x="29" y="53"/>
                    </a:lnTo>
                    <a:lnTo>
                      <a:pt x="29" y="59"/>
                    </a:lnTo>
                    <a:lnTo>
                      <a:pt x="29" y="64"/>
                    </a:lnTo>
                    <a:lnTo>
                      <a:pt x="29" y="65"/>
                    </a:lnTo>
                    <a:lnTo>
                      <a:pt x="32" y="70"/>
                    </a:lnTo>
                    <a:lnTo>
                      <a:pt x="35" y="75"/>
                    </a:lnTo>
                    <a:lnTo>
                      <a:pt x="40" y="78"/>
                    </a:lnTo>
                    <a:lnTo>
                      <a:pt x="46" y="78"/>
                    </a:lnTo>
                    <a:lnTo>
                      <a:pt x="53" y="78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4" y="67"/>
                    </a:lnTo>
                    <a:lnTo>
                      <a:pt x="65" y="60"/>
                    </a:lnTo>
                    <a:lnTo>
                      <a:pt x="67" y="54"/>
                    </a:lnTo>
                    <a:lnTo>
                      <a:pt x="69" y="46"/>
                    </a:lnTo>
                    <a:lnTo>
                      <a:pt x="65" y="30"/>
                    </a:lnTo>
                    <a:lnTo>
                      <a:pt x="61" y="19"/>
                    </a:lnTo>
                    <a:lnTo>
                      <a:pt x="56" y="16"/>
                    </a:lnTo>
                    <a:lnTo>
                      <a:pt x="51" y="13"/>
                    </a:lnTo>
                    <a:lnTo>
                      <a:pt x="46" y="13"/>
                    </a:lnTo>
                    <a:close/>
                    <a:moveTo>
                      <a:pt x="54" y="0"/>
                    </a:moveTo>
                    <a:lnTo>
                      <a:pt x="61" y="2"/>
                    </a:lnTo>
                    <a:lnTo>
                      <a:pt x="67" y="5"/>
                    </a:lnTo>
                    <a:lnTo>
                      <a:pt x="73" y="10"/>
                    </a:lnTo>
                    <a:lnTo>
                      <a:pt x="81" y="22"/>
                    </a:lnTo>
                    <a:lnTo>
                      <a:pt x="83" y="38"/>
                    </a:lnTo>
                    <a:lnTo>
                      <a:pt x="80" y="57"/>
                    </a:lnTo>
                    <a:lnTo>
                      <a:pt x="72" y="72"/>
                    </a:lnTo>
                    <a:lnTo>
                      <a:pt x="67" y="76"/>
                    </a:lnTo>
                    <a:lnTo>
                      <a:pt x="61" y="81"/>
                    </a:lnTo>
                    <a:lnTo>
                      <a:pt x="54" y="83"/>
                    </a:lnTo>
                    <a:lnTo>
                      <a:pt x="48" y="83"/>
                    </a:lnTo>
                    <a:lnTo>
                      <a:pt x="42" y="83"/>
                    </a:lnTo>
                    <a:lnTo>
                      <a:pt x="37" y="81"/>
                    </a:lnTo>
                    <a:lnTo>
                      <a:pt x="32" y="80"/>
                    </a:lnTo>
                    <a:lnTo>
                      <a:pt x="29" y="76"/>
                    </a:lnTo>
                    <a:lnTo>
                      <a:pt x="29" y="100"/>
                    </a:lnTo>
                    <a:lnTo>
                      <a:pt x="29" y="105"/>
                    </a:lnTo>
                    <a:lnTo>
                      <a:pt x="29" y="108"/>
                    </a:lnTo>
                    <a:lnTo>
                      <a:pt x="29" y="111"/>
                    </a:lnTo>
                    <a:lnTo>
                      <a:pt x="30" y="113"/>
                    </a:lnTo>
                    <a:lnTo>
                      <a:pt x="32" y="114"/>
                    </a:lnTo>
                    <a:lnTo>
                      <a:pt x="37" y="114"/>
                    </a:lnTo>
                    <a:lnTo>
                      <a:pt x="42" y="116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7" y="114"/>
                    </a:lnTo>
                    <a:lnTo>
                      <a:pt x="11" y="113"/>
                    </a:lnTo>
                    <a:lnTo>
                      <a:pt x="13" y="113"/>
                    </a:lnTo>
                    <a:lnTo>
                      <a:pt x="13" y="111"/>
                    </a:lnTo>
                    <a:lnTo>
                      <a:pt x="13" y="108"/>
                    </a:lnTo>
                    <a:lnTo>
                      <a:pt x="15" y="105"/>
                    </a:lnTo>
                    <a:lnTo>
                      <a:pt x="15" y="100"/>
                    </a:lnTo>
                    <a:lnTo>
                      <a:pt x="15" y="25"/>
                    </a:lnTo>
                    <a:lnTo>
                      <a:pt x="15" y="19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9"/>
                    </a:lnTo>
                    <a:lnTo>
                      <a:pt x="32" y="13"/>
                    </a:lnTo>
                    <a:lnTo>
                      <a:pt x="37" y="8"/>
                    </a:lnTo>
                    <a:lnTo>
                      <a:pt x="40" y="5"/>
                    </a:lnTo>
                    <a:lnTo>
                      <a:pt x="46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2" name="Freeform 5153"/>
              <p:cNvSpPr>
                <a:spLocks/>
              </p:cNvSpPr>
              <p:nvPr/>
            </p:nvSpPr>
            <p:spPr bwMode="auto">
              <a:xfrm>
                <a:off x="11763" y="15781"/>
                <a:ext cx="28" cy="41"/>
              </a:xfrm>
              <a:custGeom>
                <a:avLst/>
                <a:gdLst>
                  <a:gd name="T0" fmla="*/ 24 w 57"/>
                  <a:gd name="T1" fmla="*/ 0 h 81"/>
                  <a:gd name="T2" fmla="*/ 27 w 57"/>
                  <a:gd name="T3" fmla="*/ 0 h 81"/>
                  <a:gd name="T4" fmla="*/ 27 w 57"/>
                  <a:gd name="T5" fmla="*/ 18 h 81"/>
                  <a:gd name="T6" fmla="*/ 32 w 57"/>
                  <a:gd name="T7" fmla="*/ 10 h 81"/>
                  <a:gd name="T8" fmla="*/ 36 w 57"/>
                  <a:gd name="T9" fmla="*/ 5 h 81"/>
                  <a:gd name="T10" fmla="*/ 41 w 57"/>
                  <a:gd name="T11" fmla="*/ 2 h 81"/>
                  <a:gd name="T12" fmla="*/ 47 w 57"/>
                  <a:gd name="T13" fmla="*/ 0 h 81"/>
                  <a:gd name="T14" fmla="*/ 51 w 57"/>
                  <a:gd name="T15" fmla="*/ 0 h 81"/>
                  <a:gd name="T16" fmla="*/ 55 w 57"/>
                  <a:gd name="T17" fmla="*/ 3 h 81"/>
                  <a:gd name="T18" fmla="*/ 57 w 57"/>
                  <a:gd name="T19" fmla="*/ 6 h 81"/>
                  <a:gd name="T20" fmla="*/ 57 w 57"/>
                  <a:gd name="T21" fmla="*/ 10 h 81"/>
                  <a:gd name="T22" fmla="*/ 57 w 57"/>
                  <a:gd name="T23" fmla="*/ 13 h 81"/>
                  <a:gd name="T24" fmla="*/ 55 w 57"/>
                  <a:gd name="T25" fmla="*/ 16 h 81"/>
                  <a:gd name="T26" fmla="*/ 52 w 57"/>
                  <a:gd name="T27" fmla="*/ 18 h 81"/>
                  <a:gd name="T28" fmla="*/ 51 w 57"/>
                  <a:gd name="T29" fmla="*/ 18 h 81"/>
                  <a:gd name="T30" fmla="*/ 47 w 57"/>
                  <a:gd name="T31" fmla="*/ 16 h 81"/>
                  <a:gd name="T32" fmla="*/ 43 w 57"/>
                  <a:gd name="T33" fmla="*/ 14 h 81"/>
                  <a:gd name="T34" fmla="*/ 40 w 57"/>
                  <a:gd name="T35" fmla="*/ 13 h 81"/>
                  <a:gd name="T36" fmla="*/ 38 w 57"/>
                  <a:gd name="T37" fmla="*/ 11 h 81"/>
                  <a:gd name="T38" fmla="*/ 36 w 57"/>
                  <a:gd name="T39" fmla="*/ 11 h 81"/>
                  <a:gd name="T40" fmla="*/ 35 w 57"/>
                  <a:gd name="T41" fmla="*/ 13 h 81"/>
                  <a:gd name="T42" fmla="*/ 32 w 57"/>
                  <a:gd name="T43" fmla="*/ 18 h 81"/>
                  <a:gd name="T44" fmla="*/ 27 w 57"/>
                  <a:gd name="T45" fmla="*/ 25 h 81"/>
                  <a:gd name="T46" fmla="*/ 27 w 57"/>
                  <a:gd name="T47" fmla="*/ 62 h 81"/>
                  <a:gd name="T48" fmla="*/ 27 w 57"/>
                  <a:gd name="T49" fmla="*/ 68 h 81"/>
                  <a:gd name="T50" fmla="*/ 28 w 57"/>
                  <a:gd name="T51" fmla="*/ 73 h 81"/>
                  <a:gd name="T52" fmla="*/ 30 w 57"/>
                  <a:gd name="T53" fmla="*/ 75 h 81"/>
                  <a:gd name="T54" fmla="*/ 32 w 57"/>
                  <a:gd name="T55" fmla="*/ 76 h 81"/>
                  <a:gd name="T56" fmla="*/ 36 w 57"/>
                  <a:gd name="T57" fmla="*/ 78 h 81"/>
                  <a:gd name="T58" fmla="*/ 41 w 57"/>
                  <a:gd name="T59" fmla="*/ 78 h 81"/>
                  <a:gd name="T60" fmla="*/ 41 w 57"/>
                  <a:gd name="T61" fmla="*/ 81 h 81"/>
                  <a:gd name="T62" fmla="*/ 0 w 57"/>
                  <a:gd name="T63" fmla="*/ 81 h 81"/>
                  <a:gd name="T64" fmla="*/ 0 w 57"/>
                  <a:gd name="T65" fmla="*/ 78 h 81"/>
                  <a:gd name="T66" fmla="*/ 6 w 57"/>
                  <a:gd name="T67" fmla="*/ 78 h 81"/>
                  <a:gd name="T68" fmla="*/ 9 w 57"/>
                  <a:gd name="T69" fmla="*/ 76 h 81"/>
                  <a:gd name="T70" fmla="*/ 11 w 57"/>
                  <a:gd name="T71" fmla="*/ 75 h 81"/>
                  <a:gd name="T72" fmla="*/ 12 w 57"/>
                  <a:gd name="T73" fmla="*/ 72 h 81"/>
                  <a:gd name="T74" fmla="*/ 12 w 57"/>
                  <a:gd name="T75" fmla="*/ 68 h 81"/>
                  <a:gd name="T76" fmla="*/ 12 w 57"/>
                  <a:gd name="T77" fmla="*/ 64 h 81"/>
                  <a:gd name="T78" fmla="*/ 12 w 57"/>
                  <a:gd name="T79" fmla="*/ 33 h 81"/>
                  <a:gd name="T80" fmla="*/ 12 w 57"/>
                  <a:gd name="T81" fmla="*/ 25 h 81"/>
                  <a:gd name="T82" fmla="*/ 12 w 57"/>
                  <a:gd name="T83" fmla="*/ 19 h 81"/>
                  <a:gd name="T84" fmla="*/ 12 w 57"/>
                  <a:gd name="T85" fmla="*/ 16 h 81"/>
                  <a:gd name="T86" fmla="*/ 11 w 57"/>
                  <a:gd name="T87" fmla="*/ 14 h 81"/>
                  <a:gd name="T88" fmla="*/ 9 w 57"/>
                  <a:gd name="T89" fmla="*/ 13 h 81"/>
                  <a:gd name="T90" fmla="*/ 8 w 57"/>
                  <a:gd name="T91" fmla="*/ 11 h 81"/>
                  <a:gd name="T92" fmla="*/ 6 w 57"/>
                  <a:gd name="T93" fmla="*/ 11 h 81"/>
                  <a:gd name="T94" fmla="*/ 3 w 57"/>
                  <a:gd name="T95" fmla="*/ 11 h 81"/>
                  <a:gd name="T96" fmla="*/ 0 w 57"/>
                  <a:gd name="T97" fmla="*/ 13 h 81"/>
                  <a:gd name="T98" fmla="*/ 0 w 57"/>
                  <a:gd name="T99" fmla="*/ 10 h 81"/>
                  <a:gd name="T100" fmla="*/ 24 w 57"/>
                  <a:gd name="T10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" h="81">
                    <a:moveTo>
                      <a:pt x="24" y="0"/>
                    </a:moveTo>
                    <a:lnTo>
                      <a:pt x="27" y="0"/>
                    </a:lnTo>
                    <a:lnTo>
                      <a:pt x="27" y="18"/>
                    </a:lnTo>
                    <a:lnTo>
                      <a:pt x="32" y="10"/>
                    </a:lnTo>
                    <a:lnTo>
                      <a:pt x="36" y="5"/>
                    </a:lnTo>
                    <a:lnTo>
                      <a:pt x="41" y="2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7" y="10"/>
                    </a:lnTo>
                    <a:lnTo>
                      <a:pt x="57" y="13"/>
                    </a:lnTo>
                    <a:lnTo>
                      <a:pt x="55" y="16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7" y="16"/>
                    </a:lnTo>
                    <a:lnTo>
                      <a:pt x="43" y="14"/>
                    </a:lnTo>
                    <a:lnTo>
                      <a:pt x="40" y="13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5" y="13"/>
                    </a:lnTo>
                    <a:lnTo>
                      <a:pt x="32" y="18"/>
                    </a:lnTo>
                    <a:lnTo>
                      <a:pt x="27" y="25"/>
                    </a:lnTo>
                    <a:lnTo>
                      <a:pt x="27" y="62"/>
                    </a:lnTo>
                    <a:lnTo>
                      <a:pt x="27" y="68"/>
                    </a:lnTo>
                    <a:lnTo>
                      <a:pt x="28" y="73"/>
                    </a:lnTo>
                    <a:lnTo>
                      <a:pt x="30" y="75"/>
                    </a:lnTo>
                    <a:lnTo>
                      <a:pt x="32" y="76"/>
                    </a:lnTo>
                    <a:lnTo>
                      <a:pt x="36" y="78"/>
                    </a:lnTo>
                    <a:lnTo>
                      <a:pt x="41" y="78"/>
                    </a:lnTo>
                    <a:lnTo>
                      <a:pt x="41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6" y="78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4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3" name="Freeform 5154"/>
              <p:cNvSpPr>
                <a:spLocks noEditPoints="1"/>
              </p:cNvSpPr>
              <p:nvPr/>
            </p:nvSpPr>
            <p:spPr bwMode="auto">
              <a:xfrm>
                <a:off x="11795" y="15781"/>
                <a:ext cx="33" cy="41"/>
              </a:xfrm>
              <a:custGeom>
                <a:avLst/>
                <a:gdLst>
                  <a:gd name="T0" fmla="*/ 32 w 67"/>
                  <a:gd name="T1" fmla="*/ 6 h 83"/>
                  <a:gd name="T2" fmla="*/ 27 w 67"/>
                  <a:gd name="T3" fmla="*/ 6 h 83"/>
                  <a:gd name="T4" fmla="*/ 23 w 67"/>
                  <a:gd name="T5" fmla="*/ 8 h 83"/>
                  <a:gd name="T6" fmla="*/ 19 w 67"/>
                  <a:gd name="T7" fmla="*/ 11 h 83"/>
                  <a:gd name="T8" fmla="*/ 16 w 67"/>
                  <a:gd name="T9" fmla="*/ 16 h 83"/>
                  <a:gd name="T10" fmla="*/ 13 w 67"/>
                  <a:gd name="T11" fmla="*/ 21 h 83"/>
                  <a:gd name="T12" fmla="*/ 11 w 67"/>
                  <a:gd name="T13" fmla="*/ 27 h 83"/>
                  <a:gd name="T14" fmla="*/ 48 w 67"/>
                  <a:gd name="T15" fmla="*/ 27 h 83"/>
                  <a:gd name="T16" fmla="*/ 48 w 67"/>
                  <a:gd name="T17" fmla="*/ 21 h 83"/>
                  <a:gd name="T18" fmla="*/ 46 w 67"/>
                  <a:gd name="T19" fmla="*/ 16 h 83"/>
                  <a:gd name="T20" fmla="*/ 45 w 67"/>
                  <a:gd name="T21" fmla="*/ 13 h 83"/>
                  <a:gd name="T22" fmla="*/ 40 w 67"/>
                  <a:gd name="T23" fmla="*/ 10 h 83"/>
                  <a:gd name="T24" fmla="*/ 35 w 67"/>
                  <a:gd name="T25" fmla="*/ 6 h 83"/>
                  <a:gd name="T26" fmla="*/ 32 w 67"/>
                  <a:gd name="T27" fmla="*/ 6 h 83"/>
                  <a:gd name="T28" fmla="*/ 37 w 67"/>
                  <a:gd name="T29" fmla="*/ 0 h 83"/>
                  <a:gd name="T30" fmla="*/ 45 w 67"/>
                  <a:gd name="T31" fmla="*/ 2 h 83"/>
                  <a:gd name="T32" fmla="*/ 51 w 67"/>
                  <a:gd name="T33" fmla="*/ 3 h 83"/>
                  <a:gd name="T34" fmla="*/ 58 w 67"/>
                  <a:gd name="T35" fmla="*/ 8 h 83"/>
                  <a:gd name="T36" fmla="*/ 62 w 67"/>
                  <a:gd name="T37" fmla="*/ 14 h 83"/>
                  <a:gd name="T38" fmla="*/ 65 w 67"/>
                  <a:gd name="T39" fmla="*/ 22 h 83"/>
                  <a:gd name="T40" fmla="*/ 67 w 67"/>
                  <a:gd name="T41" fmla="*/ 32 h 83"/>
                  <a:gd name="T42" fmla="*/ 11 w 67"/>
                  <a:gd name="T43" fmla="*/ 32 h 83"/>
                  <a:gd name="T44" fmla="*/ 15 w 67"/>
                  <a:gd name="T45" fmla="*/ 48 h 83"/>
                  <a:gd name="T46" fmla="*/ 21 w 67"/>
                  <a:gd name="T47" fmla="*/ 59 h 83"/>
                  <a:gd name="T48" fmla="*/ 27 w 67"/>
                  <a:gd name="T49" fmla="*/ 65 h 83"/>
                  <a:gd name="T50" fmla="*/ 34 w 67"/>
                  <a:gd name="T51" fmla="*/ 68 h 83"/>
                  <a:gd name="T52" fmla="*/ 42 w 67"/>
                  <a:gd name="T53" fmla="*/ 68 h 83"/>
                  <a:gd name="T54" fmla="*/ 48 w 67"/>
                  <a:gd name="T55" fmla="*/ 68 h 83"/>
                  <a:gd name="T56" fmla="*/ 54 w 67"/>
                  <a:gd name="T57" fmla="*/ 65 h 83"/>
                  <a:gd name="T58" fmla="*/ 58 w 67"/>
                  <a:gd name="T59" fmla="*/ 62 h 83"/>
                  <a:gd name="T60" fmla="*/ 61 w 67"/>
                  <a:gd name="T61" fmla="*/ 57 h 83"/>
                  <a:gd name="T62" fmla="*/ 64 w 67"/>
                  <a:gd name="T63" fmla="*/ 51 h 83"/>
                  <a:gd name="T64" fmla="*/ 67 w 67"/>
                  <a:gd name="T65" fmla="*/ 53 h 83"/>
                  <a:gd name="T66" fmla="*/ 64 w 67"/>
                  <a:gd name="T67" fmla="*/ 60 h 83"/>
                  <a:gd name="T68" fmla="*/ 61 w 67"/>
                  <a:gd name="T69" fmla="*/ 67 h 83"/>
                  <a:gd name="T70" fmla="*/ 56 w 67"/>
                  <a:gd name="T71" fmla="*/ 73 h 83"/>
                  <a:gd name="T72" fmla="*/ 51 w 67"/>
                  <a:gd name="T73" fmla="*/ 78 h 83"/>
                  <a:gd name="T74" fmla="*/ 46 w 67"/>
                  <a:gd name="T75" fmla="*/ 81 h 83"/>
                  <a:gd name="T76" fmla="*/ 40 w 67"/>
                  <a:gd name="T77" fmla="*/ 83 h 83"/>
                  <a:gd name="T78" fmla="*/ 34 w 67"/>
                  <a:gd name="T79" fmla="*/ 83 h 83"/>
                  <a:gd name="T80" fmla="*/ 27 w 67"/>
                  <a:gd name="T81" fmla="*/ 83 h 83"/>
                  <a:gd name="T82" fmla="*/ 21 w 67"/>
                  <a:gd name="T83" fmla="*/ 81 h 83"/>
                  <a:gd name="T84" fmla="*/ 16 w 67"/>
                  <a:gd name="T85" fmla="*/ 76 h 83"/>
                  <a:gd name="T86" fmla="*/ 10 w 67"/>
                  <a:gd name="T87" fmla="*/ 72 h 83"/>
                  <a:gd name="T88" fmla="*/ 2 w 67"/>
                  <a:gd name="T89" fmla="*/ 59 h 83"/>
                  <a:gd name="T90" fmla="*/ 0 w 67"/>
                  <a:gd name="T91" fmla="*/ 43 h 83"/>
                  <a:gd name="T92" fmla="*/ 2 w 67"/>
                  <a:gd name="T93" fmla="*/ 24 h 83"/>
                  <a:gd name="T94" fmla="*/ 10 w 67"/>
                  <a:gd name="T95" fmla="*/ 11 h 83"/>
                  <a:gd name="T96" fmla="*/ 23 w 67"/>
                  <a:gd name="T97" fmla="*/ 3 h 83"/>
                  <a:gd name="T98" fmla="*/ 37 w 6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3">
                    <a:moveTo>
                      <a:pt x="32" y="6"/>
                    </a:moveTo>
                    <a:lnTo>
                      <a:pt x="27" y="6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6" y="16"/>
                    </a:lnTo>
                    <a:lnTo>
                      <a:pt x="13" y="21"/>
                    </a:lnTo>
                    <a:lnTo>
                      <a:pt x="11" y="27"/>
                    </a:lnTo>
                    <a:lnTo>
                      <a:pt x="48" y="27"/>
                    </a:lnTo>
                    <a:lnTo>
                      <a:pt x="48" y="21"/>
                    </a:lnTo>
                    <a:lnTo>
                      <a:pt x="46" y="16"/>
                    </a:lnTo>
                    <a:lnTo>
                      <a:pt x="45" y="13"/>
                    </a:lnTo>
                    <a:lnTo>
                      <a:pt x="40" y="10"/>
                    </a:lnTo>
                    <a:lnTo>
                      <a:pt x="35" y="6"/>
                    </a:lnTo>
                    <a:lnTo>
                      <a:pt x="32" y="6"/>
                    </a:lnTo>
                    <a:close/>
                    <a:moveTo>
                      <a:pt x="37" y="0"/>
                    </a:moveTo>
                    <a:lnTo>
                      <a:pt x="45" y="2"/>
                    </a:lnTo>
                    <a:lnTo>
                      <a:pt x="51" y="3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5" y="22"/>
                    </a:lnTo>
                    <a:lnTo>
                      <a:pt x="67" y="32"/>
                    </a:lnTo>
                    <a:lnTo>
                      <a:pt x="11" y="32"/>
                    </a:lnTo>
                    <a:lnTo>
                      <a:pt x="15" y="48"/>
                    </a:lnTo>
                    <a:lnTo>
                      <a:pt x="21" y="59"/>
                    </a:lnTo>
                    <a:lnTo>
                      <a:pt x="27" y="65"/>
                    </a:lnTo>
                    <a:lnTo>
                      <a:pt x="34" y="68"/>
                    </a:lnTo>
                    <a:lnTo>
                      <a:pt x="42" y="68"/>
                    </a:lnTo>
                    <a:lnTo>
                      <a:pt x="48" y="68"/>
                    </a:lnTo>
                    <a:lnTo>
                      <a:pt x="54" y="65"/>
                    </a:lnTo>
                    <a:lnTo>
                      <a:pt x="58" y="62"/>
                    </a:lnTo>
                    <a:lnTo>
                      <a:pt x="61" y="57"/>
                    </a:lnTo>
                    <a:lnTo>
                      <a:pt x="64" y="51"/>
                    </a:lnTo>
                    <a:lnTo>
                      <a:pt x="67" y="53"/>
                    </a:lnTo>
                    <a:lnTo>
                      <a:pt x="64" y="60"/>
                    </a:lnTo>
                    <a:lnTo>
                      <a:pt x="61" y="67"/>
                    </a:lnTo>
                    <a:lnTo>
                      <a:pt x="56" y="73"/>
                    </a:lnTo>
                    <a:lnTo>
                      <a:pt x="51" y="78"/>
                    </a:lnTo>
                    <a:lnTo>
                      <a:pt x="46" y="81"/>
                    </a:lnTo>
                    <a:lnTo>
                      <a:pt x="40" y="83"/>
                    </a:lnTo>
                    <a:lnTo>
                      <a:pt x="34" y="83"/>
                    </a:lnTo>
                    <a:lnTo>
                      <a:pt x="27" y="83"/>
                    </a:lnTo>
                    <a:lnTo>
                      <a:pt x="21" y="81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2" y="59"/>
                    </a:lnTo>
                    <a:lnTo>
                      <a:pt x="0" y="43"/>
                    </a:lnTo>
                    <a:lnTo>
                      <a:pt x="2" y="24"/>
                    </a:lnTo>
                    <a:lnTo>
                      <a:pt x="10" y="11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4" name="Freeform 5155"/>
              <p:cNvSpPr>
                <a:spLocks/>
              </p:cNvSpPr>
              <p:nvPr/>
            </p:nvSpPr>
            <p:spPr bwMode="auto">
              <a:xfrm>
                <a:off x="11831" y="15760"/>
                <a:ext cx="43" cy="62"/>
              </a:xfrm>
              <a:custGeom>
                <a:avLst/>
                <a:gdLst>
                  <a:gd name="T0" fmla="*/ 27 w 86"/>
                  <a:gd name="T1" fmla="*/ 0 h 122"/>
                  <a:gd name="T2" fmla="*/ 34 w 86"/>
                  <a:gd name="T3" fmla="*/ 51 h 122"/>
                  <a:gd name="T4" fmla="*/ 42 w 86"/>
                  <a:gd name="T5" fmla="*/ 44 h 122"/>
                  <a:gd name="T6" fmla="*/ 54 w 86"/>
                  <a:gd name="T7" fmla="*/ 41 h 122"/>
                  <a:gd name="T8" fmla="*/ 66 w 86"/>
                  <a:gd name="T9" fmla="*/ 44 h 122"/>
                  <a:gd name="T10" fmla="*/ 70 w 86"/>
                  <a:gd name="T11" fmla="*/ 51 h 122"/>
                  <a:gd name="T12" fmla="*/ 74 w 86"/>
                  <a:gd name="T13" fmla="*/ 60 h 122"/>
                  <a:gd name="T14" fmla="*/ 74 w 86"/>
                  <a:gd name="T15" fmla="*/ 76 h 122"/>
                  <a:gd name="T16" fmla="*/ 74 w 86"/>
                  <a:gd name="T17" fmla="*/ 111 h 122"/>
                  <a:gd name="T18" fmla="*/ 77 w 86"/>
                  <a:gd name="T19" fmla="*/ 116 h 122"/>
                  <a:gd name="T20" fmla="*/ 81 w 86"/>
                  <a:gd name="T21" fmla="*/ 119 h 122"/>
                  <a:gd name="T22" fmla="*/ 86 w 86"/>
                  <a:gd name="T23" fmla="*/ 122 h 122"/>
                  <a:gd name="T24" fmla="*/ 47 w 86"/>
                  <a:gd name="T25" fmla="*/ 119 h 122"/>
                  <a:gd name="T26" fmla="*/ 53 w 86"/>
                  <a:gd name="T27" fmla="*/ 119 h 122"/>
                  <a:gd name="T28" fmla="*/ 58 w 86"/>
                  <a:gd name="T29" fmla="*/ 116 h 122"/>
                  <a:gd name="T30" fmla="*/ 59 w 86"/>
                  <a:gd name="T31" fmla="*/ 109 h 122"/>
                  <a:gd name="T32" fmla="*/ 59 w 86"/>
                  <a:gd name="T33" fmla="*/ 76 h 122"/>
                  <a:gd name="T34" fmla="*/ 59 w 86"/>
                  <a:gd name="T35" fmla="*/ 63 h 122"/>
                  <a:gd name="T36" fmla="*/ 56 w 86"/>
                  <a:gd name="T37" fmla="*/ 55 h 122"/>
                  <a:gd name="T38" fmla="*/ 51 w 86"/>
                  <a:gd name="T39" fmla="*/ 52 h 122"/>
                  <a:gd name="T40" fmla="*/ 43 w 86"/>
                  <a:gd name="T41" fmla="*/ 52 h 122"/>
                  <a:gd name="T42" fmla="*/ 35 w 86"/>
                  <a:gd name="T43" fmla="*/ 55 h 122"/>
                  <a:gd name="T44" fmla="*/ 27 w 86"/>
                  <a:gd name="T45" fmla="*/ 62 h 122"/>
                  <a:gd name="T46" fmla="*/ 27 w 86"/>
                  <a:gd name="T47" fmla="*/ 109 h 122"/>
                  <a:gd name="T48" fmla="*/ 27 w 86"/>
                  <a:gd name="T49" fmla="*/ 114 h 122"/>
                  <a:gd name="T50" fmla="*/ 32 w 86"/>
                  <a:gd name="T51" fmla="*/ 117 h 122"/>
                  <a:gd name="T52" fmla="*/ 40 w 86"/>
                  <a:gd name="T53" fmla="*/ 119 h 122"/>
                  <a:gd name="T54" fmla="*/ 0 w 86"/>
                  <a:gd name="T55" fmla="*/ 122 h 122"/>
                  <a:gd name="T56" fmla="*/ 5 w 86"/>
                  <a:gd name="T57" fmla="*/ 119 h 122"/>
                  <a:gd name="T58" fmla="*/ 12 w 86"/>
                  <a:gd name="T59" fmla="*/ 116 h 122"/>
                  <a:gd name="T60" fmla="*/ 13 w 86"/>
                  <a:gd name="T61" fmla="*/ 111 h 122"/>
                  <a:gd name="T62" fmla="*/ 13 w 86"/>
                  <a:gd name="T63" fmla="*/ 33 h 122"/>
                  <a:gd name="T64" fmla="*/ 13 w 86"/>
                  <a:gd name="T65" fmla="*/ 20 h 122"/>
                  <a:gd name="T66" fmla="*/ 12 w 86"/>
                  <a:gd name="T67" fmla="*/ 14 h 122"/>
                  <a:gd name="T68" fmla="*/ 8 w 86"/>
                  <a:gd name="T69" fmla="*/ 11 h 122"/>
                  <a:gd name="T70" fmla="*/ 5 w 86"/>
                  <a:gd name="T71" fmla="*/ 11 h 122"/>
                  <a:gd name="T72" fmla="*/ 0 w 86"/>
                  <a:gd name="T73" fmla="*/ 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6" h="122">
                    <a:moveTo>
                      <a:pt x="24" y="0"/>
                    </a:moveTo>
                    <a:lnTo>
                      <a:pt x="27" y="0"/>
                    </a:lnTo>
                    <a:lnTo>
                      <a:pt x="27" y="57"/>
                    </a:lnTo>
                    <a:lnTo>
                      <a:pt x="34" y="51"/>
                    </a:lnTo>
                    <a:lnTo>
                      <a:pt x="39" y="47"/>
                    </a:lnTo>
                    <a:lnTo>
                      <a:pt x="42" y="44"/>
                    </a:lnTo>
                    <a:lnTo>
                      <a:pt x="48" y="41"/>
                    </a:lnTo>
                    <a:lnTo>
                      <a:pt x="54" y="41"/>
                    </a:lnTo>
                    <a:lnTo>
                      <a:pt x="59" y="41"/>
                    </a:lnTo>
                    <a:lnTo>
                      <a:pt x="66" y="44"/>
                    </a:lnTo>
                    <a:lnTo>
                      <a:pt x="69" y="47"/>
                    </a:lnTo>
                    <a:lnTo>
                      <a:pt x="70" y="51"/>
                    </a:lnTo>
                    <a:lnTo>
                      <a:pt x="72" y="57"/>
                    </a:lnTo>
                    <a:lnTo>
                      <a:pt x="74" y="60"/>
                    </a:lnTo>
                    <a:lnTo>
                      <a:pt x="74" y="68"/>
                    </a:lnTo>
                    <a:lnTo>
                      <a:pt x="74" y="76"/>
                    </a:lnTo>
                    <a:lnTo>
                      <a:pt x="74" y="105"/>
                    </a:lnTo>
                    <a:lnTo>
                      <a:pt x="74" y="111"/>
                    </a:lnTo>
                    <a:lnTo>
                      <a:pt x="75" y="114"/>
                    </a:lnTo>
                    <a:lnTo>
                      <a:pt x="77" y="116"/>
                    </a:lnTo>
                    <a:lnTo>
                      <a:pt x="78" y="117"/>
                    </a:lnTo>
                    <a:lnTo>
                      <a:pt x="81" y="119"/>
                    </a:lnTo>
                    <a:lnTo>
                      <a:pt x="86" y="119"/>
                    </a:lnTo>
                    <a:lnTo>
                      <a:pt x="86" y="122"/>
                    </a:lnTo>
                    <a:lnTo>
                      <a:pt x="47" y="122"/>
                    </a:lnTo>
                    <a:lnTo>
                      <a:pt x="47" y="119"/>
                    </a:lnTo>
                    <a:lnTo>
                      <a:pt x="48" y="119"/>
                    </a:lnTo>
                    <a:lnTo>
                      <a:pt x="53" y="119"/>
                    </a:lnTo>
                    <a:lnTo>
                      <a:pt x="56" y="117"/>
                    </a:lnTo>
                    <a:lnTo>
                      <a:pt x="58" y="116"/>
                    </a:lnTo>
                    <a:lnTo>
                      <a:pt x="59" y="113"/>
                    </a:lnTo>
                    <a:lnTo>
                      <a:pt x="59" y="109"/>
                    </a:lnTo>
                    <a:lnTo>
                      <a:pt x="59" y="105"/>
                    </a:lnTo>
                    <a:lnTo>
                      <a:pt x="59" y="76"/>
                    </a:lnTo>
                    <a:lnTo>
                      <a:pt x="59" y="68"/>
                    </a:lnTo>
                    <a:lnTo>
                      <a:pt x="59" y="63"/>
                    </a:lnTo>
                    <a:lnTo>
                      <a:pt x="58" y="60"/>
                    </a:lnTo>
                    <a:lnTo>
                      <a:pt x="56" y="55"/>
                    </a:lnTo>
                    <a:lnTo>
                      <a:pt x="54" y="54"/>
                    </a:lnTo>
                    <a:lnTo>
                      <a:pt x="51" y="52"/>
                    </a:lnTo>
                    <a:lnTo>
                      <a:pt x="47" y="51"/>
                    </a:lnTo>
                    <a:lnTo>
                      <a:pt x="43" y="52"/>
                    </a:lnTo>
                    <a:lnTo>
                      <a:pt x="39" y="54"/>
                    </a:lnTo>
                    <a:lnTo>
                      <a:pt x="35" y="55"/>
                    </a:lnTo>
                    <a:lnTo>
                      <a:pt x="31" y="59"/>
                    </a:lnTo>
                    <a:lnTo>
                      <a:pt x="27" y="62"/>
                    </a:lnTo>
                    <a:lnTo>
                      <a:pt x="27" y="105"/>
                    </a:lnTo>
                    <a:lnTo>
                      <a:pt x="27" y="109"/>
                    </a:lnTo>
                    <a:lnTo>
                      <a:pt x="27" y="113"/>
                    </a:lnTo>
                    <a:lnTo>
                      <a:pt x="27" y="114"/>
                    </a:lnTo>
                    <a:lnTo>
                      <a:pt x="29" y="116"/>
                    </a:lnTo>
                    <a:lnTo>
                      <a:pt x="32" y="117"/>
                    </a:lnTo>
                    <a:lnTo>
                      <a:pt x="35" y="119"/>
                    </a:lnTo>
                    <a:lnTo>
                      <a:pt x="40" y="119"/>
                    </a:lnTo>
                    <a:lnTo>
                      <a:pt x="40" y="122"/>
                    </a:lnTo>
                    <a:lnTo>
                      <a:pt x="0" y="122"/>
                    </a:lnTo>
                    <a:lnTo>
                      <a:pt x="0" y="119"/>
                    </a:lnTo>
                    <a:lnTo>
                      <a:pt x="5" y="119"/>
                    </a:lnTo>
                    <a:lnTo>
                      <a:pt x="10" y="117"/>
                    </a:lnTo>
                    <a:lnTo>
                      <a:pt x="12" y="116"/>
                    </a:lnTo>
                    <a:lnTo>
                      <a:pt x="12" y="114"/>
                    </a:lnTo>
                    <a:lnTo>
                      <a:pt x="13" y="111"/>
                    </a:lnTo>
                    <a:lnTo>
                      <a:pt x="13" y="105"/>
                    </a:lnTo>
                    <a:lnTo>
                      <a:pt x="13" y="33"/>
                    </a:lnTo>
                    <a:lnTo>
                      <a:pt x="13" y="25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5" name="Freeform 5156"/>
              <p:cNvSpPr>
                <a:spLocks noEditPoints="1"/>
              </p:cNvSpPr>
              <p:nvPr/>
            </p:nvSpPr>
            <p:spPr bwMode="auto">
              <a:xfrm>
                <a:off x="11877" y="15781"/>
                <a:ext cx="34" cy="41"/>
              </a:xfrm>
              <a:custGeom>
                <a:avLst/>
                <a:gdLst>
                  <a:gd name="T0" fmla="*/ 31 w 66"/>
                  <a:gd name="T1" fmla="*/ 6 h 83"/>
                  <a:gd name="T2" fmla="*/ 27 w 66"/>
                  <a:gd name="T3" fmla="*/ 6 h 83"/>
                  <a:gd name="T4" fmla="*/ 23 w 66"/>
                  <a:gd name="T5" fmla="*/ 8 h 83"/>
                  <a:gd name="T6" fmla="*/ 19 w 66"/>
                  <a:gd name="T7" fmla="*/ 11 h 83"/>
                  <a:gd name="T8" fmla="*/ 15 w 66"/>
                  <a:gd name="T9" fmla="*/ 16 h 83"/>
                  <a:gd name="T10" fmla="*/ 14 w 66"/>
                  <a:gd name="T11" fmla="*/ 21 h 83"/>
                  <a:gd name="T12" fmla="*/ 12 w 66"/>
                  <a:gd name="T13" fmla="*/ 27 h 83"/>
                  <a:gd name="T14" fmla="*/ 49 w 66"/>
                  <a:gd name="T15" fmla="*/ 27 h 83"/>
                  <a:gd name="T16" fmla="*/ 47 w 66"/>
                  <a:gd name="T17" fmla="*/ 21 h 83"/>
                  <a:gd name="T18" fmla="*/ 47 w 66"/>
                  <a:gd name="T19" fmla="*/ 16 h 83"/>
                  <a:gd name="T20" fmla="*/ 44 w 66"/>
                  <a:gd name="T21" fmla="*/ 13 h 83"/>
                  <a:gd name="T22" fmla="*/ 41 w 66"/>
                  <a:gd name="T23" fmla="*/ 10 h 83"/>
                  <a:gd name="T24" fmla="*/ 36 w 66"/>
                  <a:gd name="T25" fmla="*/ 6 h 83"/>
                  <a:gd name="T26" fmla="*/ 31 w 66"/>
                  <a:gd name="T27" fmla="*/ 6 h 83"/>
                  <a:gd name="T28" fmla="*/ 36 w 66"/>
                  <a:gd name="T29" fmla="*/ 0 h 83"/>
                  <a:gd name="T30" fmla="*/ 44 w 66"/>
                  <a:gd name="T31" fmla="*/ 2 h 83"/>
                  <a:gd name="T32" fmla="*/ 52 w 66"/>
                  <a:gd name="T33" fmla="*/ 3 h 83"/>
                  <a:gd name="T34" fmla="*/ 58 w 66"/>
                  <a:gd name="T35" fmla="*/ 8 h 83"/>
                  <a:gd name="T36" fmla="*/ 63 w 66"/>
                  <a:gd name="T37" fmla="*/ 14 h 83"/>
                  <a:gd name="T38" fmla="*/ 66 w 66"/>
                  <a:gd name="T39" fmla="*/ 22 h 83"/>
                  <a:gd name="T40" fmla="*/ 66 w 66"/>
                  <a:gd name="T41" fmla="*/ 32 h 83"/>
                  <a:gd name="T42" fmla="*/ 12 w 66"/>
                  <a:gd name="T43" fmla="*/ 32 h 83"/>
                  <a:gd name="T44" fmla="*/ 14 w 66"/>
                  <a:gd name="T45" fmla="*/ 48 h 83"/>
                  <a:gd name="T46" fmla="*/ 20 w 66"/>
                  <a:gd name="T47" fmla="*/ 59 h 83"/>
                  <a:gd name="T48" fmla="*/ 27 w 66"/>
                  <a:gd name="T49" fmla="*/ 65 h 83"/>
                  <a:gd name="T50" fmla="*/ 33 w 66"/>
                  <a:gd name="T51" fmla="*/ 68 h 83"/>
                  <a:gd name="T52" fmla="*/ 41 w 66"/>
                  <a:gd name="T53" fmla="*/ 68 h 83"/>
                  <a:gd name="T54" fmla="*/ 49 w 66"/>
                  <a:gd name="T55" fmla="*/ 68 h 83"/>
                  <a:gd name="T56" fmla="*/ 55 w 66"/>
                  <a:gd name="T57" fmla="*/ 65 h 83"/>
                  <a:gd name="T58" fmla="*/ 58 w 66"/>
                  <a:gd name="T59" fmla="*/ 62 h 83"/>
                  <a:gd name="T60" fmla="*/ 62 w 66"/>
                  <a:gd name="T61" fmla="*/ 57 h 83"/>
                  <a:gd name="T62" fmla="*/ 65 w 66"/>
                  <a:gd name="T63" fmla="*/ 51 h 83"/>
                  <a:gd name="T64" fmla="*/ 66 w 66"/>
                  <a:gd name="T65" fmla="*/ 53 h 83"/>
                  <a:gd name="T66" fmla="*/ 65 w 66"/>
                  <a:gd name="T67" fmla="*/ 60 h 83"/>
                  <a:gd name="T68" fmla="*/ 62 w 66"/>
                  <a:gd name="T69" fmla="*/ 67 h 83"/>
                  <a:gd name="T70" fmla="*/ 57 w 66"/>
                  <a:gd name="T71" fmla="*/ 73 h 83"/>
                  <a:gd name="T72" fmla="*/ 52 w 66"/>
                  <a:gd name="T73" fmla="*/ 78 h 83"/>
                  <a:gd name="T74" fmla="*/ 46 w 66"/>
                  <a:gd name="T75" fmla="*/ 81 h 83"/>
                  <a:gd name="T76" fmla="*/ 41 w 66"/>
                  <a:gd name="T77" fmla="*/ 83 h 83"/>
                  <a:gd name="T78" fmla="*/ 35 w 66"/>
                  <a:gd name="T79" fmla="*/ 83 h 83"/>
                  <a:gd name="T80" fmla="*/ 28 w 66"/>
                  <a:gd name="T81" fmla="*/ 83 h 83"/>
                  <a:gd name="T82" fmla="*/ 22 w 66"/>
                  <a:gd name="T83" fmla="*/ 81 h 83"/>
                  <a:gd name="T84" fmla="*/ 15 w 66"/>
                  <a:gd name="T85" fmla="*/ 76 h 83"/>
                  <a:gd name="T86" fmla="*/ 11 w 66"/>
                  <a:gd name="T87" fmla="*/ 72 h 83"/>
                  <a:gd name="T88" fmla="*/ 3 w 66"/>
                  <a:gd name="T89" fmla="*/ 59 h 83"/>
                  <a:gd name="T90" fmla="*/ 0 w 66"/>
                  <a:gd name="T91" fmla="*/ 43 h 83"/>
                  <a:gd name="T92" fmla="*/ 3 w 66"/>
                  <a:gd name="T93" fmla="*/ 24 h 83"/>
                  <a:gd name="T94" fmla="*/ 11 w 66"/>
                  <a:gd name="T95" fmla="*/ 11 h 83"/>
                  <a:gd name="T96" fmla="*/ 22 w 66"/>
                  <a:gd name="T97" fmla="*/ 3 h 83"/>
                  <a:gd name="T98" fmla="*/ 36 w 66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83">
                    <a:moveTo>
                      <a:pt x="31" y="6"/>
                    </a:moveTo>
                    <a:lnTo>
                      <a:pt x="27" y="6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5" y="16"/>
                    </a:lnTo>
                    <a:lnTo>
                      <a:pt x="14" y="21"/>
                    </a:lnTo>
                    <a:lnTo>
                      <a:pt x="12" y="27"/>
                    </a:lnTo>
                    <a:lnTo>
                      <a:pt x="49" y="27"/>
                    </a:lnTo>
                    <a:lnTo>
                      <a:pt x="47" y="21"/>
                    </a:lnTo>
                    <a:lnTo>
                      <a:pt x="47" y="16"/>
                    </a:lnTo>
                    <a:lnTo>
                      <a:pt x="44" y="13"/>
                    </a:lnTo>
                    <a:lnTo>
                      <a:pt x="41" y="10"/>
                    </a:lnTo>
                    <a:lnTo>
                      <a:pt x="36" y="6"/>
                    </a:lnTo>
                    <a:lnTo>
                      <a:pt x="31" y="6"/>
                    </a:lnTo>
                    <a:close/>
                    <a:moveTo>
                      <a:pt x="36" y="0"/>
                    </a:moveTo>
                    <a:lnTo>
                      <a:pt x="44" y="2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12" y="32"/>
                    </a:lnTo>
                    <a:lnTo>
                      <a:pt x="14" y="48"/>
                    </a:lnTo>
                    <a:lnTo>
                      <a:pt x="20" y="59"/>
                    </a:lnTo>
                    <a:lnTo>
                      <a:pt x="27" y="65"/>
                    </a:lnTo>
                    <a:lnTo>
                      <a:pt x="33" y="68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5" y="65"/>
                    </a:lnTo>
                    <a:lnTo>
                      <a:pt x="58" y="62"/>
                    </a:lnTo>
                    <a:lnTo>
                      <a:pt x="62" y="57"/>
                    </a:lnTo>
                    <a:lnTo>
                      <a:pt x="65" y="51"/>
                    </a:lnTo>
                    <a:lnTo>
                      <a:pt x="66" y="53"/>
                    </a:lnTo>
                    <a:lnTo>
                      <a:pt x="65" y="60"/>
                    </a:lnTo>
                    <a:lnTo>
                      <a:pt x="62" y="67"/>
                    </a:lnTo>
                    <a:lnTo>
                      <a:pt x="57" y="73"/>
                    </a:lnTo>
                    <a:lnTo>
                      <a:pt x="52" y="78"/>
                    </a:lnTo>
                    <a:lnTo>
                      <a:pt x="46" y="81"/>
                    </a:lnTo>
                    <a:lnTo>
                      <a:pt x="41" y="83"/>
                    </a:lnTo>
                    <a:lnTo>
                      <a:pt x="35" y="83"/>
                    </a:lnTo>
                    <a:lnTo>
                      <a:pt x="28" y="83"/>
                    </a:lnTo>
                    <a:lnTo>
                      <a:pt x="22" y="81"/>
                    </a:lnTo>
                    <a:lnTo>
                      <a:pt x="15" y="76"/>
                    </a:lnTo>
                    <a:lnTo>
                      <a:pt x="11" y="72"/>
                    </a:lnTo>
                    <a:lnTo>
                      <a:pt x="3" y="59"/>
                    </a:lnTo>
                    <a:lnTo>
                      <a:pt x="0" y="43"/>
                    </a:lnTo>
                    <a:lnTo>
                      <a:pt x="3" y="24"/>
                    </a:lnTo>
                    <a:lnTo>
                      <a:pt x="11" y="11"/>
                    </a:lnTo>
                    <a:lnTo>
                      <a:pt x="2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6" name="Freeform 5157"/>
              <p:cNvSpPr>
                <a:spLocks/>
              </p:cNvSpPr>
              <p:nvPr/>
            </p:nvSpPr>
            <p:spPr bwMode="auto">
              <a:xfrm>
                <a:off x="11914" y="15781"/>
                <a:ext cx="43" cy="41"/>
              </a:xfrm>
              <a:custGeom>
                <a:avLst/>
                <a:gdLst>
                  <a:gd name="T0" fmla="*/ 27 w 86"/>
                  <a:gd name="T1" fmla="*/ 0 h 81"/>
                  <a:gd name="T2" fmla="*/ 41 w 86"/>
                  <a:gd name="T3" fmla="*/ 3 h 81"/>
                  <a:gd name="T4" fmla="*/ 60 w 86"/>
                  <a:gd name="T5" fmla="*/ 0 h 81"/>
                  <a:gd name="T6" fmla="*/ 68 w 86"/>
                  <a:gd name="T7" fmla="*/ 8 h 81"/>
                  <a:gd name="T8" fmla="*/ 73 w 86"/>
                  <a:gd name="T9" fmla="*/ 18 h 81"/>
                  <a:gd name="T10" fmla="*/ 74 w 86"/>
                  <a:gd name="T11" fmla="*/ 30 h 81"/>
                  <a:gd name="T12" fmla="*/ 74 w 86"/>
                  <a:gd name="T13" fmla="*/ 70 h 81"/>
                  <a:gd name="T14" fmla="*/ 76 w 86"/>
                  <a:gd name="T15" fmla="*/ 75 h 81"/>
                  <a:gd name="T16" fmla="*/ 81 w 86"/>
                  <a:gd name="T17" fmla="*/ 78 h 81"/>
                  <a:gd name="T18" fmla="*/ 86 w 86"/>
                  <a:gd name="T19" fmla="*/ 81 h 81"/>
                  <a:gd name="T20" fmla="*/ 47 w 86"/>
                  <a:gd name="T21" fmla="*/ 78 h 81"/>
                  <a:gd name="T22" fmla="*/ 54 w 86"/>
                  <a:gd name="T23" fmla="*/ 78 h 81"/>
                  <a:gd name="T24" fmla="*/ 59 w 86"/>
                  <a:gd name="T25" fmla="*/ 75 h 81"/>
                  <a:gd name="T26" fmla="*/ 60 w 86"/>
                  <a:gd name="T27" fmla="*/ 68 h 81"/>
                  <a:gd name="T28" fmla="*/ 60 w 86"/>
                  <a:gd name="T29" fmla="*/ 30 h 81"/>
                  <a:gd name="T30" fmla="*/ 59 w 86"/>
                  <a:gd name="T31" fmla="*/ 19 h 81"/>
                  <a:gd name="T32" fmla="*/ 54 w 86"/>
                  <a:gd name="T33" fmla="*/ 13 h 81"/>
                  <a:gd name="T34" fmla="*/ 47 w 86"/>
                  <a:gd name="T35" fmla="*/ 10 h 81"/>
                  <a:gd name="T36" fmla="*/ 35 w 86"/>
                  <a:gd name="T37" fmla="*/ 16 h 81"/>
                  <a:gd name="T38" fmla="*/ 27 w 86"/>
                  <a:gd name="T39" fmla="*/ 64 h 81"/>
                  <a:gd name="T40" fmla="*/ 28 w 86"/>
                  <a:gd name="T41" fmla="*/ 72 h 81"/>
                  <a:gd name="T42" fmla="*/ 30 w 86"/>
                  <a:gd name="T43" fmla="*/ 75 h 81"/>
                  <a:gd name="T44" fmla="*/ 35 w 86"/>
                  <a:gd name="T45" fmla="*/ 78 h 81"/>
                  <a:gd name="T46" fmla="*/ 39 w 86"/>
                  <a:gd name="T47" fmla="*/ 81 h 81"/>
                  <a:gd name="T48" fmla="*/ 1 w 86"/>
                  <a:gd name="T49" fmla="*/ 78 h 81"/>
                  <a:gd name="T50" fmla="*/ 6 w 86"/>
                  <a:gd name="T51" fmla="*/ 78 h 81"/>
                  <a:gd name="T52" fmla="*/ 11 w 86"/>
                  <a:gd name="T53" fmla="*/ 75 h 81"/>
                  <a:gd name="T54" fmla="*/ 12 w 86"/>
                  <a:gd name="T55" fmla="*/ 68 h 81"/>
                  <a:gd name="T56" fmla="*/ 12 w 86"/>
                  <a:gd name="T57" fmla="*/ 33 h 81"/>
                  <a:gd name="T58" fmla="*/ 12 w 86"/>
                  <a:gd name="T59" fmla="*/ 21 h 81"/>
                  <a:gd name="T60" fmla="*/ 11 w 86"/>
                  <a:gd name="T61" fmla="*/ 14 h 81"/>
                  <a:gd name="T62" fmla="*/ 9 w 86"/>
                  <a:gd name="T63" fmla="*/ 11 h 81"/>
                  <a:gd name="T64" fmla="*/ 4 w 86"/>
                  <a:gd name="T65" fmla="*/ 11 h 81"/>
                  <a:gd name="T66" fmla="*/ 0 w 86"/>
                  <a:gd name="T67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81">
                    <a:moveTo>
                      <a:pt x="24" y="0"/>
                    </a:moveTo>
                    <a:lnTo>
                      <a:pt x="27" y="0"/>
                    </a:lnTo>
                    <a:lnTo>
                      <a:pt x="27" y="16"/>
                    </a:lnTo>
                    <a:lnTo>
                      <a:pt x="41" y="3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5" y="3"/>
                    </a:lnTo>
                    <a:lnTo>
                      <a:pt x="68" y="8"/>
                    </a:lnTo>
                    <a:lnTo>
                      <a:pt x="71" y="14"/>
                    </a:lnTo>
                    <a:lnTo>
                      <a:pt x="73" y="18"/>
                    </a:lnTo>
                    <a:lnTo>
                      <a:pt x="73" y="22"/>
                    </a:lnTo>
                    <a:lnTo>
                      <a:pt x="74" y="30"/>
                    </a:lnTo>
                    <a:lnTo>
                      <a:pt x="74" y="64"/>
                    </a:lnTo>
                    <a:lnTo>
                      <a:pt x="74" y="70"/>
                    </a:lnTo>
                    <a:lnTo>
                      <a:pt x="74" y="73"/>
                    </a:lnTo>
                    <a:lnTo>
                      <a:pt x="76" y="75"/>
                    </a:lnTo>
                    <a:lnTo>
                      <a:pt x="78" y="76"/>
                    </a:lnTo>
                    <a:lnTo>
                      <a:pt x="81" y="78"/>
                    </a:lnTo>
                    <a:lnTo>
                      <a:pt x="86" y="78"/>
                    </a:lnTo>
                    <a:lnTo>
                      <a:pt x="86" y="81"/>
                    </a:lnTo>
                    <a:lnTo>
                      <a:pt x="47" y="81"/>
                    </a:lnTo>
                    <a:lnTo>
                      <a:pt x="47" y="78"/>
                    </a:lnTo>
                    <a:lnTo>
                      <a:pt x="49" y="78"/>
                    </a:lnTo>
                    <a:lnTo>
                      <a:pt x="54" y="78"/>
                    </a:lnTo>
                    <a:lnTo>
                      <a:pt x="57" y="76"/>
                    </a:lnTo>
                    <a:lnTo>
                      <a:pt x="59" y="75"/>
                    </a:lnTo>
                    <a:lnTo>
                      <a:pt x="59" y="72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9" y="19"/>
                    </a:lnTo>
                    <a:lnTo>
                      <a:pt x="57" y="16"/>
                    </a:lnTo>
                    <a:lnTo>
                      <a:pt x="54" y="13"/>
                    </a:lnTo>
                    <a:lnTo>
                      <a:pt x="52" y="11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5" y="16"/>
                    </a:lnTo>
                    <a:lnTo>
                      <a:pt x="27" y="21"/>
                    </a:lnTo>
                    <a:lnTo>
                      <a:pt x="27" y="64"/>
                    </a:lnTo>
                    <a:lnTo>
                      <a:pt x="27" y="68"/>
                    </a:lnTo>
                    <a:lnTo>
                      <a:pt x="28" y="72"/>
                    </a:lnTo>
                    <a:lnTo>
                      <a:pt x="28" y="73"/>
                    </a:lnTo>
                    <a:lnTo>
                      <a:pt x="30" y="75"/>
                    </a:lnTo>
                    <a:lnTo>
                      <a:pt x="31" y="76"/>
                    </a:lnTo>
                    <a:lnTo>
                      <a:pt x="35" y="78"/>
                    </a:lnTo>
                    <a:lnTo>
                      <a:pt x="39" y="78"/>
                    </a:lnTo>
                    <a:lnTo>
                      <a:pt x="39" y="81"/>
                    </a:lnTo>
                    <a:lnTo>
                      <a:pt x="1" y="81"/>
                    </a:lnTo>
                    <a:lnTo>
                      <a:pt x="1" y="78"/>
                    </a:lnTo>
                    <a:lnTo>
                      <a:pt x="3" y="78"/>
                    </a:lnTo>
                    <a:lnTo>
                      <a:pt x="6" y="78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4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7" name="Freeform 5158"/>
              <p:cNvSpPr>
                <a:spLocks/>
              </p:cNvSpPr>
              <p:nvPr/>
            </p:nvSpPr>
            <p:spPr bwMode="auto">
              <a:xfrm>
                <a:off x="11962" y="15781"/>
                <a:ext cx="27" cy="41"/>
              </a:xfrm>
              <a:custGeom>
                <a:avLst/>
                <a:gdLst>
                  <a:gd name="T0" fmla="*/ 29 w 54"/>
                  <a:gd name="T1" fmla="*/ 0 h 83"/>
                  <a:gd name="T2" fmla="*/ 38 w 54"/>
                  <a:gd name="T3" fmla="*/ 3 h 83"/>
                  <a:gd name="T4" fmla="*/ 43 w 54"/>
                  <a:gd name="T5" fmla="*/ 3 h 83"/>
                  <a:gd name="T6" fmla="*/ 45 w 54"/>
                  <a:gd name="T7" fmla="*/ 0 h 83"/>
                  <a:gd name="T8" fmla="*/ 48 w 54"/>
                  <a:gd name="T9" fmla="*/ 27 h 83"/>
                  <a:gd name="T10" fmla="*/ 43 w 54"/>
                  <a:gd name="T11" fmla="*/ 19 h 83"/>
                  <a:gd name="T12" fmla="*/ 37 w 54"/>
                  <a:gd name="T13" fmla="*/ 10 h 83"/>
                  <a:gd name="T14" fmla="*/ 29 w 54"/>
                  <a:gd name="T15" fmla="*/ 5 h 83"/>
                  <a:gd name="T16" fmla="*/ 19 w 54"/>
                  <a:gd name="T17" fmla="*/ 6 h 83"/>
                  <a:gd name="T18" fmla="*/ 11 w 54"/>
                  <a:gd name="T19" fmla="*/ 11 h 83"/>
                  <a:gd name="T20" fmla="*/ 11 w 54"/>
                  <a:gd name="T21" fmla="*/ 19 h 83"/>
                  <a:gd name="T22" fmla="*/ 18 w 54"/>
                  <a:gd name="T23" fmla="*/ 27 h 83"/>
                  <a:gd name="T24" fmla="*/ 37 w 54"/>
                  <a:gd name="T25" fmla="*/ 37 h 83"/>
                  <a:gd name="T26" fmla="*/ 49 w 54"/>
                  <a:gd name="T27" fmla="*/ 46 h 83"/>
                  <a:gd name="T28" fmla="*/ 54 w 54"/>
                  <a:gd name="T29" fmla="*/ 59 h 83"/>
                  <a:gd name="T30" fmla="*/ 51 w 54"/>
                  <a:gd name="T31" fmla="*/ 72 h 83"/>
                  <a:gd name="T32" fmla="*/ 40 w 54"/>
                  <a:gd name="T33" fmla="*/ 81 h 83"/>
                  <a:gd name="T34" fmla="*/ 27 w 54"/>
                  <a:gd name="T35" fmla="*/ 83 h 83"/>
                  <a:gd name="T36" fmla="*/ 11 w 54"/>
                  <a:gd name="T37" fmla="*/ 81 h 83"/>
                  <a:gd name="T38" fmla="*/ 6 w 54"/>
                  <a:gd name="T39" fmla="*/ 80 h 83"/>
                  <a:gd name="T40" fmla="*/ 3 w 54"/>
                  <a:gd name="T41" fmla="*/ 83 h 83"/>
                  <a:gd name="T42" fmla="*/ 0 w 54"/>
                  <a:gd name="T43" fmla="*/ 54 h 83"/>
                  <a:gd name="T44" fmla="*/ 5 w 54"/>
                  <a:gd name="T45" fmla="*/ 62 h 83"/>
                  <a:gd name="T46" fmla="*/ 13 w 54"/>
                  <a:gd name="T47" fmla="*/ 72 h 83"/>
                  <a:gd name="T48" fmla="*/ 22 w 54"/>
                  <a:gd name="T49" fmla="*/ 78 h 83"/>
                  <a:gd name="T50" fmla="*/ 33 w 54"/>
                  <a:gd name="T51" fmla="*/ 78 h 83"/>
                  <a:gd name="T52" fmla="*/ 40 w 54"/>
                  <a:gd name="T53" fmla="*/ 72 h 83"/>
                  <a:gd name="T54" fmla="*/ 40 w 54"/>
                  <a:gd name="T55" fmla="*/ 60 h 83"/>
                  <a:gd name="T56" fmla="*/ 33 w 54"/>
                  <a:gd name="T57" fmla="*/ 54 h 83"/>
                  <a:gd name="T58" fmla="*/ 21 w 54"/>
                  <a:gd name="T59" fmla="*/ 46 h 83"/>
                  <a:gd name="T60" fmla="*/ 8 w 54"/>
                  <a:gd name="T61" fmla="*/ 38 h 83"/>
                  <a:gd name="T62" fmla="*/ 2 w 54"/>
                  <a:gd name="T63" fmla="*/ 30 h 83"/>
                  <a:gd name="T64" fmla="*/ 2 w 54"/>
                  <a:gd name="T65" fmla="*/ 16 h 83"/>
                  <a:gd name="T66" fmla="*/ 6 w 54"/>
                  <a:gd name="T67" fmla="*/ 6 h 83"/>
                  <a:gd name="T68" fmla="*/ 18 w 54"/>
                  <a:gd name="T6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" h="83">
                    <a:moveTo>
                      <a:pt x="24" y="0"/>
                    </a:moveTo>
                    <a:lnTo>
                      <a:pt x="29" y="0"/>
                    </a:lnTo>
                    <a:lnTo>
                      <a:pt x="35" y="2"/>
                    </a:lnTo>
                    <a:lnTo>
                      <a:pt x="38" y="3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27"/>
                    </a:lnTo>
                    <a:lnTo>
                      <a:pt x="45" y="27"/>
                    </a:lnTo>
                    <a:lnTo>
                      <a:pt x="43" y="19"/>
                    </a:lnTo>
                    <a:lnTo>
                      <a:pt x="40" y="13"/>
                    </a:lnTo>
                    <a:lnTo>
                      <a:pt x="37" y="10"/>
                    </a:lnTo>
                    <a:lnTo>
                      <a:pt x="33" y="6"/>
                    </a:lnTo>
                    <a:lnTo>
                      <a:pt x="29" y="5"/>
                    </a:lnTo>
                    <a:lnTo>
                      <a:pt x="24" y="5"/>
                    </a:lnTo>
                    <a:lnTo>
                      <a:pt x="19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3" y="24"/>
                    </a:lnTo>
                    <a:lnTo>
                      <a:pt x="18" y="27"/>
                    </a:lnTo>
                    <a:lnTo>
                      <a:pt x="24" y="30"/>
                    </a:lnTo>
                    <a:lnTo>
                      <a:pt x="37" y="37"/>
                    </a:lnTo>
                    <a:lnTo>
                      <a:pt x="45" y="41"/>
                    </a:lnTo>
                    <a:lnTo>
                      <a:pt x="49" y="46"/>
                    </a:lnTo>
                    <a:lnTo>
                      <a:pt x="52" y="53"/>
                    </a:lnTo>
                    <a:lnTo>
                      <a:pt x="54" y="59"/>
                    </a:lnTo>
                    <a:lnTo>
                      <a:pt x="52" y="67"/>
                    </a:lnTo>
                    <a:lnTo>
                      <a:pt x="51" y="72"/>
                    </a:lnTo>
                    <a:lnTo>
                      <a:pt x="46" y="76"/>
                    </a:lnTo>
                    <a:lnTo>
                      <a:pt x="40" y="81"/>
                    </a:lnTo>
                    <a:lnTo>
                      <a:pt x="33" y="83"/>
                    </a:lnTo>
                    <a:lnTo>
                      <a:pt x="27" y="83"/>
                    </a:lnTo>
                    <a:lnTo>
                      <a:pt x="19" y="83"/>
                    </a:lnTo>
                    <a:lnTo>
                      <a:pt x="11" y="81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5" y="81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5" y="62"/>
                    </a:lnTo>
                    <a:lnTo>
                      <a:pt x="8" y="67"/>
                    </a:lnTo>
                    <a:lnTo>
                      <a:pt x="13" y="72"/>
                    </a:lnTo>
                    <a:lnTo>
                      <a:pt x="18" y="75"/>
                    </a:lnTo>
                    <a:lnTo>
                      <a:pt x="22" y="78"/>
                    </a:lnTo>
                    <a:lnTo>
                      <a:pt x="29" y="78"/>
                    </a:lnTo>
                    <a:lnTo>
                      <a:pt x="33" y="78"/>
                    </a:lnTo>
                    <a:lnTo>
                      <a:pt x="38" y="75"/>
                    </a:lnTo>
                    <a:lnTo>
                      <a:pt x="40" y="72"/>
                    </a:lnTo>
                    <a:lnTo>
                      <a:pt x="41" y="67"/>
                    </a:lnTo>
                    <a:lnTo>
                      <a:pt x="40" y="60"/>
                    </a:lnTo>
                    <a:lnTo>
                      <a:pt x="37" y="56"/>
                    </a:lnTo>
                    <a:lnTo>
                      <a:pt x="33" y="54"/>
                    </a:lnTo>
                    <a:lnTo>
                      <a:pt x="27" y="49"/>
                    </a:lnTo>
                    <a:lnTo>
                      <a:pt x="21" y="46"/>
                    </a:lnTo>
                    <a:lnTo>
                      <a:pt x="13" y="43"/>
                    </a:lnTo>
                    <a:lnTo>
                      <a:pt x="8" y="38"/>
                    </a:lnTo>
                    <a:lnTo>
                      <a:pt x="5" y="35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8" name="Freeform 5159"/>
              <p:cNvSpPr>
                <a:spLocks noEditPoints="1"/>
              </p:cNvSpPr>
              <p:nvPr/>
            </p:nvSpPr>
            <p:spPr bwMode="auto">
              <a:xfrm>
                <a:off x="11994" y="15760"/>
                <a:ext cx="20" cy="62"/>
              </a:xfrm>
              <a:custGeom>
                <a:avLst/>
                <a:gdLst>
                  <a:gd name="T0" fmla="*/ 24 w 40"/>
                  <a:gd name="T1" fmla="*/ 41 h 122"/>
                  <a:gd name="T2" fmla="*/ 27 w 40"/>
                  <a:gd name="T3" fmla="*/ 41 h 122"/>
                  <a:gd name="T4" fmla="*/ 27 w 40"/>
                  <a:gd name="T5" fmla="*/ 105 h 122"/>
                  <a:gd name="T6" fmla="*/ 29 w 40"/>
                  <a:gd name="T7" fmla="*/ 111 h 122"/>
                  <a:gd name="T8" fmla="*/ 29 w 40"/>
                  <a:gd name="T9" fmla="*/ 114 h 122"/>
                  <a:gd name="T10" fmla="*/ 30 w 40"/>
                  <a:gd name="T11" fmla="*/ 116 h 122"/>
                  <a:gd name="T12" fmla="*/ 32 w 40"/>
                  <a:gd name="T13" fmla="*/ 117 h 122"/>
                  <a:gd name="T14" fmla="*/ 35 w 40"/>
                  <a:gd name="T15" fmla="*/ 119 h 122"/>
                  <a:gd name="T16" fmla="*/ 40 w 40"/>
                  <a:gd name="T17" fmla="*/ 119 h 122"/>
                  <a:gd name="T18" fmla="*/ 40 w 40"/>
                  <a:gd name="T19" fmla="*/ 122 h 122"/>
                  <a:gd name="T20" fmla="*/ 2 w 40"/>
                  <a:gd name="T21" fmla="*/ 122 h 122"/>
                  <a:gd name="T22" fmla="*/ 2 w 40"/>
                  <a:gd name="T23" fmla="*/ 119 h 122"/>
                  <a:gd name="T24" fmla="*/ 7 w 40"/>
                  <a:gd name="T25" fmla="*/ 119 h 122"/>
                  <a:gd name="T26" fmla="*/ 10 w 40"/>
                  <a:gd name="T27" fmla="*/ 117 h 122"/>
                  <a:gd name="T28" fmla="*/ 11 w 40"/>
                  <a:gd name="T29" fmla="*/ 116 h 122"/>
                  <a:gd name="T30" fmla="*/ 13 w 40"/>
                  <a:gd name="T31" fmla="*/ 114 h 122"/>
                  <a:gd name="T32" fmla="*/ 13 w 40"/>
                  <a:gd name="T33" fmla="*/ 111 h 122"/>
                  <a:gd name="T34" fmla="*/ 13 w 40"/>
                  <a:gd name="T35" fmla="*/ 105 h 122"/>
                  <a:gd name="T36" fmla="*/ 13 w 40"/>
                  <a:gd name="T37" fmla="*/ 74 h 122"/>
                  <a:gd name="T38" fmla="*/ 13 w 40"/>
                  <a:gd name="T39" fmla="*/ 66 h 122"/>
                  <a:gd name="T40" fmla="*/ 13 w 40"/>
                  <a:gd name="T41" fmla="*/ 60 h 122"/>
                  <a:gd name="T42" fmla="*/ 13 w 40"/>
                  <a:gd name="T43" fmla="*/ 57 h 122"/>
                  <a:gd name="T44" fmla="*/ 11 w 40"/>
                  <a:gd name="T45" fmla="*/ 55 h 122"/>
                  <a:gd name="T46" fmla="*/ 11 w 40"/>
                  <a:gd name="T47" fmla="*/ 54 h 122"/>
                  <a:gd name="T48" fmla="*/ 10 w 40"/>
                  <a:gd name="T49" fmla="*/ 52 h 122"/>
                  <a:gd name="T50" fmla="*/ 8 w 40"/>
                  <a:gd name="T51" fmla="*/ 52 h 122"/>
                  <a:gd name="T52" fmla="*/ 5 w 40"/>
                  <a:gd name="T53" fmla="*/ 52 h 122"/>
                  <a:gd name="T54" fmla="*/ 2 w 40"/>
                  <a:gd name="T55" fmla="*/ 54 h 122"/>
                  <a:gd name="T56" fmla="*/ 0 w 40"/>
                  <a:gd name="T57" fmla="*/ 51 h 122"/>
                  <a:gd name="T58" fmla="*/ 24 w 40"/>
                  <a:gd name="T59" fmla="*/ 41 h 122"/>
                  <a:gd name="T60" fmla="*/ 21 w 40"/>
                  <a:gd name="T61" fmla="*/ 0 h 122"/>
                  <a:gd name="T62" fmla="*/ 24 w 40"/>
                  <a:gd name="T63" fmla="*/ 0 h 122"/>
                  <a:gd name="T64" fmla="*/ 27 w 40"/>
                  <a:gd name="T65" fmla="*/ 3 h 122"/>
                  <a:gd name="T66" fmla="*/ 29 w 40"/>
                  <a:gd name="T67" fmla="*/ 5 h 122"/>
                  <a:gd name="T68" fmla="*/ 29 w 40"/>
                  <a:gd name="T69" fmla="*/ 8 h 122"/>
                  <a:gd name="T70" fmla="*/ 29 w 40"/>
                  <a:gd name="T71" fmla="*/ 12 h 122"/>
                  <a:gd name="T72" fmla="*/ 27 w 40"/>
                  <a:gd name="T73" fmla="*/ 14 h 122"/>
                  <a:gd name="T74" fmla="*/ 24 w 40"/>
                  <a:gd name="T75" fmla="*/ 17 h 122"/>
                  <a:gd name="T76" fmla="*/ 21 w 40"/>
                  <a:gd name="T77" fmla="*/ 17 h 122"/>
                  <a:gd name="T78" fmla="*/ 18 w 40"/>
                  <a:gd name="T79" fmla="*/ 17 h 122"/>
                  <a:gd name="T80" fmla="*/ 15 w 40"/>
                  <a:gd name="T81" fmla="*/ 14 h 122"/>
                  <a:gd name="T82" fmla="*/ 13 w 40"/>
                  <a:gd name="T83" fmla="*/ 12 h 122"/>
                  <a:gd name="T84" fmla="*/ 11 w 40"/>
                  <a:gd name="T85" fmla="*/ 8 h 122"/>
                  <a:gd name="T86" fmla="*/ 13 w 40"/>
                  <a:gd name="T87" fmla="*/ 5 h 122"/>
                  <a:gd name="T88" fmla="*/ 15 w 40"/>
                  <a:gd name="T89" fmla="*/ 3 h 122"/>
                  <a:gd name="T90" fmla="*/ 18 w 40"/>
                  <a:gd name="T91" fmla="*/ 0 h 122"/>
                  <a:gd name="T92" fmla="*/ 21 w 40"/>
                  <a:gd name="T9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122">
                    <a:moveTo>
                      <a:pt x="24" y="41"/>
                    </a:moveTo>
                    <a:lnTo>
                      <a:pt x="27" y="41"/>
                    </a:lnTo>
                    <a:lnTo>
                      <a:pt x="27" y="105"/>
                    </a:lnTo>
                    <a:lnTo>
                      <a:pt x="29" y="111"/>
                    </a:lnTo>
                    <a:lnTo>
                      <a:pt x="29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5" y="119"/>
                    </a:lnTo>
                    <a:lnTo>
                      <a:pt x="40" y="119"/>
                    </a:lnTo>
                    <a:lnTo>
                      <a:pt x="40" y="122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7" y="119"/>
                    </a:lnTo>
                    <a:lnTo>
                      <a:pt x="10" y="117"/>
                    </a:lnTo>
                    <a:lnTo>
                      <a:pt x="11" y="116"/>
                    </a:lnTo>
                    <a:lnTo>
                      <a:pt x="13" y="114"/>
                    </a:lnTo>
                    <a:lnTo>
                      <a:pt x="13" y="111"/>
                    </a:lnTo>
                    <a:lnTo>
                      <a:pt x="13" y="105"/>
                    </a:lnTo>
                    <a:lnTo>
                      <a:pt x="13" y="74"/>
                    </a:lnTo>
                    <a:lnTo>
                      <a:pt x="13" y="66"/>
                    </a:lnTo>
                    <a:lnTo>
                      <a:pt x="13" y="60"/>
                    </a:lnTo>
                    <a:lnTo>
                      <a:pt x="13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2" y="54"/>
                    </a:lnTo>
                    <a:lnTo>
                      <a:pt x="0" y="51"/>
                    </a:lnTo>
                    <a:lnTo>
                      <a:pt x="24" y="41"/>
                    </a:lnTo>
                    <a:close/>
                    <a:moveTo>
                      <a:pt x="21" y="0"/>
                    </a:moveTo>
                    <a:lnTo>
                      <a:pt x="24" y="0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9" y="8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18" y="17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1" y="8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9" name="Freeform 5160"/>
              <p:cNvSpPr>
                <a:spLocks/>
              </p:cNvSpPr>
              <p:nvPr/>
            </p:nvSpPr>
            <p:spPr bwMode="auto">
              <a:xfrm>
                <a:off x="12017" y="15782"/>
                <a:ext cx="42" cy="40"/>
              </a:xfrm>
              <a:custGeom>
                <a:avLst/>
                <a:gdLst>
                  <a:gd name="T0" fmla="*/ 0 w 85"/>
                  <a:gd name="T1" fmla="*/ 0 h 81"/>
                  <a:gd name="T2" fmla="*/ 37 w 85"/>
                  <a:gd name="T3" fmla="*/ 0 h 81"/>
                  <a:gd name="T4" fmla="*/ 37 w 85"/>
                  <a:gd name="T5" fmla="*/ 3 h 81"/>
                  <a:gd name="T6" fmla="*/ 34 w 85"/>
                  <a:gd name="T7" fmla="*/ 3 h 81"/>
                  <a:gd name="T8" fmla="*/ 30 w 85"/>
                  <a:gd name="T9" fmla="*/ 4 h 81"/>
                  <a:gd name="T10" fmla="*/ 29 w 85"/>
                  <a:gd name="T11" fmla="*/ 4 h 81"/>
                  <a:gd name="T12" fmla="*/ 27 w 85"/>
                  <a:gd name="T13" fmla="*/ 8 h 81"/>
                  <a:gd name="T14" fmla="*/ 27 w 85"/>
                  <a:gd name="T15" fmla="*/ 9 h 81"/>
                  <a:gd name="T16" fmla="*/ 27 w 85"/>
                  <a:gd name="T17" fmla="*/ 12 h 81"/>
                  <a:gd name="T18" fmla="*/ 29 w 85"/>
                  <a:gd name="T19" fmla="*/ 17 h 81"/>
                  <a:gd name="T20" fmla="*/ 48 w 85"/>
                  <a:gd name="T21" fmla="*/ 60 h 81"/>
                  <a:gd name="T22" fmla="*/ 65 w 85"/>
                  <a:gd name="T23" fmla="*/ 16 h 81"/>
                  <a:gd name="T24" fmla="*/ 67 w 85"/>
                  <a:gd name="T25" fmla="*/ 11 h 81"/>
                  <a:gd name="T26" fmla="*/ 67 w 85"/>
                  <a:gd name="T27" fmla="*/ 8 h 81"/>
                  <a:gd name="T28" fmla="*/ 67 w 85"/>
                  <a:gd name="T29" fmla="*/ 6 h 81"/>
                  <a:gd name="T30" fmla="*/ 67 w 85"/>
                  <a:gd name="T31" fmla="*/ 6 h 81"/>
                  <a:gd name="T32" fmla="*/ 65 w 85"/>
                  <a:gd name="T33" fmla="*/ 4 h 81"/>
                  <a:gd name="T34" fmla="*/ 64 w 85"/>
                  <a:gd name="T35" fmla="*/ 4 h 81"/>
                  <a:gd name="T36" fmla="*/ 62 w 85"/>
                  <a:gd name="T37" fmla="*/ 3 h 81"/>
                  <a:gd name="T38" fmla="*/ 59 w 85"/>
                  <a:gd name="T39" fmla="*/ 3 h 81"/>
                  <a:gd name="T40" fmla="*/ 59 w 85"/>
                  <a:gd name="T41" fmla="*/ 0 h 81"/>
                  <a:gd name="T42" fmla="*/ 85 w 85"/>
                  <a:gd name="T43" fmla="*/ 0 h 81"/>
                  <a:gd name="T44" fmla="*/ 85 w 85"/>
                  <a:gd name="T45" fmla="*/ 3 h 81"/>
                  <a:gd name="T46" fmla="*/ 80 w 85"/>
                  <a:gd name="T47" fmla="*/ 4 h 81"/>
                  <a:gd name="T48" fmla="*/ 78 w 85"/>
                  <a:gd name="T49" fmla="*/ 4 h 81"/>
                  <a:gd name="T50" fmla="*/ 75 w 85"/>
                  <a:gd name="T51" fmla="*/ 9 h 81"/>
                  <a:gd name="T52" fmla="*/ 73 w 85"/>
                  <a:gd name="T53" fmla="*/ 14 h 81"/>
                  <a:gd name="T54" fmla="*/ 45 w 85"/>
                  <a:gd name="T55" fmla="*/ 81 h 81"/>
                  <a:gd name="T56" fmla="*/ 42 w 85"/>
                  <a:gd name="T57" fmla="*/ 81 h 81"/>
                  <a:gd name="T58" fmla="*/ 13 w 85"/>
                  <a:gd name="T59" fmla="*/ 16 h 81"/>
                  <a:gd name="T60" fmla="*/ 11 w 85"/>
                  <a:gd name="T61" fmla="*/ 11 h 81"/>
                  <a:gd name="T62" fmla="*/ 10 w 85"/>
                  <a:gd name="T63" fmla="*/ 8 h 81"/>
                  <a:gd name="T64" fmla="*/ 5 w 85"/>
                  <a:gd name="T65" fmla="*/ 4 h 81"/>
                  <a:gd name="T66" fmla="*/ 3 w 85"/>
                  <a:gd name="T67" fmla="*/ 4 h 81"/>
                  <a:gd name="T68" fmla="*/ 0 w 85"/>
                  <a:gd name="T69" fmla="*/ 3 h 81"/>
                  <a:gd name="T70" fmla="*/ 0 w 85"/>
                  <a:gd name="T7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81">
                    <a:moveTo>
                      <a:pt x="0" y="0"/>
                    </a:moveTo>
                    <a:lnTo>
                      <a:pt x="37" y="0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9" y="17"/>
                    </a:lnTo>
                    <a:lnTo>
                      <a:pt x="48" y="60"/>
                    </a:lnTo>
                    <a:lnTo>
                      <a:pt x="65" y="16"/>
                    </a:lnTo>
                    <a:lnTo>
                      <a:pt x="67" y="11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85" y="3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5" y="9"/>
                    </a:lnTo>
                    <a:lnTo>
                      <a:pt x="73" y="14"/>
                    </a:lnTo>
                    <a:lnTo>
                      <a:pt x="45" y="81"/>
                    </a:lnTo>
                    <a:lnTo>
                      <a:pt x="42" y="81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10" y="8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0" name="Freeform 5161"/>
              <p:cNvSpPr>
                <a:spLocks noEditPoints="1"/>
              </p:cNvSpPr>
              <p:nvPr/>
            </p:nvSpPr>
            <p:spPr bwMode="auto">
              <a:xfrm>
                <a:off x="12063" y="15781"/>
                <a:ext cx="34" cy="41"/>
              </a:xfrm>
              <a:custGeom>
                <a:avLst/>
                <a:gdLst>
                  <a:gd name="T0" fmla="*/ 32 w 67"/>
                  <a:gd name="T1" fmla="*/ 6 h 83"/>
                  <a:gd name="T2" fmla="*/ 27 w 67"/>
                  <a:gd name="T3" fmla="*/ 6 h 83"/>
                  <a:gd name="T4" fmla="*/ 23 w 67"/>
                  <a:gd name="T5" fmla="*/ 8 h 83"/>
                  <a:gd name="T6" fmla="*/ 20 w 67"/>
                  <a:gd name="T7" fmla="*/ 11 h 83"/>
                  <a:gd name="T8" fmla="*/ 16 w 67"/>
                  <a:gd name="T9" fmla="*/ 16 h 83"/>
                  <a:gd name="T10" fmla="*/ 13 w 67"/>
                  <a:gd name="T11" fmla="*/ 21 h 83"/>
                  <a:gd name="T12" fmla="*/ 13 w 67"/>
                  <a:gd name="T13" fmla="*/ 27 h 83"/>
                  <a:gd name="T14" fmla="*/ 48 w 67"/>
                  <a:gd name="T15" fmla="*/ 27 h 83"/>
                  <a:gd name="T16" fmla="*/ 48 w 67"/>
                  <a:gd name="T17" fmla="*/ 21 h 83"/>
                  <a:gd name="T18" fmla="*/ 47 w 67"/>
                  <a:gd name="T19" fmla="*/ 16 h 83"/>
                  <a:gd name="T20" fmla="*/ 45 w 67"/>
                  <a:gd name="T21" fmla="*/ 13 h 83"/>
                  <a:gd name="T22" fmla="*/ 40 w 67"/>
                  <a:gd name="T23" fmla="*/ 10 h 83"/>
                  <a:gd name="T24" fmla="*/ 37 w 67"/>
                  <a:gd name="T25" fmla="*/ 6 h 83"/>
                  <a:gd name="T26" fmla="*/ 32 w 67"/>
                  <a:gd name="T27" fmla="*/ 6 h 83"/>
                  <a:gd name="T28" fmla="*/ 37 w 67"/>
                  <a:gd name="T29" fmla="*/ 0 h 83"/>
                  <a:gd name="T30" fmla="*/ 45 w 67"/>
                  <a:gd name="T31" fmla="*/ 2 h 83"/>
                  <a:gd name="T32" fmla="*/ 53 w 67"/>
                  <a:gd name="T33" fmla="*/ 3 h 83"/>
                  <a:gd name="T34" fmla="*/ 58 w 67"/>
                  <a:gd name="T35" fmla="*/ 8 h 83"/>
                  <a:gd name="T36" fmla="*/ 62 w 67"/>
                  <a:gd name="T37" fmla="*/ 14 h 83"/>
                  <a:gd name="T38" fmla="*/ 66 w 67"/>
                  <a:gd name="T39" fmla="*/ 22 h 83"/>
                  <a:gd name="T40" fmla="*/ 67 w 67"/>
                  <a:gd name="T41" fmla="*/ 32 h 83"/>
                  <a:gd name="T42" fmla="*/ 13 w 67"/>
                  <a:gd name="T43" fmla="*/ 32 h 83"/>
                  <a:gd name="T44" fmla="*/ 15 w 67"/>
                  <a:gd name="T45" fmla="*/ 48 h 83"/>
                  <a:gd name="T46" fmla="*/ 21 w 67"/>
                  <a:gd name="T47" fmla="*/ 59 h 83"/>
                  <a:gd name="T48" fmla="*/ 27 w 67"/>
                  <a:gd name="T49" fmla="*/ 65 h 83"/>
                  <a:gd name="T50" fmla="*/ 34 w 67"/>
                  <a:gd name="T51" fmla="*/ 68 h 83"/>
                  <a:gd name="T52" fmla="*/ 42 w 67"/>
                  <a:gd name="T53" fmla="*/ 68 h 83"/>
                  <a:gd name="T54" fmla="*/ 48 w 67"/>
                  <a:gd name="T55" fmla="*/ 68 h 83"/>
                  <a:gd name="T56" fmla="*/ 54 w 67"/>
                  <a:gd name="T57" fmla="*/ 65 h 83"/>
                  <a:gd name="T58" fmla="*/ 58 w 67"/>
                  <a:gd name="T59" fmla="*/ 62 h 83"/>
                  <a:gd name="T60" fmla="*/ 61 w 67"/>
                  <a:gd name="T61" fmla="*/ 57 h 83"/>
                  <a:gd name="T62" fmla="*/ 64 w 67"/>
                  <a:gd name="T63" fmla="*/ 51 h 83"/>
                  <a:gd name="T64" fmla="*/ 67 w 67"/>
                  <a:gd name="T65" fmla="*/ 53 h 83"/>
                  <a:gd name="T66" fmla="*/ 66 w 67"/>
                  <a:gd name="T67" fmla="*/ 60 h 83"/>
                  <a:gd name="T68" fmla="*/ 61 w 67"/>
                  <a:gd name="T69" fmla="*/ 67 h 83"/>
                  <a:gd name="T70" fmla="*/ 56 w 67"/>
                  <a:gd name="T71" fmla="*/ 73 h 83"/>
                  <a:gd name="T72" fmla="*/ 51 w 67"/>
                  <a:gd name="T73" fmla="*/ 78 h 83"/>
                  <a:gd name="T74" fmla="*/ 47 w 67"/>
                  <a:gd name="T75" fmla="*/ 81 h 83"/>
                  <a:gd name="T76" fmla="*/ 40 w 67"/>
                  <a:gd name="T77" fmla="*/ 83 h 83"/>
                  <a:gd name="T78" fmla="*/ 35 w 67"/>
                  <a:gd name="T79" fmla="*/ 83 h 83"/>
                  <a:gd name="T80" fmla="*/ 27 w 67"/>
                  <a:gd name="T81" fmla="*/ 83 h 83"/>
                  <a:gd name="T82" fmla="*/ 21 w 67"/>
                  <a:gd name="T83" fmla="*/ 81 h 83"/>
                  <a:gd name="T84" fmla="*/ 16 w 67"/>
                  <a:gd name="T85" fmla="*/ 76 h 83"/>
                  <a:gd name="T86" fmla="*/ 10 w 67"/>
                  <a:gd name="T87" fmla="*/ 72 h 83"/>
                  <a:gd name="T88" fmla="*/ 4 w 67"/>
                  <a:gd name="T89" fmla="*/ 59 h 83"/>
                  <a:gd name="T90" fmla="*/ 0 w 67"/>
                  <a:gd name="T91" fmla="*/ 43 h 83"/>
                  <a:gd name="T92" fmla="*/ 4 w 67"/>
                  <a:gd name="T93" fmla="*/ 24 h 83"/>
                  <a:gd name="T94" fmla="*/ 10 w 67"/>
                  <a:gd name="T95" fmla="*/ 11 h 83"/>
                  <a:gd name="T96" fmla="*/ 23 w 67"/>
                  <a:gd name="T97" fmla="*/ 3 h 83"/>
                  <a:gd name="T98" fmla="*/ 37 w 6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3">
                    <a:moveTo>
                      <a:pt x="32" y="6"/>
                    </a:moveTo>
                    <a:lnTo>
                      <a:pt x="27" y="6"/>
                    </a:lnTo>
                    <a:lnTo>
                      <a:pt x="23" y="8"/>
                    </a:lnTo>
                    <a:lnTo>
                      <a:pt x="20" y="11"/>
                    </a:lnTo>
                    <a:lnTo>
                      <a:pt x="16" y="16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48" y="27"/>
                    </a:lnTo>
                    <a:lnTo>
                      <a:pt x="48" y="21"/>
                    </a:lnTo>
                    <a:lnTo>
                      <a:pt x="47" y="16"/>
                    </a:lnTo>
                    <a:lnTo>
                      <a:pt x="45" y="13"/>
                    </a:lnTo>
                    <a:lnTo>
                      <a:pt x="40" y="10"/>
                    </a:lnTo>
                    <a:lnTo>
                      <a:pt x="37" y="6"/>
                    </a:lnTo>
                    <a:lnTo>
                      <a:pt x="32" y="6"/>
                    </a:lnTo>
                    <a:close/>
                    <a:moveTo>
                      <a:pt x="37" y="0"/>
                    </a:moveTo>
                    <a:lnTo>
                      <a:pt x="45" y="2"/>
                    </a:lnTo>
                    <a:lnTo>
                      <a:pt x="53" y="3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5" y="48"/>
                    </a:lnTo>
                    <a:lnTo>
                      <a:pt x="21" y="59"/>
                    </a:lnTo>
                    <a:lnTo>
                      <a:pt x="27" y="65"/>
                    </a:lnTo>
                    <a:lnTo>
                      <a:pt x="34" y="68"/>
                    </a:lnTo>
                    <a:lnTo>
                      <a:pt x="42" y="68"/>
                    </a:lnTo>
                    <a:lnTo>
                      <a:pt x="48" y="68"/>
                    </a:lnTo>
                    <a:lnTo>
                      <a:pt x="54" y="65"/>
                    </a:lnTo>
                    <a:lnTo>
                      <a:pt x="58" y="62"/>
                    </a:lnTo>
                    <a:lnTo>
                      <a:pt x="61" y="57"/>
                    </a:lnTo>
                    <a:lnTo>
                      <a:pt x="64" y="51"/>
                    </a:lnTo>
                    <a:lnTo>
                      <a:pt x="67" y="53"/>
                    </a:lnTo>
                    <a:lnTo>
                      <a:pt x="66" y="60"/>
                    </a:lnTo>
                    <a:lnTo>
                      <a:pt x="61" y="67"/>
                    </a:lnTo>
                    <a:lnTo>
                      <a:pt x="56" y="73"/>
                    </a:lnTo>
                    <a:lnTo>
                      <a:pt x="51" y="78"/>
                    </a:lnTo>
                    <a:lnTo>
                      <a:pt x="47" y="81"/>
                    </a:lnTo>
                    <a:lnTo>
                      <a:pt x="40" y="83"/>
                    </a:lnTo>
                    <a:lnTo>
                      <a:pt x="35" y="83"/>
                    </a:lnTo>
                    <a:lnTo>
                      <a:pt x="27" y="83"/>
                    </a:lnTo>
                    <a:lnTo>
                      <a:pt x="21" y="81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4" y="24"/>
                    </a:lnTo>
                    <a:lnTo>
                      <a:pt x="10" y="11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1" name="Freeform 5162"/>
              <p:cNvSpPr>
                <a:spLocks/>
              </p:cNvSpPr>
              <p:nvPr/>
            </p:nvSpPr>
            <p:spPr bwMode="auto">
              <a:xfrm>
                <a:off x="12122" y="15764"/>
                <a:ext cx="76" cy="58"/>
              </a:xfrm>
              <a:custGeom>
                <a:avLst/>
                <a:gdLst>
                  <a:gd name="T0" fmla="*/ 0 w 151"/>
                  <a:gd name="T1" fmla="*/ 0 h 116"/>
                  <a:gd name="T2" fmla="*/ 33 w 151"/>
                  <a:gd name="T3" fmla="*/ 0 h 116"/>
                  <a:gd name="T4" fmla="*/ 76 w 151"/>
                  <a:gd name="T5" fmla="*/ 91 h 116"/>
                  <a:gd name="T6" fmla="*/ 118 w 151"/>
                  <a:gd name="T7" fmla="*/ 0 h 116"/>
                  <a:gd name="T8" fmla="*/ 151 w 151"/>
                  <a:gd name="T9" fmla="*/ 0 h 116"/>
                  <a:gd name="T10" fmla="*/ 151 w 151"/>
                  <a:gd name="T11" fmla="*/ 3 h 116"/>
                  <a:gd name="T12" fmla="*/ 146 w 151"/>
                  <a:gd name="T13" fmla="*/ 3 h 116"/>
                  <a:gd name="T14" fmla="*/ 141 w 151"/>
                  <a:gd name="T15" fmla="*/ 3 h 116"/>
                  <a:gd name="T16" fmla="*/ 138 w 151"/>
                  <a:gd name="T17" fmla="*/ 5 h 116"/>
                  <a:gd name="T18" fmla="*/ 137 w 151"/>
                  <a:gd name="T19" fmla="*/ 6 h 116"/>
                  <a:gd name="T20" fmla="*/ 135 w 151"/>
                  <a:gd name="T21" fmla="*/ 10 h 116"/>
                  <a:gd name="T22" fmla="*/ 134 w 151"/>
                  <a:gd name="T23" fmla="*/ 14 h 116"/>
                  <a:gd name="T24" fmla="*/ 134 w 151"/>
                  <a:gd name="T25" fmla="*/ 19 h 116"/>
                  <a:gd name="T26" fmla="*/ 134 w 151"/>
                  <a:gd name="T27" fmla="*/ 95 h 116"/>
                  <a:gd name="T28" fmla="*/ 135 w 151"/>
                  <a:gd name="T29" fmla="*/ 102 h 116"/>
                  <a:gd name="T30" fmla="*/ 135 w 151"/>
                  <a:gd name="T31" fmla="*/ 107 h 116"/>
                  <a:gd name="T32" fmla="*/ 137 w 151"/>
                  <a:gd name="T33" fmla="*/ 110 h 116"/>
                  <a:gd name="T34" fmla="*/ 138 w 151"/>
                  <a:gd name="T35" fmla="*/ 111 h 116"/>
                  <a:gd name="T36" fmla="*/ 143 w 151"/>
                  <a:gd name="T37" fmla="*/ 113 h 116"/>
                  <a:gd name="T38" fmla="*/ 146 w 151"/>
                  <a:gd name="T39" fmla="*/ 113 h 116"/>
                  <a:gd name="T40" fmla="*/ 151 w 151"/>
                  <a:gd name="T41" fmla="*/ 113 h 116"/>
                  <a:gd name="T42" fmla="*/ 151 w 151"/>
                  <a:gd name="T43" fmla="*/ 116 h 116"/>
                  <a:gd name="T44" fmla="*/ 100 w 151"/>
                  <a:gd name="T45" fmla="*/ 116 h 116"/>
                  <a:gd name="T46" fmla="*/ 100 w 151"/>
                  <a:gd name="T47" fmla="*/ 113 h 116"/>
                  <a:gd name="T48" fmla="*/ 105 w 151"/>
                  <a:gd name="T49" fmla="*/ 113 h 116"/>
                  <a:gd name="T50" fmla="*/ 110 w 151"/>
                  <a:gd name="T51" fmla="*/ 113 h 116"/>
                  <a:gd name="T52" fmla="*/ 113 w 151"/>
                  <a:gd name="T53" fmla="*/ 111 h 116"/>
                  <a:gd name="T54" fmla="*/ 116 w 151"/>
                  <a:gd name="T55" fmla="*/ 108 h 116"/>
                  <a:gd name="T56" fmla="*/ 116 w 151"/>
                  <a:gd name="T57" fmla="*/ 105 h 116"/>
                  <a:gd name="T58" fmla="*/ 118 w 151"/>
                  <a:gd name="T59" fmla="*/ 102 h 116"/>
                  <a:gd name="T60" fmla="*/ 118 w 151"/>
                  <a:gd name="T61" fmla="*/ 95 h 116"/>
                  <a:gd name="T62" fmla="*/ 118 w 151"/>
                  <a:gd name="T63" fmla="*/ 18 h 116"/>
                  <a:gd name="T64" fmla="*/ 73 w 151"/>
                  <a:gd name="T65" fmla="*/ 116 h 116"/>
                  <a:gd name="T66" fmla="*/ 70 w 151"/>
                  <a:gd name="T67" fmla="*/ 116 h 116"/>
                  <a:gd name="T68" fmla="*/ 25 w 151"/>
                  <a:gd name="T69" fmla="*/ 18 h 116"/>
                  <a:gd name="T70" fmla="*/ 25 w 151"/>
                  <a:gd name="T71" fmla="*/ 95 h 116"/>
                  <a:gd name="T72" fmla="*/ 25 w 151"/>
                  <a:gd name="T73" fmla="*/ 102 h 116"/>
                  <a:gd name="T74" fmla="*/ 25 w 151"/>
                  <a:gd name="T75" fmla="*/ 107 h 116"/>
                  <a:gd name="T76" fmla="*/ 27 w 151"/>
                  <a:gd name="T77" fmla="*/ 110 h 116"/>
                  <a:gd name="T78" fmla="*/ 30 w 151"/>
                  <a:gd name="T79" fmla="*/ 111 h 116"/>
                  <a:gd name="T80" fmla="*/ 33 w 151"/>
                  <a:gd name="T81" fmla="*/ 113 h 116"/>
                  <a:gd name="T82" fmla="*/ 37 w 151"/>
                  <a:gd name="T83" fmla="*/ 113 h 116"/>
                  <a:gd name="T84" fmla="*/ 41 w 151"/>
                  <a:gd name="T85" fmla="*/ 113 h 116"/>
                  <a:gd name="T86" fmla="*/ 41 w 151"/>
                  <a:gd name="T87" fmla="*/ 116 h 116"/>
                  <a:gd name="T88" fmla="*/ 0 w 151"/>
                  <a:gd name="T89" fmla="*/ 116 h 116"/>
                  <a:gd name="T90" fmla="*/ 0 w 151"/>
                  <a:gd name="T91" fmla="*/ 113 h 116"/>
                  <a:gd name="T92" fmla="*/ 5 w 151"/>
                  <a:gd name="T93" fmla="*/ 113 h 116"/>
                  <a:gd name="T94" fmla="*/ 10 w 151"/>
                  <a:gd name="T95" fmla="*/ 113 h 116"/>
                  <a:gd name="T96" fmla="*/ 13 w 151"/>
                  <a:gd name="T97" fmla="*/ 111 h 116"/>
                  <a:gd name="T98" fmla="*/ 16 w 151"/>
                  <a:gd name="T99" fmla="*/ 108 h 116"/>
                  <a:gd name="T100" fmla="*/ 16 w 151"/>
                  <a:gd name="T101" fmla="*/ 105 h 116"/>
                  <a:gd name="T102" fmla="*/ 18 w 151"/>
                  <a:gd name="T103" fmla="*/ 102 h 116"/>
                  <a:gd name="T104" fmla="*/ 18 w 151"/>
                  <a:gd name="T105" fmla="*/ 95 h 116"/>
                  <a:gd name="T106" fmla="*/ 18 w 151"/>
                  <a:gd name="T107" fmla="*/ 19 h 116"/>
                  <a:gd name="T108" fmla="*/ 18 w 151"/>
                  <a:gd name="T109" fmla="*/ 14 h 116"/>
                  <a:gd name="T110" fmla="*/ 16 w 151"/>
                  <a:gd name="T111" fmla="*/ 11 h 116"/>
                  <a:gd name="T112" fmla="*/ 16 w 151"/>
                  <a:gd name="T113" fmla="*/ 8 h 116"/>
                  <a:gd name="T114" fmla="*/ 14 w 151"/>
                  <a:gd name="T115" fmla="*/ 6 h 116"/>
                  <a:gd name="T116" fmla="*/ 11 w 151"/>
                  <a:gd name="T117" fmla="*/ 5 h 116"/>
                  <a:gd name="T118" fmla="*/ 6 w 151"/>
                  <a:gd name="T119" fmla="*/ 3 h 116"/>
                  <a:gd name="T120" fmla="*/ 0 w 151"/>
                  <a:gd name="T121" fmla="*/ 3 h 116"/>
                  <a:gd name="T122" fmla="*/ 0 w 151"/>
                  <a:gd name="T12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1" h="116">
                    <a:moveTo>
                      <a:pt x="0" y="0"/>
                    </a:moveTo>
                    <a:lnTo>
                      <a:pt x="33" y="0"/>
                    </a:lnTo>
                    <a:lnTo>
                      <a:pt x="76" y="91"/>
                    </a:lnTo>
                    <a:lnTo>
                      <a:pt x="118" y="0"/>
                    </a:lnTo>
                    <a:lnTo>
                      <a:pt x="151" y="0"/>
                    </a:lnTo>
                    <a:lnTo>
                      <a:pt x="151" y="3"/>
                    </a:lnTo>
                    <a:lnTo>
                      <a:pt x="146" y="3"/>
                    </a:lnTo>
                    <a:lnTo>
                      <a:pt x="141" y="3"/>
                    </a:lnTo>
                    <a:lnTo>
                      <a:pt x="138" y="5"/>
                    </a:lnTo>
                    <a:lnTo>
                      <a:pt x="137" y="6"/>
                    </a:lnTo>
                    <a:lnTo>
                      <a:pt x="135" y="10"/>
                    </a:lnTo>
                    <a:lnTo>
                      <a:pt x="134" y="14"/>
                    </a:lnTo>
                    <a:lnTo>
                      <a:pt x="134" y="19"/>
                    </a:lnTo>
                    <a:lnTo>
                      <a:pt x="134" y="95"/>
                    </a:lnTo>
                    <a:lnTo>
                      <a:pt x="135" y="102"/>
                    </a:lnTo>
                    <a:lnTo>
                      <a:pt x="135" y="107"/>
                    </a:lnTo>
                    <a:lnTo>
                      <a:pt x="137" y="110"/>
                    </a:lnTo>
                    <a:lnTo>
                      <a:pt x="138" y="111"/>
                    </a:lnTo>
                    <a:lnTo>
                      <a:pt x="143" y="113"/>
                    </a:lnTo>
                    <a:lnTo>
                      <a:pt x="146" y="113"/>
                    </a:lnTo>
                    <a:lnTo>
                      <a:pt x="151" y="113"/>
                    </a:lnTo>
                    <a:lnTo>
                      <a:pt x="151" y="116"/>
                    </a:lnTo>
                    <a:lnTo>
                      <a:pt x="100" y="116"/>
                    </a:lnTo>
                    <a:lnTo>
                      <a:pt x="100" y="113"/>
                    </a:lnTo>
                    <a:lnTo>
                      <a:pt x="105" y="113"/>
                    </a:lnTo>
                    <a:lnTo>
                      <a:pt x="110" y="113"/>
                    </a:lnTo>
                    <a:lnTo>
                      <a:pt x="113" y="111"/>
                    </a:lnTo>
                    <a:lnTo>
                      <a:pt x="116" y="108"/>
                    </a:lnTo>
                    <a:lnTo>
                      <a:pt x="116" y="105"/>
                    </a:lnTo>
                    <a:lnTo>
                      <a:pt x="118" y="102"/>
                    </a:lnTo>
                    <a:lnTo>
                      <a:pt x="118" y="95"/>
                    </a:lnTo>
                    <a:lnTo>
                      <a:pt x="118" y="18"/>
                    </a:lnTo>
                    <a:lnTo>
                      <a:pt x="73" y="116"/>
                    </a:lnTo>
                    <a:lnTo>
                      <a:pt x="70" y="116"/>
                    </a:lnTo>
                    <a:lnTo>
                      <a:pt x="25" y="18"/>
                    </a:lnTo>
                    <a:lnTo>
                      <a:pt x="25" y="95"/>
                    </a:lnTo>
                    <a:lnTo>
                      <a:pt x="25" y="10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30" y="111"/>
                    </a:lnTo>
                    <a:lnTo>
                      <a:pt x="33" y="113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1" y="116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3" y="111"/>
                    </a:lnTo>
                    <a:lnTo>
                      <a:pt x="16" y="108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8" y="95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1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2" name="Freeform 5163"/>
              <p:cNvSpPr>
                <a:spLocks noEditPoints="1"/>
              </p:cNvSpPr>
              <p:nvPr/>
            </p:nvSpPr>
            <p:spPr bwMode="auto">
              <a:xfrm>
                <a:off x="12201" y="15760"/>
                <a:ext cx="20" cy="62"/>
              </a:xfrm>
              <a:custGeom>
                <a:avLst/>
                <a:gdLst>
                  <a:gd name="T0" fmla="*/ 24 w 40"/>
                  <a:gd name="T1" fmla="*/ 41 h 122"/>
                  <a:gd name="T2" fmla="*/ 29 w 40"/>
                  <a:gd name="T3" fmla="*/ 41 h 122"/>
                  <a:gd name="T4" fmla="*/ 29 w 40"/>
                  <a:gd name="T5" fmla="*/ 105 h 122"/>
                  <a:gd name="T6" fmla="*/ 29 w 40"/>
                  <a:gd name="T7" fmla="*/ 111 h 122"/>
                  <a:gd name="T8" fmla="*/ 29 w 40"/>
                  <a:gd name="T9" fmla="*/ 114 h 122"/>
                  <a:gd name="T10" fmla="*/ 30 w 40"/>
                  <a:gd name="T11" fmla="*/ 116 h 122"/>
                  <a:gd name="T12" fmla="*/ 32 w 40"/>
                  <a:gd name="T13" fmla="*/ 117 h 122"/>
                  <a:gd name="T14" fmla="*/ 35 w 40"/>
                  <a:gd name="T15" fmla="*/ 119 h 122"/>
                  <a:gd name="T16" fmla="*/ 40 w 40"/>
                  <a:gd name="T17" fmla="*/ 119 h 122"/>
                  <a:gd name="T18" fmla="*/ 40 w 40"/>
                  <a:gd name="T19" fmla="*/ 122 h 122"/>
                  <a:gd name="T20" fmla="*/ 2 w 40"/>
                  <a:gd name="T21" fmla="*/ 122 h 122"/>
                  <a:gd name="T22" fmla="*/ 2 w 40"/>
                  <a:gd name="T23" fmla="*/ 119 h 122"/>
                  <a:gd name="T24" fmla="*/ 6 w 40"/>
                  <a:gd name="T25" fmla="*/ 119 h 122"/>
                  <a:gd name="T26" fmla="*/ 9 w 40"/>
                  <a:gd name="T27" fmla="*/ 117 h 122"/>
                  <a:gd name="T28" fmla="*/ 11 w 40"/>
                  <a:gd name="T29" fmla="*/ 116 h 122"/>
                  <a:gd name="T30" fmla="*/ 13 w 40"/>
                  <a:gd name="T31" fmla="*/ 114 h 122"/>
                  <a:gd name="T32" fmla="*/ 13 w 40"/>
                  <a:gd name="T33" fmla="*/ 111 h 122"/>
                  <a:gd name="T34" fmla="*/ 14 w 40"/>
                  <a:gd name="T35" fmla="*/ 105 h 122"/>
                  <a:gd name="T36" fmla="*/ 14 w 40"/>
                  <a:gd name="T37" fmla="*/ 74 h 122"/>
                  <a:gd name="T38" fmla="*/ 14 w 40"/>
                  <a:gd name="T39" fmla="*/ 66 h 122"/>
                  <a:gd name="T40" fmla="*/ 13 w 40"/>
                  <a:gd name="T41" fmla="*/ 60 h 122"/>
                  <a:gd name="T42" fmla="*/ 13 w 40"/>
                  <a:gd name="T43" fmla="*/ 57 h 122"/>
                  <a:gd name="T44" fmla="*/ 13 w 40"/>
                  <a:gd name="T45" fmla="*/ 55 h 122"/>
                  <a:gd name="T46" fmla="*/ 11 w 40"/>
                  <a:gd name="T47" fmla="*/ 54 h 122"/>
                  <a:gd name="T48" fmla="*/ 9 w 40"/>
                  <a:gd name="T49" fmla="*/ 52 h 122"/>
                  <a:gd name="T50" fmla="*/ 8 w 40"/>
                  <a:gd name="T51" fmla="*/ 52 h 122"/>
                  <a:gd name="T52" fmla="*/ 5 w 40"/>
                  <a:gd name="T53" fmla="*/ 52 h 122"/>
                  <a:gd name="T54" fmla="*/ 2 w 40"/>
                  <a:gd name="T55" fmla="*/ 54 h 122"/>
                  <a:gd name="T56" fmla="*/ 0 w 40"/>
                  <a:gd name="T57" fmla="*/ 51 h 122"/>
                  <a:gd name="T58" fmla="*/ 24 w 40"/>
                  <a:gd name="T59" fmla="*/ 41 h 122"/>
                  <a:gd name="T60" fmla="*/ 21 w 40"/>
                  <a:gd name="T61" fmla="*/ 0 h 122"/>
                  <a:gd name="T62" fmla="*/ 24 w 40"/>
                  <a:gd name="T63" fmla="*/ 0 h 122"/>
                  <a:gd name="T64" fmla="*/ 27 w 40"/>
                  <a:gd name="T65" fmla="*/ 3 h 122"/>
                  <a:gd name="T66" fmla="*/ 29 w 40"/>
                  <a:gd name="T67" fmla="*/ 5 h 122"/>
                  <a:gd name="T68" fmla="*/ 30 w 40"/>
                  <a:gd name="T69" fmla="*/ 8 h 122"/>
                  <a:gd name="T70" fmla="*/ 29 w 40"/>
                  <a:gd name="T71" fmla="*/ 12 h 122"/>
                  <a:gd name="T72" fmla="*/ 27 w 40"/>
                  <a:gd name="T73" fmla="*/ 14 h 122"/>
                  <a:gd name="T74" fmla="*/ 24 w 40"/>
                  <a:gd name="T75" fmla="*/ 17 h 122"/>
                  <a:gd name="T76" fmla="*/ 21 w 40"/>
                  <a:gd name="T77" fmla="*/ 17 h 122"/>
                  <a:gd name="T78" fmla="*/ 17 w 40"/>
                  <a:gd name="T79" fmla="*/ 17 h 122"/>
                  <a:gd name="T80" fmla="*/ 14 w 40"/>
                  <a:gd name="T81" fmla="*/ 14 h 122"/>
                  <a:gd name="T82" fmla="*/ 13 w 40"/>
                  <a:gd name="T83" fmla="*/ 12 h 122"/>
                  <a:gd name="T84" fmla="*/ 13 w 40"/>
                  <a:gd name="T85" fmla="*/ 8 h 122"/>
                  <a:gd name="T86" fmla="*/ 13 w 40"/>
                  <a:gd name="T87" fmla="*/ 5 h 122"/>
                  <a:gd name="T88" fmla="*/ 14 w 40"/>
                  <a:gd name="T89" fmla="*/ 3 h 122"/>
                  <a:gd name="T90" fmla="*/ 17 w 40"/>
                  <a:gd name="T91" fmla="*/ 0 h 122"/>
                  <a:gd name="T92" fmla="*/ 21 w 40"/>
                  <a:gd name="T9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122">
                    <a:moveTo>
                      <a:pt x="24" y="41"/>
                    </a:moveTo>
                    <a:lnTo>
                      <a:pt x="29" y="41"/>
                    </a:lnTo>
                    <a:lnTo>
                      <a:pt x="29" y="105"/>
                    </a:lnTo>
                    <a:lnTo>
                      <a:pt x="29" y="111"/>
                    </a:lnTo>
                    <a:lnTo>
                      <a:pt x="29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5" y="119"/>
                    </a:lnTo>
                    <a:lnTo>
                      <a:pt x="40" y="119"/>
                    </a:lnTo>
                    <a:lnTo>
                      <a:pt x="40" y="122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6" y="119"/>
                    </a:lnTo>
                    <a:lnTo>
                      <a:pt x="9" y="117"/>
                    </a:lnTo>
                    <a:lnTo>
                      <a:pt x="11" y="116"/>
                    </a:lnTo>
                    <a:lnTo>
                      <a:pt x="13" y="114"/>
                    </a:lnTo>
                    <a:lnTo>
                      <a:pt x="13" y="111"/>
                    </a:lnTo>
                    <a:lnTo>
                      <a:pt x="14" y="105"/>
                    </a:lnTo>
                    <a:lnTo>
                      <a:pt x="14" y="74"/>
                    </a:lnTo>
                    <a:lnTo>
                      <a:pt x="14" y="66"/>
                    </a:lnTo>
                    <a:lnTo>
                      <a:pt x="13" y="60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1" y="54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2" y="54"/>
                    </a:lnTo>
                    <a:lnTo>
                      <a:pt x="0" y="51"/>
                    </a:lnTo>
                    <a:lnTo>
                      <a:pt x="24" y="41"/>
                    </a:lnTo>
                    <a:close/>
                    <a:moveTo>
                      <a:pt x="21" y="0"/>
                    </a:moveTo>
                    <a:lnTo>
                      <a:pt x="24" y="0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8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4" y="14"/>
                    </a:lnTo>
                    <a:lnTo>
                      <a:pt x="13" y="12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3" name="Freeform 5164"/>
              <p:cNvSpPr>
                <a:spLocks/>
              </p:cNvSpPr>
              <p:nvPr/>
            </p:nvSpPr>
            <p:spPr bwMode="auto">
              <a:xfrm>
                <a:off x="12227" y="15781"/>
                <a:ext cx="32" cy="41"/>
              </a:xfrm>
              <a:custGeom>
                <a:avLst/>
                <a:gdLst>
                  <a:gd name="T0" fmla="*/ 36 w 65"/>
                  <a:gd name="T1" fmla="*/ 0 h 83"/>
                  <a:gd name="T2" fmla="*/ 44 w 65"/>
                  <a:gd name="T3" fmla="*/ 0 h 83"/>
                  <a:gd name="T4" fmla="*/ 51 w 65"/>
                  <a:gd name="T5" fmla="*/ 3 h 83"/>
                  <a:gd name="T6" fmla="*/ 55 w 65"/>
                  <a:gd name="T7" fmla="*/ 6 h 83"/>
                  <a:gd name="T8" fmla="*/ 60 w 65"/>
                  <a:gd name="T9" fmla="*/ 10 h 83"/>
                  <a:gd name="T10" fmla="*/ 62 w 65"/>
                  <a:gd name="T11" fmla="*/ 14 h 83"/>
                  <a:gd name="T12" fmla="*/ 63 w 65"/>
                  <a:gd name="T13" fmla="*/ 19 h 83"/>
                  <a:gd name="T14" fmla="*/ 63 w 65"/>
                  <a:gd name="T15" fmla="*/ 22 h 83"/>
                  <a:gd name="T16" fmla="*/ 62 w 65"/>
                  <a:gd name="T17" fmla="*/ 24 h 83"/>
                  <a:gd name="T18" fmla="*/ 59 w 65"/>
                  <a:gd name="T19" fmla="*/ 25 h 83"/>
                  <a:gd name="T20" fmla="*/ 55 w 65"/>
                  <a:gd name="T21" fmla="*/ 25 h 83"/>
                  <a:gd name="T22" fmla="*/ 51 w 65"/>
                  <a:gd name="T23" fmla="*/ 25 h 83"/>
                  <a:gd name="T24" fmla="*/ 47 w 65"/>
                  <a:gd name="T25" fmla="*/ 22 h 83"/>
                  <a:gd name="T26" fmla="*/ 46 w 65"/>
                  <a:gd name="T27" fmla="*/ 21 h 83"/>
                  <a:gd name="T28" fmla="*/ 46 w 65"/>
                  <a:gd name="T29" fmla="*/ 16 h 83"/>
                  <a:gd name="T30" fmla="*/ 44 w 65"/>
                  <a:gd name="T31" fmla="*/ 11 h 83"/>
                  <a:gd name="T32" fmla="*/ 43 w 65"/>
                  <a:gd name="T33" fmla="*/ 8 h 83"/>
                  <a:gd name="T34" fmla="*/ 38 w 65"/>
                  <a:gd name="T35" fmla="*/ 6 h 83"/>
                  <a:gd name="T36" fmla="*/ 33 w 65"/>
                  <a:gd name="T37" fmla="*/ 5 h 83"/>
                  <a:gd name="T38" fmla="*/ 28 w 65"/>
                  <a:gd name="T39" fmla="*/ 6 h 83"/>
                  <a:gd name="T40" fmla="*/ 24 w 65"/>
                  <a:gd name="T41" fmla="*/ 8 h 83"/>
                  <a:gd name="T42" fmla="*/ 20 w 65"/>
                  <a:gd name="T43" fmla="*/ 11 h 83"/>
                  <a:gd name="T44" fmla="*/ 16 w 65"/>
                  <a:gd name="T45" fmla="*/ 18 h 83"/>
                  <a:gd name="T46" fmla="*/ 14 w 65"/>
                  <a:gd name="T47" fmla="*/ 25 h 83"/>
                  <a:gd name="T48" fmla="*/ 13 w 65"/>
                  <a:gd name="T49" fmla="*/ 33 h 83"/>
                  <a:gd name="T50" fmla="*/ 14 w 65"/>
                  <a:gd name="T51" fmla="*/ 43 h 83"/>
                  <a:gd name="T52" fmla="*/ 16 w 65"/>
                  <a:gd name="T53" fmla="*/ 51 h 83"/>
                  <a:gd name="T54" fmla="*/ 20 w 65"/>
                  <a:gd name="T55" fmla="*/ 59 h 83"/>
                  <a:gd name="T56" fmla="*/ 24 w 65"/>
                  <a:gd name="T57" fmla="*/ 64 h 83"/>
                  <a:gd name="T58" fmla="*/ 28 w 65"/>
                  <a:gd name="T59" fmla="*/ 67 h 83"/>
                  <a:gd name="T60" fmla="*/ 33 w 65"/>
                  <a:gd name="T61" fmla="*/ 70 h 83"/>
                  <a:gd name="T62" fmla="*/ 40 w 65"/>
                  <a:gd name="T63" fmla="*/ 70 h 83"/>
                  <a:gd name="T64" fmla="*/ 44 w 65"/>
                  <a:gd name="T65" fmla="*/ 70 h 83"/>
                  <a:gd name="T66" fmla="*/ 49 w 65"/>
                  <a:gd name="T67" fmla="*/ 67 h 83"/>
                  <a:gd name="T68" fmla="*/ 54 w 65"/>
                  <a:gd name="T69" fmla="*/ 64 h 83"/>
                  <a:gd name="T70" fmla="*/ 57 w 65"/>
                  <a:gd name="T71" fmla="*/ 60 h 83"/>
                  <a:gd name="T72" fmla="*/ 60 w 65"/>
                  <a:gd name="T73" fmla="*/ 56 h 83"/>
                  <a:gd name="T74" fmla="*/ 63 w 65"/>
                  <a:gd name="T75" fmla="*/ 49 h 83"/>
                  <a:gd name="T76" fmla="*/ 65 w 65"/>
                  <a:gd name="T77" fmla="*/ 51 h 83"/>
                  <a:gd name="T78" fmla="*/ 63 w 65"/>
                  <a:gd name="T79" fmla="*/ 60 h 83"/>
                  <a:gd name="T80" fmla="*/ 59 w 65"/>
                  <a:gd name="T81" fmla="*/ 68 h 83"/>
                  <a:gd name="T82" fmla="*/ 54 w 65"/>
                  <a:gd name="T83" fmla="*/ 75 h 83"/>
                  <a:gd name="T84" fmla="*/ 47 w 65"/>
                  <a:gd name="T85" fmla="*/ 80 h 83"/>
                  <a:gd name="T86" fmla="*/ 40 w 65"/>
                  <a:gd name="T87" fmla="*/ 83 h 83"/>
                  <a:gd name="T88" fmla="*/ 33 w 65"/>
                  <a:gd name="T89" fmla="*/ 83 h 83"/>
                  <a:gd name="T90" fmla="*/ 27 w 65"/>
                  <a:gd name="T91" fmla="*/ 83 h 83"/>
                  <a:gd name="T92" fmla="*/ 20 w 65"/>
                  <a:gd name="T93" fmla="*/ 81 h 83"/>
                  <a:gd name="T94" fmla="*/ 14 w 65"/>
                  <a:gd name="T95" fmla="*/ 76 h 83"/>
                  <a:gd name="T96" fmla="*/ 9 w 65"/>
                  <a:gd name="T97" fmla="*/ 72 h 83"/>
                  <a:gd name="T98" fmla="*/ 1 w 65"/>
                  <a:gd name="T99" fmla="*/ 59 h 83"/>
                  <a:gd name="T100" fmla="*/ 0 w 65"/>
                  <a:gd name="T101" fmla="*/ 41 h 83"/>
                  <a:gd name="T102" fmla="*/ 1 w 65"/>
                  <a:gd name="T103" fmla="*/ 25 h 83"/>
                  <a:gd name="T104" fmla="*/ 11 w 65"/>
                  <a:gd name="T105" fmla="*/ 11 h 83"/>
                  <a:gd name="T106" fmla="*/ 22 w 65"/>
                  <a:gd name="T107" fmla="*/ 3 h 83"/>
                  <a:gd name="T108" fmla="*/ 36 w 65"/>
                  <a:gd name="T10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" h="83">
                    <a:moveTo>
                      <a:pt x="36" y="0"/>
                    </a:moveTo>
                    <a:lnTo>
                      <a:pt x="44" y="0"/>
                    </a:lnTo>
                    <a:lnTo>
                      <a:pt x="51" y="3"/>
                    </a:lnTo>
                    <a:lnTo>
                      <a:pt x="55" y="6"/>
                    </a:lnTo>
                    <a:lnTo>
                      <a:pt x="60" y="10"/>
                    </a:lnTo>
                    <a:lnTo>
                      <a:pt x="62" y="14"/>
                    </a:lnTo>
                    <a:lnTo>
                      <a:pt x="63" y="19"/>
                    </a:lnTo>
                    <a:lnTo>
                      <a:pt x="63" y="22"/>
                    </a:lnTo>
                    <a:lnTo>
                      <a:pt x="62" y="24"/>
                    </a:lnTo>
                    <a:lnTo>
                      <a:pt x="59" y="25"/>
                    </a:lnTo>
                    <a:lnTo>
                      <a:pt x="55" y="25"/>
                    </a:lnTo>
                    <a:lnTo>
                      <a:pt x="51" y="25"/>
                    </a:lnTo>
                    <a:lnTo>
                      <a:pt x="47" y="22"/>
                    </a:lnTo>
                    <a:lnTo>
                      <a:pt x="46" y="21"/>
                    </a:lnTo>
                    <a:lnTo>
                      <a:pt x="46" y="16"/>
                    </a:lnTo>
                    <a:lnTo>
                      <a:pt x="44" y="11"/>
                    </a:lnTo>
                    <a:lnTo>
                      <a:pt x="43" y="8"/>
                    </a:lnTo>
                    <a:lnTo>
                      <a:pt x="38" y="6"/>
                    </a:lnTo>
                    <a:lnTo>
                      <a:pt x="33" y="5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0" y="11"/>
                    </a:lnTo>
                    <a:lnTo>
                      <a:pt x="16" y="18"/>
                    </a:lnTo>
                    <a:lnTo>
                      <a:pt x="14" y="25"/>
                    </a:lnTo>
                    <a:lnTo>
                      <a:pt x="13" y="33"/>
                    </a:lnTo>
                    <a:lnTo>
                      <a:pt x="14" y="43"/>
                    </a:lnTo>
                    <a:lnTo>
                      <a:pt x="16" y="51"/>
                    </a:lnTo>
                    <a:lnTo>
                      <a:pt x="20" y="59"/>
                    </a:lnTo>
                    <a:lnTo>
                      <a:pt x="24" y="64"/>
                    </a:lnTo>
                    <a:lnTo>
                      <a:pt x="28" y="67"/>
                    </a:lnTo>
                    <a:lnTo>
                      <a:pt x="33" y="70"/>
                    </a:lnTo>
                    <a:lnTo>
                      <a:pt x="40" y="70"/>
                    </a:lnTo>
                    <a:lnTo>
                      <a:pt x="44" y="70"/>
                    </a:lnTo>
                    <a:lnTo>
                      <a:pt x="49" y="67"/>
                    </a:lnTo>
                    <a:lnTo>
                      <a:pt x="54" y="64"/>
                    </a:lnTo>
                    <a:lnTo>
                      <a:pt x="57" y="60"/>
                    </a:lnTo>
                    <a:lnTo>
                      <a:pt x="60" y="56"/>
                    </a:lnTo>
                    <a:lnTo>
                      <a:pt x="63" y="49"/>
                    </a:lnTo>
                    <a:lnTo>
                      <a:pt x="65" y="51"/>
                    </a:lnTo>
                    <a:lnTo>
                      <a:pt x="63" y="60"/>
                    </a:lnTo>
                    <a:lnTo>
                      <a:pt x="59" y="68"/>
                    </a:lnTo>
                    <a:lnTo>
                      <a:pt x="54" y="75"/>
                    </a:lnTo>
                    <a:lnTo>
                      <a:pt x="47" y="80"/>
                    </a:lnTo>
                    <a:lnTo>
                      <a:pt x="40" y="83"/>
                    </a:lnTo>
                    <a:lnTo>
                      <a:pt x="33" y="83"/>
                    </a:lnTo>
                    <a:lnTo>
                      <a:pt x="27" y="83"/>
                    </a:lnTo>
                    <a:lnTo>
                      <a:pt x="20" y="81"/>
                    </a:lnTo>
                    <a:lnTo>
                      <a:pt x="14" y="76"/>
                    </a:lnTo>
                    <a:lnTo>
                      <a:pt x="9" y="72"/>
                    </a:lnTo>
                    <a:lnTo>
                      <a:pt x="1" y="59"/>
                    </a:lnTo>
                    <a:lnTo>
                      <a:pt x="0" y="41"/>
                    </a:lnTo>
                    <a:lnTo>
                      <a:pt x="1" y="25"/>
                    </a:lnTo>
                    <a:lnTo>
                      <a:pt x="11" y="11"/>
                    </a:lnTo>
                    <a:lnTo>
                      <a:pt x="2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4" name="Freeform 5165"/>
              <p:cNvSpPr>
                <a:spLocks/>
              </p:cNvSpPr>
              <p:nvPr/>
            </p:nvSpPr>
            <p:spPr bwMode="auto">
              <a:xfrm>
                <a:off x="12263" y="15781"/>
                <a:ext cx="29" cy="41"/>
              </a:xfrm>
              <a:custGeom>
                <a:avLst/>
                <a:gdLst>
                  <a:gd name="T0" fmla="*/ 24 w 57"/>
                  <a:gd name="T1" fmla="*/ 0 h 81"/>
                  <a:gd name="T2" fmla="*/ 27 w 57"/>
                  <a:gd name="T3" fmla="*/ 0 h 81"/>
                  <a:gd name="T4" fmla="*/ 27 w 57"/>
                  <a:gd name="T5" fmla="*/ 18 h 81"/>
                  <a:gd name="T6" fmla="*/ 32 w 57"/>
                  <a:gd name="T7" fmla="*/ 10 h 81"/>
                  <a:gd name="T8" fmla="*/ 36 w 57"/>
                  <a:gd name="T9" fmla="*/ 5 h 81"/>
                  <a:gd name="T10" fmla="*/ 41 w 57"/>
                  <a:gd name="T11" fmla="*/ 2 h 81"/>
                  <a:gd name="T12" fmla="*/ 48 w 57"/>
                  <a:gd name="T13" fmla="*/ 0 h 81"/>
                  <a:gd name="T14" fmla="*/ 51 w 57"/>
                  <a:gd name="T15" fmla="*/ 0 h 81"/>
                  <a:gd name="T16" fmla="*/ 56 w 57"/>
                  <a:gd name="T17" fmla="*/ 3 h 81"/>
                  <a:gd name="T18" fmla="*/ 57 w 57"/>
                  <a:gd name="T19" fmla="*/ 6 h 81"/>
                  <a:gd name="T20" fmla="*/ 57 w 57"/>
                  <a:gd name="T21" fmla="*/ 10 h 81"/>
                  <a:gd name="T22" fmla="*/ 57 w 57"/>
                  <a:gd name="T23" fmla="*/ 13 h 81"/>
                  <a:gd name="T24" fmla="*/ 56 w 57"/>
                  <a:gd name="T25" fmla="*/ 16 h 81"/>
                  <a:gd name="T26" fmla="*/ 54 w 57"/>
                  <a:gd name="T27" fmla="*/ 18 h 81"/>
                  <a:gd name="T28" fmla="*/ 51 w 57"/>
                  <a:gd name="T29" fmla="*/ 18 h 81"/>
                  <a:gd name="T30" fmla="*/ 48 w 57"/>
                  <a:gd name="T31" fmla="*/ 16 h 81"/>
                  <a:gd name="T32" fmla="*/ 44 w 57"/>
                  <a:gd name="T33" fmla="*/ 14 h 81"/>
                  <a:gd name="T34" fmla="*/ 41 w 57"/>
                  <a:gd name="T35" fmla="*/ 13 h 81"/>
                  <a:gd name="T36" fmla="*/ 38 w 57"/>
                  <a:gd name="T37" fmla="*/ 11 h 81"/>
                  <a:gd name="T38" fmla="*/ 36 w 57"/>
                  <a:gd name="T39" fmla="*/ 11 h 81"/>
                  <a:gd name="T40" fmla="*/ 35 w 57"/>
                  <a:gd name="T41" fmla="*/ 13 h 81"/>
                  <a:gd name="T42" fmla="*/ 32 w 57"/>
                  <a:gd name="T43" fmla="*/ 18 h 81"/>
                  <a:gd name="T44" fmla="*/ 27 w 57"/>
                  <a:gd name="T45" fmla="*/ 25 h 81"/>
                  <a:gd name="T46" fmla="*/ 27 w 57"/>
                  <a:gd name="T47" fmla="*/ 62 h 81"/>
                  <a:gd name="T48" fmla="*/ 27 w 57"/>
                  <a:gd name="T49" fmla="*/ 68 h 81"/>
                  <a:gd name="T50" fmla="*/ 29 w 57"/>
                  <a:gd name="T51" fmla="*/ 73 h 81"/>
                  <a:gd name="T52" fmla="*/ 30 w 57"/>
                  <a:gd name="T53" fmla="*/ 75 h 81"/>
                  <a:gd name="T54" fmla="*/ 33 w 57"/>
                  <a:gd name="T55" fmla="*/ 76 h 81"/>
                  <a:gd name="T56" fmla="*/ 36 w 57"/>
                  <a:gd name="T57" fmla="*/ 78 h 81"/>
                  <a:gd name="T58" fmla="*/ 41 w 57"/>
                  <a:gd name="T59" fmla="*/ 78 h 81"/>
                  <a:gd name="T60" fmla="*/ 41 w 57"/>
                  <a:gd name="T61" fmla="*/ 81 h 81"/>
                  <a:gd name="T62" fmla="*/ 0 w 57"/>
                  <a:gd name="T63" fmla="*/ 81 h 81"/>
                  <a:gd name="T64" fmla="*/ 0 w 57"/>
                  <a:gd name="T65" fmla="*/ 78 h 81"/>
                  <a:gd name="T66" fmla="*/ 6 w 57"/>
                  <a:gd name="T67" fmla="*/ 78 h 81"/>
                  <a:gd name="T68" fmla="*/ 9 w 57"/>
                  <a:gd name="T69" fmla="*/ 76 h 81"/>
                  <a:gd name="T70" fmla="*/ 11 w 57"/>
                  <a:gd name="T71" fmla="*/ 75 h 81"/>
                  <a:gd name="T72" fmla="*/ 13 w 57"/>
                  <a:gd name="T73" fmla="*/ 72 h 81"/>
                  <a:gd name="T74" fmla="*/ 13 w 57"/>
                  <a:gd name="T75" fmla="*/ 68 h 81"/>
                  <a:gd name="T76" fmla="*/ 13 w 57"/>
                  <a:gd name="T77" fmla="*/ 64 h 81"/>
                  <a:gd name="T78" fmla="*/ 13 w 57"/>
                  <a:gd name="T79" fmla="*/ 33 h 81"/>
                  <a:gd name="T80" fmla="*/ 13 w 57"/>
                  <a:gd name="T81" fmla="*/ 25 h 81"/>
                  <a:gd name="T82" fmla="*/ 13 w 57"/>
                  <a:gd name="T83" fmla="*/ 19 h 81"/>
                  <a:gd name="T84" fmla="*/ 13 w 57"/>
                  <a:gd name="T85" fmla="*/ 16 h 81"/>
                  <a:gd name="T86" fmla="*/ 11 w 57"/>
                  <a:gd name="T87" fmla="*/ 14 h 81"/>
                  <a:gd name="T88" fmla="*/ 9 w 57"/>
                  <a:gd name="T89" fmla="*/ 13 h 81"/>
                  <a:gd name="T90" fmla="*/ 8 w 57"/>
                  <a:gd name="T91" fmla="*/ 11 h 81"/>
                  <a:gd name="T92" fmla="*/ 6 w 57"/>
                  <a:gd name="T93" fmla="*/ 11 h 81"/>
                  <a:gd name="T94" fmla="*/ 3 w 57"/>
                  <a:gd name="T95" fmla="*/ 11 h 81"/>
                  <a:gd name="T96" fmla="*/ 0 w 57"/>
                  <a:gd name="T97" fmla="*/ 13 h 81"/>
                  <a:gd name="T98" fmla="*/ 0 w 57"/>
                  <a:gd name="T99" fmla="*/ 10 h 81"/>
                  <a:gd name="T100" fmla="*/ 24 w 57"/>
                  <a:gd name="T10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" h="81">
                    <a:moveTo>
                      <a:pt x="24" y="0"/>
                    </a:moveTo>
                    <a:lnTo>
                      <a:pt x="27" y="0"/>
                    </a:lnTo>
                    <a:lnTo>
                      <a:pt x="27" y="18"/>
                    </a:lnTo>
                    <a:lnTo>
                      <a:pt x="32" y="10"/>
                    </a:lnTo>
                    <a:lnTo>
                      <a:pt x="36" y="5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6" y="3"/>
                    </a:lnTo>
                    <a:lnTo>
                      <a:pt x="57" y="6"/>
                    </a:lnTo>
                    <a:lnTo>
                      <a:pt x="57" y="10"/>
                    </a:lnTo>
                    <a:lnTo>
                      <a:pt x="57" y="13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51" y="18"/>
                    </a:lnTo>
                    <a:lnTo>
                      <a:pt x="48" y="16"/>
                    </a:lnTo>
                    <a:lnTo>
                      <a:pt x="44" y="14"/>
                    </a:lnTo>
                    <a:lnTo>
                      <a:pt x="41" y="13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5" y="13"/>
                    </a:lnTo>
                    <a:lnTo>
                      <a:pt x="32" y="18"/>
                    </a:lnTo>
                    <a:lnTo>
                      <a:pt x="27" y="25"/>
                    </a:lnTo>
                    <a:lnTo>
                      <a:pt x="27" y="62"/>
                    </a:lnTo>
                    <a:lnTo>
                      <a:pt x="27" y="68"/>
                    </a:lnTo>
                    <a:lnTo>
                      <a:pt x="29" y="73"/>
                    </a:lnTo>
                    <a:lnTo>
                      <a:pt x="30" y="75"/>
                    </a:lnTo>
                    <a:lnTo>
                      <a:pt x="33" y="76"/>
                    </a:lnTo>
                    <a:lnTo>
                      <a:pt x="36" y="78"/>
                    </a:lnTo>
                    <a:lnTo>
                      <a:pt x="41" y="78"/>
                    </a:lnTo>
                    <a:lnTo>
                      <a:pt x="41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6" y="78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2"/>
                    </a:lnTo>
                    <a:lnTo>
                      <a:pt x="13" y="68"/>
                    </a:lnTo>
                    <a:lnTo>
                      <a:pt x="13" y="64"/>
                    </a:lnTo>
                    <a:lnTo>
                      <a:pt x="13" y="33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5" name="Freeform 5166"/>
              <p:cNvSpPr>
                <a:spLocks noEditPoints="1"/>
              </p:cNvSpPr>
              <p:nvPr/>
            </p:nvSpPr>
            <p:spPr bwMode="auto">
              <a:xfrm>
                <a:off x="12295" y="15781"/>
                <a:ext cx="38" cy="41"/>
              </a:xfrm>
              <a:custGeom>
                <a:avLst/>
                <a:gdLst>
                  <a:gd name="T0" fmla="*/ 35 w 75"/>
                  <a:gd name="T1" fmla="*/ 5 h 83"/>
                  <a:gd name="T2" fmla="*/ 31 w 75"/>
                  <a:gd name="T3" fmla="*/ 6 h 83"/>
                  <a:gd name="T4" fmla="*/ 26 w 75"/>
                  <a:gd name="T5" fmla="*/ 8 h 83"/>
                  <a:gd name="T6" fmla="*/ 23 w 75"/>
                  <a:gd name="T7" fmla="*/ 11 h 83"/>
                  <a:gd name="T8" fmla="*/ 20 w 75"/>
                  <a:gd name="T9" fmla="*/ 18 h 83"/>
                  <a:gd name="T10" fmla="*/ 18 w 75"/>
                  <a:gd name="T11" fmla="*/ 22 h 83"/>
                  <a:gd name="T12" fmla="*/ 16 w 75"/>
                  <a:gd name="T13" fmla="*/ 29 h 83"/>
                  <a:gd name="T14" fmla="*/ 16 w 75"/>
                  <a:gd name="T15" fmla="*/ 35 h 83"/>
                  <a:gd name="T16" fmla="*/ 18 w 75"/>
                  <a:gd name="T17" fmla="*/ 51 h 83"/>
                  <a:gd name="T18" fmla="*/ 23 w 75"/>
                  <a:gd name="T19" fmla="*/ 65 h 83"/>
                  <a:gd name="T20" fmla="*/ 26 w 75"/>
                  <a:gd name="T21" fmla="*/ 70 h 83"/>
                  <a:gd name="T22" fmla="*/ 31 w 75"/>
                  <a:gd name="T23" fmla="*/ 73 h 83"/>
                  <a:gd name="T24" fmla="*/ 35 w 75"/>
                  <a:gd name="T25" fmla="*/ 76 h 83"/>
                  <a:gd name="T26" fmla="*/ 40 w 75"/>
                  <a:gd name="T27" fmla="*/ 76 h 83"/>
                  <a:gd name="T28" fmla="*/ 47 w 75"/>
                  <a:gd name="T29" fmla="*/ 76 h 83"/>
                  <a:gd name="T30" fmla="*/ 51 w 75"/>
                  <a:gd name="T31" fmla="*/ 75 h 83"/>
                  <a:gd name="T32" fmla="*/ 54 w 75"/>
                  <a:gd name="T33" fmla="*/ 70 h 83"/>
                  <a:gd name="T34" fmla="*/ 58 w 75"/>
                  <a:gd name="T35" fmla="*/ 67 h 83"/>
                  <a:gd name="T36" fmla="*/ 59 w 75"/>
                  <a:gd name="T37" fmla="*/ 60 h 83"/>
                  <a:gd name="T38" fmla="*/ 59 w 75"/>
                  <a:gd name="T39" fmla="*/ 54 h 83"/>
                  <a:gd name="T40" fmla="*/ 59 w 75"/>
                  <a:gd name="T41" fmla="*/ 46 h 83"/>
                  <a:gd name="T42" fmla="*/ 58 w 75"/>
                  <a:gd name="T43" fmla="*/ 29 h 83"/>
                  <a:gd name="T44" fmla="*/ 51 w 75"/>
                  <a:gd name="T45" fmla="*/ 14 h 83"/>
                  <a:gd name="T46" fmla="*/ 47 w 75"/>
                  <a:gd name="T47" fmla="*/ 10 h 83"/>
                  <a:gd name="T48" fmla="*/ 42 w 75"/>
                  <a:gd name="T49" fmla="*/ 6 h 83"/>
                  <a:gd name="T50" fmla="*/ 35 w 75"/>
                  <a:gd name="T51" fmla="*/ 5 h 83"/>
                  <a:gd name="T52" fmla="*/ 39 w 75"/>
                  <a:gd name="T53" fmla="*/ 0 h 83"/>
                  <a:gd name="T54" fmla="*/ 54 w 75"/>
                  <a:gd name="T55" fmla="*/ 3 h 83"/>
                  <a:gd name="T56" fmla="*/ 67 w 75"/>
                  <a:gd name="T57" fmla="*/ 13 h 83"/>
                  <a:gd name="T58" fmla="*/ 74 w 75"/>
                  <a:gd name="T59" fmla="*/ 25 h 83"/>
                  <a:gd name="T60" fmla="*/ 75 w 75"/>
                  <a:gd name="T61" fmla="*/ 40 h 83"/>
                  <a:gd name="T62" fmla="*/ 75 w 75"/>
                  <a:gd name="T63" fmla="*/ 51 h 83"/>
                  <a:gd name="T64" fmla="*/ 70 w 75"/>
                  <a:gd name="T65" fmla="*/ 62 h 83"/>
                  <a:gd name="T66" fmla="*/ 67 w 75"/>
                  <a:gd name="T67" fmla="*/ 68 h 83"/>
                  <a:gd name="T68" fmla="*/ 62 w 75"/>
                  <a:gd name="T69" fmla="*/ 73 h 83"/>
                  <a:gd name="T70" fmla="*/ 58 w 75"/>
                  <a:gd name="T71" fmla="*/ 78 h 83"/>
                  <a:gd name="T72" fmla="*/ 51 w 75"/>
                  <a:gd name="T73" fmla="*/ 81 h 83"/>
                  <a:gd name="T74" fmla="*/ 43 w 75"/>
                  <a:gd name="T75" fmla="*/ 83 h 83"/>
                  <a:gd name="T76" fmla="*/ 37 w 75"/>
                  <a:gd name="T77" fmla="*/ 83 h 83"/>
                  <a:gd name="T78" fmla="*/ 21 w 75"/>
                  <a:gd name="T79" fmla="*/ 80 h 83"/>
                  <a:gd name="T80" fmla="*/ 8 w 75"/>
                  <a:gd name="T81" fmla="*/ 68 h 83"/>
                  <a:gd name="T82" fmla="*/ 2 w 75"/>
                  <a:gd name="T83" fmla="*/ 56 h 83"/>
                  <a:gd name="T84" fmla="*/ 0 w 75"/>
                  <a:gd name="T85" fmla="*/ 43 h 83"/>
                  <a:gd name="T86" fmla="*/ 2 w 75"/>
                  <a:gd name="T87" fmla="*/ 32 h 83"/>
                  <a:gd name="T88" fmla="*/ 5 w 75"/>
                  <a:gd name="T89" fmla="*/ 21 h 83"/>
                  <a:gd name="T90" fmla="*/ 10 w 75"/>
                  <a:gd name="T91" fmla="*/ 14 h 83"/>
                  <a:gd name="T92" fmla="*/ 15 w 75"/>
                  <a:gd name="T93" fmla="*/ 10 h 83"/>
                  <a:gd name="T94" fmla="*/ 20 w 75"/>
                  <a:gd name="T95" fmla="*/ 5 h 83"/>
                  <a:gd name="T96" fmla="*/ 29 w 75"/>
                  <a:gd name="T97" fmla="*/ 2 h 83"/>
                  <a:gd name="T98" fmla="*/ 39 w 75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" h="83">
                    <a:moveTo>
                      <a:pt x="35" y="5"/>
                    </a:moveTo>
                    <a:lnTo>
                      <a:pt x="31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6" y="29"/>
                    </a:lnTo>
                    <a:lnTo>
                      <a:pt x="16" y="35"/>
                    </a:lnTo>
                    <a:lnTo>
                      <a:pt x="18" y="51"/>
                    </a:lnTo>
                    <a:lnTo>
                      <a:pt x="23" y="65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40" y="76"/>
                    </a:lnTo>
                    <a:lnTo>
                      <a:pt x="47" y="76"/>
                    </a:lnTo>
                    <a:lnTo>
                      <a:pt x="51" y="75"/>
                    </a:lnTo>
                    <a:lnTo>
                      <a:pt x="54" y="70"/>
                    </a:lnTo>
                    <a:lnTo>
                      <a:pt x="58" y="67"/>
                    </a:lnTo>
                    <a:lnTo>
                      <a:pt x="59" y="60"/>
                    </a:lnTo>
                    <a:lnTo>
                      <a:pt x="59" y="54"/>
                    </a:lnTo>
                    <a:lnTo>
                      <a:pt x="59" y="46"/>
                    </a:lnTo>
                    <a:lnTo>
                      <a:pt x="58" y="29"/>
                    </a:lnTo>
                    <a:lnTo>
                      <a:pt x="51" y="14"/>
                    </a:lnTo>
                    <a:lnTo>
                      <a:pt x="47" y="10"/>
                    </a:lnTo>
                    <a:lnTo>
                      <a:pt x="42" y="6"/>
                    </a:lnTo>
                    <a:lnTo>
                      <a:pt x="35" y="5"/>
                    </a:lnTo>
                    <a:close/>
                    <a:moveTo>
                      <a:pt x="39" y="0"/>
                    </a:moveTo>
                    <a:lnTo>
                      <a:pt x="54" y="3"/>
                    </a:lnTo>
                    <a:lnTo>
                      <a:pt x="67" y="13"/>
                    </a:lnTo>
                    <a:lnTo>
                      <a:pt x="74" y="25"/>
                    </a:lnTo>
                    <a:lnTo>
                      <a:pt x="75" y="40"/>
                    </a:lnTo>
                    <a:lnTo>
                      <a:pt x="75" y="51"/>
                    </a:lnTo>
                    <a:lnTo>
                      <a:pt x="70" y="62"/>
                    </a:lnTo>
                    <a:lnTo>
                      <a:pt x="67" y="68"/>
                    </a:lnTo>
                    <a:lnTo>
                      <a:pt x="62" y="73"/>
                    </a:lnTo>
                    <a:lnTo>
                      <a:pt x="58" y="78"/>
                    </a:lnTo>
                    <a:lnTo>
                      <a:pt x="51" y="81"/>
                    </a:lnTo>
                    <a:lnTo>
                      <a:pt x="43" y="83"/>
                    </a:lnTo>
                    <a:lnTo>
                      <a:pt x="37" y="83"/>
                    </a:lnTo>
                    <a:lnTo>
                      <a:pt x="21" y="80"/>
                    </a:lnTo>
                    <a:lnTo>
                      <a:pt x="8" y="68"/>
                    </a:lnTo>
                    <a:lnTo>
                      <a:pt x="2" y="56"/>
                    </a:lnTo>
                    <a:lnTo>
                      <a:pt x="0" y="43"/>
                    </a:lnTo>
                    <a:lnTo>
                      <a:pt x="2" y="32"/>
                    </a:lnTo>
                    <a:lnTo>
                      <a:pt x="5" y="21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0" y="5"/>
                    </a:lnTo>
                    <a:lnTo>
                      <a:pt x="29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6" name="Freeform 5167"/>
              <p:cNvSpPr>
                <a:spLocks/>
              </p:cNvSpPr>
              <p:nvPr/>
            </p:nvSpPr>
            <p:spPr bwMode="auto">
              <a:xfrm>
                <a:off x="12359" y="15764"/>
                <a:ext cx="75" cy="58"/>
              </a:xfrm>
              <a:custGeom>
                <a:avLst/>
                <a:gdLst>
                  <a:gd name="T0" fmla="*/ 0 w 151"/>
                  <a:gd name="T1" fmla="*/ 0 h 116"/>
                  <a:gd name="T2" fmla="*/ 33 w 151"/>
                  <a:gd name="T3" fmla="*/ 0 h 116"/>
                  <a:gd name="T4" fmla="*/ 76 w 151"/>
                  <a:gd name="T5" fmla="*/ 91 h 116"/>
                  <a:gd name="T6" fmla="*/ 117 w 151"/>
                  <a:gd name="T7" fmla="*/ 0 h 116"/>
                  <a:gd name="T8" fmla="*/ 151 w 151"/>
                  <a:gd name="T9" fmla="*/ 0 h 116"/>
                  <a:gd name="T10" fmla="*/ 151 w 151"/>
                  <a:gd name="T11" fmla="*/ 3 h 116"/>
                  <a:gd name="T12" fmla="*/ 146 w 151"/>
                  <a:gd name="T13" fmla="*/ 3 h 116"/>
                  <a:gd name="T14" fmla="*/ 143 w 151"/>
                  <a:gd name="T15" fmla="*/ 3 h 116"/>
                  <a:gd name="T16" fmla="*/ 138 w 151"/>
                  <a:gd name="T17" fmla="*/ 5 h 116"/>
                  <a:gd name="T18" fmla="*/ 136 w 151"/>
                  <a:gd name="T19" fmla="*/ 6 h 116"/>
                  <a:gd name="T20" fmla="*/ 135 w 151"/>
                  <a:gd name="T21" fmla="*/ 10 h 116"/>
                  <a:gd name="T22" fmla="*/ 135 w 151"/>
                  <a:gd name="T23" fmla="*/ 14 h 116"/>
                  <a:gd name="T24" fmla="*/ 133 w 151"/>
                  <a:gd name="T25" fmla="*/ 19 h 116"/>
                  <a:gd name="T26" fmla="*/ 133 w 151"/>
                  <a:gd name="T27" fmla="*/ 95 h 116"/>
                  <a:gd name="T28" fmla="*/ 135 w 151"/>
                  <a:gd name="T29" fmla="*/ 102 h 116"/>
                  <a:gd name="T30" fmla="*/ 135 w 151"/>
                  <a:gd name="T31" fmla="*/ 107 h 116"/>
                  <a:gd name="T32" fmla="*/ 136 w 151"/>
                  <a:gd name="T33" fmla="*/ 110 h 116"/>
                  <a:gd name="T34" fmla="*/ 139 w 151"/>
                  <a:gd name="T35" fmla="*/ 111 h 116"/>
                  <a:gd name="T36" fmla="*/ 143 w 151"/>
                  <a:gd name="T37" fmla="*/ 113 h 116"/>
                  <a:gd name="T38" fmla="*/ 146 w 151"/>
                  <a:gd name="T39" fmla="*/ 113 h 116"/>
                  <a:gd name="T40" fmla="*/ 151 w 151"/>
                  <a:gd name="T41" fmla="*/ 113 h 116"/>
                  <a:gd name="T42" fmla="*/ 151 w 151"/>
                  <a:gd name="T43" fmla="*/ 116 h 116"/>
                  <a:gd name="T44" fmla="*/ 101 w 151"/>
                  <a:gd name="T45" fmla="*/ 116 h 116"/>
                  <a:gd name="T46" fmla="*/ 101 w 151"/>
                  <a:gd name="T47" fmla="*/ 113 h 116"/>
                  <a:gd name="T48" fmla="*/ 104 w 151"/>
                  <a:gd name="T49" fmla="*/ 113 h 116"/>
                  <a:gd name="T50" fmla="*/ 109 w 151"/>
                  <a:gd name="T51" fmla="*/ 113 h 116"/>
                  <a:gd name="T52" fmla="*/ 112 w 151"/>
                  <a:gd name="T53" fmla="*/ 111 h 116"/>
                  <a:gd name="T54" fmla="*/ 116 w 151"/>
                  <a:gd name="T55" fmla="*/ 108 h 116"/>
                  <a:gd name="T56" fmla="*/ 117 w 151"/>
                  <a:gd name="T57" fmla="*/ 105 h 116"/>
                  <a:gd name="T58" fmla="*/ 117 w 151"/>
                  <a:gd name="T59" fmla="*/ 102 h 116"/>
                  <a:gd name="T60" fmla="*/ 117 w 151"/>
                  <a:gd name="T61" fmla="*/ 95 h 116"/>
                  <a:gd name="T62" fmla="*/ 117 w 151"/>
                  <a:gd name="T63" fmla="*/ 18 h 116"/>
                  <a:gd name="T64" fmla="*/ 73 w 151"/>
                  <a:gd name="T65" fmla="*/ 116 h 116"/>
                  <a:gd name="T66" fmla="*/ 70 w 151"/>
                  <a:gd name="T67" fmla="*/ 116 h 116"/>
                  <a:gd name="T68" fmla="*/ 25 w 151"/>
                  <a:gd name="T69" fmla="*/ 18 h 116"/>
                  <a:gd name="T70" fmla="*/ 25 w 151"/>
                  <a:gd name="T71" fmla="*/ 95 h 116"/>
                  <a:gd name="T72" fmla="*/ 25 w 151"/>
                  <a:gd name="T73" fmla="*/ 102 h 116"/>
                  <a:gd name="T74" fmla="*/ 25 w 151"/>
                  <a:gd name="T75" fmla="*/ 107 h 116"/>
                  <a:gd name="T76" fmla="*/ 27 w 151"/>
                  <a:gd name="T77" fmla="*/ 110 h 116"/>
                  <a:gd name="T78" fmla="*/ 30 w 151"/>
                  <a:gd name="T79" fmla="*/ 111 h 116"/>
                  <a:gd name="T80" fmla="*/ 33 w 151"/>
                  <a:gd name="T81" fmla="*/ 113 h 116"/>
                  <a:gd name="T82" fmla="*/ 38 w 151"/>
                  <a:gd name="T83" fmla="*/ 113 h 116"/>
                  <a:gd name="T84" fmla="*/ 41 w 151"/>
                  <a:gd name="T85" fmla="*/ 113 h 116"/>
                  <a:gd name="T86" fmla="*/ 41 w 151"/>
                  <a:gd name="T87" fmla="*/ 116 h 116"/>
                  <a:gd name="T88" fmla="*/ 0 w 151"/>
                  <a:gd name="T89" fmla="*/ 116 h 116"/>
                  <a:gd name="T90" fmla="*/ 0 w 151"/>
                  <a:gd name="T91" fmla="*/ 113 h 116"/>
                  <a:gd name="T92" fmla="*/ 4 w 151"/>
                  <a:gd name="T93" fmla="*/ 113 h 116"/>
                  <a:gd name="T94" fmla="*/ 9 w 151"/>
                  <a:gd name="T95" fmla="*/ 113 h 116"/>
                  <a:gd name="T96" fmla="*/ 12 w 151"/>
                  <a:gd name="T97" fmla="*/ 111 h 116"/>
                  <a:gd name="T98" fmla="*/ 15 w 151"/>
                  <a:gd name="T99" fmla="*/ 108 h 116"/>
                  <a:gd name="T100" fmla="*/ 15 w 151"/>
                  <a:gd name="T101" fmla="*/ 105 h 116"/>
                  <a:gd name="T102" fmla="*/ 17 w 151"/>
                  <a:gd name="T103" fmla="*/ 102 h 116"/>
                  <a:gd name="T104" fmla="*/ 17 w 151"/>
                  <a:gd name="T105" fmla="*/ 95 h 116"/>
                  <a:gd name="T106" fmla="*/ 17 w 151"/>
                  <a:gd name="T107" fmla="*/ 19 h 116"/>
                  <a:gd name="T108" fmla="*/ 17 w 151"/>
                  <a:gd name="T109" fmla="*/ 14 h 116"/>
                  <a:gd name="T110" fmla="*/ 17 w 151"/>
                  <a:gd name="T111" fmla="*/ 11 h 116"/>
                  <a:gd name="T112" fmla="*/ 15 w 151"/>
                  <a:gd name="T113" fmla="*/ 8 h 116"/>
                  <a:gd name="T114" fmla="*/ 14 w 151"/>
                  <a:gd name="T115" fmla="*/ 6 h 116"/>
                  <a:gd name="T116" fmla="*/ 11 w 151"/>
                  <a:gd name="T117" fmla="*/ 5 h 116"/>
                  <a:gd name="T118" fmla="*/ 6 w 151"/>
                  <a:gd name="T119" fmla="*/ 3 h 116"/>
                  <a:gd name="T120" fmla="*/ 0 w 151"/>
                  <a:gd name="T121" fmla="*/ 3 h 116"/>
                  <a:gd name="T122" fmla="*/ 0 w 151"/>
                  <a:gd name="T12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1" h="116">
                    <a:moveTo>
                      <a:pt x="0" y="0"/>
                    </a:moveTo>
                    <a:lnTo>
                      <a:pt x="33" y="0"/>
                    </a:lnTo>
                    <a:lnTo>
                      <a:pt x="76" y="91"/>
                    </a:lnTo>
                    <a:lnTo>
                      <a:pt x="117" y="0"/>
                    </a:lnTo>
                    <a:lnTo>
                      <a:pt x="151" y="0"/>
                    </a:lnTo>
                    <a:lnTo>
                      <a:pt x="151" y="3"/>
                    </a:lnTo>
                    <a:lnTo>
                      <a:pt x="146" y="3"/>
                    </a:lnTo>
                    <a:lnTo>
                      <a:pt x="143" y="3"/>
                    </a:lnTo>
                    <a:lnTo>
                      <a:pt x="138" y="5"/>
                    </a:lnTo>
                    <a:lnTo>
                      <a:pt x="136" y="6"/>
                    </a:lnTo>
                    <a:lnTo>
                      <a:pt x="135" y="10"/>
                    </a:lnTo>
                    <a:lnTo>
                      <a:pt x="135" y="14"/>
                    </a:lnTo>
                    <a:lnTo>
                      <a:pt x="133" y="19"/>
                    </a:lnTo>
                    <a:lnTo>
                      <a:pt x="133" y="95"/>
                    </a:lnTo>
                    <a:lnTo>
                      <a:pt x="135" y="102"/>
                    </a:lnTo>
                    <a:lnTo>
                      <a:pt x="135" y="107"/>
                    </a:lnTo>
                    <a:lnTo>
                      <a:pt x="136" y="110"/>
                    </a:lnTo>
                    <a:lnTo>
                      <a:pt x="139" y="111"/>
                    </a:lnTo>
                    <a:lnTo>
                      <a:pt x="143" y="113"/>
                    </a:lnTo>
                    <a:lnTo>
                      <a:pt x="146" y="113"/>
                    </a:lnTo>
                    <a:lnTo>
                      <a:pt x="151" y="113"/>
                    </a:lnTo>
                    <a:lnTo>
                      <a:pt x="151" y="116"/>
                    </a:lnTo>
                    <a:lnTo>
                      <a:pt x="101" y="116"/>
                    </a:lnTo>
                    <a:lnTo>
                      <a:pt x="101" y="113"/>
                    </a:lnTo>
                    <a:lnTo>
                      <a:pt x="104" y="113"/>
                    </a:lnTo>
                    <a:lnTo>
                      <a:pt x="109" y="113"/>
                    </a:lnTo>
                    <a:lnTo>
                      <a:pt x="112" y="111"/>
                    </a:lnTo>
                    <a:lnTo>
                      <a:pt x="116" y="108"/>
                    </a:lnTo>
                    <a:lnTo>
                      <a:pt x="117" y="105"/>
                    </a:lnTo>
                    <a:lnTo>
                      <a:pt x="117" y="102"/>
                    </a:lnTo>
                    <a:lnTo>
                      <a:pt x="117" y="95"/>
                    </a:lnTo>
                    <a:lnTo>
                      <a:pt x="117" y="18"/>
                    </a:lnTo>
                    <a:lnTo>
                      <a:pt x="73" y="116"/>
                    </a:lnTo>
                    <a:lnTo>
                      <a:pt x="70" y="116"/>
                    </a:lnTo>
                    <a:lnTo>
                      <a:pt x="25" y="18"/>
                    </a:lnTo>
                    <a:lnTo>
                      <a:pt x="25" y="95"/>
                    </a:lnTo>
                    <a:lnTo>
                      <a:pt x="25" y="10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30" y="111"/>
                    </a:lnTo>
                    <a:lnTo>
                      <a:pt x="33" y="113"/>
                    </a:lnTo>
                    <a:lnTo>
                      <a:pt x="38" y="113"/>
                    </a:lnTo>
                    <a:lnTo>
                      <a:pt x="41" y="113"/>
                    </a:lnTo>
                    <a:lnTo>
                      <a:pt x="41" y="116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2" y="111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7" y="102"/>
                    </a:lnTo>
                    <a:lnTo>
                      <a:pt x="17" y="95"/>
                    </a:lnTo>
                    <a:lnTo>
                      <a:pt x="17" y="19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1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7" name="Freeform 5168"/>
              <p:cNvSpPr>
                <a:spLocks noEditPoints="1"/>
              </p:cNvSpPr>
              <p:nvPr/>
            </p:nvSpPr>
            <p:spPr bwMode="auto">
              <a:xfrm>
                <a:off x="12439" y="15781"/>
                <a:ext cx="38" cy="41"/>
              </a:xfrm>
              <a:custGeom>
                <a:avLst/>
                <a:gdLst>
                  <a:gd name="T0" fmla="*/ 35 w 76"/>
                  <a:gd name="T1" fmla="*/ 5 h 83"/>
                  <a:gd name="T2" fmla="*/ 30 w 76"/>
                  <a:gd name="T3" fmla="*/ 6 h 83"/>
                  <a:gd name="T4" fmla="*/ 27 w 76"/>
                  <a:gd name="T5" fmla="*/ 8 h 83"/>
                  <a:gd name="T6" fmla="*/ 22 w 76"/>
                  <a:gd name="T7" fmla="*/ 11 h 83"/>
                  <a:gd name="T8" fmla="*/ 19 w 76"/>
                  <a:gd name="T9" fmla="*/ 18 h 83"/>
                  <a:gd name="T10" fmla="*/ 18 w 76"/>
                  <a:gd name="T11" fmla="*/ 22 h 83"/>
                  <a:gd name="T12" fmla="*/ 16 w 76"/>
                  <a:gd name="T13" fmla="*/ 29 h 83"/>
                  <a:gd name="T14" fmla="*/ 16 w 76"/>
                  <a:gd name="T15" fmla="*/ 35 h 83"/>
                  <a:gd name="T16" fmla="*/ 18 w 76"/>
                  <a:gd name="T17" fmla="*/ 51 h 83"/>
                  <a:gd name="T18" fmla="*/ 22 w 76"/>
                  <a:gd name="T19" fmla="*/ 65 h 83"/>
                  <a:gd name="T20" fmla="*/ 27 w 76"/>
                  <a:gd name="T21" fmla="*/ 70 h 83"/>
                  <a:gd name="T22" fmla="*/ 30 w 76"/>
                  <a:gd name="T23" fmla="*/ 73 h 83"/>
                  <a:gd name="T24" fmla="*/ 35 w 76"/>
                  <a:gd name="T25" fmla="*/ 76 h 83"/>
                  <a:gd name="T26" fmla="*/ 41 w 76"/>
                  <a:gd name="T27" fmla="*/ 76 h 83"/>
                  <a:gd name="T28" fmla="*/ 46 w 76"/>
                  <a:gd name="T29" fmla="*/ 76 h 83"/>
                  <a:gd name="T30" fmla="*/ 51 w 76"/>
                  <a:gd name="T31" fmla="*/ 75 h 83"/>
                  <a:gd name="T32" fmla="*/ 54 w 76"/>
                  <a:gd name="T33" fmla="*/ 70 h 83"/>
                  <a:gd name="T34" fmla="*/ 57 w 76"/>
                  <a:gd name="T35" fmla="*/ 67 h 83"/>
                  <a:gd name="T36" fmla="*/ 59 w 76"/>
                  <a:gd name="T37" fmla="*/ 60 h 83"/>
                  <a:gd name="T38" fmla="*/ 60 w 76"/>
                  <a:gd name="T39" fmla="*/ 54 h 83"/>
                  <a:gd name="T40" fmla="*/ 60 w 76"/>
                  <a:gd name="T41" fmla="*/ 46 h 83"/>
                  <a:gd name="T42" fmla="*/ 57 w 76"/>
                  <a:gd name="T43" fmla="*/ 29 h 83"/>
                  <a:gd name="T44" fmla="*/ 51 w 76"/>
                  <a:gd name="T45" fmla="*/ 14 h 83"/>
                  <a:gd name="T46" fmla="*/ 46 w 76"/>
                  <a:gd name="T47" fmla="*/ 10 h 83"/>
                  <a:gd name="T48" fmla="*/ 41 w 76"/>
                  <a:gd name="T49" fmla="*/ 6 h 83"/>
                  <a:gd name="T50" fmla="*/ 35 w 76"/>
                  <a:gd name="T51" fmla="*/ 5 h 83"/>
                  <a:gd name="T52" fmla="*/ 38 w 76"/>
                  <a:gd name="T53" fmla="*/ 0 h 83"/>
                  <a:gd name="T54" fmla="*/ 54 w 76"/>
                  <a:gd name="T55" fmla="*/ 3 h 83"/>
                  <a:gd name="T56" fmla="*/ 67 w 76"/>
                  <a:gd name="T57" fmla="*/ 13 h 83"/>
                  <a:gd name="T58" fmla="*/ 73 w 76"/>
                  <a:gd name="T59" fmla="*/ 25 h 83"/>
                  <a:gd name="T60" fmla="*/ 76 w 76"/>
                  <a:gd name="T61" fmla="*/ 40 h 83"/>
                  <a:gd name="T62" fmla="*/ 75 w 76"/>
                  <a:gd name="T63" fmla="*/ 51 h 83"/>
                  <a:gd name="T64" fmla="*/ 72 w 76"/>
                  <a:gd name="T65" fmla="*/ 62 h 83"/>
                  <a:gd name="T66" fmla="*/ 67 w 76"/>
                  <a:gd name="T67" fmla="*/ 68 h 83"/>
                  <a:gd name="T68" fmla="*/ 62 w 76"/>
                  <a:gd name="T69" fmla="*/ 73 h 83"/>
                  <a:gd name="T70" fmla="*/ 57 w 76"/>
                  <a:gd name="T71" fmla="*/ 78 h 83"/>
                  <a:gd name="T72" fmla="*/ 51 w 76"/>
                  <a:gd name="T73" fmla="*/ 81 h 83"/>
                  <a:gd name="T74" fmla="*/ 45 w 76"/>
                  <a:gd name="T75" fmla="*/ 83 h 83"/>
                  <a:gd name="T76" fmla="*/ 37 w 76"/>
                  <a:gd name="T77" fmla="*/ 83 h 83"/>
                  <a:gd name="T78" fmla="*/ 21 w 76"/>
                  <a:gd name="T79" fmla="*/ 80 h 83"/>
                  <a:gd name="T80" fmla="*/ 10 w 76"/>
                  <a:gd name="T81" fmla="*/ 68 h 83"/>
                  <a:gd name="T82" fmla="*/ 2 w 76"/>
                  <a:gd name="T83" fmla="*/ 56 h 83"/>
                  <a:gd name="T84" fmla="*/ 0 w 76"/>
                  <a:gd name="T85" fmla="*/ 43 h 83"/>
                  <a:gd name="T86" fmla="*/ 2 w 76"/>
                  <a:gd name="T87" fmla="*/ 32 h 83"/>
                  <a:gd name="T88" fmla="*/ 6 w 76"/>
                  <a:gd name="T89" fmla="*/ 21 h 83"/>
                  <a:gd name="T90" fmla="*/ 10 w 76"/>
                  <a:gd name="T91" fmla="*/ 14 h 83"/>
                  <a:gd name="T92" fmla="*/ 14 w 76"/>
                  <a:gd name="T93" fmla="*/ 10 h 83"/>
                  <a:gd name="T94" fmla="*/ 19 w 76"/>
                  <a:gd name="T95" fmla="*/ 5 h 83"/>
                  <a:gd name="T96" fmla="*/ 29 w 76"/>
                  <a:gd name="T97" fmla="*/ 2 h 83"/>
                  <a:gd name="T98" fmla="*/ 38 w 76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83">
                    <a:moveTo>
                      <a:pt x="35" y="5"/>
                    </a:moveTo>
                    <a:lnTo>
                      <a:pt x="30" y="6"/>
                    </a:lnTo>
                    <a:lnTo>
                      <a:pt x="27" y="8"/>
                    </a:lnTo>
                    <a:lnTo>
                      <a:pt x="22" y="11"/>
                    </a:lnTo>
                    <a:lnTo>
                      <a:pt x="19" y="18"/>
                    </a:lnTo>
                    <a:lnTo>
                      <a:pt x="18" y="22"/>
                    </a:lnTo>
                    <a:lnTo>
                      <a:pt x="16" y="29"/>
                    </a:lnTo>
                    <a:lnTo>
                      <a:pt x="16" y="35"/>
                    </a:lnTo>
                    <a:lnTo>
                      <a:pt x="18" y="51"/>
                    </a:lnTo>
                    <a:lnTo>
                      <a:pt x="22" y="65"/>
                    </a:lnTo>
                    <a:lnTo>
                      <a:pt x="27" y="70"/>
                    </a:lnTo>
                    <a:lnTo>
                      <a:pt x="30" y="73"/>
                    </a:lnTo>
                    <a:lnTo>
                      <a:pt x="35" y="76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51" y="75"/>
                    </a:lnTo>
                    <a:lnTo>
                      <a:pt x="54" y="70"/>
                    </a:lnTo>
                    <a:lnTo>
                      <a:pt x="57" y="67"/>
                    </a:lnTo>
                    <a:lnTo>
                      <a:pt x="59" y="60"/>
                    </a:lnTo>
                    <a:lnTo>
                      <a:pt x="60" y="54"/>
                    </a:lnTo>
                    <a:lnTo>
                      <a:pt x="60" y="46"/>
                    </a:lnTo>
                    <a:lnTo>
                      <a:pt x="57" y="29"/>
                    </a:lnTo>
                    <a:lnTo>
                      <a:pt x="51" y="14"/>
                    </a:lnTo>
                    <a:lnTo>
                      <a:pt x="46" y="10"/>
                    </a:lnTo>
                    <a:lnTo>
                      <a:pt x="41" y="6"/>
                    </a:lnTo>
                    <a:lnTo>
                      <a:pt x="35" y="5"/>
                    </a:lnTo>
                    <a:close/>
                    <a:moveTo>
                      <a:pt x="38" y="0"/>
                    </a:moveTo>
                    <a:lnTo>
                      <a:pt x="54" y="3"/>
                    </a:lnTo>
                    <a:lnTo>
                      <a:pt x="67" y="13"/>
                    </a:lnTo>
                    <a:lnTo>
                      <a:pt x="73" y="25"/>
                    </a:lnTo>
                    <a:lnTo>
                      <a:pt x="76" y="40"/>
                    </a:lnTo>
                    <a:lnTo>
                      <a:pt x="75" y="51"/>
                    </a:lnTo>
                    <a:lnTo>
                      <a:pt x="72" y="62"/>
                    </a:lnTo>
                    <a:lnTo>
                      <a:pt x="67" y="68"/>
                    </a:lnTo>
                    <a:lnTo>
                      <a:pt x="62" y="73"/>
                    </a:lnTo>
                    <a:lnTo>
                      <a:pt x="57" y="78"/>
                    </a:lnTo>
                    <a:lnTo>
                      <a:pt x="51" y="81"/>
                    </a:lnTo>
                    <a:lnTo>
                      <a:pt x="45" y="83"/>
                    </a:lnTo>
                    <a:lnTo>
                      <a:pt x="37" y="83"/>
                    </a:lnTo>
                    <a:lnTo>
                      <a:pt x="21" y="80"/>
                    </a:lnTo>
                    <a:lnTo>
                      <a:pt x="10" y="68"/>
                    </a:lnTo>
                    <a:lnTo>
                      <a:pt x="2" y="56"/>
                    </a:lnTo>
                    <a:lnTo>
                      <a:pt x="0" y="43"/>
                    </a:lnTo>
                    <a:lnTo>
                      <a:pt x="2" y="32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4" y="10"/>
                    </a:lnTo>
                    <a:lnTo>
                      <a:pt x="19" y="5"/>
                    </a:lnTo>
                    <a:lnTo>
                      <a:pt x="29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8" name="Freeform 5169"/>
              <p:cNvSpPr>
                <a:spLocks noEditPoints="1"/>
              </p:cNvSpPr>
              <p:nvPr/>
            </p:nvSpPr>
            <p:spPr bwMode="auto">
              <a:xfrm>
                <a:off x="12483" y="15760"/>
                <a:ext cx="41" cy="62"/>
              </a:xfrm>
              <a:custGeom>
                <a:avLst/>
                <a:gdLst>
                  <a:gd name="T0" fmla="*/ 32 w 83"/>
                  <a:gd name="T1" fmla="*/ 47 h 124"/>
                  <a:gd name="T2" fmla="*/ 24 w 83"/>
                  <a:gd name="T3" fmla="*/ 54 h 124"/>
                  <a:gd name="T4" fmla="*/ 16 w 83"/>
                  <a:gd name="T5" fmla="*/ 79 h 124"/>
                  <a:gd name="T6" fmla="*/ 24 w 83"/>
                  <a:gd name="T7" fmla="*/ 106 h 124"/>
                  <a:gd name="T8" fmla="*/ 35 w 83"/>
                  <a:gd name="T9" fmla="*/ 114 h 124"/>
                  <a:gd name="T10" fmla="*/ 47 w 83"/>
                  <a:gd name="T11" fmla="*/ 114 h 124"/>
                  <a:gd name="T12" fmla="*/ 56 w 83"/>
                  <a:gd name="T13" fmla="*/ 106 h 124"/>
                  <a:gd name="T14" fmla="*/ 55 w 83"/>
                  <a:gd name="T15" fmla="*/ 60 h 124"/>
                  <a:gd name="T16" fmla="*/ 50 w 83"/>
                  <a:gd name="T17" fmla="*/ 52 h 124"/>
                  <a:gd name="T18" fmla="*/ 42 w 83"/>
                  <a:gd name="T19" fmla="*/ 47 h 124"/>
                  <a:gd name="T20" fmla="*/ 66 w 83"/>
                  <a:gd name="T21" fmla="*/ 0 h 124"/>
                  <a:gd name="T22" fmla="*/ 70 w 83"/>
                  <a:gd name="T23" fmla="*/ 90 h 124"/>
                  <a:gd name="T24" fmla="*/ 70 w 83"/>
                  <a:gd name="T25" fmla="*/ 105 h 124"/>
                  <a:gd name="T26" fmla="*/ 72 w 83"/>
                  <a:gd name="T27" fmla="*/ 109 h 124"/>
                  <a:gd name="T28" fmla="*/ 77 w 83"/>
                  <a:gd name="T29" fmla="*/ 113 h 124"/>
                  <a:gd name="T30" fmla="*/ 83 w 83"/>
                  <a:gd name="T31" fmla="*/ 111 h 124"/>
                  <a:gd name="T32" fmla="*/ 59 w 83"/>
                  <a:gd name="T33" fmla="*/ 124 h 124"/>
                  <a:gd name="T34" fmla="*/ 56 w 83"/>
                  <a:gd name="T35" fmla="*/ 113 h 124"/>
                  <a:gd name="T36" fmla="*/ 45 w 83"/>
                  <a:gd name="T37" fmla="*/ 122 h 124"/>
                  <a:gd name="T38" fmla="*/ 32 w 83"/>
                  <a:gd name="T39" fmla="*/ 124 h 124"/>
                  <a:gd name="T40" fmla="*/ 21 w 83"/>
                  <a:gd name="T41" fmla="*/ 122 h 124"/>
                  <a:gd name="T42" fmla="*/ 10 w 83"/>
                  <a:gd name="T43" fmla="*/ 114 h 124"/>
                  <a:gd name="T44" fmla="*/ 0 w 83"/>
                  <a:gd name="T45" fmla="*/ 86 h 124"/>
                  <a:gd name="T46" fmla="*/ 12 w 83"/>
                  <a:gd name="T47" fmla="*/ 55 h 124"/>
                  <a:gd name="T48" fmla="*/ 39 w 83"/>
                  <a:gd name="T49" fmla="*/ 41 h 124"/>
                  <a:gd name="T50" fmla="*/ 51 w 83"/>
                  <a:gd name="T51" fmla="*/ 44 h 124"/>
                  <a:gd name="T52" fmla="*/ 56 w 83"/>
                  <a:gd name="T53" fmla="*/ 33 h 124"/>
                  <a:gd name="T54" fmla="*/ 56 w 83"/>
                  <a:gd name="T55" fmla="*/ 20 h 124"/>
                  <a:gd name="T56" fmla="*/ 55 w 83"/>
                  <a:gd name="T57" fmla="*/ 14 h 124"/>
                  <a:gd name="T58" fmla="*/ 51 w 83"/>
                  <a:gd name="T59" fmla="*/ 11 h 124"/>
                  <a:gd name="T60" fmla="*/ 47 w 83"/>
                  <a:gd name="T61" fmla="*/ 11 h 124"/>
                  <a:gd name="T62" fmla="*/ 43 w 83"/>
                  <a:gd name="T63" fmla="*/ 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124">
                    <a:moveTo>
                      <a:pt x="37" y="46"/>
                    </a:moveTo>
                    <a:lnTo>
                      <a:pt x="32" y="47"/>
                    </a:lnTo>
                    <a:lnTo>
                      <a:pt x="29" y="49"/>
                    </a:lnTo>
                    <a:lnTo>
                      <a:pt x="24" y="54"/>
                    </a:lnTo>
                    <a:lnTo>
                      <a:pt x="18" y="63"/>
                    </a:lnTo>
                    <a:lnTo>
                      <a:pt x="16" y="79"/>
                    </a:lnTo>
                    <a:lnTo>
                      <a:pt x="18" y="94"/>
                    </a:lnTo>
                    <a:lnTo>
                      <a:pt x="24" y="106"/>
                    </a:lnTo>
                    <a:lnTo>
                      <a:pt x="29" y="111"/>
                    </a:lnTo>
                    <a:lnTo>
                      <a:pt x="35" y="114"/>
                    </a:lnTo>
                    <a:lnTo>
                      <a:pt x="40" y="114"/>
                    </a:lnTo>
                    <a:lnTo>
                      <a:pt x="47" y="114"/>
                    </a:lnTo>
                    <a:lnTo>
                      <a:pt x="51" y="111"/>
                    </a:lnTo>
                    <a:lnTo>
                      <a:pt x="56" y="106"/>
                    </a:lnTo>
                    <a:lnTo>
                      <a:pt x="56" y="66"/>
                    </a:lnTo>
                    <a:lnTo>
                      <a:pt x="55" y="60"/>
                    </a:lnTo>
                    <a:lnTo>
                      <a:pt x="53" y="55"/>
                    </a:lnTo>
                    <a:lnTo>
                      <a:pt x="50" y="52"/>
                    </a:lnTo>
                    <a:lnTo>
                      <a:pt x="47" y="49"/>
                    </a:lnTo>
                    <a:lnTo>
                      <a:pt x="42" y="47"/>
                    </a:lnTo>
                    <a:lnTo>
                      <a:pt x="37" y="46"/>
                    </a:lnTo>
                    <a:close/>
                    <a:moveTo>
                      <a:pt x="66" y="0"/>
                    </a:moveTo>
                    <a:lnTo>
                      <a:pt x="70" y="0"/>
                    </a:lnTo>
                    <a:lnTo>
                      <a:pt x="70" y="90"/>
                    </a:lnTo>
                    <a:lnTo>
                      <a:pt x="70" y="98"/>
                    </a:lnTo>
                    <a:lnTo>
                      <a:pt x="70" y="105"/>
                    </a:lnTo>
                    <a:lnTo>
                      <a:pt x="70" y="108"/>
                    </a:lnTo>
                    <a:lnTo>
                      <a:pt x="72" y="109"/>
                    </a:lnTo>
                    <a:lnTo>
                      <a:pt x="74" y="111"/>
                    </a:lnTo>
                    <a:lnTo>
                      <a:pt x="77" y="113"/>
                    </a:lnTo>
                    <a:lnTo>
                      <a:pt x="78" y="113"/>
                    </a:lnTo>
                    <a:lnTo>
                      <a:pt x="83" y="111"/>
                    </a:lnTo>
                    <a:lnTo>
                      <a:pt x="83" y="114"/>
                    </a:lnTo>
                    <a:lnTo>
                      <a:pt x="59" y="124"/>
                    </a:lnTo>
                    <a:lnTo>
                      <a:pt x="56" y="124"/>
                    </a:lnTo>
                    <a:lnTo>
                      <a:pt x="56" y="113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9" y="124"/>
                    </a:lnTo>
                    <a:lnTo>
                      <a:pt x="32" y="124"/>
                    </a:lnTo>
                    <a:lnTo>
                      <a:pt x="26" y="124"/>
                    </a:lnTo>
                    <a:lnTo>
                      <a:pt x="21" y="122"/>
                    </a:lnTo>
                    <a:lnTo>
                      <a:pt x="15" y="119"/>
                    </a:lnTo>
                    <a:lnTo>
                      <a:pt x="10" y="114"/>
                    </a:lnTo>
                    <a:lnTo>
                      <a:pt x="4" y="101"/>
                    </a:lnTo>
                    <a:lnTo>
                      <a:pt x="0" y="86"/>
                    </a:lnTo>
                    <a:lnTo>
                      <a:pt x="4" y="70"/>
                    </a:lnTo>
                    <a:lnTo>
                      <a:pt x="12" y="55"/>
                    </a:lnTo>
                    <a:lnTo>
                      <a:pt x="24" y="44"/>
                    </a:lnTo>
                    <a:lnTo>
                      <a:pt x="39" y="41"/>
                    </a:lnTo>
                    <a:lnTo>
                      <a:pt x="45" y="41"/>
                    </a:lnTo>
                    <a:lnTo>
                      <a:pt x="51" y="44"/>
                    </a:lnTo>
                    <a:lnTo>
                      <a:pt x="56" y="47"/>
                    </a:lnTo>
                    <a:lnTo>
                      <a:pt x="56" y="33"/>
                    </a:lnTo>
                    <a:lnTo>
                      <a:pt x="56" y="25"/>
                    </a:lnTo>
                    <a:lnTo>
                      <a:pt x="56" y="20"/>
                    </a:lnTo>
                    <a:lnTo>
                      <a:pt x="55" y="16"/>
                    </a:lnTo>
                    <a:lnTo>
                      <a:pt x="55" y="14"/>
                    </a:lnTo>
                    <a:lnTo>
                      <a:pt x="53" y="12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9" name="Freeform 5170"/>
              <p:cNvSpPr>
                <a:spLocks noEditPoints="1"/>
              </p:cNvSpPr>
              <p:nvPr/>
            </p:nvSpPr>
            <p:spPr bwMode="auto">
              <a:xfrm>
                <a:off x="12527" y="15781"/>
                <a:ext cx="34" cy="41"/>
              </a:xfrm>
              <a:custGeom>
                <a:avLst/>
                <a:gdLst>
                  <a:gd name="T0" fmla="*/ 32 w 67"/>
                  <a:gd name="T1" fmla="*/ 6 h 83"/>
                  <a:gd name="T2" fmla="*/ 27 w 67"/>
                  <a:gd name="T3" fmla="*/ 6 h 83"/>
                  <a:gd name="T4" fmla="*/ 23 w 67"/>
                  <a:gd name="T5" fmla="*/ 8 h 83"/>
                  <a:gd name="T6" fmla="*/ 20 w 67"/>
                  <a:gd name="T7" fmla="*/ 11 h 83"/>
                  <a:gd name="T8" fmla="*/ 16 w 67"/>
                  <a:gd name="T9" fmla="*/ 16 h 83"/>
                  <a:gd name="T10" fmla="*/ 13 w 67"/>
                  <a:gd name="T11" fmla="*/ 21 h 83"/>
                  <a:gd name="T12" fmla="*/ 13 w 67"/>
                  <a:gd name="T13" fmla="*/ 27 h 83"/>
                  <a:gd name="T14" fmla="*/ 50 w 67"/>
                  <a:gd name="T15" fmla="*/ 27 h 83"/>
                  <a:gd name="T16" fmla="*/ 48 w 67"/>
                  <a:gd name="T17" fmla="*/ 21 h 83"/>
                  <a:gd name="T18" fmla="*/ 47 w 67"/>
                  <a:gd name="T19" fmla="*/ 16 h 83"/>
                  <a:gd name="T20" fmla="*/ 45 w 67"/>
                  <a:gd name="T21" fmla="*/ 13 h 83"/>
                  <a:gd name="T22" fmla="*/ 40 w 67"/>
                  <a:gd name="T23" fmla="*/ 10 h 83"/>
                  <a:gd name="T24" fmla="*/ 37 w 67"/>
                  <a:gd name="T25" fmla="*/ 6 h 83"/>
                  <a:gd name="T26" fmla="*/ 32 w 67"/>
                  <a:gd name="T27" fmla="*/ 6 h 83"/>
                  <a:gd name="T28" fmla="*/ 37 w 67"/>
                  <a:gd name="T29" fmla="*/ 0 h 83"/>
                  <a:gd name="T30" fmla="*/ 45 w 67"/>
                  <a:gd name="T31" fmla="*/ 2 h 83"/>
                  <a:gd name="T32" fmla="*/ 53 w 67"/>
                  <a:gd name="T33" fmla="*/ 3 h 83"/>
                  <a:gd name="T34" fmla="*/ 58 w 67"/>
                  <a:gd name="T35" fmla="*/ 8 h 83"/>
                  <a:gd name="T36" fmla="*/ 62 w 67"/>
                  <a:gd name="T37" fmla="*/ 14 h 83"/>
                  <a:gd name="T38" fmla="*/ 66 w 67"/>
                  <a:gd name="T39" fmla="*/ 22 h 83"/>
                  <a:gd name="T40" fmla="*/ 67 w 67"/>
                  <a:gd name="T41" fmla="*/ 32 h 83"/>
                  <a:gd name="T42" fmla="*/ 13 w 67"/>
                  <a:gd name="T43" fmla="*/ 32 h 83"/>
                  <a:gd name="T44" fmla="*/ 15 w 67"/>
                  <a:gd name="T45" fmla="*/ 48 h 83"/>
                  <a:gd name="T46" fmla="*/ 21 w 67"/>
                  <a:gd name="T47" fmla="*/ 59 h 83"/>
                  <a:gd name="T48" fmla="*/ 27 w 67"/>
                  <a:gd name="T49" fmla="*/ 65 h 83"/>
                  <a:gd name="T50" fmla="*/ 34 w 67"/>
                  <a:gd name="T51" fmla="*/ 68 h 83"/>
                  <a:gd name="T52" fmla="*/ 42 w 67"/>
                  <a:gd name="T53" fmla="*/ 68 h 83"/>
                  <a:gd name="T54" fmla="*/ 48 w 67"/>
                  <a:gd name="T55" fmla="*/ 68 h 83"/>
                  <a:gd name="T56" fmla="*/ 55 w 67"/>
                  <a:gd name="T57" fmla="*/ 65 h 83"/>
                  <a:gd name="T58" fmla="*/ 58 w 67"/>
                  <a:gd name="T59" fmla="*/ 62 h 83"/>
                  <a:gd name="T60" fmla="*/ 61 w 67"/>
                  <a:gd name="T61" fmla="*/ 57 h 83"/>
                  <a:gd name="T62" fmla="*/ 64 w 67"/>
                  <a:gd name="T63" fmla="*/ 51 h 83"/>
                  <a:gd name="T64" fmla="*/ 67 w 67"/>
                  <a:gd name="T65" fmla="*/ 53 h 83"/>
                  <a:gd name="T66" fmla="*/ 66 w 67"/>
                  <a:gd name="T67" fmla="*/ 60 h 83"/>
                  <a:gd name="T68" fmla="*/ 61 w 67"/>
                  <a:gd name="T69" fmla="*/ 67 h 83"/>
                  <a:gd name="T70" fmla="*/ 56 w 67"/>
                  <a:gd name="T71" fmla="*/ 73 h 83"/>
                  <a:gd name="T72" fmla="*/ 51 w 67"/>
                  <a:gd name="T73" fmla="*/ 78 h 83"/>
                  <a:gd name="T74" fmla="*/ 47 w 67"/>
                  <a:gd name="T75" fmla="*/ 81 h 83"/>
                  <a:gd name="T76" fmla="*/ 42 w 67"/>
                  <a:gd name="T77" fmla="*/ 83 h 83"/>
                  <a:gd name="T78" fmla="*/ 35 w 67"/>
                  <a:gd name="T79" fmla="*/ 83 h 83"/>
                  <a:gd name="T80" fmla="*/ 27 w 67"/>
                  <a:gd name="T81" fmla="*/ 83 h 83"/>
                  <a:gd name="T82" fmla="*/ 21 w 67"/>
                  <a:gd name="T83" fmla="*/ 81 h 83"/>
                  <a:gd name="T84" fmla="*/ 16 w 67"/>
                  <a:gd name="T85" fmla="*/ 76 h 83"/>
                  <a:gd name="T86" fmla="*/ 10 w 67"/>
                  <a:gd name="T87" fmla="*/ 72 h 83"/>
                  <a:gd name="T88" fmla="*/ 4 w 67"/>
                  <a:gd name="T89" fmla="*/ 59 h 83"/>
                  <a:gd name="T90" fmla="*/ 0 w 67"/>
                  <a:gd name="T91" fmla="*/ 43 h 83"/>
                  <a:gd name="T92" fmla="*/ 4 w 67"/>
                  <a:gd name="T93" fmla="*/ 24 h 83"/>
                  <a:gd name="T94" fmla="*/ 10 w 67"/>
                  <a:gd name="T95" fmla="*/ 11 h 83"/>
                  <a:gd name="T96" fmla="*/ 23 w 67"/>
                  <a:gd name="T97" fmla="*/ 3 h 83"/>
                  <a:gd name="T98" fmla="*/ 37 w 6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3">
                    <a:moveTo>
                      <a:pt x="32" y="6"/>
                    </a:moveTo>
                    <a:lnTo>
                      <a:pt x="27" y="6"/>
                    </a:lnTo>
                    <a:lnTo>
                      <a:pt x="23" y="8"/>
                    </a:lnTo>
                    <a:lnTo>
                      <a:pt x="20" y="11"/>
                    </a:lnTo>
                    <a:lnTo>
                      <a:pt x="16" y="16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50" y="27"/>
                    </a:lnTo>
                    <a:lnTo>
                      <a:pt x="48" y="21"/>
                    </a:lnTo>
                    <a:lnTo>
                      <a:pt x="47" y="16"/>
                    </a:lnTo>
                    <a:lnTo>
                      <a:pt x="45" y="13"/>
                    </a:lnTo>
                    <a:lnTo>
                      <a:pt x="40" y="10"/>
                    </a:lnTo>
                    <a:lnTo>
                      <a:pt x="37" y="6"/>
                    </a:lnTo>
                    <a:lnTo>
                      <a:pt x="32" y="6"/>
                    </a:lnTo>
                    <a:close/>
                    <a:moveTo>
                      <a:pt x="37" y="0"/>
                    </a:moveTo>
                    <a:lnTo>
                      <a:pt x="45" y="2"/>
                    </a:lnTo>
                    <a:lnTo>
                      <a:pt x="53" y="3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5" y="48"/>
                    </a:lnTo>
                    <a:lnTo>
                      <a:pt x="21" y="59"/>
                    </a:lnTo>
                    <a:lnTo>
                      <a:pt x="27" y="65"/>
                    </a:lnTo>
                    <a:lnTo>
                      <a:pt x="34" y="68"/>
                    </a:lnTo>
                    <a:lnTo>
                      <a:pt x="42" y="68"/>
                    </a:lnTo>
                    <a:lnTo>
                      <a:pt x="48" y="68"/>
                    </a:lnTo>
                    <a:lnTo>
                      <a:pt x="55" y="65"/>
                    </a:lnTo>
                    <a:lnTo>
                      <a:pt x="58" y="62"/>
                    </a:lnTo>
                    <a:lnTo>
                      <a:pt x="61" y="57"/>
                    </a:lnTo>
                    <a:lnTo>
                      <a:pt x="64" y="51"/>
                    </a:lnTo>
                    <a:lnTo>
                      <a:pt x="67" y="53"/>
                    </a:lnTo>
                    <a:lnTo>
                      <a:pt x="66" y="60"/>
                    </a:lnTo>
                    <a:lnTo>
                      <a:pt x="61" y="67"/>
                    </a:lnTo>
                    <a:lnTo>
                      <a:pt x="56" y="73"/>
                    </a:lnTo>
                    <a:lnTo>
                      <a:pt x="51" y="78"/>
                    </a:lnTo>
                    <a:lnTo>
                      <a:pt x="47" y="81"/>
                    </a:lnTo>
                    <a:lnTo>
                      <a:pt x="42" y="83"/>
                    </a:lnTo>
                    <a:lnTo>
                      <a:pt x="35" y="83"/>
                    </a:lnTo>
                    <a:lnTo>
                      <a:pt x="27" y="83"/>
                    </a:lnTo>
                    <a:lnTo>
                      <a:pt x="21" y="81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4" y="24"/>
                    </a:lnTo>
                    <a:lnTo>
                      <a:pt x="10" y="11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0" name="Freeform 5171"/>
              <p:cNvSpPr>
                <a:spLocks/>
              </p:cNvSpPr>
              <p:nvPr/>
            </p:nvSpPr>
            <p:spPr bwMode="auto">
              <a:xfrm>
                <a:off x="12565" y="15760"/>
                <a:ext cx="21" cy="62"/>
              </a:xfrm>
              <a:custGeom>
                <a:avLst/>
                <a:gdLst>
                  <a:gd name="T0" fmla="*/ 24 w 41"/>
                  <a:gd name="T1" fmla="*/ 0 h 122"/>
                  <a:gd name="T2" fmla="*/ 28 w 41"/>
                  <a:gd name="T3" fmla="*/ 0 h 122"/>
                  <a:gd name="T4" fmla="*/ 28 w 41"/>
                  <a:gd name="T5" fmla="*/ 105 h 122"/>
                  <a:gd name="T6" fmla="*/ 28 w 41"/>
                  <a:gd name="T7" fmla="*/ 111 h 122"/>
                  <a:gd name="T8" fmla="*/ 28 w 41"/>
                  <a:gd name="T9" fmla="*/ 114 h 122"/>
                  <a:gd name="T10" fmla="*/ 30 w 41"/>
                  <a:gd name="T11" fmla="*/ 116 h 122"/>
                  <a:gd name="T12" fmla="*/ 32 w 41"/>
                  <a:gd name="T13" fmla="*/ 117 h 122"/>
                  <a:gd name="T14" fmla="*/ 35 w 41"/>
                  <a:gd name="T15" fmla="*/ 119 h 122"/>
                  <a:gd name="T16" fmla="*/ 41 w 41"/>
                  <a:gd name="T17" fmla="*/ 119 h 122"/>
                  <a:gd name="T18" fmla="*/ 41 w 41"/>
                  <a:gd name="T19" fmla="*/ 122 h 122"/>
                  <a:gd name="T20" fmla="*/ 1 w 41"/>
                  <a:gd name="T21" fmla="*/ 122 h 122"/>
                  <a:gd name="T22" fmla="*/ 1 w 41"/>
                  <a:gd name="T23" fmla="*/ 119 h 122"/>
                  <a:gd name="T24" fmla="*/ 6 w 41"/>
                  <a:gd name="T25" fmla="*/ 119 h 122"/>
                  <a:gd name="T26" fmla="*/ 9 w 41"/>
                  <a:gd name="T27" fmla="*/ 117 h 122"/>
                  <a:gd name="T28" fmla="*/ 11 w 41"/>
                  <a:gd name="T29" fmla="*/ 116 h 122"/>
                  <a:gd name="T30" fmla="*/ 12 w 41"/>
                  <a:gd name="T31" fmla="*/ 114 h 122"/>
                  <a:gd name="T32" fmla="*/ 12 w 41"/>
                  <a:gd name="T33" fmla="*/ 111 h 122"/>
                  <a:gd name="T34" fmla="*/ 14 w 41"/>
                  <a:gd name="T35" fmla="*/ 105 h 122"/>
                  <a:gd name="T36" fmla="*/ 14 w 41"/>
                  <a:gd name="T37" fmla="*/ 33 h 122"/>
                  <a:gd name="T38" fmla="*/ 14 w 41"/>
                  <a:gd name="T39" fmla="*/ 25 h 122"/>
                  <a:gd name="T40" fmla="*/ 12 w 41"/>
                  <a:gd name="T41" fmla="*/ 19 h 122"/>
                  <a:gd name="T42" fmla="*/ 12 w 41"/>
                  <a:gd name="T43" fmla="*/ 16 h 122"/>
                  <a:gd name="T44" fmla="*/ 12 w 41"/>
                  <a:gd name="T45" fmla="*/ 14 h 122"/>
                  <a:gd name="T46" fmla="*/ 11 w 41"/>
                  <a:gd name="T47" fmla="*/ 12 h 122"/>
                  <a:gd name="T48" fmla="*/ 9 w 41"/>
                  <a:gd name="T49" fmla="*/ 11 h 122"/>
                  <a:gd name="T50" fmla="*/ 8 w 41"/>
                  <a:gd name="T51" fmla="*/ 11 h 122"/>
                  <a:gd name="T52" fmla="*/ 5 w 41"/>
                  <a:gd name="T53" fmla="*/ 11 h 122"/>
                  <a:gd name="T54" fmla="*/ 1 w 41"/>
                  <a:gd name="T55" fmla="*/ 12 h 122"/>
                  <a:gd name="T56" fmla="*/ 0 w 41"/>
                  <a:gd name="T57" fmla="*/ 9 h 122"/>
                  <a:gd name="T58" fmla="*/ 24 w 41"/>
                  <a:gd name="T5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122">
                    <a:moveTo>
                      <a:pt x="24" y="0"/>
                    </a:moveTo>
                    <a:lnTo>
                      <a:pt x="28" y="0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5" y="119"/>
                    </a:lnTo>
                    <a:lnTo>
                      <a:pt x="41" y="119"/>
                    </a:lnTo>
                    <a:lnTo>
                      <a:pt x="41" y="122"/>
                    </a:lnTo>
                    <a:lnTo>
                      <a:pt x="1" y="122"/>
                    </a:lnTo>
                    <a:lnTo>
                      <a:pt x="1" y="119"/>
                    </a:lnTo>
                    <a:lnTo>
                      <a:pt x="6" y="119"/>
                    </a:lnTo>
                    <a:lnTo>
                      <a:pt x="9" y="117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1"/>
                    </a:lnTo>
                    <a:lnTo>
                      <a:pt x="14" y="105"/>
                    </a:lnTo>
                    <a:lnTo>
                      <a:pt x="14" y="33"/>
                    </a:lnTo>
                    <a:lnTo>
                      <a:pt x="14" y="25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1" name="Freeform 5172"/>
              <p:cNvSpPr>
                <a:spLocks noEditPoints="1"/>
              </p:cNvSpPr>
              <p:nvPr/>
            </p:nvSpPr>
            <p:spPr bwMode="auto">
              <a:xfrm>
                <a:off x="11548" y="15859"/>
                <a:ext cx="58" cy="59"/>
              </a:xfrm>
              <a:custGeom>
                <a:avLst/>
                <a:gdLst>
                  <a:gd name="T0" fmla="*/ 41 w 116"/>
                  <a:gd name="T1" fmla="*/ 8 h 117"/>
                  <a:gd name="T2" fmla="*/ 33 w 116"/>
                  <a:gd name="T3" fmla="*/ 57 h 117"/>
                  <a:gd name="T4" fmla="*/ 46 w 116"/>
                  <a:gd name="T5" fmla="*/ 57 h 117"/>
                  <a:gd name="T6" fmla="*/ 59 w 116"/>
                  <a:gd name="T7" fmla="*/ 52 h 117"/>
                  <a:gd name="T8" fmla="*/ 68 w 116"/>
                  <a:gd name="T9" fmla="*/ 44 h 117"/>
                  <a:gd name="T10" fmla="*/ 71 w 116"/>
                  <a:gd name="T11" fmla="*/ 32 h 117"/>
                  <a:gd name="T12" fmla="*/ 68 w 116"/>
                  <a:gd name="T13" fmla="*/ 19 h 117"/>
                  <a:gd name="T14" fmla="*/ 60 w 116"/>
                  <a:gd name="T15" fmla="*/ 9 h 117"/>
                  <a:gd name="T16" fmla="*/ 47 w 116"/>
                  <a:gd name="T17" fmla="*/ 6 h 117"/>
                  <a:gd name="T18" fmla="*/ 43 w 116"/>
                  <a:gd name="T19" fmla="*/ 0 h 117"/>
                  <a:gd name="T20" fmla="*/ 70 w 116"/>
                  <a:gd name="T21" fmla="*/ 3 h 117"/>
                  <a:gd name="T22" fmla="*/ 81 w 116"/>
                  <a:gd name="T23" fmla="*/ 9 h 117"/>
                  <a:gd name="T24" fmla="*/ 89 w 116"/>
                  <a:gd name="T25" fmla="*/ 19 h 117"/>
                  <a:gd name="T26" fmla="*/ 90 w 116"/>
                  <a:gd name="T27" fmla="*/ 30 h 117"/>
                  <a:gd name="T28" fmla="*/ 87 w 116"/>
                  <a:gd name="T29" fmla="*/ 43 h 117"/>
                  <a:gd name="T30" fmla="*/ 79 w 116"/>
                  <a:gd name="T31" fmla="*/ 54 h 117"/>
                  <a:gd name="T32" fmla="*/ 62 w 116"/>
                  <a:gd name="T33" fmla="*/ 60 h 117"/>
                  <a:gd name="T34" fmla="*/ 92 w 116"/>
                  <a:gd name="T35" fmla="*/ 100 h 117"/>
                  <a:gd name="T36" fmla="*/ 100 w 116"/>
                  <a:gd name="T37" fmla="*/ 109 h 117"/>
                  <a:gd name="T38" fmla="*/ 116 w 116"/>
                  <a:gd name="T39" fmla="*/ 114 h 117"/>
                  <a:gd name="T40" fmla="*/ 86 w 116"/>
                  <a:gd name="T41" fmla="*/ 117 h 117"/>
                  <a:gd name="T42" fmla="*/ 41 w 116"/>
                  <a:gd name="T43" fmla="*/ 62 h 117"/>
                  <a:gd name="T44" fmla="*/ 36 w 116"/>
                  <a:gd name="T45" fmla="*/ 62 h 117"/>
                  <a:gd name="T46" fmla="*/ 33 w 116"/>
                  <a:gd name="T47" fmla="*/ 97 h 117"/>
                  <a:gd name="T48" fmla="*/ 35 w 116"/>
                  <a:gd name="T49" fmla="*/ 108 h 117"/>
                  <a:gd name="T50" fmla="*/ 38 w 116"/>
                  <a:gd name="T51" fmla="*/ 113 h 117"/>
                  <a:gd name="T52" fmla="*/ 46 w 116"/>
                  <a:gd name="T53" fmla="*/ 114 h 117"/>
                  <a:gd name="T54" fmla="*/ 51 w 116"/>
                  <a:gd name="T55" fmla="*/ 117 h 117"/>
                  <a:gd name="T56" fmla="*/ 0 w 116"/>
                  <a:gd name="T57" fmla="*/ 114 h 117"/>
                  <a:gd name="T58" fmla="*/ 9 w 116"/>
                  <a:gd name="T59" fmla="*/ 113 h 117"/>
                  <a:gd name="T60" fmla="*/ 16 w 116"/>
                  <a:gd name="T61" fmla="*/ 109 h 117"/>
                  <a:gd name="T62" fmla="*/ 17 w 116"/>
                  <a:gd name="T63" fmla="*/ 102 h 117"/>
                  <a:gd name="T64" fmla="*/ 17 w 116"/>
                  <a:gd name="T65" fmla="*/ 20 h 117"/>
                  <a:gd name="T66" fmla="*/ 16 w 116"/>
                  <a:gd name="T67" fmla="*/ 9 h 117"/>
                  <a:gd name="T68" fmla="*/ 12 w 116"/>
                  <a:gd name="T69" fmla="*/ 5 h 117"/>
                  <a:gd name="T70" fmla="*/ 4 w 116"/>
                  <a:gd name="T71" fmla="*/ 3 h 117"/>
                  <a:gd name="T72" fmla="*/ 0 w 116"/>
                  <a:gd name="T7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6" h="117">
                    <a:moveTo>
                      <a:pt x="47" y="6"/>
                    </a:moveTo>
                    <a:lnTo>
                      <a:pt x="41" y="8"/>
                    </a:lnTo>
                    <a:lnTo>
                      <a:pt x="33" y="8"/>
                    </a:lnTo>
                    <a:lnTo>
                      <a:pt x="33" y="57"/>
                    </a:lnTo>
                    <a:lnTo>
                      <a:pt x="38" y="57"/>
                    </a:lnTo>
                    <a:lnTo>
                      <a:pt x="46" y="57"/>
                    </a:lnTo>
                    <a:lnTo>
                      <a:pt x="52" y="55"/>
                    </a:lnTo>
                    <a:lnTo>
                      <a:pt x="59" y="52"/>
                    </a:lnTo>
                    <a:lnTo>
                      <a:pt x="63" y="49"/>
                    </a:lnTo>
                    <a:lnTo>
                      <a:pt x="68" y="44"/>
                    </a:lnTo>
                    <a:lnTo>
                      <a:pt x="70" y="38"/>
                    </a:lnTo>
                    <a:lnTo>
                      <a:pt x="71" y="32"/>
                    </a:lnTo>
                    <a:lnTo>
                      <a:pt x="71" y="25"/>
                    </a:lnTo>
                    <a:lnTo>
                      <a:pt x="68" y="19"/>
                    </a:lnTo>
                    <a:lnTo>
                      <a:pt x="65" y="14"/>
                    </a:lnTo>
                    <a:lnTo>
                      <a:pt x="60" y="9"/>
                    </a:lnTo>
                    <a:lnTo>
                      <a:pt x="54" y="8"/>
                    </a:lnTo>
                    <a:lnTo>
                      <a:pt x="47" y="6"/>
                    </a:lnTo>
                    <a:close/>
                    <a:moveTo>
                      <a:pt x="0" y="0"/>
                    </a:moveTo>
                    <a:lnTo>
                      <a:pt x="43" y="0"/>
                    </a:lnTo>
                    <a:lnTo>
                      <a:pt x="59" y="1"/>
                    </a:lnTo>
                    <a:lnTo>
                      <a:pt x="70" y="3"/>
                    </a:lnTo>
                    <a:lnTo>
                      <a:pt x="76" y="5"/>
                    </a:lnTo>
                    <a:lnTo>
                      <a:pt x="81" y="9"/>
                    </a:lnTo>
                    <a:lnTo>
                      <a:pt x="86" y="13"/>
                    </a:lnTo>
                    <a:lnTo>
                      <a:pt x="89" y="19"/>
                    </a:lnTo>
                    <a:lnTo>
                      <a:pt x="90" y="24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7" y="43"/>
                    </a:lnTo>
                    <a:lnTo>
                      <a:pt x="84" y="49"/>
                    </a:lnTo>
                    <a:lnTo>
                      <a:pt x="79" y="54"/>
                    </a:lnTo>
                    <a:lnTo>
                      <a:pt x="71" y="57"/>
                    </a:lnTo>
                    <a:lnTo>
                      <a:pt x="62" y="60"/>
                    </a:lnTo>
                    <a:lnTo>
                      <a:pt x="87" y="94"/>
                    </a:lnTo>
                    <a:lnTo>
                      <a:pt x="92" y="100"/>
                    </a:lnTo>
                    <a:lnTo>
                      <a:pt x="97" y="105"/>
                    </a:lnTo>
                    <a:lnTo>
                      <a:pt x="100" y="109"/>
                    </a:lnTo>
                    <a:lnTo>
                      <a:pt x="108" y="113"/>
                    </a:lnTo>
                    <a:lnTo>
                      <a:pt x="116" y="114"/>
                    </a:lnTo>
                    <a:lnTo>
                      <a:pt x="116" y="117"/>
                    </a:lnTo>
                    <a:lnTo>
                      <a:pt x="86" y="117"/>
                    </a:lnTo>
                    <a:lnTo>
                      <a:pt x="46" y="62"/>
                    </a:lnTo>
                    <a:lnTo>
                      <a:pt x="41" y="62"/>
                    </a:lnTo>
                    <a:lnTo>
                      <a:pt x="38" y="62"/>
                    </a:lnTo>
                    <a:lnTo>
                      <a:pt x="36" y="62"/>
                    </a:lnTo>
                    <a:lnTo>
                      <a:pt x="33" y="62"/>
                    </a:lnTo>
                    <a:lnTo>
                      <a:pt x="33" y="97"/>
                    </a:lnTo>
                    <a:lnTo>
                      <a:pt x="33" y="103"/>
                    </a:lnTo>
                    <a:lnTo>
                      <a:pt x="35" y="108"/>
                    </a:lnTo>
                    <a:lnTo>
                      <a:pt x="36" y="109"/>
                    </a:lnTo>
                    <a:lnTo>
                      <a:pt x="38" y="113"/>
                    </a:lnTo>
                    <a:lnTo>
                      <a:pt x="41" y="113"/>
                    </a:lnTo>
                    <a:lnTo>
                      <a:pt x="46" y="114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4" y="114"/>
                    </a:lnTo>
                    <a:lnTo>
                      <a:pt x="9" y="113"/>
                    </a:lnTo>
                    <a:lnTo>
                      <a:pt x="12" y="111"/>
                    </a:lnTo>
                    <a:lnTo>
                      <a:pt x="16" y="109"/>
                    </a:lnTo>
                    <a:lnTo>
                      <a:pt x="16" y="106"/>
                    </a:lnTo>
                    <a:lnTo>
                      <a:pt x="17" y="102"/>
                    </a:lnTo>
                    <a:lnTo>
                      <a:pt x="17" y="97"/>
                    </a:lnTo>
                    <a:lnTo>
                      <a:pt x="17" y="20"/>
                    </a:lnTo>
                    <a:lnTo>
                      <a:pt x="17" y="14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2" name="Freeform 5173"/>
              <p:cNvSpPr>
                <a:spLocks noEditPoints="1"/>
              </p:cNvSpPr>
              <p:nvPr/>
            </p:nvSpPr>
            <p:spPr bwMode="auto">
              <a:xfrm>
                <a:off x="11609" y="15877"/>
                <a:ext cx="33" cy="42"/>
              </a:xfrm>
              <a:custGeom>
                <a:avLst/>
                <a:gdLst>
                  <a:gd name="T0" fmla="*/ 32 w 67"/>
                  <a:gd name="T1" fmla="*/ 5 h 83"/>
                  <a:gd name="T2" fmla="*/ 28 w 67"/>
                  <a:gd name="T3" fmla="*/ 7 h 83"/>
                  <a:gd name="T4" fmla="*/ 23 w 67"/>
                  <a:gd name="T5" fmla="*/ 8 h 83"/>
                  <a:gd name="T6" fmla="*/ 20 w 67"/>
                  <a:gd name="T7" fmla="*/ 11 h 83"/>
                  <a:gd name="T8" fmla="*/ 16 w 67"/>
                  <a:gd name="T9" fmla="*/ 16 h 83"/>
                  <a:gd name="T10" fmla="*/ 15 w 67"/>
                  <a:gd name="T11" fmla="*/ 21 h 83"/>
                  <a:gd name="T12" fmla="*/ 13 w 67"/>
                  <a:gd name="T13" fmla="*/ 27 h 83"/>
                  <a:gd name="T14" fmla="*/ 50 w 67"/>
                  <a:gd name="T15" fmla="*/ 27 h 83"/>
                  <a:gd name="T16" fmla="*/ 48 w 67"/>
                  <a:gd name="T17" fmla="*/ 21 h 83"/>
                  <a:gd name="T18" fmla="*/ 48 w 67"/>
                  <a:gd name="T19" fmla="*/ 16 h 83"/>
                  <a:gd name="T20" fmla="*/ 45 w 67"/>
                  <a:gd name="T21" fmla="*/ 11 h 83"/>
                  <a:gd name="T22" fmla="*/ 42 w 67"/>
                  <a:gd name="T23" fmla="*/ 8 h 83"/>
                  <a:gd name="T24" fmla="*/ 37 w 67"/>
                  <a:gd name="T25" fmla="*/ 7 h 83"/>
                  <a:gd name="T26" fmla="*/ 32 w 67"/>
                  <a:gd name="T27" fmla="*/ 5 h 83"/>
                  <a:gd name="T28" fmla="*/ 37 w 67"/>
                  <a:gd name="T29" fmla="*/ 0 h 83"/>
                  <a:gd name="T30" fmla="*/ 45 w 67"/>
                  <a:gd name="T31" fmla="*/ 0 h 83"/>
                  <a:gd name="T32" fmla="*/ 53 w 67"/>
                  <a:gd name="T33" fmla="*/ 4 h 83"/>
                  <a:gd name="T34" fmla="*/ 59 w 67"/>
                  <a:gd name="T35" fmla="*/ 8 h 83"/>
                  <a:gd name="T36" fmla="*/ 64 w 67"/>
                  <a:gd name="T37" fmla="*/ 15 h 83"/>
                  <a:gd name="T38" fmla="*/ 66 w 67"/>
                  <a:gd name="T39" fmla="*/ 23 h 83"/>
                  <a:gd name="T40" fmla="*/ 67 w 67"/>
                  <a:gd name="T41" fmla="*/ 32 h 83"/>
                  <a:gd name="T42" fmla="*/ 13 w 67"/>
                  <a:gd name="T43" fmla="*/ 32 h 83"/>
                  <a:gd name="T44" fmla="*/ 15 w 67"/>
                  <a:gd name="T45" fmla="*/ 48 h 83"/>
                  <a:gd name="T46" fmla="*/ 21 w 67"/>
                  <a:gd name="T47" fmla="*/ 59 h 83"/>
                  <a:gd name="T48" fmla="*/ 28 w 67"/>
                  <a:gd name="T49" fmla="*/ 64 h 83"/>
                  <a:gd name="T50" fmla="*/ 34 w 67"/>
                  <a:gd name="T51" fmla="*/ 69 h 83"/>
                  <a:gd name="T52" fmla="*/ 42 w 67"/>
                  <a:gd name="T53" fmla="*/ 69 h 83"/>
                  <a:gd name="T54" fmla="*/ 48 w 67"/>
                  <a:gd name="T55" fmla="*/ 69 h 83"/>
                  <a:gd name="T56" fmla="*/ 55 w 67"/>
                  <a:gd name="T57" fmla="*/ 66 h 83"/>
                  <a:gd name="T58" fmla="*/ 59 w 67"/>
                  <a:gd name="T59" fmla="*/ 61 h 83"/>
                  <a:gd name="T60" fmla="*/ 62 w 67"/>
                  <a:gd name="T61" fmla="*/ 56 h 83"/>
                  <a:gd name="T62" fmla="*/ 64 w 67"/>
                  <a:gd name="T63" fmla="*/ 50 h 83"/>
                  <a:gd name="T64" fmla="*/ 67 w 67"/>
                  <a:gd name="T65" fmla="*/ 51 h 83"/>
                  <a:gd name="T66" fmla="*/ 66 w 67"/>
                  <a:gd name="T67" fmla="*/ 59 h 83"/>
                  <a:gd name="T68" fmla="*/ 62 w 67"/>
                  <a:gd name="T69" fmla="*/ 67 h 83"/>
                  <a:gd name="T70" fmla="*/ 56 w 67"/>
                  <a:gd name="T71" fmla="*/ 73 h 83"/>
                  <a:gd name="T72" fmla="*/ 53 w 67"/>
                  <a:gd name="T73" fmla="*/ 78 h 83"/>
                  <a:gd name="T74" fmla="*/ 47 w 67"/>
                  <a:gd name="T75" fmla="*/ 81 h 83"/>
                  <a:gd name="T76" fmla="*/ 42 w 67"/>
                  <a:gd name="T77" fmla="*/ 83 h 83"/>
                  <a:gd name="T78" fmla="*/ 35 w 67"/>
                  <a:gd name="T79" fmla="*/ 83 h 83"/>
                  <a:gd name="T80" fmla="*/ 29 w 67"/>
                  <a:gd name="T81" fmla="*/ 83 h 83"/>
                  <a:gd name="T82" fmla="*/ 23 w 67"/>
                  <a:gd name="T83" fmla="*/ 80 h 83"/>
                  <a:gd name="T84" fmla="*/ 16 w 67"/>
                  <a:gd name="T85" fmla="*/ 77 h 83"/>
                  <a:gd name="T86" fmla="*/ 12 w 67"/>
                  <a:gd name="T87" fmla="*/ 72 h 83"/>
                  <a:gd name="T88" fmla="*/ 4 w 67"/>
                  <a:gd name="T89" fmla="*/ 59 h 83"/>
                  <a:gd name="T90" fmla="*/ 0 w 67"/>
                  <a:gd name="T91" fmla="*/ 43 h 83"/>
                  <a:gd name="T92" fmla="*/ 4 w 67"/>
                  <a:gd name="T93" fmla="*/ 24 h 83"/>
                  <a:gd name="T94" fmla="*/ 12 w 67"/>
                  <a:gd name="T95" fmla="*/ 11 h 83"/>
                  <a:gd name="T96" fmla="*/ 23 w 67"/>
                  <a:gd name="T97" fmla="*/ 2 h 83"/>
                  <a:gd name="T98" fmla="*/ 37 w 6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3">
                    <a:moveTo>
                      <a:pt x="32" y="5"/>
                    </a:moveTo>
                    <a:lnTo>
                      <a:pt x="28" y="7"/>
                    </a:lnTo>
                    <a:lnTo>
                      <a:pt x="23" y="8"/>
                    </a:lnTo>
                    <a:lnTo>
                      <a:pt x="20" y="11"/>
                    </a:lnTo>
                    <a:lnTo>
                      <a:pt x="16" y="16"/>
                    </a:lnTo>
                    <a:lnTo>
                      <a:pt x="15" y="21"/>
                    </a:lnTo>
                    <a:lnTo>
                      <a:pt x="13" y="27"/>
                    </a:lnTo>
                    <a:lnTo>
                      <a:pt x="50" y="27"/>
                    </a:lnTo>
                    <a:lnTo>
                      <a:pt x="48" y="21"/>
                    </a:lnTo>
                    <a:lnTo>
                      <a:pt x="48" y="16"/>
                    </a:lnTo>
                    <a:lnTo>
                      <a:pt x="45" y="11"/>
                    </a:lnTo>
                    <a:lnTo>
                      <a:pt x="42" y="8"/>
                    </a:lnTo>
                    <a:lnTo>
                      <a:pt x="37" y="7"/>
                    </a:lnTo>
                    <a:lnTo>
                      <a:pt x="32" y="5"/>
                    </a:lnTo>
                    <a:close/>
                    <a:moveTo>
                      <a:pt x="37" y="0"/>
                    </a:moveTo>
                    <a:lnTo>
                      <a:pt x="45" y="0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5"/>
                    </a:lnTo>
                    <a:lnTo>
                      <a:pt x="66" y="23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5" y="48"/>
                    </a:lnTo>
                    <a:lnTo>
                      <a:pt x="21" y="59"/>
                    </a:lnTo>
                    <a:lnTo>
                      <a:pt x="28" y="64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9"/>
                    </a:lnTo>
                    <a:lnTo>
                      <a:pt x="55" y="66"/>
                    </a:lnTo>
                    <a:lnTo>
                      <a:pt x="59" y="61"/>
                    </a:lnTo>
                    <a:lnTo>
                      <a:pt x="62" y="56"/>
                    </a:lnTo>
                    <a:lnTo>
                      <a:pt x="64" y="50"/>
                    </a:lnTo>
                    <a:lnTo>
                      <a:pt x="67" y="51"/>
                    </a:lnTo>
                    <a:lnTo>
                      <a:pt x="66" y="59"/>
                    </a:lnTo>
                    <a:lnTo>
                      <a:pt x="62" y="67"/>
                    </a:lnTo>
                    <a:lnTo>
                      <a:pt x="56" y="73"/>
                    </a:lnTo>
                    <a:lnTo>
                      <a:pt x="53" y="78"/>
                    </a:lnTo>
                    <a:lnTo>
                      <a:pt x="47" y="81"/>
                    </a:lnTo>
                    <a:lnTo>
                      <a:pt x="42" y="83"/>
                    </a:lnTo>
                    <a:lnTo>
                      <a:pt x="35" y="83"/>
                    </a:lnTo>
                    <a:lnTo>
                      <a:pt x="29" y="83"/>
                    </a:lnTo>
                    <a:lnTo>
                      <a:pt x="23" y="80"/>
                    </a:lnTo>
                    <a:lnTo>
                      <a:pt x="16" y="77"/>
                    </a:lnTo>
                    <a:lnTo>
                      <a:pt x="12" y="72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4" y="24"/>
                    </a:lnTo>
                    <a:lnTo>
                      <a:pt x="12" y="11"/>
                    </a:lnTo>
                    <a:lnTo>
                      <a:pt x="2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3" name="Freeform 5174"/>
              <p:cNvSpPr>
                <a:spLocks/>
              </p:cNvSpPr>
              <p:nvPr/>
            </p:nvSpPr>
            <p:spPr bwMode="auto">
              <a:xfrm>
                <a:off x="11649" y="15877"/>
                <a:ext cx="26" cy="42"/>
              </a:xfrm>
              <a:custGeom>
                <a:avLst/>
                <a:gdLst>
                  <a:gd name="T0" fmla="*/ 28 w 52"/>
                  <a:gd name="T1" fmla="*/ 0 h 83"/>
                  <a:gd name="T2" fmla="*/ 38 w 52"/>
                  <a:gd name="T3" fmla="*/ 4 h 83"/>
                  <a:gd name="T4" fmla="*/ 42 w 52"/>
                  <a:gd name="T5" fmla="*/ 2 h 83"/>
                  <a:gd name="T6" fmla="*/ 44 w 52"/>
                  <a:gd name="T7" fmla="*/ 0 h 83"/>
                  <a:gd name="T8" fmla="*/ 47 w 52"/>
                  <a:gd name="T9" fmla="*/ 26 h 83"/>
                  <a:gd name="T10" fmla="*/ 41 w 52"/>
                  <a:gd name="T11" fmla="*/ 19 h 83"/>
                  <a:gd name="T12" fmla="*/ 36 w 52"/>
                  <a:gd name="T13" fmla="*/ 10 h 83"/>
                  <a:gd name="T14" fmla="*/ 28 w 52"/>
                  <a:gd name="T15" fmla="*/ 5 h 83"/>
                  <a:gd name="T16" fmla="*/ 17 w 52"/>
                  <a:gd name="T17" fmla="*/ 5 h 83"/>
                  <a:gd name="T18" fmla="*/ 11 w 52"/>
                  <a:gd name="T19" fmla="*/ 11 h 83"/>
                  <a:gd name="T20" fmla="*/ 11 w 52"/>
                  <a:gd name="T21" fmla="*/ 19 h 83"/>
                  <a:gd name="T22" fmla="*/ 15 w 52"/>
                  <a:gd name="T23" fmla="*/ 27 h 83"/>
                  <a:gd name="T24" fmla="*/ 34 w 52"/>
                  <a:gd name="T25" fmla="*/ 37 h 83"/>
                  <a:gd name="T26" fmla="*/ 49 w 52"/>
                  <a:gd name="T27" fmla="*/ 46 h 83"/>
                  <a:gd name="T28" fmla="*/ 52 w 52"/>
                  <a:gd name="T29" fmla="*/ 59 h 83"/>
                  <a:gd name="T30" fmla="*/ 49 w 52"/>
                  <a:gd name="T31" fmla="*/ 72 h 83"/>
                  <a:gd name="T32" fmla="*/ 39 w 52"/>
                  <a:gd name="T33" fmla="*/ 80 h 83"/>
                  <a:gd name="T34" fmla="*/ 27 w 52"/>
                  <a:gd name="T35" fmla="*/ 83 h 83"/>
                  <a:gd name="T36" fmla="*/ 11 w 52"/>
                  <a:gd name="T37" fmla="*/ 81 h 83"/>
                  <a:gd name="T38" fmla="*/ 6 w 52"/>
                  <a:gd name="T39" fmla="*/ 80 h 83"/>
                  <a:gd name="T40" fmla="*/ 3 w 52"/>
                  <a:gd name="T41" fmla="*/ 81 h 83"/>
                  <a:gd name="T42" fmla="*/ 0 w 52"/>
                  <a:gd name="T43" fmla="*/ 54 h 83"/>
                  <a:gd name="T44" fmla="*/ 4 w 52"/>
                  <a:gd name="T45" fmla="*/ 61 h 83"/>
                  <a:gd name="T46" fmla="*/ 11 w 52"/>
                  <a:gd name="T47" fmla="*/ 72 h 83"/>
                  <a:gd name="T48" fmla="*/ 22 w 52"/>
                  <a:gd name="T49" fmla="*/ 77 h 83"/>
                  <a:gd name="T50" fmla="*/ 31 w 52"/>
                  <a:gd name="T51" fmla="*/ 77 h 83"/>
                  <a:gd name="T52" fmla="*/ 39 w 52"/>
                  <a:gd name="T53" fmla="*/ 70 h 83"/>
                  <a:gd name="T54" fmla="*/ 39 w 52"/>
                  <a:gd name="T55" fmla="*/ 61 h 83"/>
                  <a:gd name="T56" fmla="*/ 31 w 52"/>
                  <a:gd name="T57" fmla="*/ 53 h 83"/>
                  <a:gd name="T58" fmla="*/ 19 w 52"/>
                  <a:gd name="T59" fmla="*/ 46 h 83"/>
                  <a:gd name="T60" fmla="*/ 6 w 52"/>
                  <a:gd name="T61" fmla="*/ 39 h 83"/>
                  <a:gd name="T62" fmla="*/ 0 w 52"/>
                  <a:gd name="T63" fmla="*/ 29 h 83"/>
                  <a:gd name="T64" fmla="*/ 0 w 52"/>
                  <a:gd name="T65" fmla="*/ 16 h 83"/>
                  <a:gd name="T66" fmla="*/ 6 w 52"/>
                  <a:gd name="T67" fmla="*/ 7 h 83"/>
                  <a:gd name="T68" fmla="*/ 17 w 52"/>
                  <a:gd name="T6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83">
                    <a:moveTo>
                      <a:pt x="23" y="0"/>
                    </a:moveTo>
                    <a:lnTo>
                      <a:pt x="28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7" y="26"/>
                    </a:lnTo>
                    <a:lnTo>
                      <a:pt x="44" y="26"/>
                    </a:lnTo>
                    <a:lnTo>
                      <a:pt x="41" y="19"/>
                    </a:lnTo>
                    <a:lnTo>
                      <a:pt x="39" y="13"/>
                    </a:lnTo>
                    <a:lnTo>
                      <a:pt x="36" y="10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3" y="5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11" y="19"/>
                    </a:lnTo>
                    <a:lnTo>
                      <a:pt x="12" y="23"/>
                    </a:lnTo>
                    <a:lnTo>
                      <a:pt x="15" y="27"/>
                    </a:lnTo>
                    <a:lnTo>
                      <a:pt x="23" y="31"/>
                    </a:lnTo>
                    <a:lnTo>
                      <a:pt x="34" y="37"/>
                    </a:lnTo>
                    <a:lnTo>
                      <a:pt x="42" y="42"/>
                    </a:lnTo>
                    <a:lnTo>
                      <a:pt x="49" y="46"/>
                    </a:lnTo>
                    <a:lnTo>
                      <a:pt x="52" y="53"/>
                    </a:lnTo>
                    <a:lnTo>
                      <a:pt x="52" y="59"/>
                    </a:lnTo>
                    <a:lnTo>
                      <a:pt x="52" y="66"/>
                    </a:lnTo>
                    <a:lnTo>
                      <a:pt x="49" y="72"/>
                    </a:lnTo>
                    <a:lnTo>
                      <a:pt x="44" y="77"/>
                    </a:lnTo>
                    <a:lnTo>
                      <a:pt x="39" y="80"/>
                    </a:lnTo>
                    <a:lnTo>
                      <a:pt x="33" y="83"/>
                    </a:lnTo>
                    <a:lnTo>
                      <a:pt x="27" y="83"/>
                    </a:lnTo>
                    <a:lnTo>
                      <a:pt x="19" y="83"/>
                    </a:lnTo>
                    <a:lnTo>
                      <a:pt x="11" y="81"/>
                    </a:lnTo>
                    <a:lnTo>
                      <a:pt x="7" y="80"/>
                    </a:lnTo>
                    <a:lnTo>
                      <a:pt x="6" y="80"/>
                    </a:lnTo>
                    <a:lnTo>
                      <a:pt x="4" y="80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4" y="61"/>
                    </a:lnTo>
                    <a:lnTo>
                      <a:pt x="7" y="67"/>
                    </a:lnTo>
                    <a:lnTo>
                      <a:pt x="11" y="72"/>
                    </a:lnTo>
                    <a:lnTo>
                      <a:pt x="15" y="75"/>
                    </a:lnTo>
                    <a:lnTo>
                      <a:pt x="22" y="77"/>
                    </a:lnTo>
                    <a:lnTo>
                      <a:pt x="27" y="78"/>
                    </a:lnTo>
                    <a:lnTo>
                      <a:pt x="31" y="77"/>
                    </a:lnTo>
                    <a:lnTo>
                      <a:pt x="36" y="75"/>
                    </a:lnTo>
                    <a:lnTo>
                      <a:pt x="39" y="70"/>
                    </a:lnTo>
                    <a:lnTo>
                      <a:pt x="39" y="66"/>
                    </a:lnTo>
                    <a:lnTo>
                      <a:pt x="39" y="61"/>
                    </a:lnTo>
                    <a:lnTo>
                      <a:pt x="36" y="56"/>
                    </a:lnTo>
                    <a:lnTo>
                      <a:pt x="31" y="53"/>
                    </a:lnTo>
                    <a:lnTo>
                      <a:pt x="27" y="50"/>
                    </a:lnTo>
                    <a:lnTo>
                      <a:pt x="19" y="46"/>
                    </a:lnTo>
                    <a:lnTo>
                      <a:pt x="12" y="42"/>
                    </a:lnTo>
                    <a:lnTo>
                      <a:pt x="6" y="39"/>
                    </a:lnTo>
                    <a:lnTo>
                      <a:pt x="3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4" name="Freeform 5175"/>
              <p:cNvSpPr>
                <a:spLocks/>
              </p:cNvSpPr>
              <p:nvPr/>
            </p:nvSpPr>
            <p:spPr bwMode="auto">
              <a:xfrm>
                <a:off x="11679" y="15878"/>
                <a:ext cx="44" cy="41"/>
              </a:xfrm>
              <a:custGeom>
                <a:avLst/>
                <a:gdLst>
                  <a:gd name="T0" fmla="*/ 0 w 89"/>
                  <a:gd name="T1" fmla="*/ 0 h 81"/>
                  <a:gd name="T2" fmla="*/ 29 w 89"/>
                  <a:gd name="T3" fmla="*/ 0 h 81"/>
                  <a:gd name="T4" fmla="*/ 29 w 89"/>
                  <a:gd name="T5" fmla="*/ 52 h 81"/>
                  <a:gd name="T6" fmla="*/ 29 w 89"/>
                  <a:gd name="T7" fmla="*/ 59 h 81"/>
                  <a:gd name="T8" fmla="*/ 31 w 89"/>
                  <a:gd name="T9" fmla="*/ 64 h 81"/>
                  <a:gd name="T10" fmla="*/ 32 w 89"/>
                  <a:gd name="T11" fmla="*/ 67 h 81"/>
                  <a:gd name="T12" fmla="*/ 37 w 89"/>
                  <a:gd name="T13" fmla="*/ 70 h 81"/>
                  <a:gd name="T14" fmla="*/ 42 w 89"/>
                  <a:gd name="T15" fmla="*/ 71 h 81"/>
                  <a:gd name="T16" fmla="*/ 45 w 89"/>
                  <a:gd name="T17" fmla="*/ 70 h 81"/>
                  <a:gd name="T18" fmla="*/ 50 w 89"/>
                  <a:gd name="T19" fmla="*/ 68 h 81"/>
                  <a:gd name="T20" fmla="*/ 56 w 89"/>
                  <a:gd name="T21" fmla="*/ 65 h 81"/>
                  <a:gd name="T22" fmla="*/ 61 w 89"/>
                  <a:gd name="T23" fmla="*/ 59 h 81"/>
                  <a:gd name="T24" fmla="*/ 61 w 89"/>
                  <a:gd name="T25" fmla="*/ 14 h 81"/>
                  <a:gd name="T26" fmla="*/ 61 w 89"/>
                  <a:gd name="T27" fmla="*/ 11 h 81"/>
                  <a:gd name="T28" fmla="*/ 61 w 89"/>
                  <a:gd name="T29" fmla="*/ 8 h 81"/>
                  <a:gd name="T30" fmla="*/ 59 w 89"/>
                  <a:gd name="T31" fmla="*/ 6 h 81"/>
                  <a:gd name="T32" fmla="*/ 56 w 89"/>
                  <a:gd name="T33" fmla="*/ 5 h 81"/>
                  <a:gd name="T34" fmla="*/ 53 w 89"/>
                  <a:gd name="T35" fmla="*/ 3 h 81"/>
                  <a:gd name="T36" fmla="*/ 48 w 89"/>
                  <a:gd name="T37" fmla="*/ 3 h 81"/>
                  <a:gd name="T38" fmla="*/ 48 w 89"/>
                  <a:gd name="T39" fmla="*/ 0 h 81"/>
                  <a:gd name="T40" fmla="*/ 75 w 89"/>
                  <a:gd name="T41" fmla="*/ 0 h 81"/>
                  <a:gd name="T42" fmla="*/ 75 w 89"/>
                  <a:gd name="T43" fmla="*/ 48 h 81"/>
                  <a:gd name="T44" fmla="*/ 75 w 89"/>
                  <a:gd name="T45" fmla="*/ 56 h 81"/>
                  <a:gd name="T46" fmla="*/ 75 w 89"/>
                  <a:gd name="T47" fmla="*/ 62 h 81"/>
                  <a:gd name="T48" fmla="*/ 77 w 89"/>
                  <a:gd name="T49" fmla="*/ 65 h 81"/>
                  <a:gd name="T50" fmla="*/ 77 w 89"/>
                  <a:gd name="T51" fmla="*/ 67 h 81"/>
                  <a:gd name="T52" fmla="*/ 78 w 89"/>
                  <a:gd name="T53" fmla="*/ 68 h 81"/>
                  <a:gd name="T54" fmla="*/ 81 w 89"/>
                  <a:gd name="T55" fmla="*/ 70 h 81"/>
                  <a:gd name="T56" fmla="*/ 85 w 89"/>
                  <a:gd name="T57" fmla="*/ 70 h 81"/>
                  <a:gd name="T58" fmla="*/ 88 w 89"/>
                  <a:gd name="T59" fmla="*/ 68 h 81"/>
                  <a:gd name="T60" fmla="*/ 89 w 89"/>
                  <a:gd name="T61" fmla="*/ 71 h 81"/>
                  <a:gd name="T62" fmla="*/ 65 w 89"/>
                  <a:gd name="T63" fmla="*/ 81 h 81"/>
                  <a:gd name="T64" fmla="*/ 61 w 89"/>
                  <a:gd name="T65" fmla="*/ 81 h 81"/>
                  <a:gd name="T66" fmla="*/ 61 w 89"/>
                  <a:gd name="T67" fmla="*/ 65 h 81"/>
                  <a:gd name="T68" fmla="*/ 54 w 89"/>
                  <a:gd name="T69" fmla="*/ 71 h 81"/>
                  <a:gd name="T70" fmla="*/ 50 w 89"/>
                  <a:gd name="T71" fmla="*/ 76 h 81"/>
                  <a:gd name="T72" fmla="*/ 46 w 89"/>
                  <a:gd name="T73" fmla="*/ 78 h 81"/>
                  <a:gd name="T74" fmla="*/ 40 w 89"/>
                  <a:gd name="T75" fmla="*/ 81 h 81"/>
                  <a:gd name="T76" fmla="*/ 34 w 89"/>
                  <a:gd name="T77" fmla="*/ 81 h 81"/>
                  <a:gd name="T78" fmla="*/ 29 w 89"/>
                  <a:gd name="T79" fmla="*/ 79 h 81"/>
                  <a:gd name="T80" fmla="*/ 23 w 89"/>
                  <a:gd name="T81" fmla="*/ 78 h 81"/>
                  <a:gd name="T82" fmla="*/ 19 w 89"/>
                  <a:gd name="T83" fmla="*/ 73 h 81"/>
                  <a:gd name="T84" fmla="*/ 16 w 89"/>
                  <a:gd name="T85" fmla="*/ 67 h 81"/>
                  <a:gd name="T86" fmla="*/ 15 w 89"/>
                  <a:gd name="T87" fmla="*/ 64 h 81"/>
                  <a:gd name="T88" fmla="*/ 15 w 89"/>
                  <a:gd name="T89" fmla="*/ 57 h 81"/>
                  <a:gd name="T90" fmla="*/ 15 w 89"/>
                  <a:gd name="T91" fmla="*/ 51 h 81"/>
                  <a:gd name="T92" fmla="*/ 15 w 89"/>
                  <a:gd name="T93" fmla="*/ 16 h 81"/>
                  <a:gd name="T94" fmla="*/ 15 w 89"/>
                  <a:gd name="T95" fmla="*/ 11 h 81"/>
                  <a:gd name="T96" fmla="*/ 13 w 89"/>
                  <a:gd name="T97" fmla="*/ 8 h 81"/>
                  <a:gd name="T98" fmla="*/ 11 w 89"/>
                  <a:gd name="T99" fmla="*/ 6 h 81"/>
                  <a:gd name="T100" fmla="*/ 10 w 89"/>
                  <a:gd name="T101" fmla="*/ 5 h 81"/>
                  <a:gd name="T102" fmla="*/ 7 w 89"/>
                  <a:gd name="T103" fmla="*/ 3 h 81"/>
                  <a:gd name="T104" fmla="*/ 0 w 89"/>
                  <a:gd name="T105" fmla="*/ 3 h 81"/>
                  <a:gd name="T106" fmla="*/ 0 w 89"/>
                  <a:gd name="T10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" h="81">
                    <a:moveTo>
                      <a:pt x="0" y="0"/>
                    </a:moveTo>
                    <a:lnTo>
                      <a:pt x="29" y="0"/>
                    </a:lnTo>
                    <a:lnTo>
                      <a:pt x="29" y="52"/>
                    </a:lnTo>
                    <a:lnTo>
                      <a:pt x="29" y="59"/>
                    </a:lnTo>
                    <a:lnTo>
                      <a:pt x="31" y="64"/>
                    </a:lnTo>
                    <a:lnTo>
                      <a:pt x="32" y="67"/>
                    </a:lnTo>
                    <a:lnTo>
                      <a:pt x="37" y="70"/>
                    </a:lnTo>
                    <a:lnTo>
                      <a:pt x="42" y="71"/>
                    </a:lnTo>
                    <a:lnTo>
                      <a:pt x="45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59"/>
                    </a:lnTo>
                    <a:lnTo>
                      <a:pt x="61" y="14"/>
                    </a:lnTo>
                    <a:lnTo>
                      <a:pt x="61" y="11"/>
                    </a:lnTo>
                    <a:lnTo>
                      <a:pt x="61" y="8"/>
                    </a:lnTo>
                    <a:lnTo>
                      <a:pt x="59" y="6"/>
                    </a:lnTo>
                    <a:lnTo>
                      <a:pt x="56" y="5"/>
                    </a:lnTo>
                    <a:lnTo>
                      <a:pt x="53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75" y="0"/>
                    </a:lnTo>
                    <a:lnTo>
                      <a:pt x="75" y="48"/>
                    </a:lnTo>
                    <a:lnTo>
                      <a:pt x="75" y="56"/>
                    </a:lnTo>
                    <a:lnTo>
                      <a:pt x="75" y="62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8" y="68"/>
                    </a:lnTo>
                    <a:lnTo>
                      <a:pt x="81" y="70"/>
                    </a:lnTo>
                    <a:lnTo>
                      <a:pt x="85" y="70"/>
                    </a:lnTo>
                    <a:lnTo>
                      <a:pt x="88" y="68"/>
                    </a:lnTo>
                    <a:lnTo>
                      <a:pt x="89" y="71"/>
                    </a:lnTo>
                    <a:lnTo>
                      <a:pt x="65" y="81"/>
                    </a:lnTo>
                    <a:lnTo>
                      <a:pt x="61" y="81"/>
                    </a:lnTo>
                    <a:lnTo>
                      <a:pt x="61" y="65"/>
                    </a:lnTo>
                    <a:lnTo>
                      <a:pt x="54" y="71"/>
                    </a:lnTo>
                    <a:lnTo>
                      <a:pt x="50" y="76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4" y="81"/>
                    </a:lnTo>
                    <a:lnTo>
                      <a:pt x="29" y="79"/>
                    </a:lnTo>
                    <a:lnTo>
                      <a:pt x="23" y="78"/>
                    </a:lnTo>
                    <a:lnTo>
                      <a:pt x="19" y="73"/>
                    </a:lnTo>
                    <a:lnTo>
                      <a:pt x="16" y="67"/>
                    </a:lnTo>
                    <a:lnTo>
                      <a:pt x="15" y="64"/>
                    </a:lnTo>
                    <a:lnTo>
                      <a:pt x="15" y="57"/>
                    </a:lnTo>
                    <a:lnTo>
                      <a:pt x="15" y="51"/>
                    </a:lnTo>
                    <a:lnTo>
                      <a:pt x="15" y="16"/>
                    </a:lnTo>
                    <a:lnTo>
                      <a:pt x="15" y="11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5" name="Freeform 5176"/>
              <p:cNvSpPr>
                <a:spLocks/>
              </p:cNvSpPr>
              <p:nvPr/>
            </p:nvSpPr>
            <p:spPr bwMode="auto">
              <a:xfrm>
                <a:off x="11726" y="15857"/>
                <a:ext cx="19" cy="61"/>
              </a:xfrm>
              <a:custGeom>
                <a:avLst/>
                <a:gdLst>
                  <a:gd name="T0" fmla="*/ 24 w 40"/>
                  <a:gd name="T1" fmla="*/ 0 h 122"/>
                  <a:gd name="T2" fmla="*/ 27 w 40"/>
                  <a:gd name="T3" fmla="*/ 0 h 122"/>
                  <a:gd name="T4" fmla="*/ 27 w 40"/>
                  <a:gd name="T5" fmla="*/ 103 h 122"/>
                  <a:gd name="T6" fmla="*/ 27 w 40"/>
                  <a:gd name="T7" fmla="*/ 110 h 122"/>
                  <a:gd name="T8" fmla="*/ 29 w 40"/>
                  <a:gd name="T9" fmla="*/ 114 h 122"/>
                  <a:gd name="T10" fmla="*/ 30 w 40"/>
                  <a:gd name="T11" fmla="*/ 116 h 122"/>
                  <a:gd name="T12" fmla="*/ 32 w 40"/>
                  <a:gd name="T13" fmla="*/ 118 h 122"/>
                  <a:gd name="T14" fmla="*/ 35 w 40"/>
                  <a:gd name="T15" fmla="*/ 118 h 122"/>
                  <a:gd name="T16" fmla="*/ 40 w 40"/>
                  <a:gd name="T17" fmla="*/ 119 h 122"/>
                  <a:gd name="T18" fmla="*/ 40 w 40"/>
                  <a:gd name="T19" fmla="*/ 122 h 122"/>
                  <a:gd name="T20" fmla="*/ 2 w 40"/>
                  <a:gd name="T21" fmla="*/ 122 h 122"/>
                  <a:gd name="T22" fmla="*/ 2 w 40"/>
                  <a:gd name="T23" fmla="*/ 119 h 122"/>
                  <a:gd name="T24" fmla="*/ 6 w 40"/>
                  <a:gd name="T25" fmla="*/ 118 h 122"/>
                  <a:gd name="T26" fmla="*/ 10 w 40"/>
                  <a:gd name="T27" fmla="*/ 118 h 122"/>
                  <a:gd name="T28" fmla="*/ 11 w 40"/>
                  <a:gd name="T29" fmla="*/ 116 h 122"/>
                  <a:gd name="T30" fmla="*/ 13 w 40"/>
                  <a:gd name="T31" fmla="*/ 114 h 122"/>
                  <a:gd name="T32" fmla="*/ 13 w 40"/>
                  <a:gd name="T33" fmla="*/ 110 h 122"/>
                  <a:gd name="T34" fmla="*/ 13 w 40"/>
                  <a:gd name="T35" fmla="*/ 103 h 122"/>
                  <a:gd name="T36" fmla="*/ 13 w 40"/>
                  <a:gd name="T37" fmla="*/ 32 h 122"/>
                  <a:gd name="T38" fmla="*/ 13 w 40"/>
                  <a:gd name="T39" fmla="*/ 25 h 122"/>
                  <a:gd name="T40" fmla="*/ 13 w 40"/>
                  <a:gd name="T41" fmla="*/ 19 h 122"/>
                  <a:gd name="T42" fmla="*/ 13 w 40"/>
                  <a:gd name="T43" fmla="*/ 16 h 122"/>
                  <a:gd name="T44" fmla="*/ 11 w 40"/>
                  <a:gd name="T45" fmla="*/ 14 h 122"/>
                  <a:gd name="T46" fmla="*/ 11 w 40"/>
                  <a:gd name="T47" fmla="*/ 13 h 122"/>
                  <a:gd name="T48" fmla="*/ 10 w 40"/>
                  <a:gd name="T49" fmla="*/ 11 h 122"/>
                  <a:gd name="T50" fmla="*/ 8 w 40"/>
                  <a:gd name="T51" fmla="*/ 11 h 122"/>
                  <a:gd name="T52" fmla="*/ 5 w 40"/>
                  <a:gd name="T53" fmla="*/ 11 h 122"/>
                  <a:gd name="T54" fmla="*/ 2 w 40"/>
                  <a:gd name="T55" fmla="*/ 13 h 122"/>
                  <a:gd name="T56" fmla="*/ 0 w 40"/>
                  <a:gd name="T57" fmla="*/ 10 h 122"/>
                  <a:gd name="T58" fmla="*/ 24 w 40"/>
                  <a:gd name="T5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122">
                    <a:moveTo>
                      <a:pt x="24" y="0"/>
                    </a:moveTo>
                    <a:lnTo>
                      <a:pt x="27" y="0"/>
                    </a:lnTo>
                    <a:lnTo>
                      <a:pt x="27" y="103"/>
                    </a:lnTo>
                    <a:lnTo>
                      <a:pt x="27" y="110"/>
                    </a:lnTo>
                    <a:lnTo>
                      <a:pt x="29" y="114"/>
                    </a:lnTo>
                    <a:lnTo>
                      <a:pt x="30" y="116"/>
                    </a:lnTo>
                    <a:lnTo>
                      <a:pt x="32" y="118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0" y="122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6" y="118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3" y="114"/>
                    </a:lnTo>
                    <a:lnTo>
                      <a:pt x="13" y="110"/>
                    </a:lnTo>
                    <a:lnTo>
                      <a:pt x="13" y="103"/>
                    </a:lnTo>
                    <a:lnTo>
                      <a:pt x="13" y="32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6" name="Freeform 5177"/>
              <p:cNvSpPr>
                <a:spLocks/>
              </p:cNvSpPr>
              <p:nvPr/>
            </p:nvSpPr>
            <p:spPr bwMode="auto">
              <a:xfrm>
                <a:off x="11749" y="15865"/>
                <a:ext cx="23" cy="53"/>
              </a:xfrm>
              <a:custGeom>
                <a:avLst/>
                <a:gdLst>
                  <a:gd name="T0" fmla="*/ 24 w 46"/>
                  <a:gd name="T1" fmla="*/ 0 h 104"/>
                  <a:gd name="T2" fmla="*/ 26 w 46"/>
                  <a:gd name="T3" fmla="*/ 0 h 104"/>
                  <a:gd name="T4" fmla="*/ 26 w 46"/>
                  <a:gd name="T5" fmla="*/ 25 h 104"/>
                  <a:gd name="T6" fmla="*/ 45 w 46"/>
                  <a:gd name="T7" fmla="*/ 25 h 104"/>
                  <a:gd name="T8" fmla="*/ 45 w 46"/>
                  <a:gd name="T9" fmla="*/ 31 h 104"/>
                  <a:gd name="T10" fmla="*/ 26 w 46"/>
                  <a:gd name="T11" fmla="*/ 31 h 104"/>
                  <a:gd name="T12" fmla="*/ 26 w 46"/>
                  <a:gd name="T13" fmla="*/ 82 h 104"/>
                  <a:gd name="T14" fmla="*/ 26 w 46"/>
                  <a:gd name="T15" fmla="*/ 87 h 104"/>
                  <a:gd name="T16" fmla="*/ 27 w 46"/>
                  <a:gd name="T17" fmla="*/ 90 h 104"/>
                  <a:gd name="T18" fmla="*/ 29 w 46"/>
                  <a:gd name="T19" fmla="*/ 92 h 104"/>
                  <a:gd name="T20" fmla="*/ 30 w 46"/>
                  <a:gd name="T21" fmla="*/ 95 h 104"/>
                  <a:gd name="T22" fmla="*/ 34 w 46"/>
                  <a:gd name="T23" fmla="*/ 95 h 104"/>
                  <a:gd name="T24" fmla="*/ 37 w 46"/>
                  <a:gd name="T25" fmla="*/ 95 h 104"/>
                  <a:gd name="T26" fmla="*/ 40 w 46"/>
                  <a:gd name="T27" fmla="*/ 93 h 104"/>
                  <a:gd name="T28" fmla="*/ 41 w 46"/>
                  <a:gd name="T29" fmla="*/ 92 h 104"/>
                  <a:gd name="T30" fmla="*/ 43 w 46"/>
                  <a:gd name="T31" fmla="*/ 89 h 104"/>
                  <a:gd name="T32" fmla="*/ 46 w 46"/>
                  <a:gd name="T33" fmla="*/ 89 h 104"/>
                  <a:gd name="T34" fmla="*/ 45 w 46"/>
                  <a:gd name="T35" fmla="*/ 93 h 104"/>
                  <a:gd name="T36" fmla="*/ 41 w 46"/>
                  <a:gd name="T37" fmla="*/ 98 h 104"/>
                  <a:gd name="T38" fmla="*/ 38 w 46"/>
                  <a:gd name="T39" fmla="*/ 101 h 104"/>
                  <a:gd name="T40" fmla="*/ 34 w 46"/>
                  <a:gd name="T41" fmla="*/ 104 h 104"/>
                  <a:gd name="T42" fmla="*/ 27 w 46"/>
                  <a:gd name="T43" fmla="*/ 104 h 104"/>
                  <a:gd name="T44" fmla="*/ 22 w 46"/>
                  <a:gd name="T45" fmla="*/ 104 h 104"/>
                  <a:gd name="T46" fmla="*/ 19 w 46"/>
                  <a:gd name="T47" fmla="*/ 103 h 104"/>
                  <a:gd name="T48" fmla="*/ 16 w 46"/>
                  <a:gd name="T49" fmla="*/ 100 h 104"/>
                  <a:gd name="T50" fmla="*/ 13 w 46"/>
                  <a:gd name="T51" fmla="*/ 96 h 104"/>
                  <a:gd name="T52" fmla="*/ 13 w 46"/>
                  <a:gd name="T53" fmla="*/ 92 h 104"/>
                  <a:gd name="T54" fmla="*/ 11 w 46"/>
                  <a:gd name="T55" fmla="*/ 84 h 104"/>
                  <a:gd name="T56" fmla="*/ 11 w 46"/>
                  <a:gd name="T57" fmla="*/ 31 h 104"/>
                  <a:gd name="T58" fmla="*/ 0 w 46"/>
                  <a:gd name="T59" fmla="*/ 31 h 104"/>
                  <a:gd name="T60" fmla="*/ 0 w 46"/>
                  <a:gd name="T61" fmla="*/ 28 h 104"/>
                  <a:gd name="T62" fmla="*/ 5 w 46"/>
                  <a:gd name="T63" fmla="*/ 25 h 104"/>
                  <a:gd name="T64" fmla="*/ 10 w 46"/>
                  <a:gd name="T65" fmla="*/ 22 h 104"/>
                  <a:gd name="T66" fmla="*/ 14 w 46"/>
                  <a:gd name="T67" fmla="*/ 17 h 104"/>
                  <a:gd name="T68" fmla="*/ 18 w 46"/>
                  <a:gd name="T69" fmla="*/ 11 h 104"/>
                  <a:gd name="T70" fmla="*/ 19 w 46"/>
                  <a:gd name="T71" fmla="*/ 9 h 104"/>
                  <a:gd name="T72" fmla="*/ 21 w 46"/>
                  <a:gd name="T73" fmla="*/ 4 h 104"/>
                  <a:gd name="T74" fmla="*/ 24 w 46"/>
                  <a:gd name="T7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104">
                    <a:moveTo>
                      <a:pt x="24" y="0"/>
                    </a:moveTo>
                    <a:lnTo>
                      <a:pt x="26" y="0"/>
                    </a:lnTo>
                    <a:lnTo>
                      <a:pt x="26" y="25"/>
                    </a:lnTo>
                    <a:lnTo>
                      <a:pt x="45" y="25"/>
                    </a:lnTo>
                    <a:lnTo>
                      <a:pt x="45" y="31"/>
                    </a:lnTo>
                    <a:lnTo>
                      <a:pt x="26" y="31"/>
                    </a:lnTo>
                    <a:lnTo>
                      <a:pt x="26" y="82"/>
                    </a:lnTo>
                    <a:lnTo>
                      <a:pt x="26" y="87"/>
                    </a:lnTo>
                    <a:lnTo>
                      <a:pt x="27" y="90"/>
                    </a:lnTo>
                    <a:lnTo>
                      <a:pt x="29" y="92"/>
                    </a:lnTo>
                    <a:lnTo>
                      <a:pt x="30" y="95"/>
                    </a:lnTo>
                    <a:lnTo>
                      <a:pt x="34" y="95"/>
                    </a:lnTo>
                    <a:lnTo>
                      <a:pt x="37" y="95"/>
                    </a:lnTo>
                    <a:lnTo>
                      <a:pt x="40" y="93"/>
                    </a:lnTo>
                    <a:lnTo>
                      <a:pt x="41" y="92"/>
                    </a:lnTo>
                    <a:lnTo>
                      <a:pt x="43" y="89"/>
                    </a:lnTo>
                    <a:lnTo>
                      <a:pt x="46" y="89"/>
                    </a:lnTo>
                    <a:lnTo>
                      <a:pt x="45" y="93"/>
                    </a:lnTo>
                    <a:lnTo>
                      <a:pt x="41" y="98"/>
                    </a:lnTo>
                    <a:lnTo>
                      <a:pt x="38" y="101"/>
                    </a:lnTo>
                    <a:lnTo>
                      <a:pt x="34" y="104"/>
                    </a:lnTo>
                    <a:lnTo>
                      <a:pt x="27" y="104"/>
                    </a:lnTo>
                    <a:lnTo>
                      <a:pt x="22" y="104"/>
                    </a:lnTo>
                    <a:lnTo>
                      <a:pt x="19" y="103"/>
                    </a:lnTo>
                    <a:lnTo>
                      <a:pt x="16" y="100"/>
                    </a:lnTo>
                    <a:lnTo>
                      <a:pt x="13" y="96"/>
                    </a:lnTo>
                    <a:lnTo>
                      <a:pt x="13" y="92"/>
                    </a:lnTo>
                    <a:lnTo>
                      <a:pt x="11" y="84"/>
                    </a:lnTo>
                    <a:lnTo>
                      <a:pt x="11" y="31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5" y="25"/>
                    </a:lnTo>
                    <a:lnTo>
                      <a:pt x="10" y="22"/>
                    </a:lnTo>
                    <a:lnTo>
                      <a:pt x="14" y="17"/>
                    </a:lnTo>
                    <a:lnTo>
                      <a:pt x="18" y="11"/>
                    </a:lnTo>
                    <a:lnTo>
                      <a:pt x="19" y="9"/>
                    </a:lnTo>
                    <a:lnTo>
                      <a:pt x="21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7" name="Freeform 5178"/>
              <p:cNvSpPr>
                <a:spLocks/>
              </p:cNvSpPr>
              <p:nvPr/>
            </p:nvSpPr>
            <p:spPr bwMode="auto">
              <a:xfrm>
                <a:off x="11776" y="15877"/>
                <a:ext cx="27" cy="42"/>
              </a:xfrm>
              <a:custGeom>
                <a:avLst/>
                <a:gdLst>
                  <a:gd name="T0" fmla="*/ 28 w 52"/>
                  <a:gd name="T1" fmla="*/ 0 h 83"/>
                  <a:gd name="T2" fmla="*/ 38 w 52"/>
                  <a:gd name="T3" fmla="*/ 4 h 83"/>
                  <a:gd name="T4" fmla="*/ 43 w 52"/>
                  <a:gd name="T5" fmla="*/ 2 h 83"/>
                  <a:gd name="T6" fmla="*/ 44 w 52"/>
                  <a:gd name="T7" fmla="*/ 0 h 83"/>
                  <a:gd name="T8" fmla="*/ 47 w 52"/>
                  <a:gd name="T9" fmla="*/ 26 h 83"/>
                  <a:gd name="T10" fmla="*/ 41 w 52"/>
                  <a:gd name="T11" fmla="*/ 19 h 83"/>
                  <a:gd name="T12" fmla="*/ 36 w 52"/>
                  <a:gd name="T13" fmla="*/ 10 h 83"/>
                  <a:gd name="T14" fmla="*/ 28 w 52"/>
                  <a:gd name="T15" fmla="*/ 5 h 83"/>
                  <a:gd name="T16" fmla="*/ 17 w 52"/>
                  <a:gd name="T17" fmla="*/ 5 h 83"/>
                  <a:gd name="T18" fmla="*/ 11 w 52"/>
                  <a:gd name="T19" fmla="*/ 11 h 83"/>
                  <a:gd name="T20" fmla="*/ 9 w 52"/>
                  <a:gd name="T21" fmla="*/ 19 h 83"/>
                  <a:gd name="T22" fmla="*/ 16 w 52"/>
                  <a:gd name="T23" fmla="*/ 27 h 83"/>
                  <a:gd name="T24" fmla="*/ 35 w 52"/>
                  <a:gd name="T25" fmla="*/ 37 h 83"/>
                  <a:gd name="T26" fmla="*/ 49 w 52"/>
                  <a:gd name="T27" fmla="*/ 46 h 83"/>
                  <a:gd name="T28" fmla="*/ 52 w 52"/>
                  <a:gd name="T29" fmla="*/ 59 h 83"/>
                  <a:gd name="T30" fmla="*/ 49 w 52"/>
                  <a:gd name="T31" fmla="*/ 72 h 83"/>
                  <a:gd name="T32" fmla="*/ 40 w 52"/>
                  <a:gd name="T33" fmla="*/ 80 h 83"/>
                  <a:gd name="T34" fmla="*/ 27 w 52"/>
                  <a:gd name="T35" fmla="*/ 83 h 83"/>
                  <a:gd name="T36" fmla="*/ 9 w 52"/>
                  <a:gd name="T37" fmla="*/ 81 h 83"/>
                  <a:gd name="T38" fmla="*/ 6 w 52"/>
                  <a:gd name="T39" fmla="*/ 80 h 83"/>
                  <a:gd name="T40" fmla="*/ 3 w 52"/>
                  <a:gd name="T41" fmla="*/ 81 h 83"/>
                  <a:gd name="T42" fmla="*/ 0 w 52"/>
                  <a:gd name="T43" fmla="*/ 54 h 83"/>
                  <a:gd name="T44" fmla="*/ 5 w 52"/>
                  <a:gd name="T45" fmla="*/ 61 h 83"/>
                  <a:gd name="T46" fmla="*/ 11 w 52"/>
                  <a:gd name="T47" fmla="*/ 72 h 83"/>
                  <a:gd name="T48" fmla="*/ 22 w 52"/>
                  <a:gd name="T49" fmla="*/ 77 h 83"/>
                  <a:gd name="T50" fmla="*/ 32 w 52"/>
                  <a:gd name="T51" fmla="*/ 77 h 83"/>
                  <a:gd name="T52" fmla="*/ 40 w 52"/>
                  <a:gd name="T53" fmla="*/ 70 h 83"/>
                  <a:gd name="T54" fmla="*/ 40 w 52"/>
                  <a:gd name="T55" fmla="*/ 61 h 83"/>
                  <a:gd name="T56" fmla="*/ 32 w 52"/>
                  <a:gd name="T57" fmla="*/ 53 h 83"/>
                  <a:gd name="T58" fmla="*/ 19 w 52"/>
                  <a:gd name="T59" fmla="*/ 46 h 83"/>
                  <a:gd name="T60" fmla="*/ 6 w 52"/>
                  <a:gd name="T61" fmla="*/ 39 h 83"/>
                  <a:gd name="T62" fmla="*/ 0 w 52"/>
                  <a:gd name="T63" fmla="*/ 29 h 83"/>
                  <a:gd name="T64" fmla="*/ 0 w 52"/>
                  <a:gd name="T65" fmla="*/ 16 h 83"/>
                  <a:gd name="T66" fmla="*/ 6 w 52"/>
                  <a:gd name="T67" fmla="*/ 7 h 83"/>
                  <a:gd name="T68" fmla="*/ 16 w 52"/>
                  <a:gd name="T6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83">
                    <a:moveTo>
                      <a:pt x="24" y="0"/>
                    </a:moveTo>
                    <a:lnTo>
                      <a:pt x="28" y="0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7" y="26"/>
                    </a:lnTo>
                    <a:lnTo>
                      <a:pt x="44" y="26"/>
                    </a:lnTo>
                    <a:lnTo>
                      <a:pt x="41" y="19"/>
                    </a:lnTo>
                    <a:lnTo>
                      <a:pt x="40" y="13"/>
                    </a:lnTo>
                    <a:lnTo>
                      <a:pt x="36" y="10"/>
                    </a:lnTo>
                    <a:lnTo>
                      <a:pt x="32" y="7"/>
                    </a:lnTo>
                    <a:lnTo>
                      <a:pt x="28" y="5"/>
                    </a:lnTo>
                    <a:lnTo>
                      <a:pt x="22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9" y="19"/>
                    </a:lnTo>
                    <a:lnTo>
                      <a:pt x="13" y="23"/>
                    </a:lnTo>
                    <a:lnTo>
                      <a:pt x="16" y="27"/>
                    </a:lnTo>
                    <a:lnTo>
                      <a:pt x="24" y="31"/>
                    </a:lnTo>
                    <a:lnTo>
                      <a:pt x="35" y="37"/>
                    </a:lnTo>
                    <a:lnTo>
                      <a:pt x="43" y="42"/>
                    </a:lnTo>
                    <a:lnTo>
                      <a:pt x="49" y="46"/>
                    </a:lnTo>
                    <a:lnTo>
                      <a:pt x="52" y="53"/>
                    </a:lnTo>
                    <a:lnTo>
                      <a:pt x="52" y="59"/>
                    </a:lnTo>
                    <a:lnTo>
                      <a:pt x="52" y="66"/>
                    </a:lnTo>
                    <a:lnTo>
                      <a:pt x="49" y="72"/>
                    </a:lnTo>
                    <a:lnTo>
                      <a:pt x="44" y="77"/>
                    </a:lnTo>
                    <a:lnTo>
                      <a:pt x="40" y="80"/>
                    </a:lnTo>
                    <a:lnTo>
                      <a:pt x="33" y="83"/>
                    </a:lnTo>
                    <a:lnTo>
                      <a:pt x="27" y="83"/>
                    </a:lnTo>
                    <a:lnTo>
                      <a:pt x="19" y="83"/>
                    </a:lnTo>
                    <a:lnTo>
                      <a:pt x="9" y="81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3" y="80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5" y="61"/>
                    </a:lnTo>
                    <a:lnTo>
                      <a:pt x="8" y="67"/>
                    </a:lnTo>
                    <a:lnTo>
                      <a:pt x="11" y="72"/>
                    </a:lnTo>
                    <a:lnTo>
                      <a:pt x="16" y="75"/>
                    </a:lnTo>
                    <a:lnTo>
                      <a:pt x="22" y="77"/>
                    </a:lnTo>
                    <a:lnTo>
                      <a:pt x="27" y="78"/>
                    </a:lnTo>
                    <a:lnTo>
                      <a:pt x="32" y="77"/>
                    </a:lnTo>
                    <a:lnTo>
                      <a:pt x="36" y="75"/>
                    </a:lnTo>
                    <a:lnTo>
                      <a:pt x="40" y="70"/>
                    </a:lnTo>
                    <a:lnTo>
                      <a:pt x="40" y="66"/>
                    </a:lnTo>
                    <a:lnTo>
                      <a:pt x="40" y="61"/>
                    </a:lnTo>
                    <a:lnTo>
                      <a:pt x="36" y="56"/>
                    </a:lnTo>
                    <a:lnTo>
                      <a:pt x="32" y="53"/>
                    </a:lnTo>
                    <a:lnTo>
                      <a:pt x="27" y="50"/>
                    </a:lnTo>
                    <a:lnTo>
                      <a:pt x="19" y="46"/>
                    </a:lnTo>
                    <a:lnTo>
                      <a:pt x="13" y="42"/>
                    </a:lnTo>
                    <a:lnTo>
                      <a:pt x="6" y="39"/>
                    </a:lnTo>
                    <a:lnTo>
                      <a:pt x="3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6" y="7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8" name="Freeform 5179"/>
              <p:cNvSpPr>
                <a:spLocks/>
              </p:cNvSpPr>
              <p:nvPr/>
            </p:nvSpPr>
            <p:spPr bwMode="auto">
              <a:xfrm>
                <a:off x="11866" y="16441"/>
                <a:ext cx="49" cy="59"/>
              </a:xfrm>
              <a:custGeom>
                <a:avLst/>
                <a:gdLst>
                  <a:gd name="T0" fmla="*/ 89 w 99"/>
                  <a:gd name="T1" fmla="*/ 0 h 117"/>
                  <a:gd name="T2" fmla="*/ 88 w 99"/>
                  <a:gd name="T3" fmla="*/ 27 h 117"/>
                  <a:gd name="T4" fmla="*/ 85 w 99"/>
                  <a:gd name="T5" fmla="*/ 16 h 117"/>
                  <a:gd name="T6" fmla="*/ 81 w 99"/>
                  <a:gd name="T7" fmla="*/ 11 h 117"/>
                  <a:gd name="T8" fmla="*/ 73 w 99"/>
                  <a:gd name="T9" fmla="*/ 8 h 117"/>
                  <a:gd name="T10" fmla="*/ 66 w 99"/>
                  <a:gd name="T11" fmla="*/ 6 h 117"/>
                  <a:gd name="T12" fmla="*/ 32 w 99"/>
                  <a:gd name="T13" fmla="*/ 52 h 117"/>
                  <a:gd name="T14" fmla="*/ 64 w 99"/>
                  <a:gd name="T15" fmla="*/ 52 h 117"/>
                  <a:gd name="T16" fmla="*/ 72 w 99"/>
                  <a:gd name="T17" fmla="*/ 49 h 117"/>
                  <a:gd name="T18" fmla="*/ 77 w 99"/>
                  <a:gd name="T19" fmla="*/ 43 h 117"/>
                  <a:gd name="T20" fmla="*/ 80 w 99"/>
                  <a:gd name="T21" fmla="*/ 36 h 117"/>
                  <a:gd name="T22" fmla="*/ 77 w 99"/>
                  <a:gd name="T23" fmla="*/ 76 h 117"/>
                  <a:gd name="T24" fmla="*/ 75 w 99"/>
                  <a:gd name="T25" fmla="*/ 68 h 117"/>
                  <a:gd name="T26" fmla="*/ 72 w 99"/>
                  <a:gd name="T27" fmla="*/ 63 h 117"/>
                  <a:gd name="T28" fmla="*/ 66 w 99"/>
                  <a:gd name="T29" fmla="*/ 60 h 117"/>
                  <a:gd name="T30" fmla="*/ 32 w 99"/>
                  <a:gd name="T31" fmla="*/ 59 h 117"/>
                  <a:gd name="T32" fmla="*/ 32 w 99"/>
                  <a:gd name="T33" fmla="*/ 101 h 117"/>
                  <a:gd name="T34" fmla="*/ 34 w 99"/>
                  <a:gd name="T35" fmla="*/ 106 h 117"/>
                  <a:gd name="T36" fmla="*/ 35 w 99"/>
                  <a:gd name="T37" fmla="*/ 109 h 117"/>
                  <a:gd name="T38" fmla="*/ 43 w 99"/>
                  <a:gd name="T39" fmla="*/ 111 h 117"/>
                  <a:gd name="T40" fmla="*/ 69 w 99"/>
                  <a:gd name="T41" fmla="*/ 111 h 117"/>
                  <a:gd name="T42" fmla="*/ 77 w 99"/>
                  <a:gd name="T43" fmla="*/ 109 h 117"/>
                  <a:gd name="T44" fmla="*/ 85 w 99"/>
                  <a:gd name="T45" fmla="*/ 103 h 117"/>
                  <a:gd name="T46" fmla="*/ 96 w 99"/>
                  <a:gd name="T47" fmla="*/ 87 h 117"/>
                  <a:gd name="T48" fmla="*/ 89 w 99"/>
                  <a:gd name="T49" fmla="*/ 117 h 117"/>
                  <a:gd name="T50" fmla="*/ 0 w 99"/>
                  <a:gd name="T51" fmla="*/ 114 h 117"/>
                  <a:gd name="T52" fmla="*/ 8 w 99"/>
                  <a:gd name="T53" fmla="*/ 113 h 117"/>
                  <a:gd name="T54" fmla="*/ 15 w 99"/>
                  <a:gd name="T55" fmla="*/ 109 h 117"/>
                  <a:gd name="T56" fmla="*/ 16 w 99"/>
                  <a:gd name="T57" fmla="*/ 105 h 117"/>
                  <a:gd name="T58" fmla="*/ 16 w 99"/>
                  <a:gd name="T59" fmla="*/ 97 h 117"/>
                  <a:gd name="T60" fmla="*/ 16 w 99"/>
                  <a:gd name="T61" fmla="*/ 14 h 117"/>
                  <a:gd name="T62" fmla="*/ 15 w 99"/>
                  <a:gd name="T63" fmla="*/ 8 h 117"/>
                  <a:gd name="T64" fmla="*/ 8 w 99"/>
                  <a:gd name="T65" fmla="*/ 5 h 117"/>
                  <a:gd name="T66" fmla="*/ 0 w 99"/>
                  <a:gd name="T67" fmla="*/ 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117">
                    <a:moveTo>
                      <a:pt x="0" y="0"/>
                    </a:moveTo>
                    <a:lnTo>
                      <a:pt x="89" y="0"/>
                    </a:lnTo>
                    <a:lnTo>
                      <a:pt x="91" y="27"/>
                    </a:lnTo>
                    <a:lnTo>
                      <a:pt x="88" y="27"/>
                    </a:lnTo>
                    <a:lnTo>
                      <a:pt x="86" y="20"/>
                    </a:lnTo>
                    <a:lnTo>
                      <a:pt x="85" y="16"/>
                    </a:lnTo>
                    <a:lnTo>
                      <a:pt x="83" y="14"/>
                    </a:lnTo>
                    <a:lnTo>
                      <a:pt x="81" y="11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70" y="6"/>
                    </a:lnTo>
                    <a:lnTo>
                      <a:pt x="66" y="6"/>
                    </a:lnTo>
                    <a:lnTo>
                      <a:pt x="32" y="6"/>
                    </a:lnTo>
                    <a:lnTo>
                      <a:pt x="32" y="52"/>
                    </a:lnTo>
                    <a:lnTo>
                      <a:pt x="59" y="52"/>
                    </a:lnTo>
                    <a:lnTo>
                      <a:pt x="64" y="52"/>
                    </a:lnTo>
                    <a:lnTo>
                      <a:pt x="69" y="52"/>
                    </a:lnTo>
                    <a:lnTo>
                      <a:pt x="72" y="49"/>
                    </a:lnTo>
                    <a:lnTo>
                      <a:pt x="75" y="46"/>
                    </a:lnTo>
                    <a:lnTo>
                      <a:pt x="77" y="43"/>
                    </a:lnTo>
                    <a:lnTo>
                      <a:pt x="77" y="36"/>
                    </a:lnTo>
                    <a:lnTo>
                      <a:pt x="80" y="36"/>
                    </a:lnTo>
                    <a:lnTo>
                      <a:pt x="80" y="76"/>
                    </a:lnTo>
                    <a:lnTo>
                      <a:pt x="77" y="76"/>
                    </a:lnTo>
                    <a:lnTo>
                      <a:pt x="77" y="71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2" y="63"/>
                    </a:lnTo>
                    <a:lnTo>
                      <a:pt x="69" y="60"/>
                    </a:lnTo>
                    <a:lnTo>
                      <a:pt x="66" y="60"/>
                    </a:lnTo>
                    <a:lnTo>
                      <a:pt x="59" y="59"/>
                    </a:lnTo>
                    <a:lnTo>
                      <a:pt x="32" y="59"/>
                    </a:lnTo>
                    <a:lnTo>
                      <a:pt x="32" y="98"/>
                    </a:lnTo>
                    <a:lnTo>
                      <a:pt x="32" y="101"/>
                    </a:lnTo>
                    <a:lnTo>
                      <a:pt x="34" y="105"/>
                    </a:lnTo>
                    <a:lnTo>
                      <a:pt x="34" y="106"/>
                    </a:lnTo>
                    <a:lnTo>
                      <a:pt x="34" y="108"/>
                    </a:lnTo>
                    <a:lnTo>
                      <a:pt x="35" y="109"/>
                    </a:lnTo>
                    <a:lnTo>
                      <a:pt x="38" y="111"/>
                    </a:lnTo>
                    <a:lnTo>
                      <a:pt x="43" y="111"/>
                    </a:lnTo>
                    <a:lnTo>
                      <a:pt x="62" y="111"/>
                    </a:lnTo>
                    <a:lnTo>
                      <a:pt x="69" y="111"/>
                    </a:lnTo>
                    <a:lnTo>
                      <a:pt x="73" y="109"/>
                    </a:lnTo>
                    <a:lnTo>
                      <a:pt x="77" y="109"/>
                    </a:lnTo>
                    <a:lnTo>
                      <a:pt x="81" y="108"/>
                    </a:lnTo>
                    <a:lnTo>
                      <a:pt x="85" y="103"/>
                    </a:lnTo>
                    <a:lnTo>
                      <a:pt x="91" y="97"/>
                    </a:lnTo>
                    <a:lnTo>
                      <a:pt x="96" y="87"/>
                    </a:lnTo>
                    <a:lnTo>
                      <a:pt x="99" y="87"/>
                    </a:lnTo>
                    <a:lnTo>
                      <a:pt x="89" y="117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4" y="114"/>
                    </a:lnTo>
                    <a:lnTo>
                      <a:pt x="8" y="113"/>
                    </a:lnTo>
                    <a:lnTo>
                      <a:pt x="11" y="113"/>
                    </a:lnTo>
                    <a:lnTo>
                      <a:pt x="15" y="109"/>
                    </a:lnTo>
                    <a:lnTo>
                      <a:pt x="15" y="108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4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9" name="Freeform 5180"/>
              <p:cNvSpPr>
                <a:spLocks/>
              </p:cNvSpPr>
              <p:nvPr/>
            </p:nvSpPr>
            <p:spPr bwMode="auto">
              <a:xfrm>
                <a:off x="11921" y="16439"/>
                <a:ext cx="35" cy="61"/>
              </a:xfrm>
              <a:custGeom>
                <a:avLst/>
                <a:gdLst>
                  <a:gd name="T0" fmla="*/ 48 w 70"/>
                  <a:gd name="T1" fmla="*/ 0 h 122"/>
                  <a:gd name="T2" fmla="*/ 54 w 70"/>
                  <a:gd name="T3" fmla="*/ 0 h 122"/>
                  <a:gd name="T4" fmla="*/ 60 w 70"/>
                  <a:gd name="T5" fmla="*/ 3 h 122"/>
                  <a:gd name="T6" fmla="*/ 65 w 70"/>
                  <a:gd name="T7" fmla="*/ 6 h 122"/>
                  <a:gd name="T8" fmla="*/ 68 w 70"/>
                  <a:gd name="T9" fmla="*/ 8 h 122"/>
                  <a:gd name="T10" fmla="*/ 70 w 70"/>
                  <a:gd name="T11" fmla="*/ 11 h 122"/>
                  <a:gd name="T12" fmla="*/ 70 w 70"/>
                  <a:gd name="T13" fmla="*/ 14 h 122"/>
                  <a:gd name="T14" fmla="*/ 70 w 70"/>
                  <a:gd name="T15" fmla="*/ 17 h 122"/>
                  <a:gd name="T16" fmla="*/ 68 w 70"/>
                  <a:gd name="T17" fmla="*/ 19 h 122"/>
                  <a:gd name="T18" fmla="*/ 65 w 70"/>
                  <a:gd name="T19" fmla="*/ 21 h 122"/>
                  <a:gd name="T20" fmla="*/ 64 w 70"/>
                  <a:gd name="T21" fmla="*/ 22 h 122"/>
                  <a:gd name="T22" fmla="*/ 59 w 70"/>
                  <a:gd name="T23" fmla="*/ 21 h 122"/>
                  <a:gd name="T24" fmla="*/ 56 w 70"/>
                  <a:gd name="T25" fmla="*/ 17 h 122"/>
                  <a:gd name="T26" fmla="*/ 54 w 70"/>
                  <a:gd name="T27" fmla="*/ 14 h 122"/>
                  <a:gd name="T28" fmla="*/ 51 w 70"/>
                  <a:gd name="T29" fmla="*/ 10 h 122"/>
                  <a:gd name="T30" fmla="*/ 48 w 70"/>
                  <a:gd name="T31" fmla="*/ 8 h 122"/>
                  <a:gd name="T32" fmla="*/ 45 w 70"/>
                  <a:gd name="T33" fmla="*/ 6 h 122"/>
                  <a:gd name="T34" fmla="*/ 41 w 70"/>
                  <a:gd name="T35" fmla="*/ 6 h 122"/>
                  <a:gd name="T36" fmla="*/ 38 w 70"/>
                  <a:gd name="T37" fmla="*/ 6 h 122"/>
                  <a:gd name="T38" fmla="*/ 35 w 70"/>
                  <a:gd name="T39" fmla="*/ 8 h 122"/>
                  <a:gd name="T40" fmla="*/ 32 w 70"/>
                  <a:gd name="T41" fmla="*/ 11 h 122"/>
                  <a:gd name="T42" fmla="*/ 30 w 70"/>
                  <a:gd name="T43" fmla="*/ 14 h 122"/>
                  <a:gd name="T44" fmla="*/ 30 w 70"/>
                  <a:gd name="T45" fmla="*/ 17 h 122"/>
                  <a:gd name="T46" fmla="*/ 30 w 70"/>
                  <a:gd name="T47" fmla="*/ 22 h 122"/>
                  <a:gd name="T48" fmla="*/ 30 w 70"/>
                  <a:gd name="T49" fmla="*/ 29 h 122"/>
                  <a:gd name="T50" fmla="*/ 30 w 70"/>
                  <a:gd name="T51" fmla="*/ 38 h 122"/>
                  <a:gd name="T52" fmla="*/ 30 w 70"/>
                  <a:gd name="T53" fmla="*/ 43 h 122"/>
                  <a:gd name="T54" fmla="*/ 49 w 70"/>
                  <a:gd name="T55" fmla="*/ 43 h 122"/>
                  <a:gd name="T56" fmla="*/ 49 w 70"/>
                  <a:gd name="T57" fmla="*/ 49 h 122"/>
                  <a:gd name="T58" fmla="*/ 30 w 70"/>
                  <a:gd name="T59" fmla="*/ 49 h 122"/>
                  <a:gd name="T60" fmla="*/ 30 w 70"/>
                  <a:gd name="T61" fmla="*/ 102 h 122"/>
                  <a:gd name="T62" fmla="*/ 30 w 70"/>
                  <a:gd name="T63" fmla="*/ 108 h 122"/>
                  <a:gd name="T64" fmla="*/ 30 w 70"/>
                  <a:gd name="T65" fmla="*/ 113 h 122"/>
                  <a:gd name="T66" fmla="*/ 32 w 70"/>
                  <a:gd name="T67" fmla="*/ 114 h 122"/>
                  <a:gd name="T68" fmla="*/ 37 w 70"/>
                  <a:gd name="T69" fmla="*/ 118 h 122"/>
                  <a:gd name="T70" fmla="*/ 41 w 70"/>
                  <a:gd name="T71" fmla="*/ 119 h 122"/>
                  <a:gd name="T72" fmla="*/ 48 w 70"/>
                  <a:gd name="T73" fmla="*/ 119 h 122"/>
                  <a:gd name="T74" fmla="*/ 48 w 70"/>
                  <a:gd name="T75" fmla="*/ 122 h 122"/>
                  <a:gd name="T76" fmla="*/ 0 w 70"/>
                  <a:gd name="T77" fmla="*/ 122 h 122"/>
                  <a:gd name="T78" fmla="*/ 0 w 70"/>
                  <a:gd name="T79" fmla="*/ 119 h 122"/>
                  <a:gd name="T80" fmla="*/ 5 w 70"/>
                  <a:gd name="T81" fmla="*/ 119 h 122"/>
                  <a:gd name="T82" fmla="*/ 8 w 70"/>
                  <a:gd name="T83" fmla="*/ 119 h 122"/>
                  <a:gd name="T84" fmla="*/ 11 w 70"/>
                  <a:gd name="T85" fmla="*/ 118 h 122"/>
                  <a:gd name="T86" fmla="*/ 13 w 70"/>
                  <a:gd name="T87" fmla="*/ 114 h 122"/>
                  <a:gd name="T88" fmla="*/ 14 w 70"/>
                  <a:gd name="T89" fmla="*/ 113 h 122"/>
                  <a:gd name="T90" fmla="*/ 14 w 70"/>
                  <a:gd name="T91" fmla="*/ 110 h 122"/>
                  <a:gd name="T92" fmla="*/ 16 w 70"/>
                  <a:gd name="T93" fmla="*/ 106 h 122"/>
                  <a:gd name="T94" fmla="*/ 16 w 70"/>
                  <a:gd name="T95" fmla="*/ 102 h 122"/>
                  <a:gd name="T96" fmla="*/ 16 w 70"/>
                  <a:gd name="T97" fmla="*/ 49 h 122"/>
                  <a:gd name="T98" fmla="*/ 0 w 70"/>
                  <a:gd name="T99" fmla="*/ 49 h 122"/>
                  <a:gd name="T100" fmla="*/ 0 w 70"/>
                  <a:gd name="T101" fmla="*/ 43 h 122"/>
                  <a:gd name="T102" fmla="*/ 16 w 70"/>
                  <a:gd name="T103" fmla="*/ 43 h 122"/>
                  <a:gd name="T104" fmla="*/ 16 w 70"/>
                  <a:gd name="T105" fmla="*/ 38 h 122"/>
                  <a:gd name="T106" fmla="*/ 16 w 70"/>
                  <a:gd name="T107" fmla="*/ 30 h 122"/>
                  <a:gd name="T108" fmla="*/ 17 w 70"/>
                  <a:gd name="T109" fmla="*/ 24 h 122"/>
                  <a:gd name="T110" fmla="*/ 19 w 70"/>
                  <a:gd name="T111" fmla="*/ 17 h 122"/>
                  <a:gd name="T112" fmla="*/ 22 w 70"/>
                  <a:gd name="T113" fmla="*/ 13 h 122"/>
                  <a:gd name="T114" fmla="*/ 25 w 70"/>
                  <a:gd name="T115" fmla="*/ 10 h 122"/>
                  <a:gd name="T116" fmla="*/ 30 w 70"/>
                  <a:gd name="T117" fmla="*/ 5 h 122"/>
                  <a:gd name="T118" fmla="*/ 37 w 70"/>
                  <a:gd name="T119" fmla="*/ 2 h 122"/>
                  <a:gd name="T120" fmla="*/ 41 w 70"/>
                  <a:gd name="T121" fmla="*/ 0 h 122"/>
                  <a:gd name="T122" fmla="*/ 48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8" y="0"/>
                    </a:moveTo>
                    <a:lnTo>
                      <a:pt x="54" y="0"/>
                    </a:lnTo>
                    <a:lnTo>
                      <a:pt x="60" y="3"/>
                    </a:lnTo>
                    <a:lnTo>
                      <a:pt x="65" y="6"/>
                    </a:lnTo>
                    <a:lnTo>
                      <a:pt x="68" y="8"/>
                    </a:lnTo>
                    <a:lnTo>
                      <a:pt x="70" y="11"/>
                    </a:lnTo>
                    <a:lnTo>
                      <a:pt x="70" y="14"/>
                    </a:lnTo>
                    <a:lnTo>
                      <a:pt x="70" y="17"/>
                    </a:lnTo>
                    <a:lnTo>
                      <a:pt x="68" y="19"/>
                    </a:lnTo>
                    <a:lnTo>
                      <a:pt x="65" y="21"/>
                    </a:lnTo>
                    <a:lnTo>
                      <a:pt x="64" y="22"/>
                    </a:lnTo>
                    <a:lnTo>
                      <a:pt x="59" y="21"/>
                    </a:lnTo>
                    <a:lnTo>
                      <a:pt x="56" y="17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8" y="8"/>
                    </a:lnTo>
                    <a:lnTo>
                      <a:pt x="45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5" y="8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22"/>
                    </a:lnTo>
                    <a:lnTo>
                      <a:pt x="30" y="29"/>
                    </a:lnTo>
                    <a:lnTo>
                      <a:pt x="30" y="38"/>
                    </a:lnTo>
                    <a:lnTo>
                      <a:pt x="30" y="43"/>
                    </a:lnTo>
                    <a:lnTo>
                      <a:pt x="49" y="43"/>
                    </a:lnTo>
                    <a:lnTo>
                      <a:pt x="49" y="49"/>
                    </a:lnTo>
                    <a:lnTo>
                      <a:pt x="30" y="49"/>
                    </a:lnTo>
                    <a:lnTo>
                      <a:pt x="30" y="102"/>
                    </a:lnTo>
                    <a:lnTo>
                      <a:pt x="30" y="108"/>
                    </a:lnTo>
                    <a:lnTo>
                      <a:pt x="30" y="113"/>
                    </a:lnTo>
                    <a:lnTo>
                      <a:pt x="32" y="114"/>
                    </a:lnTo>
                    <a:lnTo>
                      <a:pt x="37" y="118"/>
                    </a:lnTo>
                    <a:lnTo>
                      <a:pt x="41" y="119"/>
                    </a:lnTo>
                    <a:lnTo>
                      <a:pt x="48" y="119"/>
                    </a:lnTo>
                    <a:lnTo>
                      <a:pt x="48" y="122"/>
                    </a:lnTo>
                    <a:lnTo>
                      <a:pt x="0" y="122"/>
                    </a:lnTo>
                    <a:lnTo>
                      <a:pt x="0" y="119"/>
                    </a:lnTo>
                    <a:lnTo>
                      <a:pt x="5" y="119"/>
                    </a:lnTo>
                    <a:lnTo>
                      <a:pt x="8" y="119"/>
                    </a:lnTo>
                    <a:lnTo>
                      <a:pt x="11" y="118"/>
                    </a:lnTo>
                    <a:lnTo>
                      <a:pt x="13" y="114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6" y="106"/>
                    </a:lnTo>
                    <a:lnTo>
                      <a:pt x="16" y="102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16" y="43"/>
                    </a:lnTo>
                    <a:lnTo>
                      <a:pt x="16" y="38"/>
                    </a:lnTo>
                    <a:lnTo>
                      <a:pt x="16" y="30"/>
                    </a:lnTo>
                    <a:lnTo>
                      <a:pt x="17" y="24"/>
                    </a:lnTo>
                    <a:lnTo>
                      <a:pt x="19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0" y="5"/>
                    </a:lnTo>
                    <a:lnTo>
                      <a:pt x="37" y="2"/>
                    </a:lnTo>
                    <a:lnTo>
                      <a:pt x="41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0" name="Freeform 5181"/>
              <p:cNvSpPr>
                <a:spLocks/>
              </p:cNvSpPr>
              <p:nvPr/>
            </p:nvSpPr>
            <p:spPr bwMode="auto">
              <a:xfrm>
                <a:off x="11949" y="16439"/>
                <a:ext cx="35" cy="61"/>
              </a:xfrm>
              <a:custGeom>
                <a:avLst/>
                <a:gdLst>
                  <a:gd name="T0" fmla="*/ 47 w 70"/>
                  <a:gd name="T1" fmla="*/ 0 h 122"/>
                  <a:gd name="T2" fmla="*/ 54 w 70"/>
                  <a:gd name="T3" fmla="*/ 0 h 122"/>
                  <a:gd name="T4" fmla="*/ 58 w 70"/>
                  <a:gd name="T5" fmla="*/ 3 h 122"/>
                  <a:gd name="T6" fmla="*/ 65 w 70"/>
                  <a:gd name="T7" fmla="*/ 6 h 122"/>
                  <a:gd name="T8" fmla="*/ 68 w 70"/>
                  <a:gd name="T9" fmla="*/ 8 h 122"/>
                  <a:gd name="T10" fmla="*/ 70 w 70"/>
                  <a:gd name="T11" fmla="*/ 11 h 122"/>
                  <a:gd name="T12" fmla="*/ 70 w 70"/>
                  <a:gd name="T13" fmla="*/ 14 h 122"/>
                  <a:gd name="T14" fmla="*/ 70 w 70"/>
                  <a:gd name="T15" fmla="*/ 17 h 122"/>
                  <a:gd name="T16" fmla="*/ 66 w 70"/>
                  <a:gd name="T17" fmla="*/ 19 h 122"/>
                  <a:gd name="T18" fmla="*/ 65 w 70"/>
                  <a:gd name="T19" fmla="*/ 21 h 122"/>
                  <a:gd name="T20" fmla="*/ 62 w 70"/>
                  <a:gd name="T21" fmla="*/ 22 h 122"/>
                  <a:gd name="T22" fmla="*/ 58 w 70"/>
                  <a:gd name="T23" fmla="*/ 21 h 122"/>
                  <a:gd name="T24" fmla="*/ 55 w 70"/>
                  <a:gd name="T25" fmla="*/ 17 h 122"/>
                  <a:gd name="T26" fmla="*/ 54 w 70"/>
                  <a:gd name="T27" fmla="*/ 14 h 122"/>
                  <a:gd name="T28" fmla="*/ 50 w 70"/>
                  <a:gd name="T29" fmla="*/ 10 h 122"/>
                  <a:gd name="T30" fmla="*/ 47 w 70"/>
                  <a:gd name="T31" fmla="*/ 8 h 122"/>
                  <a:gd name="T32" fmla="*/ 44 w 70"/>
                  <a:gd name="T33" fmla="*/ 6 h 122"/>
                  <a:gd name="T34" fmla="*/ 41 w 70"/>
                  <a:gd name="T35" fmla="*/ 6 h 122"/>
                  <a:gd name="T36" fmla="*/ 38 w 70"/>
                  <a:gd name="T37" fmla="*/ 6 h 122"/>
                  <a:gd name="T38" fmla="*/ 35 w 70"/>
                  <a:gd name="T39" fmla="*/ 8 h 122"/>
                  <a:gd name="T40" fmla="*/ 31 w 70"/>
                  <a:gd name="T41" fmla="*/ 11 h 122"/>
                  <a:gd name="T42" fmla="*/ 30 w 70"/>
                  <a:gd name="T43" fmla="*/ 14 h 122"/>
                  <a:gd name="T44" fmla="*/ 30 w 70"/>
                  <a:gd name="T45" fmla="*/ 17 h 122"/>
                  <a:gd name="T46" fmla="*/ 30 w 70"/>
                  <a:gd name="T47" fmla="*/ 22 h 122"/>
                  <a:gd name="T48" fmla="*/ 30 w 70"/>
                  <a:gd name="T49" fmla="*/ 29 h 122"/>
                  <a:gd name="T50" fmla="*/ 30 w 70"/>
                  <a:gd name="T51" fmla="*/ 38 h 122"/>
                  <a:gd name="T52" fmla="*/ 30 w 70"/>
                  <a:gd name="T53" fmla="*/ 43 h 122"/>
                  <a:gd name="T54" fmla="*/ 49 w 70"/>
                  <a:gd name="T55" fmla="*/ 43 h 122"/>
                  <a:gd name="T56" fmla="*/ 49 w 70"/>
                  <a:gd name="T57" fmla="*/ 49 h 122"/>
                  <a:gd name="T58" fmla="*/ 30 w 70"/>
                  <a:gd name="T59" fmla="*/ 49 h 122"/>
                  <a:gd name="T60" fmla="*/ 30 w 70"/>
                  <a:gd name="T61" fmla="*/ 102 h 122"/>
                  <a:gd name="T62" fmla="*/ 30 w 70"/>
                  <a:gd name="T63" fmla="*/ 108 h 122"/>
                  <a:gd name="T64" fmla="*/ 30 w 70"/>
                  <a:gd name="T65" fmla="*/ 113 h 122"/>
                  <a:gd name="T66" fmla="*/ 31 w 70"/>
                  <a:gd name="T67" fmla="*/ 114 h 122"/>
                  <a:gd name="T68" fmla="*/ 35 w 70"/>
                  <a:gd name="T69" fmla="*/ 118 h 122"/>
                  <a:gd name="T70" fmla="*/ 39 w 70"/>
                  <a:gd name="T71" fmla="*/ 119 h 122"/>
                  <a:gd name="T72" fmla="*/ 47 w 70"/>
                  <a:gd name="T73" fmla="*/ 119 h 122"/>
                  <a:gd name="T74" fmla="*/ 47 w 70"/>
                  <a:gd name="T75" fmla="*/ 122 h 122"/>
                  <a:gd name="T76" fmla="*/ 0 w 70"/>
                  <a:gd name="T77" fmla="*/ 122 h 122"/>
                  <a:gd name="T78" fmla="*/ 0 w 70"/>
                  <a:gd name="T79" fmla="*/ 119 h 122"/>
                  <a:gd name="T80" fmla="*/ 4 w 70"/>
                  <a:gd name="T81" fmla="*/ 119 h 122"/>
                  <a:gd name="T82" fmla="*/ 8 w 70"/>
                  <a:gd name="T83" fmla="*/ 119 h 122"/>
                  <a:gd name="T84" fmla="*/ 11 w 70"/>
                  <a:gd name="T85" fmla="*/ 118 h 122"/>
                  <a:gd name="T86" fmla="*/ 12 w 70"/>
                  <a:gd name="T87" fmla="*/ 114 h 122"/>
                  <a:gd name="T88" fmla="*/ 14 w 70"/>
                  <a:gd name="T89" fmla="*/ 113 h 122"/>
                  <a:gd name="T90" fmla="*/ 14 w 70"/>
                  <a:gd name="T91" fmla="*/ 110 h 122"/>
                  <a:gd name="T92" fmla="*/ 16 w 70"/>
                  <a:gd name="T93" fmla="*/ 106 h 122"/>
                  <a:gd name="T94" fmla="*/ 16 w 70"/>
                  <a:gd name="T95" fmla="*/ 102 h 122"/>
                  <a:gd name="T96" fmla="*/ 16 w 70"/>
                  <a:gd name="T97" fmla="*/ 49 h 122"/>
                  <a:gd name="T98" fmla="*/ 0 w 70"/>
                  <a:gd name="T99" fmla="*/ 49 h 122"/>
                  <a:gd name="T100" fmla="*/ 0 w 70"/>
                  <a:gd name="T101" fmla="*/ 43 h 122"/>
                  <a:gd name="T102" fmla="*/ 16 w 70"/>
                  <a:gd name="T103" fmla="*/ 43 h 122"/>
                  <a:gd name="T104" fmla="*/ 16 w 70"/>
                  <a:gd name="T105" fmla="*/ 38 h 122"/>
                  <a:gd name="T106" fmla="*/ 16 w 70"/>
                  <a:gd name="T107" fmla="*/ 30 h 122"/>
                  <a:gd name="T108" fmla="*/ 17 w 70"/>
                  <a:gd name="T109" fmla="*/ 24 h 122"/>
                  <a:gd name="T110" fmla="*/ 19 w 70"/>
                  <a:gd name="T111" fmla="*/ 17 h 122"/>
                  <a:gd name="T112" fmla="*/ 22 w 70"/>
                  <a:gd name="T113" fmla="*/ 13 h 122"/>
                  <a:gd name="T114" fmla="*/ 25 w 70"/>
                  <a:gd name="T115" fmla="*/ 10 h 122"/>
                  <a:gd name="T116" fmla="*/ 30 w 70"/>
                  <a:gd name="T117" fmla="*/ 5 h 122"/>
                  <a:gd name="T118" fmla="*/ 36 w 70"/>
                  <a:gd name="T119" fmla="*/ 2 h 122"/>
                  <a:gd name="T120" fmla="*/ 41 w 70"/>
                  <a:gd name="T121" fmla="*/ 0 h 122"/>
                  <a:gd name="T122" fmla="*/ 47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7" y="0"/>
                    </a:moveTo>
                    <a:lnTo>
                      <a:pt x="54" y="0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8"/>
                    </a:lnTo>
                    <a:lnTo>
                      <a:pt x="70" y="11"/>
                    </a:lnTo>
                    <a:lnTo>
                      <a:pt x="70" y="14"/>
                    </a:lnTo>
                    <a:lnTo>
                      <a:pt x="70" y="17"/>
                    </a:lnTo>
                    <a:lnTo>
                      <a:pt x="66" y="19"/>
                    </a:lnTo>
                    <a:lnTo>
                      <a:pt x="65" y="21"/>
                    </a:lnTo>
                    <a:lnTo>
                      <a:pt x="62" y="22"/>
                    </a:lnTo>
                    <a:lnTo>
                      <a:pt x="58" y="21"/>
                    </a:lnTo>
                    <a:lnTo>
                      <a:pt x="55" y="17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7" y="8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22"/>
                    </a:lnTo>
                    <a:lnTo>
                      <a:pt x="30" y="29"/>
                    </a:lnTo>
                    <a:lnTo>
                      <a:pt x="30" y="38"/>
                    </a:lnTo>
                    <a:lnTo>
                      <a:pt x="30" y="43"/>
                    </a:lnTo>
                    <a:lnTo>
                      <a:pt x="49" y="43"/>
                    </a:lnTo>
                    <a:lnTo>
                      <a:pt x="49" y="49"/>
                    </a:lnTo>
                    <a:lnTo>
                      <a:pt x="30" y="49"/>
                    </a:lnTo>
                    <a:lnTo>
                      <a:pt x="30" y="102"/>
                    </a:lnTo>
                    <a:lnTo>
                      <a:pt x="30" y="108"/>
                    </a:lnTo>
                    <a:lnTo>
                      <a:pt x="30" y="113"/>
                    </a:lnTo>
                    <a:lnTo>
                      <a:pt x="31" y="114"/>
                    </a:lnTo>
                    <a:lnTo>
                      <a:pt x="35" y="118"/>
                    </a:lnTo>
                    <a:lnTo>
                      <a:pt x="39" y="119"/>
                    </a:lnTo>
                    <a:lnTo>
                      <a:pt x="47" y="119"/>
                    </a:lnTo>
                    <a:lnTo>
                      <a:pt x="47" y="122"/>
                    </a:lnTo>
                    <a:lnTo>
                      <a:pt x="0" y="122"/>
                    </a:lnTo>
                    <a:lnTo>
                      <a:pt x="0" y="119"/>
                    </a:lnTo>
                    <a:lnTo>
                      <a:pt x="4" y="119"/>
                    </a:lnTo>
                    <a:lnTo>
                      <a:pt x="8" y="119"/>
                    </a:lnTo>
                    <a:lnTo>
                      <a:pt x="11" y="118"/>
                    </a:lnTo>
                    <a:lnTo>
                      <a:pt x="12" y="114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6" y="106"/>
                    </a:lnTo>
                    <a:lnTo>
                      <a:pt x="16" y="102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16" y="43"/>
                    </a:lnTo>
                    <a:lnTo>
                      <a:pt x="16" y="38"/>
                    </a:lnTo>
                    <a:lnTo>
                      <a:pt x="16" y="30"/>
                    </a:lnTo>
                    <a:lnTo>
                      <a:pt x="17" y="24"/>
                    </a:lnTo>
                    <a:lnTo>
                      <a:pt x="19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0" y="5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1" name="Freeform 5182"/>
              <p:cNvSpPr>
                <a:spLocks noEditPoints="1"/>
              </p:cNvSpPr>
              <p:nvPr/>
            </p:nvSpPr>
            <p:spPr bwMode="auto">
              <a:xfrm>
                <a:off x="11978" y="16460"/>
                <a:ext cx="34" cy="41"/>
              </a:xfrm>
              <a:custGeom>
                <a:avLst/>
                <a:gdLst>
                  <a:gd name="T0" fmla="*/ 32 w 67"/>
                  <a:gd name="T1" fmla="*/ 7 h 83"/>
                  <a:gd name="T2" fmla="*/ 27 w 67"/>
                  <a:gd name="T3" fmla="*/ 7 h 83"/>
                  <a:gd name="T4" fmla="*/ 23 w 67"/>
                  <a:gd name="T5" fmla="*/ 8 h 83"/>
                  <a:gd name="T6" fmla="*/ 18 w 67"/>
                  <a:gd name="T7" fmla="*/ 11 h 83"/>
                  <a:gd name="T8" fmla="*/ 15 w 67"/>
                  <a:gd name="T9" fmla="*/ 16 h 83"/>
                  <a:gd name="T10" fmla="*/ 13 w 67"/>
                  <a:gd name="T11" fmla="*/ 21 h 83"/>
                  <a:gd name="T12" fmla="*/ 12 w 67"/>
                  <a:gd name="T13" fmla="*/ 27 h 83"/>
                  <a:gd name="T14" fmla="*/ 48 w 67"/>
                  <a:gd name="T15" fmla="*/ 27 h 83"/>
                  <a:gd name="T16" fmla="*/ 48 w 67"/>
                  <a:gd name="T17" fmla="*/ 21 h 83"/>
                  <a:gd name="T18" fmla="*/ 47 w 67"/>
                  <a:gd name="T19" fmla="*/ 16 h 83"/>
                  <a:gd name="T20" fmla="*/ 43 w 67"/>
                  <a:gd name="T21" fmla="*/ 11 h 83"/>
                  <a:gd name="T22" fmla="*/ 40 w 67"/>
                  <a:gd name="T23" fmla="*/ 8 h 83"/>
                  <a:gd name="T24" fmla="*/ 35 w 67"/>
                  <a:gd name="T25" fmla="*/ 7 h 83"/>
                  <a:gd name="T26" fmla="*/ 32 w 67"/>
                  <a:gd name="T27" fmla="*/ 7 h 83"/>
                  <a:gd name="T28" fmla="*/ 35 w 67"/>
                  <a:gd name="T29" fmla="*/ 0 h 83"/>
                  <a:gd name="T30" fmla="*/ 45 w 67"/>
                  <a:gd name="T31" fmla="*/ 0 h 83"/>
                  <a:gd name="T32" fmla="*/ 51 w 67"/>
                  <a:gd name="T33" fmla="*/ 3 h 83"/>
                  <a:gd name="T34" fmla="*/ 58 w 67"/>
                  <a:gd name="T35" fmla="*/ 8 h 83"/>
                  <a:gd name="T36" fmla="*/ 62 w 67"/>
                  <a:gd name="T37" fmla="*/ 15 h 83"/>
                  <a:gd name="T38" fmla="*/ 66 w 67"/>
                  <a:gd name="T39" fmla="*/ 23 h 83"/>
                  <a:gd name="T40" fmla="*/ 67 w 67"/>
                  <a:gd name="T41" fmla="*/ 32 h 83"/>
                  <a:gd name="T42" fmla="*/ 12 w 67"/>
                  <a:gd name="T43" fmla="*/ 32 h 83"/>
                  <a:gd name="T44" fmla="*/ 15 w 67"/>
                  <a:gd name="T45" fmla="*/ 48 h 83"/>
                  <a:gd name="T46" fmla="*/ 21 w 67"/>
                  <a:gd name="T47" fmla="*/ 59 h 83"/>
                  <a:gd name="T48" fmla="*/ 26 w 67"/>
                  <a:gd name="T49" fmla="*/ 65 h 83"/>
                  <a:gd name="T50" fmla="*/ 34 w 67"/>
                  <a:gd name="T51" fmla="*/ 69 h 83"/>
                  <a:gd name="T52" fmla="*/ 40 w 67"/>
                  <a:gd name="T53" fmla="*/ 69 h 83"/>
                  <a:gd name="T54" fmla="*/ 48 w 67"/>
                  <a:gd name="T55" fmla="*/ 69 h 83"/>
                  <a:gd name="T56" fmla="*/ 54 w 67"/>
                  <a:gd name="T57" fmla="*/ 65 h 83"/>
                  <a:gd name="T58" fmla="*/ 58 w 67"/>
                  <a:gd name="T59" fmla="*/ 61 h 83"/>
                  <a:gd name="T60" fmla="*/ 61 w 67"/>
                  <a:gd name="T61" fmla="*/ 56 h 83"/>
                  <a:gd name="T62" fmla="*/ 64 w 67"/>
                  <a:gd name="T63" fmla="*/ 51 h 83"/>
                  <a:gd name="T64" fmla="*/ 67 w 67"/>
                  <a:gd name="T65" fmla="*/ 53 h 83"/>
                  <a:gd name="T66" fmla="*/ 64 w 67"/>
                  <a:gd name="T67" fmla="*/ 59 h 83"/>
                  <a:gd name="T68" fmla="*/ 61 w 67"/>
                  <a:gd name="T69" fmla="*/ 67 h 83"/>
                  <a:gd name="T70" fmla="*/ 56 w 67"/>
                  <a:gd name="T71" fmla="*/ 73 h 83"/>
                  <a:gd name="T72" fmla="*/ 51 w 67"/>
                  <a:gd name="T73" fmla="*/ 78 h 83"/>
                  <a:gd name="T74" fmla="*/ 47 w 67"/>
                  <a:gd name="T75" fmla="*/ 81 h 83"/>
                  <a:gd name="T76" fmla="*/ 40 w 67"/>
                  <a:gd name="T77" fmla="*/ 83 h 83"/>
                  <a:gd name="T78" fmla="*/ 34 w 67"/>
                  <a:gd name="T79" fmla="*/ 83 h 83"/>
                  <a:gd name="T80" fmla="*/ 27 w 67"/>
                  <a:gd name="T81" fmla="*/ 83 h 83"/>
                  <a:gd name="T82" fmla="*/ 21 w 67"/>
                  <a:gd name="T83" fmla="*/ 80 h 83"/>
                  <a:gd name="T84" fmla="*/ 15 w 67"/>
                  <a:gd name="T85" fmla="*/ 77 h 83"/>
                  <a:gd name="T86" fmla="*/ 10 w 67"/>
                  <a:gd name="T87" fmla="*/ 72 h 83"/>
                  <a:gd name="T88" fmla="*/ 2 w 67"/>
                  <a:gd name="T89" fmla="*/ 59 h 83"/>
                  <a:gd name="T90" fmla="*/ 0 w 67"/>
                  <a:gd name="T91" fmla="*/ 43 h 83"/>
                  <a:gd name="T92" fmla="*/ 2 w 67"/>
                  <a:gd name="T93" fmla="*/ 24 h 83"/>
                  <a:gd name="T94" fmla="*/ 10 w 67"/>
                  <a:gd name="T95" fmla="*/ 11 h 83"/>
                  <a:gd name="T96" fmla="*/ 23 w 67"/>
                  <a:gd name="T97" fmla="*/ 3 h 83"/>
                  <a:gd name="T98" fmla="*/ 35 w 6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3">
                    <a:moveTo>
                      <a:pt x="32" y="7"/>
                    </a:moveTo>
                    <a:lnTo>
                      <a:pt x="27" y="7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6"/>
                    </a:lnTo>
                    <a:lnTo>
                      <a:pt x="13" y="21"/>
                    </a:lnTo>
                    <a:lnTo>
                      <a:pt x="12" y="27"/>
                    </a:lnTo>
                    <a:lnTo>
                      <a:pt x="48" y="27"/>
                    </a:lnTo>
                    <a:lnTo>
                      <a:pt x="48" y="21"/>
                    </a:lnTo>
                    <a:lnTo>
                      <a:pt x="47" y="16"/>
                    </a:lnTo>
                    <a:lnTo>
                      <a:pt x="43" y="11"/>
                    </a:lnTo>
                    <a:lnTo>
                      <a:pt x="40" y="8"/>
                    </a:lnTo>
                    <a:lnTo>
                      <a:pt x="35" y="7"/>
                    </a:lnTo>
                    <a:lnTo>
                      <a:pt x="32" y="7"/>
                    </a:lnTo>
                    <a:close/>
                    <a:moveTo>
                      <a:pt x="35" y="0"/>
                    </a:moveTo>
                    <a:lnTo>
                      <a:pt x="45" y="0"/>
                    </a:lnTo>
                    <a:lnTo>
                      <a:pt x="51" y="3"/>
                    </a:lnTo>
                    <a:lnTo>
                      <a:pt x="58" y="8"/>
                    </a:lnTo>
                    <a:lnTo>
                      <a:pt x="62" y="15"/>
                    </a:lnTo>
                    <a:lnTo>
                      <a:pt x="66" y="23"/>
                    </a:lnTo>
                    <a:lnTo>
                      <a:pt x="67" y="32"/>
                    </a:lnTo>
                    <a:lnTo>
                      <a:pt x="12" y="32"/>
                    </a:lnTo>
                    <a:lnTo>
                      <a:pt x="15" y="48"/>
                    </a:lnTo>
                    <a:lnTo>
                      <a:pt x="21" y="59"/>
                    </a:lnTo>
                    <a:lnTo>
                      <a:pt x="26" y="65"/>
                    </a:lnTo>
                    <a:lnTo>
                      <a:pt x="34" y="69"/>
                    </a:lnTo>
                    <a:lnTo>
                      <a:pt x="40" y="69"/>
                    </a:lnTo>
                    <a:lnTo>
                      <a:pt x="48" y="69"/>
                    </a:lnTo>
                    <a:lnTo>
                      <a:pt x="54" y="65"/>
                    </a:lnTo>
                    <a:lnTo>
                      <a:pt x="58" y="61"/>
                    </a:lnTo>
                    <a:lnTo>
                      <a:pt x="61" y="56"/>
                    </a:lnTo>
                    <a:lnTo>
                      <a:pt x="64" y="51"/>
                    </a:lnTo>
                    <a:lnTo>
                      <a:pt x="67" y="53"/>
                    </a:lnTo>
                    <a:lnTo>
                      <a:pt x="64" y="59"/>
                    </a:lnTo>
                    <a:lnTo>
                      <a:pt x="61" y="67"/>
                    </a:lnTo>
                    <a:lnTo>
                      <a:pt x="56" y="73"/>
                    </a:lnTo>
                    <a:lnTo>
                      <a:pt x="51" y="78"/>
                    </a:lnTo>
                    <a:lnTo>
                      <a:pt x="47" y="81"/>
                    </a:lnTo>
                    <a:lnTo>
                      <a:pt x="40" y="83"/>
                    </a:lnTo>
                    <a:lnTo>
                      <a:pt x="34" y="83"/>
                    </a:lnTo>
                    <a:lnTo>
                      <a:pt x="27" y="83"/>
                    </a:lnTo>
                    <a:lnTo>
                      <a:pt x="21" y="80"/>
                    </a:lnTo>
                    <a:lnTo>
                      <a:pt x="15" y="77"/>
                    </a:lnTo>
                    <a:lnTo>
                      <a:pt x="10" y="72"/>
                    </a:lnTo>
                    <a:lnTo>
                      <a:pt x="2" y="59"/>
                    </a:lnTo>
                    <a:lnTo>
                      <a:pt x="0" y="43"/>
                    </a:lnTo>
                    <a:lnTo>
                      <a:pt x="2" y="24"/>
                    </a:lnTo>
                    <a:lnTo>
                      <a:pt x="10" y="11"/>
                    </a:lnTo>
                    <a:lnTo>
                      <a:pt x="23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2" name="Freeform 5183"/>
              <p:cNvSpPr>
                <a:spLocks/>
              </p:cNvSpPr>
              <p:nvPr/>
            </p:nvSpPr>
            <p:spPr bwMode="auto">
              <a:xfrm>
                <a:off x="12017" y="16460"/>
                <a:ext cx="33" cy="41"/>
              </a:xfrm>
              <a:custGeom>
                <a:avLst/>
                <a:gdLst>
                  <a:gd name="T0" fmla="*/ 37 w 65"/>
                  <a:gd name="T1" fmla="*/ 0 h 83"/>
                  <a:gd name="T2" fmla="*/ 45 w 65"/>
                  <a:gd name="T3" fmla="*/ 0 h 83"/>
                  <a:gd name="T4" fmla="*/ 51 w 65"/>
                  <a:gd name="T5" fmla="*/ 2 h 83"/>
                  <a:gd name="T6" fmla="*/ 56 w 65"/>
                  <a:gd name="T7" fmla="*/ 7 h 83"/>
                  <a:gd name="T8" fmla="*/ 61 w 65"/>
                  <a:gd name="T9" fmla="*/ 10 h 83"/>
                  <a:gd name="T10" fmla="*/ 62 w 65"/>
                  <a:gd name="T11" fmla="*/ 15 h 83"/>
                  <a:gd name="T12" fmla="*/ 64 w 65"/>
                  <a:gd name="T13" fmla="*/ 19 h 83"/>
                  <a:gd name="T14" fmla="*/ 64 w 65"/>
                  <a:gd name="T15" fmla="*/ 23 h 83"/>
                  <a:gd name="T16" fmla="*/ 62 w 65"/>
                  <a:gd name="T17" fmla="*/ 24 h 83"/>
                  <a:gd name="T18" fmla="*/ 59 w 65"/>
                  <a:gd name="T19" fmla="*/ 26 h 83"/>
                  <a:gd name="T20" fmla="*/ 56 w 65"/>
                  <a:gd name="T21" fmla="*/ 26 h 83"/>
                  <a:gd name="T22" fmla="*/ 51 w 65"/>
                  <a:gd name="T23" fmla="*/ 26 h 83"/>
                  <a:gd name="T24" fmla="*/ 48 w 65"/>
                  <a:gd name="T25" fmla="*/ 23 h 83"/>
                  <a:gd name="T26" fmla="*/ 46 w 65"/>
                  <a:gd name="T27" fmla="*/ 19 h 83"/>
                  <a:gd name="T28" fmla="*/ 46 w 65"/>
                  <a:gd name="T29" fmla="*/ 16 h 83"/>
                  <a:gd name="T30" fmla="*/ 45 w 65"/>
                  <a:gd name="T31" fmla="*/ 11 h 83"/>
                  <a:gd name="T32" fmla="*/ 43 w 65"/>
                  <a:gd name="T33" fmla="*/ 8 h 83"/>
                  <a:gd name="T34" fmla="*/ 38 w 65"/>
                  <a:gd name="T35" fmla="*/ 7 h 83"/>
                  <a:gd name="T36" fmla="*/ 34 w 65"/>
                  <a:gd name="T37" fmla="*/ 5 h 83"/>
                  <a:gd name="T38" fmla="*/ 29 w 65"/>
                  <a:gd name="T39" fmla="*/ 7 h 83"/>
                  <a:gd name="T40" fmla="*/ 24 w 65"/>
                  <a:gd name="T41" fmla="*/ 8 h 83"/>
                  <a:gd name="T42" fmla="*/ 21 w 65"/>
                  <a:gd name="T43" fmla="*/ 11 h 83"/>
                  <a:gd name="T44" fmla="*/ 16 w 65"/>
                  <a:gd name="T45" fmla="*/ 18 h 83"/>
                  <a:gd name="T46" fmla="*/ 15 w 65"/>
                  <a:gd name="T47" fmla="*/ 26 h 83"/>
                  <a:gd name="T48" fmla="*/ 13 w 65"/>
                  <a:gd name="T49" fmla="*/ 34 h 83"/>
                  <a:gd name="T50" fmla="*/ 15 w 65"/>
                  <a:gd name="T51" fmla="*/ 43 h 83"/>
                  <a:gd name="T52" fmla="*/ 16 w 65"/>
                  <a:gd name="T53" fmla="*/ 51 h 83"/>
                  <a:gd name="T54" fmla="*/ 21 w 65"/>
                  <a:gd name="T55" fmla="*/ 59 h 83"/>
                  <a:gd name="T56" fmla="*/ 24 w 65"/>
                  <a:gd name="T57" fmla="*/ 64 h 83"/>
                  <a:gd name="T58" fmla="*/ 29 w 65"/>
                  <a:gd name="T59" fmla="*/ 67 h 83"/>
                  <a:gd name="T60" fmla="*/ 34 w 65"/>
                  <a:gd name="T61" fmla="*/ 69 h 83"/>
                  <a:gd name="T62" fmla="*/ 40 w 65"/>
                  <a:gd name="T63" fmla="*/ 70 h 83"/>
                  <a:gd name="T64" fmla="*/ 45 w 65"/>
                  <a:gd name="T65" fmla="*/ 69 h 83"/>
                  <a:gd name="T66" fmla="*/ 50 w 65"/>
                  <a:gd name="T67" fmla="*/ 67 h 83"/>
                  <a:gd name="T68" fmla="*/ 54 w 65"/>
                  <a:gd name="T69" fmla="*/ 64 h 83"/>
                  <a:gd name="T70" fmla="*/ 57 w 65"/>
                  <a:gd name="T71" fmla="*/ 61 h 83"/>
                  <a:gd name="T72" fmla="*/ 61 w 65"/>
                  <a:gd name="T73" fmla="*/ 56 h 83"/>
                  <a:gd name="T74" fmla="*/ 64 w 65"/>
                  <a:gd name="T75" fmla="*/ 50 h 83"/>
                  <a:gd name="T76" fmla="*/ 65 w 65"/>
                  <a:gd name="T77" fmla="*/ 51 h 83"/>
                  <a:gd name="T78" fmla="*/ 64 w 65"/>
                  <a:gd name="T79" fmla="*/ 61 h 83"/>
                  <a:gd name="T80" fmla="*/ 59 w 65"/>
                  <a:gd name="T81" fmla="*/ 69 h 83"/>
                  <a:gd name="T82" fmla="*/ 53 w 65"/>
                  <a:gd name="T83" fmla="*/ 75 h 83"/>
                  <a:gd name="T84" fmla="*/ 46 w 65"/>
                  <a:gd name="T85" fmla="*/ 80 h 83"/>
                  <a:gd name="T86" fmla="*/ 40 w 65"/>
                  <a:gd name="T87" fmla="*/ 83 h 83"/>
                  <a:gd name="T88" fmla="*/ 34 w 65"/>
                  <a:gd name="T89" fmla="*/ 83 h 83"/>
                  <a:gd name="T90" fmla="*/ 26 w 65"/>
                  <a:gd name="T91" fmla="*/ 83 h 83"/>
                  <a:gd name="T92" fmla="*/ 21 w 65"/>
                  <a:gd name="T93" fmla="*/ 80 h 83"/>
                  <a:gd name="T94" fmla="*/ 15 w 65"/>
                  <a:gd name="T95" fmla="*/ 77 h 83"/>
                  <a:gd name="T96" fmla="*/ 10 w 65"/>
                  <a:gd name="T97" fmla="*/ 72 h 83"/>
                  <a:gd name="T98" fmla="*/ 2 w 65"/>
                  <a:gd name="T99" fmla="*/ 59 h 83"/>
                  <a:gd name="T100" fmla="*/ 0 w 65"/>
                  <a:gd name="T101" fmla="*/ 42 h 83"/>
                  <a:gd name="T102" fmla="*/ 2 w 65"/>
                  <a:gd name="T103" fmla="*/ 24 h 83"/>
                  <a:gd name="T104" fmla="*/ 11 w 65"/>
                  <a:gd name="T105" fmla="*/ 11 h 83"/>
                  <a:gd name="T106" fmla="*/ 23 w 65"/>
                  <a:gd name="T107" fmla="*/ 3 h 83"/>
                  <a:gd name="T108" fmla="*/ 37 w 65"/>
                  <a:gd name="T10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" h="83">
                    <a:moveTo>
                      <a:pt x="37" y="0"/>
                    </a:moveTo>
                    <a:lnTo>
                      <a:pt x="45" y="0"/>
                    </a:lnTo>
                    <a:lnTo>
                      <a:pt x="51" y="2"/>
                    </a:lnTo>
                    <a:lnTo>
                      <a:pt x="56" y="7"/>
                    </a:lnTo>
                    <a:lnTo>
                      <a:pt x="61" y="10"/>
                    </a:lnTo>
                    <a:lnTo>
                      <a:pt x="62" y="15"/>
                    </a:lnTo>
                    <a:lnTo>
                      <a:pt x="64" y="19"/>
                    </a:lnTo>
                    <a:lnTo>
                      <a:pt x="64" y="23"/>
                    </a:lnTo>
                    <a:lnTo>
                      <a:pt x="62" y="24"/>
                    </a:lnTo>
                    <a:lnTo>
                      <a:pt x="59" y="26"/>
                    </a:lnTo>
                    <a:lnTo>
                      <a:pt x="56" y="26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6" y="19"/>
                    </a:lnTo>
                    <a:lnTo>
                      <a:pt x="46" y="16"/>
                    </a:lnTo>
                    <a:lnTo>
                      <a:pt x="45" y="11"/>
                    </a:lnTo>
                    <a:lnTo>
                      <a:pt x="43" y="8"/>
                    </a:lnTo>
                    <a:lnTo>
                      <a:pt x="38" y="7"/>
                    </a:lnTo>
                    <a:lnTo>
                      <a:pt x="34" y="5"/>
                    </a:lnTo>
                    <a:lnTo>
                      <a:pt x="29" y="7"/>
                    </a:lnTo>
                    <a:lnTo>
                      <a:pt x="24" y="8"/>
                    </a:lnTo>
                    <a:lnTo>
                      <a:pt x="21" y="11"/>
                    </a:lnTo>
                    <a:lnTo>
                      <a:pt x="16" y="18"/>
                    </a:lnTo>
                    <a:lnTo>
                      <a:pt x="15" y="26"/>
                    </a:lnTo>
                    <a:lnTo>
                      <a:pt x="13" y="34"/>
                    </a:lnTo>
                    <a:lnTo>
                      <a:pt x="15" y="43"/>
                    </a:lnTo>
                    <a:lnTo>
                      <a:pt x="16" y="51"/>
                    </a:lnTo>
                    <a:lnTo>
                      <a:pt x="21" y="59"/>
                    </a:lnTo>
                    <a:lnTo>
                      <a:pt x="24" y="64"/>
                    </a:lnTo>
                    <a:lnTo>
                      <a:pt x="29" y="67"/>
                    </a:lnTo>
                    <a:lnTo>
                      <a:pt x="34" y="69"/>
                    </a:lnTo>
                    <a:lnTo>
                      <a:pt x="40" y="70"/>
                    </a:lnTo>
                    <a:lnTo>
                      <a:pt x="45" y="69"/>
                    </a:lnTo>
                    <a:lnTo>
                      <a:pt x="50" y="67"/>
                    </a:lnTo>
                    <a:lnTo>
                      <a:pt x="54" y="64"/>
                    </a:lnTo>
                    <a:lnTo>
                      <a:pt x="57" y="61"/>
                    </a:lnTo>
                    <a:lnTo>
                      <a:pt x="61" y="56"/>
                    </a:lnTo>
                    <a:lnTo>
                      <a:pt x="64" y="50"/>
                    </a:lnTo>
                    <a:lnTo>
                      <a:pt x="65" y="51"/>
                    </a:lnTo>
                    <a:lnTo>
                      <a:pt x="64" y="61"/>
                    </a:lnTo>
                    <a:lnTo>
                      <a:pt x="59" y="69"/>
                    </a:lnTo>
                    <a:lnTo>
                      <a:pt x="53" y="75"/>
                    </a:lnTo>
                    <a:lnTo>
                      <a:pt x="46" y="80"/>
                    </a:lnTo>
                    <a:lnTo>
                      <a:pt x="40" y="83"/>
                    </a:lnTo>
                    <a:lnTo>
                      <a:pt x="34" y="83"/>
                    </a:lnTo>
                    <a:lnTo>
                      <a:pt x="26" y="83"/>
                    </a:lnTo>
                    <a:lnTo>
                      <a:pt x="21" y="80"/>
                    </a:lnTo>
                    <a:lnTo>
                      <a:pt x="15" y="77"/>
                    </a:lnTo>
                    <a:lnTo>
                      <a:pt x="10" y="72"/>
                    </a:lnTo>
                    <a:lnTo>
                      <a:pt x="2" y="59"/>
                    </a:lnTo>
                    <a:lnTo>
                      <a:pt x="0" y="42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3" name="Freeform 5184"/>
              <p:cNvSpPr>
                <a:spLocks/>
              </p:cNvSpPr>
              <p:nvPr/>
            </p:nvSpPr>
            <p:spPr bwMode="auto">
              <a:xfrm>
                <a:off x="12054" y="16448"/>
                <a:ext cx="24" cy="53"/>
              </a:xfrm>
              <a:custGeom>
                <a:avLst/>
                <a:gdLst>
                  <a:gd name="T0" fmla="*/ 24 w 48"/>
                  <a:gd name="T1" fmla="*/ 0 h 107"/>
                  <a:gd name="T2" fmla="*/ 27 w 48"/>
                  <a:gd name="T3" fmla="*/ 0 h 107"/>
                  <a:gd name="T4" fmla="*/ 27 w 48"/>
                  <a:gd name="T5" fmla="*/ 26 h 107"/>
                  <a:gd name="T6" fmla="*/ 45 w 48"/>
                  <a:gd name="T7" fmla="*/ 26 h 107"/>
                  <a:gd name="T8" fmla="*/ 45 w 48"/>
                  <a:gd name="T9" fmla="*/ 32 h 107"/>
                  <a:gd name="T10" fmla="*/ 27 w 48"/>
                  <a:gd name="T11" fmla="*/ 32 h 107"/>
                  <a:gd name="T12" fmla="*/ 27 w 48"/>
                  <a:gd name="T13" fmla="*/ 83 h 107"/>
                  <a:gd name="T14" fmla="*/ 27 w 48"/>
                  <a:gd name="T15" fmla="*/ 88 h 107"/>
                  <a:gd name="T16" fmla="*/ 27 w 48"/>
                  <a:gd name="T17" fmla="*/ 91 h 107"/>
                  <a:gd name="T18" fmla="*/ 29 w 48"/>
                  <a:gd name="T19" fmla="*/ 94 h 107"/>
                  <a:gd name="T20" fmla="*/ 32 w 48"/>
                  <a:gd name="T21" fmla="*/ 96 h 107"/>
                  <a:gd name="T22" fmla="*/ 35 w 48"/>
                  <a:gd name="T23" fmla="*/ 96 h 107"/>
                  <a:gd name="T24" fmla="*/ 37 w 48"/>
                  <a:gd name="T25" fmla="*/ 96 h 107"/>
                  <a:gd name="T26" fmla="*/ 40 w 48"/>
                  <a:gd name="T27" fmla="*/ 94 h 107"/>
                  <a:gd name="T28" fmla="*/ 43 w 48"/>
                  <a:gd name="T29" fmla="*/ 93 h 107"/>
                  <a:gd name="T30" fmla="*/ 45 w 48"/>
                  <a:gd name="T31" fmla="*/ 89 h 107"/>
                  <a:gd name="T32" fmla="*/ 48 w 48"/>
                  <a:gd name="T33" fmla="*/ 89 h 107"/>
                  <a:gd name="T34" fmla="*/ 45 w 48"/>
                  <a:gd name="T35" fmla="*/ 94 h 107"/>
                  <a:gd name="T36" fmla="*/ 43 w 48"/>
                  <a:gd name="T37" fmla="*/ 99 h 107"/>
                  <a:gd name="T38" fmla="*/ 40 w 48"/>
                  <a:gd name="T39" fmla="*/ 102 h 107"/>
                  <a:gd name="T40" fmla="*/ 34 w 48"/>
                  <a:gd name="T41" fmla="*/ 105 h 107"/>
                  <a:gd name="T42" fmla="*/ 27 w 48"/>
                  <a:gd name="T43" fmla="*/ 107 h 107"/>
                  <a:gd name="T44" fmla="*/ 24 w 48"/>
                  <a:gd name="T45" fmla="*/ 105 h 107"/>
                  <a:gd name="T46" fmla="*/ 19 w 48"/>
                  <a:gd name="T47" fmla="*/ 104 h 107"/>
                  <a:gd name="T48" fmla="*/ 16 w 48"/>
                  <a:gd name="T49" fmla="*/ 101 h 107"/>
                  <a:gd name="T50" fmla="*/ 15 w 48"/>
                  <a:gd name="T51" fmla="*/ 97 h 107"/>
                  <a:gd name="T52" fmla="*/ 13 w 48"/>
                  <a:gd name="T53" fmla="*/ 93 h 107"/>
                  <a:gd name="T54" fmla="*/ 13 w 48"/>
                  <a:gd name="T55" fmla="*/ 85 h 107"/>
                  <a:gd name="T56" fmla="*/ 13 w 48"/>
                  <a:gd name="T57" fmla="*/ 32 h 107"/>
                  <a:gd name="T58" fmla="*/ 0 w 48"/>
                  <a:gd name="T59" fmla="*/ 32 h 107"/>
                  <a:gd name="T60" fmla="*/ 0 w 48"/>
                  <a:gd name="T61" fmla="*/ 29 h 107"/>
                  <a:gd name="T62" fmla="*/ 5 w 48"/>
                  <a:gd name="T63" fmla="*/ 26 h 107"/>
                  <a:gd name="T64" fmla="*/ 10 w 48"/>
                  <a:gd name="T65" fmla="*/ 23 h 107"/>
                  <a:gd name="T66" fmla="*/ 15 w 48"/>
                  <a:gd name="T67" fmla="*/ 18 h 107"/>
                  <a:gd name="T68" fmla="*/ 19 w 48"/>
                  <a:gd name="T69" fmla="*/ 12 h 107"/>
                  <a:gd name="T70" fmla="*/ 21 w 48"/>
                  <a:gd name="T71" fmla="*/ 10 h 107"/>
                  <a:gd name="T72" fmla="*/ 23 w 48"/>
                  <a:gd name="T73" fmla="*/ 5 h 107"/>
                  <a:gd name="T74" fmla="*/ 24 w 48"/>
                  <a:gd name="T7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107">
                    <a:moveTo>
                      <a:pt x="24" y="0"/>
                    </a:moveTo>
                    <a:lnTo>
                      <a:pt x="27" y="0"/>
                    </a:lnTo>
                    <a:lnTo>
                      <a:pt x="27" y="26"/>
                    </a:lnTo>
                    <a:lnTo>
                      <a:pt x="45" y="26"/>
                    </a:lnTo>
                    <a:lnTo>
                      <a:pt x="45" y="32"/>
                    </a:lnTo>
                    <a:lnTo>
                      <a:pt x="27" y="32"/>
                    </a:lnTo>
                    <a:lnTo>
                      <a:pt x="27" y="83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9" y="94"/>
                    </a:lnTo>
                    <a:lnTo>
                      <a:pt x="32" y="96"/>
                    </a:lnTo>
                    <a:lnTo>
                      <a:pt x="35" y="96"/>
                    </a:lnTo>
                    <a:lnTo>
                      <a:pt x="37" y="96"/>
                    </a:lnTo>
                    <a:lnTo>
                      <a:pt x="40" y="94"/>
                    </a:lnTo>
                    <a:lnTo>
                      <a:pt x="43" y="93"/>
                    </a:lnTo>
                    <a:lnTo>
                      <a:pt x="45" y="89"/>
                    </a:lnTo>
                    <a:lnTo>
                      <a:pt x="48" y="89"/>
                    </a:lnTo>
                    <a:lnTo>
                      <a:pt x="45" y="94"/>
                    </a:lnTo>
                    <a:lnTo>
                      <a:pt x="43" y="99"/>
                    </a:lnTo>
                    <a:lnTo>
                      <a:pt x="40" y="102"/>
                    </a:lnTo>
                    <a:lnTo>
                      <a:pt x="34" y="105"/>
                    </a:lnTo>
                    <a:lnTo>
                      <a:pt x="27" y="107"/>
                    </a:lnTo>
                    <a:lnTo>
                      <a:pt x="24" y="105"/>
                    </a:lnTo>
                    <a:lnTo>
                      <a:pt x="19" y="104"/>
                    </a:lnTo>
                    <a:lnTo>
                      <a:pt x="16" y="101"/>
                    </a:lnTo>
                    <a:lnTo>
                      <a:pt x="15" y="97"/>
                    </a:lnTo>
                    <a:lnTo>
                      <a:pt x="13" y="93"/>
                    </a:lnTo>
                    <a:lnTo>
                      <a:pt x="13" y="85"/>
                    </a:lnTo>
                    <a:lnTo>
                      <a:pt x="13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5" y="26"/>
                    </a:lnTo>
                    <a:lnTo>
                      <a:pt x="10" y="23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3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4" name="Freeform 5185"/>
              <p:cNvSpPr>
                <a:spLocks noEditPoints="1"/>
              </p:cNvSpPr>
              <p:nvPr/>
            </p:nvSpPr>
            <p:spPr bwMode="auto">
              <a:xfrm>
                <a:off x="12080" y="16439"/>
                <a:ext cx="20" cy="61"/>
              </a:xfrm>
              <a:custGeom>
                <a:avLst/>
                <a:gdLst>
                  <a:gd name="T0" fmla="*/ 24 w 40"/>
                  <a:gd name="T1" fmla="*/ 41 h 122"/>
                  <a:gd name="T2" fmla="*/ 27 w 40"/>
                  <a:gd name="T3" fmla="*/ 41 h 122"/>
                  <a:gd name="T4" fmla="*/ 27 w 40"/>
                  <a:gd name="T5" fmla="*/ 105 h 122"/>
                  <a:gd name="T6" fmla="*/ 27 w 40"/>
                  <a:gd name="T7" fmla="*/ 110 h 122"/>
                  <a:gd name="T8" fmla="*/ 28 w 40"/>
                  <a:gd name="T9" fmla="*/ 114 h 122"/>
                  <a:gd name="T10" fmla="*/ 30 w 40"/>
                  <a:gd name="T11" fmla="*/ 116 h 122"/>
                  <a:gd name="T12" fmla="*/ 32 w 40"/>
                  <a:gd name="T13" fmla="*/ 118 h 122"/>
                  <a:gd name="T14" fmla="*/ 35 w 40"/>
                  <a:gd name="T15" fmla="*/ 119 h 122"/>
                  <a:gd name="T16" fmla="*/ 40 w 40"/>
                  <a:gd name="T17" fmla="*/ 119 h 122"/>
                  <a:gd name="T18" fmla="*/ 40 w 40"/>
                  <a:gd name="T19" fmla="*/ 122 h 122"/>
                  <a:gd name="T20" fmla="*/ 1 w 40"/>
                  <a:gd name="T21" fmla="*/ 122 h 122"/>
                  <a:gd name="T22" fmla="*/ 1 w 40"/>
                  <a:gd name="T23" fmla="*/ 119 h 122"/>
                  <a:gd name="T24" fmla="*/ 6 w 40"/>
                  <a:gd name="T25" fmla="*/ 119 h 122"/>
                  <a:gd name="T26" fmla="*/ 9 w 40"/>
                  <a:gd name="T27" fmla="*/ 118 h 122"/>
                  <a:gd name="T28" fmla="*/ 11 w 40"/>
                  <a:gd name="T29" fmla="*/ 116 h 122"/>
                  <a:gd name="T30" fmla="*/ 11 w 40"/>
                  <a:gd name="T31" fmla="*/ 114 h 122"/>
                  <a:gd name="T32" fmla="*/ 13 w 40"/>
                  <a:gd name="T33" fmla="*/ 110 h 122"/>
                  <a:gd name="T34" fmla="*/ 13 w 40"/>
                  <a:gd name="T35" fmla="*/ 105 h 122"/>
                  <a:gd name="T36" fmla="*/ 13 w 40"/>
                  <a:gd name="T37" fmla="*/ 73 h 122"/>
                  <a:gd name="T38" fmla="*/ 13 w 40"/>
                  <a:gd name="T39" fmla="*/ 67 h 122"/>
                  <a:gd name="T40" fmla="*/ 13 w 40"/>
                  <a:gd name="T41" fmla="*/ 60 h 122"/>
                  <a:gd name="T42" fmla="*/ 13 w 40"/>
                  <a:gd name="T43" fmla="*/ 57 h 122"/>
                  <a:gd name="T44" fmla="*/ 11 w 40"/>
                  <a:gd name="T45" fmla="*/ 56 h 122"/>
                  <a:gd name="T46" fmla="*/ 11 w 40"/>
                  <a:gd name="T47" fmla="*/ 54 h 122"/>
                  <a:gd name="T48" fmla="*/ 9 w 40"/>
                  <a:gd name="T49" fmla="*/ 52 h 122"/>
                  <a:gd name="T50" fmla="*/ 6 w 40"/>
                  <a:gd name="T51" fmla="*/ 52 h 122"/>
                  <a:gd name="T52" fmla="*/ 5 w 40"/>
                  <a:gd name="T53" fmla="*/ 52 h 122"/>
                  <a:gd name="T54" fmla="*/ 1 w 40"/>
                  <a:gd name="T55" fmla="*/ 54 h 122"/>
                  <a:gd name="T56" fmla="*/ 0 w 40"/>
                  <a:gd name="T57" fmla="*/ 51 h 122"/>
                  <a:gd name="T58" fmla="*/ 24 w 40"/>
                  <a:gd name="T59" fmla="*/ 41 h 122"/>
                  <a:gd name="T60" fmla="*/ 20 w 40"/>
                  <a:gd name="T61" fmla="*/ 0 h 122"/>
                  <a:gd name="T62" fmla="*/ 24 w 40"/>
                  <a:gd name="T63" fmla="*/ 0 h 122"/>
                  <a:gd name="T64" fmla="*/ 27 w 40"/>
                  <a:gd name="T65" fmla="*/ 2 h 122"/>
                  <a:gd name="T66" fmla="*/ 28 w 40"/>
                  <a:gd name="T67" fmla="*/ 5 h 122"/>
                  <a:gd name="T68" fmla="*/ 28 w 40"/>
                  <a:gd name="T69" fmla="*/ 8 h 122"/>
                  <a:gd name="T70" fmla="*/ 28 w 40"/>
                  <a:gd name="T71" fmla="*/ 11 h 122"/>
                  <a:gd name="T72" fmla="*/ 27 w 40"/>
                  <a:gd name="T73" fmla="*/ 14 h 122"/>
                  <a:gd name="T74" fmla="*/ 24 w 40"/>
                  <a:gd name="T75" fmla="*/ 16 h 122"/>
                  <a:gd name="T76" fmla="*/ 20 w 40"/>
                  <a:gd name="T77" fmla="*/ 17 h 122"/>
                  <a:gd name="T78" fmla="*/ 17 w 40"/>
                  <a:gd name="T79" fmla="*/ 16 h 122"/>
                  <a:gd name="T80" fmla="*/ 14 w 40"/>
                  <a:gd name="T81" fmla="*/ 14 h 122"/>
                  <a:gd name="T82" fmla="*/ 13 w 40"/>
                  <a:gd name="T83" fmla="*/ 11 h 122"/>
                  <a:gd name="T84" fmla="*/ 11 w 40"/>
                  <a:gd name="T85" fmla="*/ 8 h 122"/>
                  <a:gd name="T86" fmla="*/ 13 w 40"/>
                  <a:gd name="T87" fmla="*/ 5 h 122"/>
                  <a:gd name="T88" fmla="*/ 14 w 40"/>
                  <a:gd name="T89" fmla="*/ 2 h 122"/>
                  <a:gd name="T90" fmla="*/ 17 w 40"/>
                  <a:gd name="T91" fmla="*/ 0 h 122"/>
                  <a:gd name="T92" fmla="*/ 20 w 40"/>
                  <a:gd name="T9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122">
                    <a:moveTo>
                      <a:pt x="24" y="41"/>
                    </a:moveTo>
                    <a:lnTo>
                      <a:pt x="27" y="41"/>
                    </a:lnTo>
                    <a:lnTo>
                      <a:pt x="27" y="105"/>
                    </a:lnTo>
                    <a:lnTo>
                      <a:pt x="27" y="110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18"/>
                    </a:lnTo>
                    <a:lnTo>
                      <a:pt x="35" y="119"/>
                    </a:lnTo>
                    <a:lnTo>
                      <a:pt x="40" y="119"/>
                    </a:lnTo>
                    <a:lnTo>
                      <a:pt x="40" y="122"/>
                    </a:lnTo>
                    <a:lnTo>
                      <a:pt x="1" y="122"/>
                    </a:lnTo>
                    <a:lnTo>
                      <a:pt x="1" y="119"/>
                    </a:lnTo>
                    <a:lnTo>
                      <a:pt x="6" y="119"/>
                    </a:lnTo>
                    <a:lnTo>
                      <a:pt x="9" y="118"/>
                    </a:lnTo>
                    <a:lnTo>
                      <a:pt x="11" y="116"/>
                    </a:lnTo>
                    <a:lnTo>
                      <a:pt x="11" y="114"/>
                    </a:lnTo>
                    <a:lnTo>
                      <a:pt x="13" y="110"/>
                    </a:lnTo>
                    <a:lnTo>
                      <a:pt x="13" y="105"/>
                    </a:lnTo>
                    <a:lnTo>
                      <a:pt x="13" y="73"/>
                    </a:lnTo>
                    <a:lnTo>
                      <a:pt x="13" y="67"/>
                    </a:lnTo>
                    <a:lnTo>
                      <a:pt x="13" y="60"/>
                    </a:lnTo>
                    <a:lnTo>
                      <a:pt x="13" y="57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1" y="54"/>
                    </a:lnTo>
                    <a:lnTo>
                      <a:pt x="0" y="51"/>
                    </a:lnTo>
                    <a:lnTo>
                      <a:pt x="24" y="41"/>
                    </a:lnTo>
                    <a:close/>
                    <a:moveTo>
                      <a:pt x="20" y="0"/>
                    </a:moveTo>
                    <a:lnTo>
                      <a:pt x="24" y="0"/>
                    </a:lnTo>
                    <a:lnTo>
                      <a:pt x="27" y="2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7" y="14"/>
                    </a:lnTo>
                    <a:lnTo>
                      <a:pt x="24" y="16"/>
                    </a:lnTo>
                    <a:lnTo>
                      <a:pt x="20" y="17"/>
                    </a:lnTo>
                    <a:lnTo>
                      <a:pt x="17" y="16"/>
                    </a:lnTo>
                    <a:lnTo>
                      <a:pt x="14" y="14"/>
                    </a:lnTo>
                    <a:lnTo>
                      <a:pt x="13" y="11"/>
                    </a:lnTo>
                    <a:lnTo>
                      <a:pt x="11" y="8"/>
                    </a:lnTo>
                    <a:lnTo>
                      <a:pt x="13" y="5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5" name="Freeform 5186"/>
              <p:cNvSpPr>
                <a:spLocks/>
              </p:cNvSpPr>
              <p:nvPr/>
            </p:nvSpPr>
            <p:spPr bwMode="auto">
              <a:xfrm>
                <a:off x="12102" y="16460"/>
                <a:ext cx="43" cy="41"/>
              </a:xfrm>
              <a:custGeom>
                <a:avLst/>
                <a:gdLst>
                  <a:gd name="T0" fmla="*/ 0 w 86"/>
                  <a:gd name="T1" fmla="*/ 0 h 81"/>
                  <a:gd name="T2" fmla="*/ 38 w 86"/>
                  <a:gd name="T3" fmla="*/ 0 h 81"/>
                  <a:gd name="T4" fmla="*/ 38 w 86"/>
                  <a:gd name="T5" fmla="*/ 3 h 81"/>
                  <a:gd name="T6" fmla="*/ 35 w 86"/>
                  <a:gd name="T7" fmla="*/ 3 h 81"/>
                  <a:gd name="T8" fmla="*/ 32 w 86"/>
                  <a:gd name="T9" fmla="*/ 3 h 81"/>
                  <a:gd name="T10" fmla="*/ 31 w 86"/>
                  <a:gd name="T11" fmla="*/ 5 h 81"/>
                  <a:gd name="T12" fmla="*/ 29 w 86"/>
                  <a:gd name="T13" fmla="*/ 6 h 81"/>
                  <a:gd name="T14" fmla="*/ 29 w 86"/>
                  <a:gd name="T15" fmla="*/ 9 h 81"/>
                  <a:gd name="T16" fmla="*/ 29 w 86"/>
                  <a:gd name="T17" fmla="*/ 13 h 81"/>
                  <a:gd name="T18" fmla="*/ 31 w 86"/>
                  <a:gd name="T19" fmla="*/ 16 h 81"/>
                  <a:gd name="T20" fmla="*/ 50 w 86"/>
                  <a:gd name="T21" fmla="*/ 60 h 81"/>
                  <a:gd name="T22" fmla="*/ 67 w 86"/>
                  <a:gd name="T23" fmla="*/ 14 h 81"/>
                  <a:gd name="T24" fmla="*/ 69 w 86"/>
                  <a:gd name="T25" fmla="*/ 11 h 81"/>
                  <a:gd name="T26" fmla="*/ 69 w 86"/>
                  <a:gd name="T27" fmla="*/ 8 h 81"/>
                  <a:gd name="T28" fmla="*/ 69 w 86"/>
                  <a:gd name="T29" fmla="*/ 6 h 81"/>
                  <a:gd name="T30" fmla="*/ 69 w 86"/>
                  <a:gd name="T31" fmla="*/ 6 h 81"/>
                  <a:gd name="T32" fmla="*/ 67 w 86"/>
                  <a:gd name="T33" fmla="*/ 5 h 81"/>
                  <a:gd name="T34" fmla="*/ 65 w 86"/>
                  <a:gd name="T35" fmla="*/ 5 h 81"/>
                  <a:gd name="T36" fmla="*/ 64 w 86"/>
                  <a:gd name="T37" fmla="*/ 3 h 81"/>
                  <a:gd name="T38" fmla="*/ 61 w 86"/>
                  <a:gd name="T39" fmla="*/ 3 h 81"/>
                  <a:gd name="T40" fmla="*/ 61 w 86"/>
                  <a:gd name="T41" fmla="*/ 0 h 81"/>
                  <a:gd name="T42" fmla="*/ 86 w 86"/>
                  <a:gd name="T43" fmla="*/ 0 h 81"/>
                  <a:gd name="T44" fmla="*/ 86 w 86"/>
                  <a:gd name="T45" fmla="*/ 3 h 81"/>
                  <a:gd name="T46" fmla="*/ 81 w 86"/>
                  <a:gd name="T47" fmla="*/ 5 h 81"/>
                  <a:gd name="T48" fmla="*/ 80 w 86"/>
                  <a:gd name="T49" fmla="*/ 5 h 81"/>
                  <a:gd name="T50" fmla="*/ 77 w 86"/>
                  <a:gd name="T51" fmla="*/ 9 h 81"/>
                  <a:gd name="T52" fmla="*/ 73 w 86"/>
                  <a:gd name="T53" fmla="*/ 14 h 81"/>
                  <a:gd name="T54" fmla="*/ 46 w 86"/>
                  <a:gd name="T55" fmla="*/ 81 h 81"/>
                  <a:gd name="T56" fmla="*/ 43 w 86"/>
                  <a:gd name="T57" fmla="*/ 81 h 81"/>
                  <a:gd name="T58" fmla="*/ 15 w 86"/>
                  <a:gd name="T59" fmla="*/ 14 h 81"/>
                  <a:gd name="T60" fmla="*/ 13 w 86"/>
                  <a:gd name="T61" fmla="*/ 11 h 81"/>
                  <a:gd name="T62" fmla="*/ 11 w 86"/>
                  <a:gd name="T63" fmla="*/ 8 h 81"/>
                  <a:gd name="T64" fmla="*/ 7 w 86"/>
                  <a:gd name="T65" fmla="*/ 5 h 81"/>
                  <a:gd name="T66" fmla="*/ 5 w 86"/>
                  <a:gd name="T67" fmla="*/ 5 h 81"/>
                  <a:gd name="T68" fmla="*/ 0 w 86"/>
                  <a:gd name="T69" fmla="*/ 3 h 81"/>
                  <a:gd name="T70" fmla="*/ 0 w 86"/>
                  <a:gd name="T7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81">
                    <a:moveTo>
                      <a:pt x="0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9" y="9"/>
                    </a:lnTo>
                    <a:lnTo>
                      <a:pt x="29" y="13"/>
                    </a:lnTo>
                    <a:lnTo>
                      <a:pt x="31" y="16"/>
                    </a:lnTo>
                    <a:lnTo>
                      <a:pt x="50" y="60"/>
                    </a:lnTo>
                    <a:lnTo>
                      <a:pt x="67" y="14"/>
                    </a:lnTo>
                    <a:lnTo>
                      <a:pt x="69" y="11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4" y="3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86" y="0"/>
                    </a:lnTo>
                    <a:lnTo>
                      <a:pt x="86" y="3"/>
                    </a:lnTo>
                    <a:lnTo>
                      <a:pt x="81" y="5"/>
                    </a:lnTo>
                    <a:lnTo>
                      <a:pt x="80" y="5"/>
                    </a:lnTo>
                    <a:lnTo>
                      <a:pt x="77" y="9"/>
                    </a:lnTo>
                    <a:lnTo>
                      <a:pt x="73" y="14"/>
                    </a:lnTo>
                    <a:lnTo>
                      <a:pt x="46" y="81"/>
                    </a:lnTo>
                    <a:lnTo>
                      <a:pt x="43" y="81"/>
                    </a:lnTo>
                    <a:lnTo>
                      <a:pt x="15" y="14"/>
                    </a:lnTo>
                    <a:lnTo>
                      <a:pt x="13" y="11"/>
                    </a:lnTo>
                    <a:lnTo>
                      <a:pt x="11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6" name="Freeform 5187"/>
              <p:cNvSpPr>
                <a:spLocks noEditPoints="1"/>
              </p:cNvSpPr>
              <p:nvPr/>
            </p:nvSpPr>
            <p:spPr bwMode="auto">
              <a:xfrm>
                <a:off x="12149" y="16460"/>
                <a:ext cx="33" cy="41"/>
              </a:xfrm>
              <a:custGeom>
                <a:avLst/>
                <a:gdLst>
                  <a:gd name="T0" fmla="*/ 32 w 67"/>
                  <a:gd name="T1" fmla="*/ 7 h 83"/>
                  <a:gd name="T2" fmla="*/ 27 w 67"/>
                  <a:gd name="T3" fmla="*/ 7 h 83"/>
                  <a:gd name="T4" fmla="*/ 22 w 67"/>
                  <a:gd name="T5" fmla="*/ 8 h 83"/>
                  <a:gd name="T6" fmla="*/ 19 w 67"/>
                  <a:gd name="T7" fmla="*/ 11 h 83"/>
                  <a:gd name="T8" fmla="*/ 16 w 67"/>
                  <a:gd name="T9" fmla="*/ 16 h 83"/>
                  <a:gd name="T10" fmla="*/ 13 w 67"/>
                  <a:gd name="T11" fmla="*/ 21 h 83"/>
                  <a:gd name="T12" fmla="*/ 11 w 67"/>
                  <a:gd name="T13" fmla="*/ 27 h 83"/>
                  <a:gd name="T14" fmla="*/ 48 w 67"/>
                  <a:gd name="T15" fmla="*/ 27 h 83"/>
                  <a:gd name="T16" fmla="*/ 48 w 67"/>
                  <a:gd name="T17" fmla="*/ 21 h 83"/>
                  <a:gd name="T18" fmla="*/ 46 w 67"/>
                  <a:gd name="T19" fmla="*/ 16 h 83"/>
                  <a:gd name="T20" fmla="*/ 45 w 67"/>
                  <a:gd name="T21" fmla="*/ 11 h 83"/>
                  <a:gd name="T22" fmla="*/ 40 w 67"/>
                  <a:gd name="T23" fmla="*/ 8 h 83"/>
                  <a:gd name="T24" fmla="*/ 35 w 67"/>
                  <a:gd name="T25" fmla="*/ 7 h 83"/>
                  <a:gd name="T26" fmla="*/ 32 w 67"/>
                  <a:gd name="T27" fmla="*/ 7 h 83"/>
                  <a:gd name="T28" fmla="*/ 37 w 67"/>
                  <a:gd name="T29" fmla="*/ 0 h 83"/>
                  <a:gd name="T30" fmla="*/ 45 w 67"/>
                  <a:gd name="T31" fmla="*/ 0 h 83"/>
                  <a:gd name="T32" fmla="*/ 51 w 67"/>
                  <a:gd name="T33" fmla="*/ 3 h 83"/>
                  <a:gd name="T34" fmla="*/ 57 w 67"/>
                  <a:gd name="T35" fmla="*/ 8 h 83"/>
                  <a:gd name="T36" fmla="*/ 62 w 67"/>
                  <a:gd name="T37" fmla="*/ 15 h 83"/>
                  <a:gd name="T38" fmla="*/ 65 w 67"/>
                  <a:gd name="T39" fmla="*/ 23 h 83"/>
                  <a:gd name="T40" fmla="*/ 67 w 67"/>
                  <a:gd name="T41" fmla="*/ 32 h 83"/>
                  <a:gd name="T42" fmla="*/ 11 w 67"/>
                  <a:gd name="T43" fmla="*/ 32 h 83"/>
                  <a:gd name="T44" fmla="*/ 14 w 67"/>
                  <a:gd name="T45" fmla="*/ 48 h 83"/>
                  <a:gd name="T46" fmla="*/ 21 w 67"/>
                  <a:gd name="T47" fmla="*/ 59 h 83"/>
                  <a:gd name="T48" fmla="*/ 27 w 67"/>
                  <a:gd name="T49" fmla="*/ 65 h 83"/>
                  <a:gd name="T50" fmla="*/ 33 w 67"/>
                  <a:gd name="T51" fmla="*/ 69 h 83"/>
                  <a:gd name="T52" fmla="*/ 41 w 67"/>
                  <a:gd name="T53" fmla="*/ 69 h 83"/>
                  <a:gd name="T54" fmla="*/ 48 w 67"/>
                  <a:gd name="T55" fmla="*/ 69 h 83"/>
                  <a:gd name="T56" fmla="*/ 54 w 67"/>
                  <a:gd name="T57" fmla="*/ 65 h 83"/>
                  <a:gd name="T58" fmla="*/ 57 w 67"/>
                  <a:gd name="T59" fmla="*/ 61 h 83"/>
                  <a:gd name="T60" fmla="*/ 60 w 67"/>
                  <a:gd name="T61" fmla="*/ 56 h 83"/>
                  <a:gd name="T62" fmla="*/ 64 w 67"/>
                  <a:gd name="T63" fmla="*/ 51 h 83"/>
                  <a:gd name="T64" fmla="*/ 67 w 67"/>
                  <a:gd name="T65" fmla="*/ 53 h 83"/>
                  <a:gd name="T66" fmla="*/ 64 w 67"/>
                  <a:gd name="T67" fmla="*/ 59 h 83"/>
                  <a:gd name="T68" fmla="*/ 60 w 67"/>
                  <a:gd name="T69" fmla="*/ 67 h 83"/>
                  <a:gd name="T70" fmla="*/ 56 w 67"/>
                  <a:gd name="T71" fmla="*/ 73 h 83"/>
                  <a:gd name="T72" fmla="*/ 51 w 67"/>
                  <a:gd name="T73" fmla="*/ 78 h 83"/>
                  <a:gd name="T74" fmla="*/ 46 w 67"/>
                  <a:gd name="T75" fmla="*/ 81 h 83"/>
                  <a:gd name="T76" fmla="*/ 40 w 67"/>
                  <a:gd name="T77" fmla="*/ 83 h 83"/>
                  <a:gd name="T78" fmla="*/ 33 w 67"/>
                  <a:gd name="T79" fmla="*/ 83 h 83"/>
                  <a:gd name="T80" fmla="*/ 27 w 67"/>
                  <a:gd name="T81" fmla="*/ 83 h 83"/>
                  <a:gd name="T82" fmla="*/ 21 w 67"/>
                  <a:gd name="T83" fmla="*/ 80 h 83"/>
                  <a:gd name="T84" fmla="*/ 16 w 67"/>
                  <a:gd name="T85" fmla="*/ 77 h 83"/>
                  <a:gd name="T86" fmla="*/ 10 w 67"/>
                  <a:gd name="T87" fmla="*/ 72 h 83"/>
                  <a:gd name="T88" fmla="*/ 2 w 67"/>
                  <a:gd name="T89" fmla="*/ 59 h 83"/>
                  <a:gd name="T90" fmla="*/ 0 w 67"/>
                  <a:gd name="T91" fmla="*/ 43 h 83"/>
                  <a:gd name="T92" fmla="*/ 2 w 67"/>
                  <a:gd name="T93" fmla="*/ 24 h 83"/>
                  <a:gd name="T94" fmla="*/ 10 w 67"/>
                  <a:gd name="T95" fmla="*/ 11 h 83"/>
                  <a:gd name="T96" fmla="*/ 22 w 67"/>
                  <a:gd name="T97" fmla="*/ 3 h 83"/>
                  <a:gd name="T98" fmla="*/ 37 w 6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3">
                    <a:moveTo>
                      <a:pt x="32" y="7"/>
                    </a:moveTo>
                    <a:lnTo>
                      <a:pt x="27" y="7"/>
                    </a:lnTo>
                    <a:lnTo>
                      <a:pt x="22" y="8"/>
                    </a:lnTo>
                    <a:lnTo>
                      <a:pt x="19" y="11"/>
                    </a:lnTo>
                    <a:lnTo>
                      <a:pt x="16" y="16"/>
                    </a:lnTo>
                    <a:lnTo>
                      <a:pt x="13" y="21"/>
                    </a:lnTo>
                    <a:lnTo>
                      <a:pt x="11" y="27"/>
                    </a:lnTo>
                    <a:lnTo>
                      <a:pt x="48" y="27"/>
                    </a:lnTo>
                    <a:lnTo>
                      <a:pt x="48" y="21"/>
                    </a:lnTo>
                    <a:lnTo>
                      <a:pt x="46" y="16"/>
                    </a:lnTo>
                    <a:lnTo>
                      <a:pt x="45" y="11"/>
                    </a:lnTo>
                    <a:lnTo>
                      <a:pt x="40" y="8"/>
                    </a:lnTo>
                    <a:lnTo>
                      <a:pt x="35" y="7"/>
                    </a:lnTo>
                    <a:lnTo>
                      <a:pt x="32" y="7"/>
                    </a:lnTo>
                    <a:close/>
                    <a:moveTo>
                      <a:pt x="37" y="0"/>
                    </a:moveTo>
                    <a:lnTo>
                      <a:pt x="45" y="0"/>
                    </a:lnTo>
                    <a:lnTo>
                      <a:pt x="51" y="3"/>
                    </a:lnTo>
                    <a:lnTo>
                      <a:pt x="57" y="8"/>
                    </a:lnTo>
                    <a:lnTo>
                      <a:pt x="62" y="15"/>
                    </a:lnTo>
                    <a:lnTo>
                      <a:pt x="65" y="23"/>
                    </a:lnTo>
                    <a:lnTo>
                      <a:pt x="67" y="32"/>
                    </a:lnTo>
                    <a:lnTo>
                      <a:pt x="11" y="32"/>
                    </a:lnTo>
                    <a:lnTo>
                      <a:pt x="14" y="48"/>
                    </a:lnTo>
                    <a:lnTo>
                      <a:pt x="21" y="59"/>
                    </a:lnTo>
                    <a:lnTo>
                      <a:pt x="27" y="65"/>
                    </a:lnTo>
                    <a:lnTo>
                      <a:pt x="33" y="69"/>
                    </a:lnTo>
                    <a:lnTo>
                      <a:pt x="41" y="69"/>
                    </a:lnTo>
                    <a:lnTo>
                      <a:pt x="48" y="69"/>
                    </a:lnTo>
                    <a:lnTo>
                      <a:pt x="54" y="65"/>
                    </a:lnTo>
                    <a:lnTo>
                      <a:pt x="57" y="61"/>
                    </a:lnTo>
                    <a:lnTo>
                      <a:pt x="60" y="56"/>
                    </a:lnTo>
                    <a:lnTo>
                      <a:pt x="64" y="51"/>
                    </a:lnTo>
                    <a:lnTo>
                      <a:pt x="67" y="53"/>
                    </a:lnTo>
                    <a:lnTo>
                      <a:pt x="64" y="59"/>
                    </a:lnTo>
                    <a:lnTo>
                      <a:pt x="60" y="67"/>
                    </a:lnTo>
                    <a:lnTo>
                      <a:pt x="56" y="73"/>
                    </a:lnTo>
                    <a:lnTo>
                      <a:pt x="51" y="78"/>
                    </a:lnTo>
                    <a:lnTo>
                      <a:pt x="46" y="81"/>
                    </a:lnTo>
                    <a:lnTo>
                      <a:pt x="40" y="83"/>
                    </a:lnTo>
                    <a:lnTo>
                      <a:pt x="33" y="83"/>
                    </a:lnTo>
                    <a:lnTo>
                      <a:pt x="27" y="83"/>
                    </a:lnTo>
                    <a:lnTo>
                      <a:pt x="21" y="80"/>
                    </a:lnTo>
                    <a:lnTo>
                      <a:pt x="16" y="77"/>
                    </a:lnTo>
                    <a:lnTo>
                      <a:pt x="10" y="72"/>
                    </a:lnTo>
                    <a:lnTo>
                      <a:pt x="2" y="59"/>
                    </a:lnTo>
                    <a:lnTo>
                      <a:pt x="0" y="43"/>
                    </a:lnTo>
                    <a:lnTo>
                      <a:pt x="2" y="24"/>
                    </a:lnTo>
                    <a:lnTo>
                      <a:pt x="10" y="11"/>
                    </a:lnTo>
                    <a:lnTo>
                      <a:pt x="22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7" name="Freeform 5188"/>
              <p:cNvSpPr>
                <a:spLocks/>
              </p:cNvSpPr>
              <p:nvPr/>
            </p:nvSpPr>
            <p:spPr bwMode="auto">
              <a:xfrm>
                <a:off x="12186" y="16460"/>
                <a:ext cx="42" cy="40"/>
              </a:xfrm>
              <a:custGeom>
                <a:avLst/>
                <a:gdLst>
                  <a:gd name="T0" fmla="*/ 27 w 86"/>
                  <a:gd name="T1" fmla="*/ 0 h 81"/>
                  <a:gd name="T2" fmla="*/ 40 w 86"/>
                  <a:gd name="T3" fmla="*/ 3 h 81"/>
                  <a:gd name="T4" fmla="*/ 59 w 86"/>
                  <a:gd name="T5" fmla="*/ 0 h 81"/>
                  <a:gd name="T6" fmla="*/ 69 w 86"/>
                  <a:gd name="T7" fmla="*/ 7 h 81"/>
                  <a:gd name="T8" fmla="*/ 73 w 86"/>
                  <a:gd name="T9" fmla="*/ 18 h 81"/>
                  <a:gd name="T10" fmla="*/ 73 w 86"/>
                  <a:gd name="T11" fmla="*/ 29 h 81"/>
                  <a:gd name="T12" fmla="*/ 73 w 86"/>
                  <a:gd name="T13" fmla="*/ 69 h 81"/>
                  <a:gd name="T14" fmla="*/ 76 w 86"/>
                  <a:gd name="T15" fmla="*/ 75 h 81"/>
                  <a:gd name="T16" fmla="*/ 81 w 86"/>
                  <a:gd name="T17" fmla="*/ 78 h 81"/>
                  <a:gd name="T18" fmla="*/ 86 w 86"/>
                  <a:gd name="T19" fmla="*/ 81 h 81"/>
                  <a:gd name="T20" fmla="*/ 46 w 86"/>
                  <a:gd name="T21" fmla="*/ 78 h 81"/>
                  <a:gd name="T22" fmla="*/ 53 w 86"/>
                  <a:gd name="T23" fmla="*/ 78 h 81"/>
                  <a:gd name="T24" fmla="*/ 57 w 86"/>
                  <a:gd name="T25" fmla="*/ 73 h 81"/>
                  <a:gd name="T26" fmla="*/ 59 w 86"/>
                  <a:gd name="T27" fmla="*/ 69 h 81"/>
                  <a:gd name="T28" fmla="*/ 59 w 86"/>
                  <a:gd name="T29" fmla="*/ 30 h 81"/>
                  <a:gd name="T30" fmla="*/ 57 w 86"/>
                  <a:gd name="T31" fmla="*/ 19 h 81"/>
                  <a:gd name="T32" fmla="*/ 54 w 86"/>
                  <a:gd name="T33" fmla="*/ 13 h 81"/>
                  <a:gd name="T34" fmla="*/ 48 w 86"/>
                  <a:gd name="T35" fmla="*/ 10 h 81"/>
                  <a:gd name="T36" fmla="*/ 34 w 86"/>
                  <a:gd name="T37" fmla="*/ 15 h 81"/>
                  <a:gd name="T38" fmla="*/ 27 w 86"/>
                  <a:gd name="T39" fmla="*/ 64 h 81"/>
                  <a:gd name="T40" fmla="*/ 27 w 86"/>
                  <a:gd name="T41" fmla="*/ 72 h 81"/>
                  <a:gd name="T42" fmla="*/ 29 w 86"/>
                  <a:gd name="T43" fmla="*/ 75 h 81"/>
                  <a:gd name="T44" fmla="*/ 35 w 86"/>
                  <a:gd name="T45" fmla="*/ 78 h 81"/>
                  <a:gd name="T46" fmla="*/ 40 w 86"/>
                  <a:gd name="T47" fmla="*/ 81 h 81"/>
                  <a:gd name="T48" fmla="*/ 0 w 86"/>
                  <a:gd name="T49" fmla="*/ 78 h 81"/>
                  <a:gd name="T50" fmla="*/ 7 w 86"/>
                  <a:gd name="T51" fmla="*/ 78 h 81"/>
                  <a:gd name="T52" fmla="*/ 11 w 86"/>
                  <a:gd name="T53" fmla="*/ 75 h 81"/>
                  <a:gd name="T54" fmla="*/ 13 w 86"/>
                  <a:gd name="T55" fmla="*/ 69 h 81"/>
                  <a:gd name="T56" fmla="*/ 13 w 86"/>
                  <a:gd name="T57" fmla="*/ 34 h 81"/>
                  <a:gd name="T58" fmla="*/ 13 w 86"/>
                  <a:gd name="T59" fmla="*/ 19 h 81"/>
                  <a:gd name="T60" fmla="*/ 11 w 86"/>
                  <a:gd name="T61" fmla="*/ 15 h 81"/>
                  <a:gd name="T62" fmla="*/ 8 w 86"/>
                  <a:gd name="T63" fmla="*/ 11 h 81"/>
                  <a:gd name="T64" fmla="*/ 3 w 86"/>
                  <a:gd name="T65" fmla="*/ 11 h 81"/>
                  <a:gd name="T66" fmla="*/ 0 w 86"/>
                  <a:gd name="T67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81">
                    <a:moveTo>
                      <a:pt x="22" y="0"/>
                    </a:moveTo>
                    <a:lnTo>
                      <a:pt x="27" y="0"/>
                    </a:lnTo>
                    <a:lnTo>
                      <a:pt x="27" y="16"/>
                    </a:lnTo>
                    <a:lnTo>
                      <a:pt x="40" y="3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9" y="7"/>
                    </a:lnTo>
                    <a:lnTo>
                      <a:pt x="72" y="13"/>
                    </a:lnTo>
                    <a:lnTo>
                      <a:pt x="73" y="18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73" y="64"/>
                    </a:lnTo>
                    <a:lnTo>
                      <a:pt x="73" y="69"/>
                    </a:lnTo>
                    <a:lnTo>
                      <a:pt x="75" y="73"/>
                    </a:lnTo>
                    <a:lnTo>
                      <a:pt x="76" y="75"/>
                    </a:lnTo>
                    <a:lnTo>
                      <a:pt x="78" y="77"/>
                    </a:lnTo>
                    <a:lnTo>
                      <a:pt x="81" y="78"/>
                    </a:lnTo>
                    <a:lnTo>
                      <a:pt x="86" y="78"/>
                    </a:lnTo>
                    <a:lnTo>
                      <a:pt x="86" y="81"/>
                    </a:lnTo>
                    <a:lnTo>
                      <a:pt x="46" y="81"/>
                    </a:lnTo>
                    <a:lnTo>
                      <a:pt x="46" y="78"/>
                    </a:lnTo>
                    <a:lnTo>
                      <a:pt x="48" y="78"/>
                    </a:lnTo>
                    <a:lnTo>
                      <a:pt x="53" y="78"/>
                    </a:lnTo>
                    <a:lnTo>
                      <a:pt x="56" y="77"/>
                    </a:lnTo>
                    <a:lnTo>
                      <a:pt x="57" y="73"/>
                    </a:lnTo>
                    <a:lnTo>
                      <a:pt x="59" y="72"/>
                    </a:lnTo>
                    <a:lnTo>
                      <a:pt x="59" y="69"/>
                    </a:lnTo>
                    <a:lnTo>
                      <a:pt x="59" y="64"/>
                    </a:lnTo>
                    <a:lnTo>
                      <a:pt x="59" y="30"/>
                    </a:lnTo>
                    <a:lnTo>
                      <a:pt x="59" y="24"/>
                    </a:lnTo>
                    <a:lnTo>
                      <a:pt x="57" y="19"/>
                    </a:lnTo>
                    <a:lnTo>
                      <a:pt x="56" y="15"/>
                    </a:lnTo>
                    <a:lnTo>
                      <a:pt x="54" y="13"/>
                    </a:lnTo>
                    <a:lnTo>
                      <a:pt x="51" y="11"/>
                    </a:lnTo>
                    <a:lnTo>
                      <a:pt x="48" y="10"/>
                    </a:lnTo>
                    <a:lnTo>
                      <a:pt x="40" y="11"/>
                    </a:lnTo>
                    <a:lnTo>
                      <a:pt x="34" y="15"/>
                    </a:lnTo>
                    <a:lnTo>
                      <a:pt x="27" y="21"/>
                    </a:lnTo>
                    <a:lnTo>
                      <a:pt x="27" y="64"/>
                    </a:lnTo>
                    <a:lnTo>
                      <a:pt x="27" y="69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9" y="75"/>
                    </a:lnTo>
                    <a:lnTo>
                      <a:pt x="30" y="77"/>
                    </a:lnTo>
                    <a:lnTo>
                      <a:pt x="35" y="78"/>
                    </a:lnTo>
                    <a:lnTo>
                      <a:pt x="40" y="78"/>
                    </a:lnTo>
                    <a:lnTo>
                      <a:pt x="40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3" y="69"/>
                    </a:lnTo>
                    <a:lnTo>
                      <a:pt x="13" y="64"/>
                    </a:lnTo>
                    <a:lnTo>
                      <a:pt x="13" y="34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3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8" name="Freeform 5189"/>
              <p:cNvSpPr>
                <a:spLocks noEditPoints="1"/>
              </p:cNvSpPr>
              <p:nvPr/>
            </p:nvSpPr>
            <p:spPr bwMode="auto">
              <a:xfrm>
                <a:off x="12232" y="16460"/>
                <a:ext cx="33" cy="41"/>
              </a:xfrm>
              <a:custGeom>
                <a:avLst/>
                <a:gdLst>
                  <a:gd name="T0" fmla="*/ 32 w 67"/>
                  <a:gd name="T1" fmla="*/ 7 h 83"/>
                  <a:gd name="T2" fmla="*/ 27 w 67"/>
                  <a:gd name="T3" fmla="*/ 7 h 83"/>
                  <a:gd name="T4" fmla="*/ 24 w 67"/>
                  <a:gd name="T5" fmla="*/ 8 h 83"/>
                  <a:gd name="T6" fmla="*/ 19 w 67"/>
                  <a:gd name="T7" fmla="*/ 11 h 83"/>
                  <a:gd name="T8" fmla="*/ 16 w 67"/>
                  <a:gd name="T9" fmla="*/ 16 h 83"/>
                  <a:gd name="T10" fmla="*/ 15 w 67"/>
                  <a:gd name="T11" fmla="*/ 21 h 83"/>
                  <a:gd name="T12" fmla="*/ 13 w 67"/>
                  <a:gd name="T13" fmla="*/ 27 h 83"/>
                  <a:gd name="T14" fmla="*/ 50 w 67"/>
                  <a:gd name="T15" fmla="*/ 27 h 83"/>
                  <a:gd name="T16" fmla="*/ 48 w 67"/>
                  <a:gd name="T17" fmla="*/ 21 h 83"/>
                  <a:gd name="T18" fmla="*/ 48 w 67"/>
                  <a:gd name="T19" fmla="*/ 16 h 83"/>
                  <a:gd name="T20" fmla="*/ 45 w 67"/>
                  <a:gd name="T21" fmla="*/ 11 h 83"/>
                  <a:gd name="T22" fmla="*/ 42 w 67"/>
                  <a:gd name="T23" fmla="*/ 8 h 83"/>
                  <a:gd name="T24" fmla="*/ 37 w 67"/>
                  <a:gd name="T25" fmla="*/ 7 h 83"/>
                  <a:gd name="T26" fmla="*/ 32 w 67"/>
                  <a:gd name="T27" fmla="*/ 7 h 83"/>
                  <a:gd name="T28" fmla="*/ 37 w 67"/>
                  <a:gd name="T29" fmla="*/ 0 h 83"/>
                  <a:gd name="T30" fmla="*/ 45 w 67"/>
                  <a:gd name="T31" fmla="*/ 0 h 83"/>
                  <a:gd name="T32" fmla="*/ 53 w 67"/>
                  <a:gd name="T33" fmla="*/ 3 h 83"/>
                  <a:gd name="T34" fmla="*/ 59 w 67"/>
                  <a:gd name="T35" fmla="*/ 8 h 83"/>
                  <a:gd name="T36" fmla="*/ 64 w 67"/>
                  <a:gd name="T37" fmla="*/ 15 h 83"/>
                  <a:gd name="T38" fmla="*/ 67 w 67"/>
                  <a:gd name="T39" fmla="*/ 23 h 83"/>
                  <a:gd name="T40" fmla="*/ 67 w 67"/>
                  <a:gd name="T41" fmla="*/ 32 h 83"/>
                  <a:gd name="T42" fmla="*/ 13 w 67"/>
                  <a:gd name="T43" fmla="*/ 32 h 83"/>
                  <a:gd name="T44" fmla="*/ 15 w 67"/>
                  <a:gd name="T45" fmla="*/ 48 h 83"/>
                  <a:gd name="T46" fmla="*/ 21 w 67"/>
                  <a:gd name="T47" fmla="*/ 59 h 83"/>
                  <a:gd name="T48" fmla="*/ 27 w 67"/>
                  <a:gd name="T49" fmla="*/ 65 h 83"/>
                  <a:gd name="T50" fmla="*/ 34 w 67"/>
                  <a:gd name="T51" fmla="*/ 69 h 83"/>
                  <a:gd name="T52" fmla="*/ 42 w 67"/>
                  <a:gd name="T53" fmla="*/ 69 h 83"/>
                  <a:gd name="T54" fmla="*/ 50 w 67"/>
                  <a:gd name="T55" fmla="*/ 69 h 83"/>
                  <a:gd name="T56" fmla="*/ 56 w 67"/>
                  <a:gd name="T57" fmla="*/ 65 h 83"/>
                  <a:gd name="T58" fmla="*/ 59 w 67"/>
                  <a:gd name="T59" fmla="*/ 61 h 83"/>
                  <a:gd name="T60" fmla="*/ 62 w 67"/>
                  <a:gd name="T61" fmla="*/ 56 h 83"/>
                  <a:gd name="T62" fmla="*/ 64 w 67"/>
                  <a:gd name="T63" fmla="*/ 51 h 83"/>
                  <a:gd name="T64" fmla="*/ 67 w 67"/>
                  <a:gd name="T65" fmla="*/ 53 h 83"/>
                  <a:gd name="T66" fmla="*/ 65 w 67"/>
                  <a:gd name="T67" fmla="*/ 59 h 83"/>
                  <a:gd name="T68" fmla="*/ 62 w 67"/>
                  <a:gd name="T69" fmla="*/ 67 h 83"/>
                  <a:gd name="T70" fmla="*/ 58 w 67"/>
                  <a:gd name="T71" fmla="*/ 73 h 83"/>
                  <a:gd name="T72" fmla="*/ 53 w 67"/>
                  <a:gd name="T73" fmla="*/ 78 h 83"/>
                  <a:gd name="T74" fmla="*/ 46 w 67"/>
                  <a:gd name="T75" fmla="*/ 81 h 83"/>
                  <a:gd name="T76" fmla="*/ 42 w 67"/>
                  <a:gd name="T77" fmla="*/ 83 h 83"/>
                  <a:gd name="T78" fmla="*/ 35 w 67"/>
                  <a:gd name="T79" fmla="*/ 83 h 83"/>
                  <a:gd name="T80" fmla="*/ 29 w 67"/>
                  <a:gd name="T81" fmla="*/ 83 h 83"/>
                  <a:gd name="T82" fmla="*/ 23 w 67"/>
                  <a:gd name="T83" fmla="*/ 80 h 83"/>
                  <a:gd name="T84" fmla="*/ 16 w 67"/>
                  <a:gd name="T85" fmla="*/ 77 h 83"/>
                  <a:gd name="T86" fmla="*/ 11 w 67"/>
                  <a:gd name="T87" fmla="*/ 72 h 83"/>
                  <a:gd name="T88" fmla="*/ 4 w 67"/>
                  <a:gd name="T89" fmla="*/ 59 h 83"/>
                  <a:gd name="T90" fmla="*/ 0 w 67"/>
                  <a:gd name="T91" fmla="*/ 43 h 83"/>
                  <a:gd name="T92" fmla="*/ 4 w 67"/>
                  <a:gd name="T93" fmla="*/ 24 h 83"/>
                  <a:gd name="T94" fmla="*/ 11 w 67"/>
                  <a:gd name="T95" fmla="*/ 11 h 83"/>
                  <a:gd name="T96" fmla="*/ 23 w 67"/>
                  <a:gd name="T97" fmla="*/ 3 h 83"/>
                  <a:gd name="T98" fmla="*/ 37 w 6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3">
                    <a:moveTo>
                      <a:pt x="32" y="7"/>
                    </a:moveTo>
                    <a:lnTo>
                      <a:pt x="27" y="7"/>
                    </a:lnTo>
                    <a:lnTo>
                      <a:pt x="24" y="8"/>
                    </a:lnTo>
                    <a:lnTo>
                      <a:pt x="19" y="11"/>
                    </a:lnTo>
                    <a:lnTo>
                      <a:pt x="16" y="16"/>
                    </a:lnTo>
                    <a:lnTo>
                      <a:pt x="15" y="21"/>
                    </a:lnTo>
                    <a:lnTo>
                      <a:pt x="13" y="27"/>
                    </a:lnTo>
                    <a:lnTo>
                      <a:pt x="50" y="27"/>
                    </a:lnTo>
                    <a:lnTo>
                      <a:pt x="48" y="21"/>
                    </a:lnTo>
                    <a:lnTo>
                      <a:pt x="48" y="16"/>
                    </a:lnTo>
                    <a:lnTo>
                      <a:pt x="45" y="11"/>
                    </a:lnTo>
                    <a:lnTo>
                      <a:pt x="42" y="8"/>
                    </a:lnTo>
                    <a:lnTo>
                      <a:pt x="37" y="7"/>
                    </a:lnTo>
                    <a:lnTo>
                      <a:pt x="32" y="7"/>
                    </a:lnTo>
                    <a:close/>
                    <a:moveTo>
                      <a:pt x="37" y="0"/>
                    </a:moveTo>
                    <a:lnTo>
                      <a:pt x="45" y="0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4" y="15"/>
                    </a:lnTo>
                    <a:lnTo>
                      <a:pt x="67" y="23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5" y="48"/>
                    </a:lnTo>
                    <a:lnTo>
                      <a:pt x="21" y="59"/>
                    </a:lnTo>
                    <a:lnTo>
                      <a:pt x="27" y="65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59" y="61"/>
                    </a:lnTo>
                    <a:lnTo>
                      <a:pt x="62" y="56"/>
                    </a:lnTo>
                    <a:lnTo>
                      <a:pt x="64" y="51"/>
                    </a:lnTo>
                    <a:lnTo>
                      <a:pt x="67" y="53"/>
                    </a:lnTo>
                    <a:lnTo>
                      <a:pt x="65" y="59"/>
                    </a:lnTo>
                    <a:lnTo>
                      <a:pt x="62" y="67"/>
                    </a:lnTo>
                    <a:lnTo>
                      <a:pt x="58" y="73"/>
                    </a:lnTo>
                    <a:lnTo>
                      <a:pt x="53" y="78"/>
                    </a:lnTo>
                    <a:lnTo>
                      <a:pt x="46" y="81"/>
                    </a:lnTo>
                    <a:lnTo>
                      <a:pt x="42" y="83"/>
                    </a:lnTo>
                    <a:lnTo>
                      <a:pt x="35" y="83"/>
                    </a:lnTo>
                    <a:lnTo>
                      <a:pt x="29" y="83"/>
                    </a:lnTo>
                    <a:lnTo>
                      <a:pt x="23" y="80"/>
                    </a:lnTo>
                    <a:lnTo>
                      <a:pt x="16" y="77"/>
                    </a:lnTo>
                    <a:lnTo>
                      <a:pt x="11" y="72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4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9" name="Freeform 5190"/>
              <p:cNvSpPr>
                <a:spLocks/>
              </p:cNvSpPr>
              <p:nvPr/>
            </p:nvSpPr>
            <p:spPr bwMode="auto">
              <a:xfrm>
                <a:off x="12272" y="16460"/>
                <a:ext cx="27" cy="41"/>
              </a:xfrm>
              <a:custGeom>
                <a:avLst/>
                <a:gdLst>
                  <a:gd name="T0" fmla="*/ 29 w 54"/>
                  <a:gd name="T1" fmla="*/ 0 h 83"/>
                  <a:gd name="T2" fmla="*/ 39 w 54"/>
                  <a:gd name="T3" fmla="*/ 3 h 83"/>
                  <a:gd name="T4" fmla="*/ 43 w 54"/>
                  <a:gd name="T5" fmla="*/ 3 h 83"/>
                  <a:gd name="T6" fmla="*/ 45 w 54"/>
                  <a:gd name="T7" fmla="*/ 0 h 83"/>
                  <a:gd name="T8" fmla="*/ 48 w 54"/>
                  <a:gd name="T9" fmla="*/ 27 h 83"/>
                  <a:gd name="T10" fmla="*/ 43 w 54"/>
                  <a:gd name="T11" fmla="*/ 19 h 83"/>
                  <a:gd name="T12" fmla="*/ 37 w 54"/>
                  <a:gd name="T13" fmla="*/ 10 h 83"/>
                  <a:gd name="T14" fmla="*/ 29 w 54"/>
                  <a:gd name="T15" fmla="*/ 5 h 83"/>
                  <a:gd name="T16" fmla="*/ 18 w 54"/>
                  <a:gd name="T17" fmla="*/ 5 h 83"/>
                  <a:gd name="T18" fmla="*/ 12 w 54"/>
                  <a:gd name="T19" fmla="*/ 11 h 83"/>
                  <a:gd name="T20" fmla="*/ 12 w 54"/>
                  <a:gd name="T21" fmla="*/ 19 h 83"/>
                  <a:gd name="T22" fmla="*/ 16 w 54"/>
                  <a:gd name="T23" fmla="*/ 27 h 83"/>
                  <a:gd name="T24" fmla="*/ 37 w 54"/>
                  <a:gd name="T25" fmla="*/ 37 h 83"/>
                  <a:gd name="T26" fmla="*/ 50 w 54"/>
                  <a:gd name="T27" fmla="*/ 46 h 83"/>
                  <a:gd name="T28" fmla="*/ 54 w 54"/>
                  <a:gd name="T29" fmla="*/ 59 h 83"/>
                  <a:gd name="T30" fmla="*/ 50 w 54"/>
                  <a:gd name="T31" fmla="*/ 72 h 83"/>
                  <a:gd name="T32" fmla="*/ 40 w 54"/>
                  <a:gd name="T33" fmla="*/ 80 h 83"/>
                  <a:gd name="T34" fmla="*/ 27 w 54"/>
                  <a:gd name="T35" fmla="*/ 83 h 83"/>
                  <a:gd name="T36" fmla="*/ 12 w 54"/>
                  <a:gd name="T37" fmla="*/ 81 h 83"/>
                  <a:gd name="T38" fmla="*/ 7 w 54"/>
                  <a:gd name="T39" fmla="*/ 80 h 83"/>
                  <a:gd name="T40" fmla="*/ 4 w 54"/>
                  <a:gd name="T41" fmla="*/ 81 h 83"/>
                  <a:gd name="T42" fmla="*/ 0 w 54"/>
                  <a:gd name="T43" fmla="*/ 54 h 83"/>
                  <a:gd name="T44" fmla="*/ 5 w 54"/>
                  <a:gd name="T45" fmla="*/ 61 h 83"/>
                  <a:gd name="T46" fmla="*/ 13 w 54"/>
                  <a:gd name="T47" fmla="*/ 72 h 83"/>
                  <a:gd name="T48" fmla="*/ 23 w 54"/>
                  <a:gd name="T49" fmla="*/ 78 h 83"/>
                  <a:gd name="T50" fmla="*/ 34 w 54"/>
                  <a:gd name="T51" fmla="*/ 77 h 83"/>
                  <a:gd name="T52" fmla="*/ 40 w 54"/>
                  <a:gd name="T53" fmla="*/ 70 h 83"/>
                  <a:gd name="T54" fmla="*/ 40 w 54"/>
                  <a:gd name="T55" fmla="*/ 61 h 83"/>
                  <a:gd name="T56" fmla="*/ 34 w 54"/>
                  <a:gd name="T57" fmla="*/ 53 h 83"/>
                  <a:gd name="T58" fmla="*/ 21 w 54"/>
                  <a:gd name="T59" fmla="*/ 46 h 83"/>
                  <a:gd name="T60" fmla="*/ 7 w 54"/>
                  <a:gd name="T61" fmla="*/ 38 h 83"/>
                  <a:gd name="T62" fmla="*/ 0 w 54"/>
                  <a:gd name="T63" fmla="*/ 29 h 83"/>
                  <a:gd name="T64" fmla="*/ 0 w 54"/>
                  <a:gd name="T65" fmla="*/ 16 h 83"/>
                  <a:gd name="T66" fmla="*/ 7 w 54"/>
                  <a:gd name="T67" fmla="*/ 7 h 83"/>
                  <a:gd name="T68" fmla="*/ 18 w 54"/>
                  <a:gd name="T6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" h="83">
                    <a:moveTo>
                      <a:pt x="24" y="0"/>
                    </a:moveTo>
                    <a:lnTo>
                      <a:pt x="29" y="0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27"/>
                    </a:lnTo>
                    <a:lnTo>
                      <a:pt x="45" y="27"/>
                    </a:lnTo>
                    <a:lnTo>
                      <a:pt x="43" y="19"/>
                    </a:lnTo>
                    <a:lnTo>
                      <a:pt x="40" y="13"/>
                    </a:lnTo>
                    <a:lnTo>
                      <a:pt x="37" y="10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12" y="19"/>
                    </a:lnTo>
                    <a:lnTo>
                      <a:pt x="13" y="24"/>
                    </a:lnTo>
                    <a:lnTo>
                      <a:pt x="16" y="27"/>
                    </a:lnTo>
                    <a:lnTo>
                      <a:pt x="24" y="30"/>
                    </a:lnTo>
                    <a:lnTo>
                      <a:pt x="37" y="37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53"/>
                    </a:lnTo>
                    <a:lnTo>
                      <a:pt x="54" y="59"/>
                    </a:lnTo>
                    <a:lnTo>
                      <a:pt x="53" y="65"/>
                    </a:lnTo>
                    <a:lnTo>
                      <a:pt x="50" y="72"/>
                    </a:lnTo>
                    <a:lnTo>
                      <a:pt x="45" y="77"/>
                    </a:lnTo>
                    <a:lnTo>
                      <a:pt x="40" y="80"/>
                    </a:lnTo>
                    <a:lnTo>
                      <a:pt x="34" y="83"/>
                    </a:lnTo>
                    <a:lnTo>
                      <a:pt x="27" y="83"/>
                    </a:lnTo>
                    <a:lnTo>
                      <a:pt x="19" y="83"/>
                    </a:lnTo>
                    <a:lnTo>
                      <a:pt x="12" y="81"/>
                    </a:lnTo>
                    <a:lnTo>
                      <a:pt x="8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5" y="61"/>
                    </a:lnTo>
                    <a:lnTo>
                      <a:pt x="8" y="67"/>
                    </a:lnTo>
                    <a:lnTo>
                      <a:pt x="13" y="72"/>
                    </a:lnTo>
                    <a:lnTo>
                      <a:pt x="18" y="75"/>
                    </a:lnTo>
                    <a:lnTo>
                      <a:pt x="23" y="78"/>
                    </a:lnTo>
                    <a:lnTo>
                      <a:pt x="27" y="78"/>
                    </a:lnTo>
                    <a:lnTo>
                      <a:pt x="34" y="77"/>
                    </a:lnTo>
                    <a:lnTo>
                      <a:pt x="37" y="75"/>
                    </a:lnTo>
                    <a:lnTo>
                      <a:pt x="40" y="70"/>
                    </a:lnTo>
                    <a:lnTo>
                      <a:pt x="42" y="67"/>
                    </a:lnTo>
                    <a:lnTo>
                      <a:pt x="40" y="61"/>
                    </a:lnTo>
                    <a:lnTo>
                      <a:pt x="37" y="56"/>
                    </a:lnTo>
                    <a:lnTo>
                      <a:pt x="34" y="53"/>
                    </a:lnTo>
                    <a:lnTo>
                      <a:pt x="27" y="50"/>
                    </a:lnTo>
                    <a:lnTo>
                      <a:pt x="21" y="46"/>
                    </a:lnTo>
                    <a:lnTo>
                      <a:pt x="13" y="42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0" name="Freeform 5191"/>
              <p:cNvSpPr>
                <a:spLocks/>
              </p:cNvSpPr>
              <p:nvPr/>
            </p:nvSpPr>
            <p:spPr bwMode="auto">
              <a:xfrm>
                <a:off x="12306" y="16460"/>
                <a:ext cx="27" cy="41"/>
              </a:xfrm>
              <a:custGeom>
                <a:avLst/>
                <a:gdLst>
                  <a:gd name="T0" fmla="*/ 28 w 54"/>
                  <a:gd name="T1" fmla="*/ 0 h 83"/>
                  <a:gd name="T2" fmla="*/ 38 w 54"/>
                  <a:gd name="T3" fmla="*/ 3 h 83"/>
                  <a:gd name="T4" fmla="*/ 43 w 54"/>
                  <a:gd name="T5" fmla="*/ 3 h 83"/>
                  <a:gd name="T6" fmla="*/ 44 w 54"/>
                  <a:gd name="T7" fmla="*/ 0 h 83"/>
                  <a:gd name="T8" fmla="*/ 47 w 54"/>
                  <a:gd name="T9" fmla="*/ 27 h 83"/>
                  <a:gd name="T10" fmla="*/ 43 w 54"/>
                  <a:gd name="T11" fmla="*/ 19 h 83"/>
                  <a:gd name="T12" fmla="*/ 36 w 54"/>
                  <a:gd name="T13" fmla="*/ 10 h 83"/>
                  <a:gd name="T14" fmla="*/ 28 w 54"/>
                  <a:gd name="T15" fmla="*/ 5 h 83"/>
                  <a:gd name="T16" fmla="*/ 17 w 54"/>
                  <a:gd name="T17" fmla="*/ 5 h 83"/>
                  <a:gd name="T18" fmla="*/ 11 w 54"/>
                  <a:gd name="T19" fmla="*/ 11 h 83"/>
                  <a:gd name="T20" fmla="*/ 11 w 54"/>
                  <a:gd name="T21" fmla="*/ 19 h 83"/>
                  <a:gd name="T22" fmla="*/ 16 w 54"/>
                  <a:gd name="T23" fmla="*/ 27 h 83"/>
                  <a:gd name="T24" fmla="*/ 36 w 54"/>
                  <a:gd name="T25" fmla="*/ 37 h 83"/>
                  <a:gd name="T26" fmla="*/ 49 w 54"/>
                  <a:gd name="T27" fmla="*/ 46 h 83"/>
                  <a:gd name="T28" fmla="*/ 54 w 54"/>
                  <a:gd name="T29" fmla="*/ 59 h 83"/>
                  <a:gd name="T30" fmla="*/ 49 w 54"/>
                  <a:gd name="T31" fmla="*/ 72 h 83"/>
                  <a:gd name="T32" fmla="*/ 39 w 54"/>
                  <a:gd name="T33" fmla="*/ 80 h 83"/>
                  <a:gd name="T34" fmla="*/ 27 w 54"/>
                  <a:gd name="T35" fmla="*/ 83 h 83"/>
                  <a:gd name="T36" fmla="*/ 11 w 54"/>
                  <a:gd name="T37" fmla="*/ 81 h 83"/>
                  <a:gd name="T38" fmla="*/ 6 w 54"/>
                  <a:gd name="T39" fmla="*/ 80 h 83"/>
                  <a:gd name="T40" fmla="*/ 3 w 54"/>
                  <a:gd name="T41" fmla="*/ 81 h 83"/>
                  <a:gd name="T42" fmla="*/ 0 w 54"/>
                  <a:gd name="T43" fmla="*/ 54 h 83"/>
                  <a:gd name="T44" fmla="*/ 4 w 54"/>
                  <a:gd name="T45" fmla="*/ 61 h 83"/>
                  <a:gd name="T46" fmla="*/ 12 w 54"/>
                  <a:gd name="T47" fmla="*/ 72 h 83"/>
                  <a:gd name="T48" fmla="*/ 22 w 54"/>
                  <a:gd name="T49" fmla="*/ 78 h 83"/>
                  <a:gd name="T50" fmla="*/ 33 w 54"/>
                  <a:gd name="T51" fmla="*/ 77 h 83"/>
                  <a:gd name="T52" fmla="*/ 39 w 54"/>
                  <a:gd name="T53" fmla="*/ 70 h 83"/>
                  <a:gd name="T54" fmla="*/ 39 w 54"/>
                  <a:gd name="T55" fmla="*/ 61 h 83"/>
                  <a:gd name="T56" fmla="*/ 33 w 54"/>
                  <a:gd name="T57" fmla="*/ 53 h 83"/>
                  <a:gd name="T58" fmla="*/ 20 w 54"/>
                  <a:gd name="T59" fmla="*/ 46 h 83"/>
                  <a:gd name="T60" fmla="*/ 6 w 54"/>
                  <a:gd name="T61" fmla="*/ 38 h 83"/>
                  <a:gd name="T62" fmla="*/ 0 w 54"/>
                  <a:gd name="T63" fmla="*/ 29 h 83"/>
                  <a:gd name="T64" fmla="*/ 0 w 54"/>
                  <a:gd name="T65" fmla="*/ 16 h 83"/>
                  <a:gd name="T66" fmla="*/ 6 w 54"/>
                  <a:gd name="T67" fmla="*/ 7 h 83"/>
                  <a:gd name="T68" fmla="*/ 17 w 54"/>
                  <a:gd name="T6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" h="83">
                    <a:moveTo>
                      <a:pt x="24" y="0"/>
                    </a:moveTo>
                    <a:lnTo>
                      <a:pt x="28" y="0"/>
                    </a:lnTo>
                    <a:lnTo>
                      <a:pt x="35" y="2"/>
                    </a:lnTo>
                    <a:lnTo>
                      <a:pt x="38" y="3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7" y="27"/>
                    </a:lnTo>
                    <a:lnTo>
                      <a:pt x="44" y="27"/>
                    </a:lnTo>
                    <a:lnTo>
                      <a:pt x="43" y="19"/>
                    </a:lnTo>
                    <a:lnTo>
                      <a:pt x="39" y="13"/>
                    </a:lnTo>
                    <a:lnTo>
                      <a:pt x="36" y="10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11" y="19"/>
                    </a:lnTo>
                    <a:lnTo>
                      <a:pt x="12" y="24"/>
                    </a:lnTo>
                    <a:lnTo>
                      <a:pt x="16" y="27"/>
                    </a:lnTo>
                    <a:lnTo>
                      <a:pt x="24" y="30"/>
                    </a:lnTo>
                    <a:lnTo>
                      <a:pt x="36" y="37"/>
                    </a:lnTo>
                    <a:lnTo>
                      <a:pt x="43" y="42"/>
                    </a:lnTo>
                    <a:lnTo>
                      <a:pt x="49" y="46"/>
                    </a:lnTo>
                    <a:lnTo>
                      <a:pt x="52" y="53"/>
                    </a:lnTo>
                    <a:lnTo>
                      <a:pt x="54" y="59"/>
                    </a:lnTo>
                    <a:lnTo>
                      <a:pt x="52" y="65"/>
                    </a:lnTo>
                    <a:lnTo>
                      <a:pt x="49" y="72"/>
                    </a:lnTo>
                    <a:lnTo>
                      <a:pt x="44" y="77"/>
                    </a:lnTo>
                    <a:lnTo>
                      <a:pt x="39" y="80"/>
                    </a:lnTo>
                    <a:lnTo>
                      <a:pt x="33" y="83"/>
                    </a:lnTo>
                    <a:lnTo>
                      <a:pt x="27" y="83"/>
                    </a:lnTo>
                    <a:lnTo>
                      <a:pt x="19" y="83"/>
                    </a:lnTo>
                    <a:lnTo>
                      <a:pt x="11" y="81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4" y="80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2" y="72"/>
                    </a:lnTo>
                    <a:lnTo>
                      <a:pt x="17" y="75"/>
                    </a:lnTo>
                    <a:lnTo>
                      <a:pt x="22" y="78"/>
                    </a:lnTo>
                    <a:lnTo>
                      <a:pt x="27" y="78"/>
                    </a:lnTo>
                    <a:lnTo>
                      <a:pt x="33" y="77"/>
                    </a:lnTo>
                    <a:lnTo>
                      <a:pt x="36" y="75"/>
                    </a:lnTo>
                    <a:lnTo>
                      <a:pt x="39" y="70"/>
                    </a:lnTo>
                    <a:lnTo>
                      <a:pt x="41" y="67"/>
                    </a:lnTo>
                    <a:lnTo>
                      <a:pt x="39" y="61"/>
                    </a:lnTo>
                    <a:lnTo>
                      <a:pt x="36" y="56"/>
                    </a:lnTo>
                    <a:lnTo>
                      <a:pt x="33" y="53"/>
                    </a:lnTo>
                    <a:lnTo>
                      <a:pt x="27" y="50"/>
                    </a:lnTo>
                    <a:lnTo>
                      <a:pt x="20" y="46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3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1" name="Rectangle 5192"/>
              <p:cNvSpPr>
                <a:spLocks noChangeArrowheads="1"/>
              </p:cNvSpPr>
              <p:nvPr/>
            </p:nvSpPr>
            <p:spPr bwMode="auto">
              <a:xfrm>
                <a:off x="12340" y="16477"/>
                <a:ext cx="2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2" name="Freeform 5193"/>
              <p:cNvSpPr>
                <a:spLocks noEditPoints="1"/>
              </p:cNvSpPr>
              <p:nvPr/>
            </p:nvSpPr>
            <p:spPr bwMode="auto">
              <a:xfrm>
                <a:off x="12365" y="16439"/>
                <a:ext cx="41" cy="62"/>
              </a:xfrm>
              <a:custGeom>
                <a:avLst/>
                <a:gdLst>
                  <a:gd name="T0" fmla="*/ 46 w 83"/>
                  <a:gd name="T1" fmla="*/ 54 h 124"/>
                  <a:gd name="T2" fmla="*/ 42 w 83"/>
                  <a:gd name="T3" fmla="*/ 54 h 124"/>
                  <a:gd name="T4" fmla="*/ 37 w 83"/>
                  <a:gd name="T5" fmla="*/ 56 h 124"/>
                  <a:gd name="T6" fmla="*/ 32 w 83"/>
                  <a:gd name="T7" fmla="*/ 59 h 124"/>
                  <a:gd name="T8" fmla="*/ 27 w 83"/>
                  <a:gd name="T9" fmla="*/ 62 h 124"/>
                  <a:gd name="T10" fmla="*/ 27 w 83"/>
                  <a:gd name="T11" fmla="*/ 110 h 124"/>
                  <a:gd name="T12" fmla="*/ 32 w 83"/>
                  <a:gd name="T13" fmla="*/ 113 h 124"/>
                  <a:gd name="T14" fmla="*/ 37 w 83"/>
                  <a:gd name="T15" fmla="*/ 116 h 124"/>
                  <a:gd name="T16" fmla="*/ 42 w 83"/>
                  <a:gd name="T17" fmla="*/ 118 h 124"/>
                  <a:gd name="T18" fmla="*/ 46 w 83"/>
                  <a:gd name="T19" fmla="*/ 118 h 124"/>
                  <a:gd name="T20" fmla="*/ 51 w 83"/>
                  <a:gd name="T21" fmla="*/ 118 h 124"/>
                  <a:gd name="T22" fmla="*/ 56 w 83"/>
                  <a:gd name="T23" fmla="*/ 114 h 124"/>
                  <a:gd name="T24" fmla="*/ 61 w 83"/>
                  <a:gd name="T25" fmla="*/ 110 h 124"/>
                  <a:gd name="T26" fmla="*/ 64 w 83"/>
                  <a:gd name="T27" fmla="*/ 105 h 124"/>
                  <a:gd name="T28" fmla="*/ 65 w 83"/>
                  <a:gd name="T29" fmla="*/ 99 h 124"/>
                  <a:gd name="T30" fmla="*/ 67 w 83"/>
                  <a:gd name="T31" fmla="*/ 92 h 124"/>
                  <a:gd name="T32" fmla="*/ 67 w 83"/>
                  <a:gd name="T33" fmla="*/ 84 h 124"/>
                  <a:gd name="T34" fmla="*/ 67 w 83"/>
                  <a:gd name="T35" fmla="*/ 75 h 124"/>
                  <a:gd name="T36" fmla="*/ 65 w 83"/>
                  <a:gd name="T37" fmla="*/ 68 h 124"/>
                  <a:gd name="T38" fmla="*/ 61 w 83"/>
                  <a:gd name="T39" fmla="*/ 62 h 124"/>
                  <a:gd name="T40" fmla="*/ 56 w 83"/>
                  <a:gd name="T41" fmla="*/ 57 h 124"/>
                  <a:gd name="T42" fmla="*/ 51 w 83"/>
                  <a:gd name="T43" fmla="*/ 54 h 124"/>
                  <a:gd name="T44" fmla="*/ 46 w 83"/>
                  <a:gd name="T45" fmla="*/ 54 h 124"/>
                  <a:gd name="T46" fmla="*/ 24 w 83"/>
                  <a:gd name="T47" fmla="*/ 0 h 124"/>
                  <a:gd name="T48" fmla="*/ 27 w 83"/>
                  <a:gd name="T49" fmla="*/ 0 h 124"/>
                  <a:gd name="T50" fmla="*/ 27 w 83"/>
                  <a:gd name="T51" fmla="*/ 57 h 124"/>
                  <a:gd name="T52" fmla="*/ 34 w 83"/>
                  <a:gd name="T53" fmla="*/ 49 h 124"/>
                  <a:gd name="T54" fmla="*/ 40 w 83"/>
                  <a:gd name="T55" fmla="*/ 44 h 124"/>
                  <a:gd name="T56" fmla="*/ 46 w 83"/>
                  <a:gd name="T57" fmla="*/ 41 h 124"/>
                  <a:gd name="T58" fmla="*/ 53 w 83"/>
                  <a:gd name="T59" fmla="*/ 41 h 124"/>
                  <a:gd name="T60" fmla="*/ 61 w 83"/>
                  <a:gd name="T61" fmla="*/ 41 h 124"/>
                  <a:gd name="T62" fmla="*/ 67 w 83"/>
                  <a:gd name="T63" fmla="*/ 46 h 124"/>
                  <a:gd name="T64" fmla="*/ 73 w 83"/>
                  <a:gd name="T65" fmla="*/ 51 h 124"/>
                  <a:gd name="T66" fmla="*/ 80 w 83"/>
                  <a:gd name="T67" fmla="*/ 64 h 124"/>
                  <a:gd name="T68" fmla="*/ 83 w 83"/>
                  <a:gd name="T69" fmla="*/ 79 h 124"/>
                  <a:gd name="T70" fmla="*/ 80 w 83"/>
                  <a:gd name="T71" fmla="*/ 99 h 124"/>
                  <a:gd name="T72" fmla="*/ 69 w 83"/>
                  <a:gd name="T73" fmla="*/ 113 h 124"/>
                  <a:gd name="T74" fmla="*/ 56 w 83"/>
                  <a:gd name="T75" fmla="*/ 121 h 124"/>
                  <a:gd name="T76" fmla="*/ 42 w 83"/>
                  <a:gd name="T77" fmla="*/ 124 h 124"/>
                  <a:gd name="T78" fmla="*/ 35 w 83"/>
                  <a:gd name="T79" fmla="*/ 124 h 124"/>
                  <a:gd name="T80" fmla="*/ 27 w 83"/>
                  <a:gd name="T81" fmla="*/ 122 h 124"/>
                  <a:gd name="T82" fmla="*/ 21 w 83"/>
                  <a:gd name="T83" fmla="*/ 119 h 124"/>
                  <a:gd name="T84" fmla="*/ 13 w 83"/>
                  <a:gd name="T85" fmla="*/ 114 h 124"/>
                  <a:gd name="T86" fmla="*/ 13 w 83"/>
                  <a:gd name="T87" fmla="*/ 33 h 124"/>
                  <a:gd name="T88" fmla="*/ 13 w 83"/>
                  <a:gd name="T89" fmla="*/ 25 h 124"/>
                  <a:gd name="T90" fmla="*/ 13 w 83"/>
                  <a:gd name="T91" fmla="*/ 19 h 124"/>
                  <a:gd name="T92" fmla="*/ 13 w 83"/>
                  <a:gd name="T93" fmla="*/ 16 h 124"/>
                  <a:gd name="T94" fmla="*/ 11 w 83"/>
                  <a:gd name="T95" fmla="*/ 14 h 124"/>
                  <a:gd name="T96" fmla="*/ 11 w 83"/>
                  <a:gd name="T97" fmla="*/ 13 h 124"/>
                  <a:gd name="T98" fmla="*/ 10 w 83"/>
                  <a:gd name="T99" fmla="*/ 11 h 124"/>
                  <a:gd name="T100" fmla="*/ 8 w 83"/>
                  <a:gd name="T101" fmla="*/ 11 h 124"/>
                  <a:gd name="T102" fmla="*/ 5 w 83"/>
                  <a:gd name="T103" fmla="*/ 11 h 124"/>
                  <a:gd name="T104" fmla="*/ 2 w 83"/>
                  <a:gd name="T105" fmla="*/ 13 h 124"/>
                  <a:gd name="T106" fmla="*/ 0 w 83"/>
                  <a:gd name="T107" fmla="*/ 10 h 124"/>
                  <a:gd name="T108" fmla="*/ 24 w 83"/>
                  <a:gd name="T10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" h="124">
                    <a:moveTo>
                      <a:pt x="46" y="54"/>
                    </a:moveTo>
                    <a:lnTo>
                      <a:pt x="42" y="54"/>
                    </a:lnTo>
                    <a:lnTo>
                      <a:pt x="37" y="56"/>
                    </a:lnTo>
                    <a:lnTo>
                      <a:pt x="32" y="59"/>
                    </a:lnTo>
                    <a:lnTo>
                      <a:pt x="27" y="62"/>
                    </a:lnTo>
                    <a:lnTo>
                      <a:pt x="27" y="110"/>
                    </a:lnTo>
                    <a:lnTo>
                      <a:pt x="32" y="113"/>
                    </a:lnTo>
                    <a:lnTo>
                      <a:pt x="37" y="116"/>
                    </a:lnTo>
                    <a:lnTo>
                      <a:pt x="42" y="118"/>
                    </a:lnTo>
                    <a:lnTo>
                      <a:pt x="46" y="118"/>
                    </a:lnTo>
                    <a:lnTo>
                      <a:pt x="51" y="118"/>
                    </a:lnTo>
                    <a:lnTo>
                      <a:pt x="56" y="114"/>
                    </a:lnTo>
                    <a:lnTo>
                      <a:pt x="61" y="110"/>
                    </a:lnTo>
                    <a:lnTo>
                      <a:pt x="64" y="105"/>
                    </a:lnTo>
                    <a:lnTo>
                      <a:pt x="65" y="99"/>
                    </a:lnTo>
                    <a:lnTo>
                      <a:pt x="67" y="92"/>
                    </a:lnTo>
                    <a:lnTo>
                      <a:pt x="67" y="84"/>
                    </a:lnTo>
                    <a:lnTo>
                      <a:pt x="67" y="75"/>
                    </a:lnTo>
                    <a:lnTo>
                      <a:pt x="65" y="68"/>
                    </a:lnTo>
                    <a:lnTo>
                      <a:pt x="61" y="62"/>
                    </a:lnTo>
                    <a:lnTo>
                      <a:pt x="56" y="57"/>
                    </a:lnTo>
                    <a:lnTo>
                      <a:pt x="51" y="54"/>
                    </a:lnTo>
                    <a:lnTo>
                      <a:pt x="46" y="54"/>
                    </a:lnTo>
                    <a:close/>
                    <a:moveTo>
                      <a:pt x="24" y="0"/>
                    </a:moveTo>
                    <a:lnTo>
                      <a:pt x="27" y="0"/>
                    </a:lnTo>
                    <a:lnTo>
                      <a:pt x="27" y="57"/>
                    </a:lnTo>
                    <a:lnTo>
                      <a:pt x="34" y="49"/>
                    </a:lnTo>
                    <a:lnTo>
                      <a:pt x="40" y="44"/>
                    </a:lnTo>
                    <a:lnTo>
                      <a:pt x="46" y="41"/>
                    </a:lnTo>
                    <a:lnTo>
                      <a:pt x="53" y="41"/>
                    </a:lnTo>
                    <a:lnTo>
                      <a:pt x="61" y="41"/>
                    </a:lnTo>
                    <a:lnTo>
                      <a:pt x="67" y="46"/>
                    </a:lnTo>
                    <a:lnTo>
                      <a:pt x="73" y="51"/>
                    </a:lnTo>
                    <a:lnTo>
                      <a:pt x="80" y="64"/>
                    </a:lnTo>
                    <a:lnTo>
                      <a:pt x="83" y="79"/>
                    </a:lnTo>
                    <a:lnTo>
                      <a:pt x="80" y="99"/>
                    </a:lnTo>
                    <a:lnTo>
                      <a:pt x="69" y="113"/>
                    </a:lnTo>
                    <a:lnTo>
                      <a:pt x="56" y="121"/>
                    </a:lnTo>
                    <a:lnTo>
                      <a:pt x="42" y="124"/>
                    </a:lnTo>
                    <a:lnTo>
                      <a:pt x="35" y="124"/>
                    </a:lnTo>
                    <a:lnTo>
                      <a:pt x="27" y="122"/>
                    </a:lnTo>
                    <a:lnTo>
                      <a:pt x="21" y="119"/>
                    </a:lnTo>
                    <a:lnTo>
                      <a:pt x="13" y="114"/>
                    </a:lnTo>
                    <a:lnTo>
                      <a:pt x="13" y="33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3" name="Freeform 5194"/>
              <p:cNvSpPr>
                <a:spLocks noEditPoints="1"/>
              </p:cNvSpPr>
              <p:nvPr/>
            </p:nvSpPr>
            <p:spPr bwMode="auto">
              <a:xfrm>
                <a:off x="12413" y="16460"/>
                <a:ext cx="36" cy="41"/>
              </a:xfrm>
              <a:custGeom>
                <a:avLst/>
                <a:gdLst>
                  <a:gd name="T0" fmla="*/ 35 w 71"/>
                  <a:gd name="T1" fmla="*/ 37 h 83"/>
                  <a:gd name="T2" fmla="*/ 25 w 71"/>
                  <a:gd name="T3" fmla="*/ 42 h 83"/>
                  <a:gd name="T4" fmla="*/ 16 w 71"/>
                  <a:gd name="T5" fmla="*/ 50 h 83"/>
                  <a:gd name="T6" fmla="*/ 12 w 71"/>
                  <a:gd name="T7" fmla="*/ 58 h 83"/>
                  <a:gd name="T8" fmla="*/ 17 w 71"/>
                  <a:gd name="T9" fmla="*/ 69 h 83"/>
                  <a:gd name="T10" fmla="*/ 25 w 71"/>
                  <a:gd name="T11" fmla="*/ 72 h 83"/>
                  <a:gd name="T12" fmla="*/ 36 w 71"/>
                  <a:gd name="T13" fmla="*/ 69 h 83"/>
                  <a:gd name="T14" fmla="*/ 43 w 71"/>
                  <a:gd name="T15" fmla="*/ 34 h 83"/>
                  <a:gd name="T16" fmla="*/ 38 w 71"/>
                  <a:gd name="T17" fmla="*/ 0 h 83"/>
                  <a:gd name="T18" fmla="*/ 47 w 71"/>
                  <a:gd name="T19" fmla="*/ 3 h 83"/>
                  <a:gd name="T20" fmla="*/ 55 w 71"/>
                  <a:gd name="T21" fmla="*/ 11 h 83"/>
                  <a:gd name="T22" fmla="*/ 57 w 71"/>
                  <a:gd name="T23" fmla="*/ 19 h 83"/>
                  <a:gd name="T24" fmla="*/ 57 w 71"/>
                  <a:gd name="T25" fmla="*/ 54 h 83"/>
                  <a:gd name="T26" fmla="*/ 57 w 71"/>
                  <a:gd name="T27" fmla="*/ 64 h 83"/>
                  <a:gd name="T28" fmla="*/ 58 w 71"/>
                  <a:gd name="T29" fmla="*/ 69 h 83"/>
                  <a:gd name="T30" fmla="*/ 62 w 71"/>
                  <a:gd name="T31" fmla="*/ 72 h 83"/>
                  <a:gd name="T32" fmla="*/ 65 w 71"/>
                  <a:gd name="T33" fmla="*/ 70 h 83"/>
                  <a:gd name="T34" fmla="*/ 71 w 71"/>
                  <a:gd name="T35" fmla="*/ 64 h 83"/>
                  <a:gd name="T36" fmla="*/ 65 w 71"/>
                  <a:gd name="T37" fmla="*/ 77 h 83"/>
                  <a:gd name="T38" fmla="*/ 52 w 71"/>
                  <a:gd name="T39" fmla="*/ 83 h 83"/>
                  <a:gd name="T40" fmla="*/ 46 w 71"/>
                  <a:gd name="T41" fmla="*/ 80 h 83"/>
                  <a:gd name="T42" fmla="*/ 43 w 71"/>
                  <a:gd name="T43" fmla="*/ 73 h 83"/>
                  <a:gd name="T44" fmla="*/ 38 w 71"/>
                  <a:gd name="T45" fmla="*/ 73 h 83"/>
                  <a:gd name="T46" fmla="*/ 30 w 71"/>
                  <a:gd name="T47" fmla="*/ 80 h 83"/>
                  <a:gd name="T48" fmla="*/ 22 w 71"/>
                  <a:gd name="T49" fmla="*/ 81 h 83"/>
                  <a:gd name="T50" fmla="*/ 12 w 71"/>
                  <a:gd name="T51" fmla="*/ 81 h 83"/>
                  <a:gd name="T52" fmla="*/ 4 w 71"/>
                  <a:gd name="T53" fmla="*/ 77 h 83"/>
                  <a:gd name="T54" fmla="*/ 0 w 71"/>
                  <a:gd name="T55" fmla="*/ 69 h 83"/>
                  <a:gd name="T56" fmla="*/ 0 w 71"/>
                  <a:gd name="T57" fmla="*/ 58 h 83"/>
                  <a:gd name="T58" fmla="*/ 6 w 71"/>
                  <a:gd name="T59" fmla="*/ 46 h 83"/>
                  <a:gd name="T60" fmla="*/ 25 w 71"/>
                  <a:gd name="T61" fmla="*/ 35 h 83"/>
                  <a:gd name="T62" fmla="*/ 43 w 71"/>
                  <a:gd name="T63" fmla="*/ 26 h 83"/>
                  <a:gd name="T64" fmla="*/ 41 w 71"/>
                  <a:gd name="T65" fmla="*/ 13 h 83"/>
                  <a:gd name="T66" fmla="*/ 36 w 71"/>
                  <a:gd name="T67" fmla="*/ 7 h 83"/>
                  <a:gd name="T68" fmla="*/ 28 w 71"/>
                  <a:gd name="T69" fmla="*/ 5 h 83"/>
                  <a:gd name="T70" fmla="*/ 20 w 71"/>
                  <a:gd name="T71" fmla="*/ 8 h 83"/>
                  <a:gd name="T72" fmla="*/ 16 w 71"/>
                  <a:gd name="T73" fmla="*/ 15 h 83"/>
                  <a:gd name="T74" fmla="*/ 16 w 71"/>
                  <a:gd name="T75" fmla="*/ 23 h 83"/>
                  <a:gd name="T76" fmla="*/ 12 w 71"/>
                  <a:gd name="T77" fmla="*/ 27 h 83"/>
                  <a:gd name="T78" fmla="*/ 6 w 71"/>
                  <a:gd name="T79" fmla="*/ 27 h 83"/>
                  <a:gd name="T80" fmla="*/ 3 w 71"/>
                  <a:gd name="T81" fmla="*/ 23 h 83"/>
                  <a:gd name="T82" fmla="*/ 3 w 71"/>
                  <a:gd name="T83" fmla="*/ 15 h 83"/>
                  <a:gd name="T84" fmla="*/ 9 w 71"/>
                  <a:gd name="T85" fmla="*/ 7 h 83"/>
                  <a:gd name="T86" fmla="*/ 22 w 71"/>
                  <a:gd name="T8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1" h="83">
                    <a:moveTo>
                      <a:pt x="43" y="34"/>
                    </a:moveTo>
                    <a:lnTo>
                      <a:pt x="35" y="37"/>
                    </a:lnTo>
                    <a:lnTo>
                      <a:pt x="30" y="40"/>
                    </a:lnTo>
                    <a:lnTo>
                      <a:pt x="25" y="42"/>
                    </a:lnTo>
                    <a:lnTo>
                      <a:pt x="20" y="45"/>
                    </a:lnTo>
                    <a:lnTo>
                      <a:pt x="16" y="50"/>
                    </a:lnTo>
                    <a:lnTo>
                      <a:pt x="14" y="53"/>
                    </a:lnTo>
                    <a:lnTo>
                      <a:pt x="12" y="58"/>
                    </a:lnTo>
                    <a:lnTo>
                      <a:pt x="14" y="64"/>
                    </a:lnTo>
                    <a:lnTo>
                      <a:pt x="17" y="69"/>
                    </a:lnTo>
                    <a:lnTo>
                      <a:pt x="20" y="72"/>
                    </a:lnTo>
                    <a:lnTo>
                      <a:pt x="25" y="72"/>
                    </a:lnTo>
                    <a:lnTo>
                      <a:pt x="30" y="72"/>
                    </a:lnTo>
                    <a:lnTo>
                      <a:pt x="36" y="69"/>
                    </a:lnTo>
                    <a:lnTo>
                      <a:pt x="43" y="64"/>
                    </a:lnTo>
                    <a:lnTo>
                      <a:pt x="43" y="34"/>
                    </a:lnTo>
                    <a:close/>
                    <a:moveTo>
                      <a:pt x="31" y="0"/>
                    </a:moveTo>
                    <a:lnTo>
                      <a:pt x="38" y="0"/>
                    </a:lnTo>
                    <a:lnTo>
                      <a:pt x="43" y="2"/>
                    </a:lnTo>
                    <a:lnTo>
                      <a:pt x="47" y="3"/>
                    </a:lnTo>
                    <a:lnTo>
                      <a:pt x="52" y="7"/>
                    </a:lnTo>
                    <a:lnTo>
                      <a:pt x="55" y="11"/>
                    </a:lnTo>
                    <a:lnTo>
                      <a:pt x="57" y="15"/>
                    </a:lnTo>
                    <a:lnTo>
                      <a:pt x="57" y="19"/>
                    </a:lnTo>
                    <a:lnTo>
                      <a:pt x="57" y="27"/>
                    </a:lnTo>
                    <a:lnTo>
                      <a:pt x="57" y="54"/>
                    </a:lnTo>
                    <a:lnTo>
                      <a:pt x="57" y="61"/>
                    </a:lnTo>
                    <a:lnTo>
                      <a:pt x="57" y="64"/>
                    </a:lnTo>
                    <a:lnTo>
                      <a:pt x="57" y="67"/>
                    </a:lnTo>
                    <a:lnTo>
                      <a:pt x="58" y="69"/>
                    </a:lnTo>
                    <a:lnTo>
                      <a:pt x="58" y="70"/>
                    </a:lnTo>
                    <a:lnTo>
                      <a:pt x="62" y="72"/>
                    </a:lnTo>
                    <a:lnTo>
                      <a:pt x="63" y="70"/>
                    </a:lnTo>
                    <a:lnTo>
                      <a:pt x="65" y="70"/>
                    </a:lnTo>
                    <a:lnTo>
                      <a:pt x="68" y="67"/>
                    </a:lnTo>
                    <a:lnTo>
                      <a:pt x="71" y="64"/>
                    </a:lnTo>
                    <a:lnTo>
                      <a:pt x="71" y="69"/>
                    </a:lnTo>
                    <a:lnTo>
                      <a:pt x="65" y="77"/>
                    </a:lnTo>
                    <a:lnTo>
                      <a:pt x="58" y="81"/>
                    </a:lnTo>
                    <a:lnTo>
                      <a:pt x="52" y="83"/>
                    </a:lnTo>
                    <a:lnTo>
                      <a:pt x="49" y="81"/>
                    </a:lnTo>
                    <a:lnTo>
                      <a:pt x="46" y="80"/>
                    </a:lnTo>
                    <a:lnTo>
                      <a:pt x="44" y="77"/>
                    </a:lnTo>
                    <a:lnTo>
                      <a:pt x="43" y="73"/>
                    </a:lnTo>
                    <a:lnTo>
                      <a:pt x="43" y="70"/>
                    </a:lnTo>
                    <a:lnTo>
                      <a:pt x="38" y="73"/>
                    </a:lnTo>
                    <a:lnTo>
                      <a:pt x="33" y="77"/>
                    </a:lnTo>
                    <a:lnTo>
                      <a:pt x="30" y="80"/>
                    </a:lnTo>
                    <a:lnTo>
                      <a:pt x="28" y="80"/>
                    </a:lnTo>
                    <a:lnTo>
                      <a:pt x="22" y="81"/>
                    </a:lnTo>
                    <a:lnTo>
                      <a:pt x="17" y="83"/>
                    </a:lnTo>
                    <a:lnTo>
                      <a:pt x="12" y="81"/>
                    </a:lnTo>
                    <a:lnTo>
                      <a:pt x="8" y="80"/>
                    </a:lnTo>
                    <a:lnTo>
                      <a:pt x="4" y="77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1" y="53"/>
                    </a:lnTo>
                    <a:lnTo>
                      <a:pt x="6" y="46"/>
                    </a:lnTo>
                    <a:lnTo>
                      <a:pt x="14" y="42"/>
                    </a:lnTo>
                    <a:lnTo>
                      <a:pt x="25" y="35"/>
                    </a:lnTo>
                    <a:lnTo>
                      <a:pt x="43" y="29"/>
                    </a:lnTo>
                    <a:lnTo>
                      <a:pt x="43" y="26"/>
                    </a:lnTo>
                    <a:lnTo>
                      <a:pt x="43" y="19"/>
                    </a:lnTo>
                    <a:lnTo>
                      <a:pt x="41" y="13"/>
                    </a:lnTo>
                    <a:lnTo>
                      <a:pt x="39" y="10"/>
                    </a:lnTo>
                    <a:lnTo>
                      <a:pt x="36" y="7"/>
                    </a:lnTo>
                    <a:lnTo>
                      <a:pt x="33" y="5"/>
                    </a:lnTo>
                    <a:lnTo>
                      <a:pt x="28" y="5"/>
                    </a:lnTo>
                    <a:lnTo>
                      <a:pt x="23" y="7"/>
                    </a:lnTo>
                    <a:lnTo>
                      <a:pt x="20" y="8"/>
                    </a:lnTo>
                    <a:lnTo>
                      <a:pt x="17" y="11"/>
                    </a:lnTo>
                    <a:lnTo>
                      <a:pt x="16" y="15"/>
                    </a:lnTo>
                    <a:lnTo>
                      <a:pt x="17" y="19"/>
                    </a:lnTo>
                    <a:lnTo>
                      <a:pt x="16" y="23"/>
                    </a:lnTo>
                    <a:lnTo>
                      <a:pt x="14" y="26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0"/>
                    </a:lnTo>
                    <a:lnTo>
                      <a:pt x="9" y="7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4" name="Freeform 5195"/>
              <p:cNvSpPr>
                <a:spLocks/>
              </p:cNvSpPr>
              <p:nvPr/>
            </p:nvSpPr>
            <p:spPr bwMode="auto">
              <a:xfrm>
                <a:off x="12453" y="16460"/>
                <a:ext cx="27" cy="41"/>
              </a:xfrm>
              <a:custGeom>
                <a:avLst/>
                <a:gdLst>
                  <a:gd name="T0" fmla="*/ 29 w 54"/>
                  <a:gd name="T1" fmla="*/ 0 h 83"/>
                  <a:gd name="T2" fmla="*/ 40 w 54"/>
                  <a:gd name="T3" fmla="*/ 3 h 83"/>
                  <a:gd name="T4" fmla="*/ 43 w 54"/>
                  <a:gd name="T5" fmla="*/ 3 h 83"/>
                  <a:gd name="T6" fmla="*/ 45 w 54"/>
                  <a:gd name="T7" fmla="*/ 0 h 83"/>
                  <a:gd name="T8" fmla="*/ 48 w 54"/>
                  <a:gd name="T9" fmla="*/ 27 h 83"/>
                  <a:gd name="T10" fmla="*/ 43 w 54"/>
                  <a:gd name="T11" fmla="*/ 19 h 83"/>
                  <a:gd name="T12" fmla="*/ 37 w 54"/>
                  <a:gd name="T13" fmla="*/ 10 h 83"/>
                  <a:gd name="T14" fmla="*/ 29 w 54"/>
                  <a:gd name="T15" fmla="*/ 5 h 83"/>
                  <a:gd name="T16" fmla="*/ 19 w 54"/>
                  <a:gd name="T17" fmla="*/ 5 h 83"/>
                  <a:gd name="T18" fmla="*/ 11 w 54"/>
                  <a:gd name="T19" fmla="*/ 11 h 83"/>
                  <a:gd name="T20" fmla="*/ 11 w 54"/>
                  <a:gd name="T21" fmla="*/ 19 h 83"/>
                  <a:gd name="T22" fmla="*/ 18 w 54"/>
                  <a:gd name="T23" fmla="*/ 27 h 83"/>
                  <a:gd name="T24" fmla="*/ 37 w 54"/>
                  <a:gd name="T25" fmla="*/ 37 h 83"/>
                  <a:gd name="T26" fmla="*/ 49 w 54"/>
                  <a:gd name="T27" fmla="*/ 46 h 83"/>
                  <a:gd name="T28" fmla="*/ 54 w 54"/>
                  <a:gd name="T29" fmla="*/ 59 h 83"/>
                  <a:gd name="T30" fmla="*/ 51 w 54"/>
                  <a:gd name="T31" fmla="*/ 72 h 83"/>
                  <a:gd name="T32" fmla="*/ 40 w 54"/>
                  <a:gd name="T33" fmla="*/ 80 h 83"/>
                  <a:gd name="T34" fmla="*/ 27 w 54"/>
                  <a:gd name="T35" fmla="*/ 83 h 83"/>
                  <a:gd name="T36" fmla="*/ 11 w 54"/>
                  <a:gd name="T37" fmla="*/ 81 h 83"/>
                  <a:gd name="T38" fmla="*/ 6 w 54"/>
                  <a:gd name="T39" fmla="*/ 80 h 83"/>
                  <a:gd name="T40" fmla="*/ 3 w 54"/>
                  <a:gd name="T41" fmla="*/ 81 h 83"/>
                  <a:gd name="T42" fmla="*/ 0 w 54"/>
                  <a:gd name="T43" fmla="*/ 54 h 83"/>
                  <a:gd name="T44" fmla="*/ 6 w 54"/>
                  <a:gd name="T45" fmla="*/ 61 h 83"/>
                  <a:gd name="T46" fmla="*/ 13 w 54"/>
                  <a:gd name="T47" fmla="*/ 72 h 83"/>
                  <a:gd name="T48" fmla="*/ 22 w 54"/>
                  <a:gd name="T49" fmla="*/ 78 h 83"/>
                  <a:gd name="T50" fmla="*/ 33 w 54"/>
                  <a:gd name="T51" fmla="*/ 77 h 83"/>
                  <a:gd name="T52" fmla="*/ 40 w 54"/>
                  <a:gd name="T53" fmla="*/ 70 h 83"/>
                  <a:gd name="T54" fmla="*/ 40 w 54"/>
                  <a:gd name="T55" fmla="*/ 61 h 83"/>
                  <a:gd name="T56" fmla="*/ 33 w 54"/>
                  <a:gd name="T57" fmla="*/ 53 h 83"/>
                  <a:gd name="T58" fmla="*/ 21 w 54"/>
                  <a:gd name="T59" fmla="*/ 46 h 83"/>
                  <a:gd name="T60" fmla="*/ 8 w 54"/>
                  <a:gd name="T61" fmla="*/ 38 h 83"/>
                  <a:gd name="T62" fmla="*/ 2 w 54"/>
                  <a:gd name="T63" fmla="*/ 29 h 83"/>
                  <a:gd name="T64" fmla="*/ 2 w 54"/>
                  <a:gd name="T65" fmla="*/ 16 h 83"/>
                  <a:gd name="T66" fmla="*/ 6 w 54"/>
                  <a:gd name="T67" fmla="*/ 7 h 83"/>
                  <a:gd name="T68" fmla="*/ 18 w 54"/>
                  <a:gd name="T6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" h="83">
                    <a:moveTo>
                      <a:pt x="24" y="0"/>
                    </a:moveTo>
                    <a:lnTo>
                      <a:pt x="29" y="0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27"/>
                    </a:lnTo>
                    <a:lnTo>
                      <a:pt x="45" y="27"/>
                    </a:lnTo>
                    <a:lnTo>
                      <a:pt x="43" y="19"/>
                    </a:lnTo>
                    <a:lnTo>
                      <a:pt x="40" y="13"/>
                    </a:lnTo>
                    <a:lnTo>
                      <a:pt x="37" y="10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4" y="5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11" y="19"/>
                    </a:lnTo>
                    <a:lnTo>
                      <a:pt x="13" y="24"/>
                    </a:lnTo>
                    <a:lnTo>
                      <a:pt x="18" y="27"/>
                    </a:lnTo>
                    <a:lnTo>
                      <a:pt x="24" y="30"/>
                    </a:lnTo>
                    <a:lnTo>
                      <a:pt x="37" y="37"/>
                    </a:lnTo>
                    <a:lnTo>
                      <a:pt x="45" y="42"/>
                    </a:lnTo>
                    <a:lnTo>
                      <a:pt x="49" y="46"/>
                    </a:lnTo>
                    <a:lnTo>
                      <a:pt x="53" y="53"/>
                    </a:lnTo>
                    <a:lnTo>
                      <a:pt x="54" y="59"/>
                    </a:lnTo>
                    <a:lnTo>
                      <a:pt x="53" y="65"/>
                    </a:lnTo>
                    <a:lnTo>
                      <a:pt x="51" y="72"/>
                    </a:lnTo>
                    <a:lnTo>
                      <a:pt x="46" y="77"/>
                    </a:lnTo>
                    <a:lnTo>
                      <a:pt x="40" y="80"/>
                    </a:lnTo>
                    <a:lnTo>
                      <a:pt x="35" y="83"/>
                    </a:lnTo>
                    <a:lnTo>
                      <a:pt x="27" y="83"/>
                    </a:lnTo>
                    <a:lnTo>
                      <a:pt x="21" y="83"/>
                    </a:lnTo>
                    <a:lnTo>
                      <a:pt x="11" y="81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6" y="61"/>
                    </a:lnTo>
                    <a:lnTo>
                      <a:pt x="8" y="67"/>
                    </a:lnTo>
                    <a:lnTo>
                      <a:pt x="13" y="72"/>
                    </a:lnTo>
                    <a:lnTo>
                      <a:pt x="18" y="75"/>
                    </a:lnTo>
                    <a:lnTo>
                      <a:pt x="22" y="78"/>
                    </a:lnTo>
                    <a:lnTo>
                      <a:pt x="29" y="78"/>
                    </a:lnTo>
                    <a:lnTo>
                      <a:pt x="33" y="77"/>
                    </a:lnTo>
                    <a:lnTo>
                      <a:pt x="38" y="75"/>
                    </a:lnTo>
                    <a:lnTo>
                      <a:pt x="40" y="70"/>
                    </a:lnTo>
                    <a:lnTo>
                      <a:pt x="41" y="67"/>
                    </a:lnTo>
                    <a:lnTo>
                      <a:pt x="40" y="61"/>
                    </a:lnTo>
                    <a:lnTo>
                      <a:pt x="37" y="56"/>
                    </a:lnTo>
                    <a:lnTo>
                      <a:pt x="33" y="53"/>
                    </a:lnTo>
                    <a:lnTo>
                      <a:pt x="29" y="50"/>
                    </a:lnTo>
                    <a:lnTo>
                      <a:pt x="21" y="46"/>
                    </a:lnTo>
                    <a:lnTo>
                      <a:pt x="13" y="42"/>
                    </a:lnTo>
                    <a:lnTo>
                      <a:pt x="8" y="38"/>
                    </a:lnTo>
                    <a:lnTo>
                      <a:pt x="5" y="35"/>
                    </a:lnTo>
                    <a:lnTo>
                      <a:pt x="2" y="29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5" name="Freeform 5196"/>
              <p:cNvSpPr>
                <a:spLocks noEditPoints="1"/>
              </p:cNvSpPr>
              <p:nvPr/>
            </p:nvSpPr>
            <p:spPr bwMode="auto">
              <a:xfrm>
                <a:off x="12486" y="16460"/>
                <a:ext cx="33" cy="41"/>
              </a:xfrm>
              <a:custGeom>
                <a:avLst/>
                <a:gdLst>
                  <a:gd name="T0" fmla="*/ 32 w 67"/>
                  <a:gd name="T1" fmla="*/ 7 h 83"/>
                  <a:gd name="T2" fmla="*/ 27 w 67"/>
                  <a:gd name="T3" fmla="*/ 7 h 83"/>
                  <a:gd name="T4" fmla="*/ 22 w 67"/>
                  <a:gd name="T5" fmla="*/ 8 h 83"/>
                  <a:gd name="T6" fmla="*/ 19 w 67"/>
                  <a:gd name="T7" fmla="*/ 11 h 83"/>
                  <a:gd name="T8" fmla="*/ 16 w 67"/>
                  <a:gd name="T9" fmla="*/ 16 h 83"/>
                  <a:gd name="T10" fmla="*/ 13 w 67"/>
                  <a:gd name="T11" fmla="*/ 21 h 83"/>
                  <a:gd name="T12" fmla="*/ 13 w 67"/>
                  <a:gd name="T13" fmla="*/ 27 h 83"/>
                  <a:gd name="T14" fmla="*/ 48 w 67"/>
                  <a:gd name="T15" fmla="*/ 27 h 83"/>
                  <a:gd name="T16" fmla="*/ 48 w 67"/>
                  <a:gd name="T17" fmla="*/ 21 h 83"/>
                  <a:gd name="T18" fmla="*/ 46 w 67"/>
                  <a:gd name="T19" fmla="*/ 16 h 83"/>
                  <a:gd name="T20" fmla="*/ 44 w 67"/>
                  <a:gd name="T21" fmla="*/ 11 h 83"/>
                  <a:gd name="T22" fmla="*/ 40 w 67"/>
                  <a:gd name="T23" fmla="*/ 8 h 83"/>
                  <a:gd name="T24" fmla="*/ 36 w 67"/>
                  <a:gd name="T25" fmla="*/ 7 h 83"/>
                  <a:gd name="T26" fmla="*/ 32 w 67"/>
                  <a:gd name="T27" fmla="*/ 7 h 83"/>
                  <a:gd name="T28" fmla="*/ 36 w 67"/>
                  <a:gd name="T29" fmla="*/ 0 h 83"/>
                  <a:gd name="T30" fmla="*/ 44 w 67"/>
                  <a:gd name="T31" fmla="*/ 0 h 83"/>
                  <a:gd name="T32" fmla="*/ 52 w 67"/>
                  <a:gd name="T33" fmla="*/ 3 h 83"/>
                  <a:gd name="T34" fmla="*/ 57 w 67"/>
                  <a:gd name="T35" fmla="*/ 8 h 83"/>
                  <a:gd name="T36" fmla="*/ 62 w 67"/>
                  <a:gd name="T37" fmla="*/ 15 h 83"/>
                  <a:gd name="T38" fmla="*/ 65 w 67"/>
                  <a:gd name="T39" fmla="*/ 23 h 83"/>
                  <a:gd name="T40" fmla="*/ 67 w 67"/>
                  <a:gd name="T41" fmla="*/ 32 h 83"/>
                  <a:gd name="T42" fmla="*/ 13 w 67"/>
                  <a:gd name="T43" fmla="*/ 32 h 83"/>
                  <a:gd name="T44" fmla="*/ 14 w 67"/>
                  <a:gd name="T45" fmla="*/ 48 h 83"/>
                  <a:gd name="T46" fmla="*/ 21 w 67"/>
                  <a:gd name="T47" fmla="*/ 59 h 83"/>
                  <a:gd name="T48" fmla="*/ 27 w 67"/>
                  <a:gd name="T49" fmla="*/ 65 h 83"/>
                  <a:gd name="T50" fmla="*/ 33 w 67"/>
                  <a:gd name="T51" fmla="*/ 69 h 83"/>
                  <a:gd name="T52" fmla="*/ 41 w 67"/>
                  <a:gd name="T53" fmla="*/ 69 h 83"/>
                  <a:gd name="T54" fmla="*/ 48 w 67"/>
                  <a:gd name="T55" fmla="*/ 69 h 83"/>
                  <a:gd name="T56" fmla="*/ 54 w 67"/>
                  <a:gd name="T57" fmla="*/ 65 h 83"/>
                  <a:gd name="T58" fmla="*/ 57 w 67"/>
                  <a:gd name="T59" fmla="*/ 61 h 83"/>
                  <a:gd name="T60" fmla="*/ 60 w 67"/>
                  <a:gd name="T61" fmla="*/ 56 h 83"/>
                  <a:gd name="T62" fmla="*/ 63 w 67"/>
                  <a:gd name="T63" fmla="*/ 51 h 83"/>
                  <a:gd name="T64" fmla="*/ 67 w 67"/>
                  <a:gd name="T65" fmla="*/ 53 h 83"/>
                  <a:gd name="T66" fmla="*/ 65 w 67"/>
                  <a:gd name="T67" fmla="*/ 59 h 83"/>
                  <a:gd name="T68" fmla="*/ 60 w 67"/>
                  <a:gd name="T69" fmla="*/ 67 h 83"/>
                  <a:gd name="T70" fmla="*/ 55 w 67"/>
                  <a:gd name="T71" fmla="*/ 73 h 83"/>
                  <a:gd name="T72" fmla="*/ 51 w 67"/>
                  <a:gd name="T73" fmla="*/ 78 h 83"/>
                  <a:gd name="T74" fmla="*/ 46 w 67"/>
                  <a:gd name="T75" fmla="*/ 81 h 83"/>
                  <a:gd name="T76" fmla="*/ 40 w 67"/>
                  <a:gd name="T77" fmla="*/ 83 h 83"/>
                  <a:gd name="T78" fmla="*/ 35 w 67"/>
                  <a:gd name="T79" fmla="*/ 83 h 83"/>
                  <a:gd name="T80" fmla="*/ 27 w 67"/>
                  <a:gd name="T81" fmla="*/ 83 h 83"/>
                  <a:gd name="T82" fmla="*/ 21 w 67"/>
                  <a:gd name="T83" fmla="*/ 80 h 83"/>
                  <a:gd name="T84" fmla="*/ 16 w 67"/>
                  <a:gd name="T85" fmla="*/ 77 h 83"/>
                  <a:gd name="T86" fmla="*/ 9 w 67"/>
                  <a:gd name="T87" fmla="*/ 72 h 83"/>
                  <a:gd name="T88" fmla="*/ 3 w 67"/>
                  <a:gd name="T89" fmla="*/ 59 h 83"/>
                  <a:gd name="T90" fmla="*/ 0 w 67"/>
                  <a:gd name="T91" fmla="*/ 43 h 83"/>
                  <a:gd name="T92" fmla="*/ 3 w 67"/>
                  <a:gd name="T93" fmla="*/ 24 h 83"/>
                  <a:gd name="T94" fmla="*/ 9 w 67"/>
                  <a:gd name="T95" fmla="*/ 11 h 83"/>
                  <a:gd name="T96" fmla="*/ 22 w 67"/>
                  <a:gd name="T97" fmla="*/ 3 h 83"/>
                  <a:gd name="T98" fmla="*/ 36 w 6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3">
                    <a:moveTo>
                      <a:pt x="32" y="7"/>
                    </a:moveTo>
                    <a:lnTo>
                      <a:pt x="27" y="7"/>
                    </a:lnTo>
                    <a:lnTo>
                      <a:pt x="22" y="8"/>
                    </a:lnTo>
                    <a:lnTo>
                      <a:pt x="19" y="11"/>
                    </a:lnTo>
                    <a:lnTo>
                      <a:pt x="16" y="16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48" y="27"/>
                    </a:lnTo>
                    <a:lnTo>
                      <a:pt x="48" y="21"/>
                    </a:lnTo>
                    <a:lnTo>
                      <a:pt x="46" y="16"/>
                    </a:lnTo>
                    <a:lnTo>
                      <a:pt x="44" y="11"/>
                    </a:lnTo>
                    <a:lnTo>
                      <a:pt x="40" y="8"/>
                    </a:lnTo>
                    <a:lnTo>
                      <a:pt x="36" y="7"/>
                    </a:lnTo>
                    <a:lnTo>
                      <a:pt x="32" y="7"/>
                    </a:lnTo>
                    <a:close/>
                    <a:moveTo>
                      <a:pt x="36" y="0"/>
                    </a:moveTo>
                    <a:lnTo>
                      <a:pt x="44" y="0"/>
                    </a:lnTo>
                    <a:lnTo>
                      <a:pt x="52" y="3"/>
                    </a:lnTo>
                    <a:lnTo>
                      <a:pt x="57" y="8"/>
                    </a:lnTo>
                    <a:lnTo>
                      <a:pt x="62" y="15"/>
                    </a:lnTo>
                    <a:lnTo>
                      <a:pt x="65" y="23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4" y="48"/>
                    </a:lnTo>
                    <a:lnTo>
                      <a:pt x="21" y="59"/>
                    </a:lnTo>
                    <a:lnTo>
                      <a:pt x="27" y="65"/>
                    </a:lnTo>
                    <a:lnTo>
                      <a:pt x="33" y="69"/>
                    </a:lnTo>
                    <a:lnTo>
                      <a:pt x="41" y="69"/>
                    </a:lnTo>
                    <a:lnTo>
                      <a:pt x="48" y="69"/>
                    </a:lnTo>
                    <a:lnTo>
                      <a:pt x="54" y="65"/>
                    </a:lnTo>
                    <a:lnTo>
                      <a:pt x="57" y="61"/>
                    </a:lnTo>
                    <a:lnTo>
                      <a:pt x="60" y="56"/>
                    </a:lnTo>
                    <a:lnTo>
                      <a:pt x="63" y="51"/>
                    </a:lnTo>
                    <a:lnTo>
                      <a:pt x="67" y="53"/>
                    </a:lnTo>
                    <a:lnTo>
                      <a:pt x="65" y="59"/>
                    </a:lnTo>
                    <a:lnTo>
                      <a:pt x="60" y="67"/>
                    </a:lnTo>
                    <a:lnTo>
                      <a:pt x="55" y="73"/>
                    </a:lnTo>
                    <a:lnTo>
                      <a:pt x="51" y="78"/>
                    </a:lnTo>
                    <a:lnTo>
                      <a:pt x="46" y="81"/>
                    </a:lnTo>
                    <a:lnTo>
                      <a:pt x="40" y="83"/>
                    </a:lnTo>
                    <a:lnTo>
                      <a:pt x="35" y="83"/>
                    </a:lnTo>
                    <a:lnTo>
                      <a:pt x="27" y="83"/>
                    </a:lnTo>
                    <a:lnTo>
                      <a:pt x="21" y="80"/>
                    </a:lnTo>
                    <a:lnTo>
                      <a:pt x="16" y="77"/>
                    </a:lnTo>
                    <a:lnTo>
                      <a:pt x="9" y="72"/>
                    </a:lnTo>
                    <a:lnTo>
                      <a:pt x="3" y="59"/>
                    </a:lnTo>
                    <a:lnTo>
                      <a:pt x="0" y="43"/>
                    </a:lnTo>
                    <a:lnTo>
                      <a:pt x="3" y="24"/>
                    </a:lnTo>
                    <a:lnTo>
                      <a:pt x="9" y="11"/>
                    </a:lnTo>
                    <a:lnTo>
                      <a:pt x="2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6" name="Freeform 5197"/>
              <p:cNvSpPr>
                <a:spLocks noEditPoints="1"/>
              </p:cNvSpPr>
              <p:nvPr/>
            </p:nvSpPr>
            <p:spPr bwMode="auto">
              <a:xfrm>
                <a:off x="12525" y="16439"/>
                <a:ext cx="41" cy="62"/>
              </a:xfrm>
              <a:custGeom>
                <a:avLst/>
                <a:gdLst>
                  <a:gd name="T0" fmla="*/ 31 w 82"/>
                  <a:gd name="T1" fmla="*/ 48 h 124"/>
                  <a:gd name="T2" fmla="*/ 22 w 82"/>
                  <a:gd name="T3" fmla="*/ 52 h 124"/>
                  <a:gd name="T4" fmla="*/ 14 w 82"/>
                  <a:gd name="T5" fmla="*/ 79 h 124"/>
                  <a:gd name="T6" fmla="*/ 22 w 82"/>
                  <a:gd name="T7" fmla="*/ 105 h 124"/>
                  <a:gd name="T8" fmla="*/ 33 w 82"/>
                  <a:gd name="T9" fmla="*/ 114 h 124"/>
                  <a:gd name="T10" fmla="*/ 44 w 82"/>
                  <a:gd name="T11" fmla="*/ 114 h 124"/>
                  <a:gd name="T12" fmla="*/ 54 w 82"/>
                  <a:gd name="T13" fmla="*/ 106 h 124"/>
                  <a:gd name="T14" fmla="*/ 54 w 82"/>
                  <a:gd name="T15" fmla="*/ 60 h 124"/>
                  <a:gd name="T16" fmla="*/ 49 w 82"/>
                  <a:gd name="T17" fmla="*/ 52 h 124"/>
                  <a:gd name="T18" fmla="*/ 39 w 82"/>
                  <a:gd name="T19" fmla="*/ 46 h 124"/>
                  <a:gd name="T20" fmla="*/ 65 w 82"/>
                  <a:gd name="T21" fmla="*/ 0 h 124"/>
                  <a:gd name="T22" fmla="*/ 68 w 82"/>
                  <a:gd name="T23" fmla="*/ 91 h 124"/>
                  <a:gd name="T24" fmla="*/ 70 w 82"/>
                  <a:gd name="T25" fmla="*/ 105 h 124"/>
                  <a:gd name="T26" fmla="*/ 70 w 82"/>
                  <a:gd name="T27" fmla="*/ 110 h 124"/>
                  <a:gd name="T28" fmla="*/ 74 w 82"/>
                  <a:gd name="T29" fmla="*/ 113 h 124"/>
                  <a:gd name="T30" fmla="*/ 81 w 82"/>
                  <a:gd name="T31" fmla="*/ 111 h 124"/>
                  <a:gd name="T32" fmla="*/ 59 w 82"/>
                  <a:gd name="T33" fmla="*/ 124 h 124"/>
                  <a:gd name="T34" fmla="*/ 54 w 82"/>
                  <a:gd name="T35" fmla="*/ 113 h 124"/>
                  <a:gd name="T36" fmla="*/ 43 w 82"/>
                  <a:gd name="T37" fmla="*/ 122 h 124"/>
                  <a:gd name="T38" fmla="*/ 31 w 82"/>
                  <a:gd name="T39" fmla="*/ 124 h 124"/>
                  <a:gd name="T40" fmla="*/ 19 w 82"/>
                  <a:gd name="T41" fmla="*/ 122 h 124"/>
                  <a:gd name="T42" fmla="*/ 9 w 82"/>
                  <a:gd name="T43" fmla="*/ 113 h 124"/>
                  <a:gd name="T44" fmla="*/ 0 w 82"/>
                  <a:gd name="T45" fmla="*/ 86 h 124"/>
                  <a:gd name="T46" fmla="*/ 9 w 82"/>
                  <a:gd name="T47" fmla="*/ 56 h 124"/>
                  <a:gd name="T48" fmla="*/ 38 w 82"/>
                  <a:gd name="T49" fmla="*/ 41 h 124"/>
                  <a:gd name="T50" fmla="*/ 49 w 82"/>
                  <a:gd name="T51" fmla="*/ 44 h 124"/>
                  <a:gd name="T52" fmla="*/ 54 w 82"/>
                  <a:gd name="T53" fmla="*/ 33 h 124"/>
                  <a:gd name="T54" fmla="*/ 54 w 82"/>
                  <a:gd name="T55" fmla="*/ 19 h 124"/>
                  <a:gd name="T56" fmla="*/ 52 w 82"/>
                  <a:gd name="T57" fmla="*/ 14 h 124"/>
                  <a:gd name="T58" fmla="*/ 51 w 82"/>
                  <a:gd name="T59" fmla="*/ 11 h 124"/>
                  <a:gd name="T60" fmla="*/ 46 w 82"/>
                  <a:gd name="T61" fmla="*/ 11 h 124"/>
                  <a:gd name="T62" fmla="*/ 41 w 82"/>
                  <a:gd name="T63" fmla="*/ 1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124">
                    <a:moveTo>
                      <a:pt x="36" y="46"/>
                    </a:moveTo>
                    <a:lnTo>
                      <a:pt x="31" y="48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64"/>
                    </a:lnTo>
                    <a:lnTo>
                      <a:pt x="14" y="79"/>
                    </a:lnTo>
                    <a:lnTo>
                      <a:pt x="17" y="94"/>
                    </a:lnTo>
                    <a:lnTo>
                      <a:pt x="22" y="105"/>
                    </a:lnTo>
                    <a:lnTo>
                      <a:pt x="28" y="111"/>
                    </a:lnTo>
                    <a:lnTo>
                      <a:pt x="33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9" y="111"/>
                    </a:lnTo>
                    <a:lnTo>
                      <a:pt x="54" y="106"/>
                    </a:lnTo>
                    <a:lnTo>
                      <a:pt x="54" y="67"/>
                    </a:lnTo>
                    <a:lnTo>
                      <a:pt x="54" y="60"/>
                    </a:lnTo>
                    <a:lnTo>
                      <a:pt x="51" y="56"/>
                    </a:lnTo>
                    <a:lnTo>
                      <a:pt x="49" y="52"/>
                    </a:lnTo>
                    <a:lnTo>
                      <a:pt x="44" y="49"/>
                    </a:lnTo>
                    <a:lnTo>
                      <a:pt x="39" y="46"/>
                    </a:lnTo>
                    <a:lnTo>
                      <a:pt x="36" y="46"/>
                    </a:lnTo>
                    <a:close/>
                    <a:moveTo>
                      <a:pt x="65" y="0"/>
                    </a:moveTo>
                    <a:lnTo>
                      <a:pt x="68" y="0"/>
                    </a:lnTo>
                    <a:lnTo>
                      <a:pt x="68" y="91"/>
                    </a:lnTo>
                    <a:lnTo>
                      <a:pt x="68" y="99"/>
                    </a:lnTo>
                    <a:lnTo>
                      <a:pt x="70" y="105"/>
                    </a:lnTo>
                    <a:lnTo>
                      <a:pt x="70" y="108"/>
                    </a:lnTo>
                    <a:lnTo>
                      <a:pt x="70" y="110"/>
                    </a:lnTo>
                    <a:lnTo>
                      <a:pt x="71" y="111"/>
                    </a:lnTo>
                    <a:lnTo>
                      <a:pt x="74" y="113"/>
                    </a:lnTo>
                    <a:lnTo>
                      <a:pt x="78" y="113"/>
                    </a:lnTo>
                    <a:lnTo>
                      <a:pt x="81" y="111"/>
                    </a:lnTo>
                    <a:lnTo>
                      <a:pt x="82" y="114"/>
                    </a:lnTo>
                    <a:lnTo>
                      <a:pt x="59" y="124"/>
                    </a:lnTo>
                    <a:lnTo>
                      <a:pt x="54" y="124"/>
                    </a:lnTo>
                    <a:lnTo>
                      <a:pt x="54" y="113"/>
                    </a:lnTo>
                    <a:lnTo>
                      <a:pt x="49" y="118"/>
                    </a:lnTo>
                    <a:lnTo>
                      <a:pt x="43" y="122"/>
                    </a:lnTo>
                    <a:lnTo>
                      <a:pt x="38" y="124"/>
                    </a:lnTo>
                    <a:lnTo>
                      <a:pt x="31" y="124"/>
                    </a:lnTo>
                    <a:lnTo>
                      <a:pt x="25" y="124"/>
                    </a:lnTo>
                    <a:lnTo>
                      <a:pt x="19" y="122"/>
                    </a:lnTo>
                    <a:lnTo>
                      <a:pt x="14" y="118"/>
                    </a:lnTo>
                    <a:lnTo>
                      <a:pt x="9" y="113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0"/>
                    </a:lnTo>
                    <a:lnTo>
                      <a:pt x="9" y="56"/>
                    </a:lnTo>
                    <a:lnTo>
                      <a:pt x="22" y="44"/>
                    </a:lnTo>
                    <a:lnTo>
                      <a:pt x="38" y="41"/>
                    </a:lnTo>
                    <a:lnTo>
                      <a:pt x="44" y="41"/>
                    </a:lnTo>
                    <a:lnTo>
                      <a:pt x="49" y="44"/>
                    </a:lnTo>
                    <a:lnTo>
                      <a:pt x="54" y="48"/>
                    </a:lnTo>
                    <a:lnTo>
                      <a:pt x="54" y="33"/>
                    </a:lnTo>
                    <a:lnTo>
                      <a:pt x="54" y="25"/>
                    </a:lnTo>
                    <a:lnTo>
                      <a:pt x="54" y="19"/>
                    </a:lnTo>
                    <a:lnTo>
                      <a:pt x="54" y="16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1" y="11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43" y="13"/>
                    </a:lnTo>
                    <a:lnTo>
                      <a:pt x="41" y="1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7" name="Freeform 5198"/>
              <p:cNvSpPr>
                <a:spLocks/>
              </p:cNvSpPr>
              <p:nvPr/>
            </p:nvSpPr>
            <p:spPr bwMode="auto">
              <a:xfrm>
                <a:off x="11865" y="16545"/>
                <a:ext cx="75" cy="59"/>
              </a:xfrm>
              <a:custGeom>
                <a:avLst/>
                <a:gdLst>
                  <a:gd name="T0" fmla="*/ 0 w 149"/>
                  <a:gd name="T1" fmla="*/ 0 h 118"/>
                  <a:gd name="T2" fmla="*/ 33 w 149"/>
                  <a:gd name="T3" fmla="*/ 0 h 118"/>
                  <a:gd name="T4" fmla="*/ 74 w 149"/>
                  <a:gd name="T5" fmla="*/ 92 h 118"/>
                  <a:gd name="T6" fmla="*/ 117 w 149"/>
                  <a:gd name="T7" fmla="*/ 0 h 118"/>
                  <a:gd name="T8" fmla="*/ 149 w 149"/>
                  <a:gd name="T9" fmla="*/ 0 h 118"/>
                  <a:gd name="T10" fmla="*/ 149 w 149"/>
                  <a:gd name="T11" fmla="*/ 3 h 118"/>
                  <a:gd name="T12" fmla="*/ 146 w 149"/>
                  <a:gd name="T13" fmla="*/ 3 h 118"/>
                  <a:gd name="T14" fmla="*/ 141 w 149"/>
                  <a:gd name="T15" fmla="*/ 5 h 118"/>
                  <a:gd name="T16" fmla="*/ 138 w 149"/>
                  <a:gd name="T17" fmla="*/ 5 h 118"/>
                  <a:gd name="T18" fmla="*/ 135 w 149"/>
                  <a:gd name="T19" fmla="*/ 8 h 118"/>
                  <a:gd name="T20" fmla="*/ 135 w 149"/>
                  <a:gd name="T21" fmla="*/ 11 h 118"/>
                  <a:gd name="T22" fmla="*/ 133 w 149"/>
                  <a:gd name="T23" fmla="*/ 14 h 118"/>
                  <a:gd name="T24" fmla="*/ 133 w 149"/>
                  <a:gd name="T25" fmla="*/ 21 h 118"/>
                  <a:gd name="T26" fmla="*/ 133 w 149"/>
                  <a:gd name="T27" fmla="*/ 97 h 118"/>
                  <a:gd name="T28" fmla="*/ 133 w 149"/>
                  <a:gd name="T29" fmla="*/ 103 h 118"/>
                  <a:gd name="T30" fmla="*/ 135 w 149"/>
                  <a:gd name="T31" fmla="*/ 108 h 118"/>
                  <a:gd name="T32" fmla="*/ 136 w 149"/>
                  <a:gd name="T33" fmla="*/ 110 h 118"/>
                  <a:gd name="T34" fmla="*/ 138 w 149"/>
                  <a:gd name="T35" fmla="*/ 113 h 118"/>
                  <a:gd name="T36" fmla="*/ 141 w 149"/>
                  <a:gd name="T37" fmla="*/ 113 h 118"/>
                  <a:gd name="T38" fmla="*/ 146 w 149"/>
                  <a:gd name="T39" fmla="*/ 114 h 118"/>
                  <a:gd name="T40" fmla="*/ 149 w 149"/>
                  <a:gd name="T41" fmla="*/ 114 h 118"/>
                  <a:gd name="T42" fmla="*/ 149 w 149"/>
                  <a:gd name="T43" fmla="*/ 118 h 118"/>
                  <a:gd name="T44" fmla="*/ 100 w 149"/>
                  <a:gd name="T45" fmla="*/ 118 h 118"/>
                  <a:gd name="T46" fmla="*/ 100 w 149"/>
                  <a:gd name="T47" fmla="*/ 114 h 118"/>
                  <a:gd name="T48" fmla="*/ 105 w 149"/>
                  <a:gd name="T49" fmla="*/ 114 h 118"/>
                  <a:gd name="T50" fmla="*/ 109 w 149"/>
                  <a:gd name="T51" fmla="*/ 113 h 118"/>
                  <a:gd name="T52" fmla="*/ 113 w 149"/>
                  <a:gd name="T53" fmla="*/ 111 h 118"/>
                  <a:gd name="T54" fmla="*/ 114 w 149"/>
                  <a:gd name="T55" fmla="*/ 110 h 118"/>
                  <a:gd name="T56" fmla="*/ 116 w 149"/>
                  <a:gd name="T57" fmla="*/ 106 h 118"/>
                  <a:gd name="T58" fmla="*/ 116 w 149"/>
                  <a:gd name="T59" fmla="*/ 102 h 118"/>
                  <a:gd name="T60" fmla="*/ 117 w 149"/>
                  <a:gd name="T61" fmla="*/ 97 h 118"/>
                  <a:gd name="T62" fmla="*/ 117 w 149"/>
                  <a:gd name="T63" fmla="*/ 19 h 118"/>
                  <a:gd name="T64" fmla="*/ 71 w 149"/>
                  <a:gd name="T65" fmla="*/ 118 h 118"/>
                  <a:gd name="T66" fmla="*/ 70 w 149"/>
                  <a:gd name="T67" fmla="*/ 118 h 118"/>
                  <a:gd name="T68" fmla="*/ 24 w 149"/>
                  <a:gd name="T69" fmla="*/ 19 h 118"/>
                  <a:gd name="T70" fmla="*/ 24 w 149"/>
                  <a:gd name="T71" fmla="*/ 97 h 118"/>
                  <a:gd name="T72" fmla="*/ 24 w 149"/>
                  <a:gd name="T73" fmla="*/ 103 h 118"/>
                  <a:gd name="T74" fmla="*/ 25 w 149"/>
                  <a:gd name="T75" fmla="*/ 108 h 118"/>
                  <a:gd name="T76" fmla="*/ 27 w 149"/>
                  <a:gd name="T77" fmla="*/ 110 h 118"/>
                  <a:gd name="T78" fmla="*/ 28 w 149"/>
                  <a:gd name="T79" fmla="*/ 113 h 118"/>
                  <a:gd name="T80" fmla="*/ 32 w 149"/>
                  <a:gd name="T81" fmla="*/ 113 h 118"/>
                  <a:gd name="T82" fmla="*/ 36 w 149"/>
                  <a:gd name="T83" fmla="*/ 114 h 118"/>
                  <a:gd name="T84" fmla="*/ 41 w 149"/>
                  <a:gd name="T85" fmla="*/ 114 h 118"/>
                  <a:gd name="T86" fmla="*/ 41 w 149"/>
                  <a:gd name="T87" fmla="*/ 118 h 118"/>
                  <a:gd name="T88" fmla="*/ 0 w 149"/>
                  <a:gd name="T89" fmla="*/ 118 h 118"/>
                  <a:gd name="T90" fmla="*/ 0 w 149"/>
                  <a:gd name="T91" fmla="*/ 114 h 118"/>
                  <a:gd name="T92" fmla="*/ 5 w 149"/>
                  <a:gd name="T93" fmla="*/ 114 h 118"/>
                  <a:gd name="T94" fmla="*/ 8 w 149"/>
                  <a:gd name="T95" fmla="*/ 113 h 118"/>
                  <a:gd name="T96" fmla="*/ 12 w 149"/>
                  <a:gd name="T97" fmla="*/ 111 h 118"/>
                  <a:gd name="T98" fmla="*/ 14 w 149"/>
                  <a:gd name="T99" fmla="*/ 110 h 118"/>
                  <a:gd name="T100" fmla="*/ 16 w 149"/>
                  <a:gd name="T101" fmla="*/ 106 h 118"/>
                  <a:gd name="T102" fmla="*/ 16 w 149"/>
                  <a:gd name="T103" fmla="*/ 102 h 118"/>
                  <a:gd name="T104" fmla="*/ 16 w 149"/>
                  <a:gd name="T105" fmla="*/ 97 h 118"/>
                  <a:gd name="T106" fmla="*/ 16 w 149"/>
                  <a:gd name="T107" fmla="*/ 21 h 118"/>
                  <a:gd name="T108" fmla="*/ 16 w 149"/>
                  <a:gd name="T109" fmla="*/ 16 h 118"/>
                  <a:gd name="T110" fmla="*/ 16 w 149"/>
                  <a:gd name="T111" fmla="*/ 13 h 118"/>
                  <a:gd name="T112" fmla="*/ 14 w 149"/>
                  <a:gd name="T113" fmla="*/ 9 h 118"/>
                  <a:gd name="T114" fmla="*/ 12 w 149"/>
                  <a:gd name="T115" fmla="*/ 6 h 118"/>
                  <a:gd name="T116" fmla="*/ 11 w 149"/>
                  <a:gd name="T117" fmla="*/ 5 h 118"/>
                  <a:gd name="T118" fmla="*/ 6 w 149"/>
                  <a:gd name="T119" fmla="*/ 3 h 118"/>
                  <a:gd name="T120" fmla="*/ 0 w 149"/>
                  <a:gd name="T121" fmla="*/ 3 h 118"/>
                  <a:gd name="T122" fmla="*/ 0 w 149"/>
                  <a:gd name="T1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" h="118">
                    <a:moveTo>
                      <a:pt x="0" y="0"/>
                    </a:moveTo>
                    <a:lnTo>
                      <a:pt x="33" y="0"/>
                    </a:lnTo>
                    <a:lnTo>
                      <a:pt x="74" y="92"/>
                    </a:lnTo>
                    <a:lnTo>
                      <a:pt x="117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1" y="5"/>
                    </a:lnTo>
                    <a:lnTo>
                      <a:pt x="138" y="5"/>
                    </a:lnTo>
                    <a:lnTo>
                      <a:pt x="135" y="8"/>
                    </a:lnTo>
                    <a:lnTo>
                      <a:pt x="135" y="11"/>
                    </a:lnTo>
                    <a:lnTo>
                      <a:pt x="133" y="14"/>
                    </a:lnTo>
                    <a:lnTo>
                      <a:pt x="133" y="21"/>
                    </a:lnTo>
                    <a:lnTo>
                      <a:pt x="133" y="97"/>
                    </a:lnTo>
                    <a:lnTo>
                      <a:pt x="133" y="103"/>
                    </a:lnTo>
                    <a:lnTo>
                      <a:pt x="135" y="108"/>
                    </a:lnTo>
                    <a:lnTo>
                      <a:pt x="136" y="110"/>
                    </a:lnTo>
                    <a:lnTo>
                      <a:pt x="138" y="113"/>
                    </a:lnTo>
                    <a:lnTo>
                      <a:pt x="141" y="113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49" y="118"/>
                    </a:lnTo>
                    <a:lnTo>
                      <a:pt x="100" y="118"/>
                    </a:lnTo>
                    <a:lnTo>
                      <a:pt x="100" y="114"/>
                    </a:lnTo>
                    <a:lnTo>
                      <a:pt x="105" y="114"/>
                    </a:lnTo>
                    <a:lnTo>
                      <a:pt x="109" y="113"/>
                    </a:lnTo>
                    <a:lnTo>
                      <a:pt x="113" y="111"/>
                    </a:lnTo>
                    <a:lnTo>
                      <a:pt x="114" y="110"/>
                    </a:lnTo>
                    <a:lnTo>
                      <a:pt x="116" y="106"/>
                    </a:lnTo>
                    <a:lnTo>
                      <a:pt x="116" y="102"/>
                    </a:lnTo>
                    <a:lnTo>
                      <a:pt x="117" y="97"/>
                    </a:lnTo>
                    <a:lnTo>
                      <a:pt x="117" y="19"/>
                    </a:lnTo>
                    <a:lnTo>
                      <a:pt x="71" y="118"/>
                    </a:lnTo>
                    <a:lnTo>
                      <a:pt x="70" y="118"/>
                    </a:lnTo>
                    <a:lnTo>
                      <a:pt x="24" y="19"/>
                    </a:lnTo>
                    <a:lnTo>
                      <a:pt x="24" y="97"/>
                    </a:lnTo>
                    <a:lnTo>
                      <a:pt x="24" y="103"/>
                    </a:lnTo>
                    <a:lnTo>
                      <a:pt x="25" y="108"/>
                    </a:lnTo>
                    <a:lnTo>
                      <a:pt x="27" y="110"/>
                    </a:lnTo>
                    <a:lnTo>
                      <a:pt x="28" y="113"/>
                    </a:lnTo>
                    <a:lnTo>
                      <a:pt x="32" y="113"/>
                    </a:lnTo>
                    <a:lnTo>
                      <a:pt x="36" y="114"/>
                    </a:lnTo>
                    <a:lnTo>
                      <a:pt x="41" y="114"/>
                    </a:lnTo>
                    <a:lnTo>
                      <a:pt x="41" y="118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5" y="114"/>
                    </a:lnTo>
                    <a:lnTo>
                      <a:pt x="8" y="113"/>
                    </a:lnTo>
                    <a:lnTo>
                      <a:pt x="12" y="111"/>
                    </a:lnTo>
                    <a:lnTo>
                      <a:pt x="14" y="110"/>
                    </a:lnTo>
                    <a:lnTo>
                      <a:pt x="16" y="106"/>
                    </a:lnTo>
                    <a:lnTo>
                      <a:pt x="16" y="102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8" name="Freeform 5199"/>
              <p:cNvSpPr>
                <a:spLocks noEditPoints="1"/>
              </p:cNvSpPr>
              <p:nvPr/>
            </p:nvSpPr>
            <p:spPr bwMode="auto">
              <a:xfrm>
                <a:off x="11945" y="16543"/>
                <a:ext cx="20" cy="61"/>
              </a:xfrm>
              <a:custGeom>
                <a:avLst/>
                <a:gdLst>
                  <a:gd name="T0" fmla="*/ 24 w 39"/>
                  <a:gd name="T1" fmla="*/ 41 h 123"/>
                  <a:gd name="T2" fmla="*/ 27 w 39"/>
                  <a:gd name="T3" fmla="*/ 41 h 123"/>
                  <a:gd name="T4" fmla="*/ 27 w 39"/>
                  <a:gd name="T5" fmla="*/ 103 h 123"/>
                  <a:gd name="T6" fmla="*/ 27 w 39"/>
                  <a:gd name="T7" fmla="*/ 110 h 123"/>
                  <a:gd name="T8" fmla="*/ 28 w 39"/>
                  <a:gd name="T9" fmla="*/ 115 h 123"/>
                  <a:gd name="T10" fmla="*/ 30 w 39"/>
                  <a:gd name="T11" fmla="*/ 116 h 123"/>
                  <a:gd name="T12" fmla="*/ 31 w 39"/>
                  <a:gd name="T13" fmla="*/ 118 h 123"/>
                  <a:gd name="T14" fmla="*/ 35 w 39"/>
                  <a:gd name="T15" fmla="*/ 118 h 123"/>
                  <a:gd name="T16" fmla="*/ 39 w 39"/>
                  <a:gd name="T17" fmla="*/ 119 h 123"/>
                  <a:gd name="T18" fmla="*/ 39 w 39"/>
                  <a:gd name="T19" fmla="*/ 123 h 123"/>
                  <a:gd name="T20" fmla="*/ 1 w 39"/>
                  <a:gd name="T21" fmla="*/ 123 h 123"/>
                  <a:gd name="T22" fmla="*/ 1 w 39"/>
                  <a:gd name="T23" fmla="*/ 119 h 123"/>
                  <a:gd name="T24" fmla="*/ 6 w 39"/>
                  <a:gd name="T25" fmla="*/ 118 h 123"/>
                  <a:gd name="T26" fmla="*/ 9 w 39"/>
                  <a:gd name="T27" fmla="*/ 118 h 123"/>
                  <a:gd name="T28" fmla="*/ 11 w 39"/>
                  <a:gd name="T29" fmla="*/ 116 h 123"/>
                  <a:gd name="T30" fmla="*/ 12 w 39"/>
                  <a:gd name="T31" fmla="*/ 115 h 123"/>
                  <a:gd name="T32" fmla="*/ 12 w 39"/>
                  <a:gd name="T33" fmla="*/ 110 h 123"/>
                  <a:gd name="T34" fmla="*/ 12 w 39"/>
                  <a:gd name="T35" fmla="*/ 103 h 123"/>
                  <a:gd name="T36" fmla="*/ 12 w 39"/>
                  <a:gd name="T37" fmla="*/ 73 h 123"/>
                  <a:gd name="T38" fmla="*/ 12 w 39"/>
                  <a:gd name="T39" fmla="*/ 67 h 123"/>
                  <a:gd name="T40" fmla="*/ 12 w 39"/>
                  <a:gd name="T41" fmla="*/ 61 h 123"/>
                  <a:gd name="T42" fmla="*/ 12 w 39"/>
                  <a:gd name="T43" fmla="*/ 57 h 123"/>
                  <a:gd name="T44" fmla="*/ 11 w 39"/>
                  <a:gd name="T45" fmla="*/ 54 h 123"/>
                  <a:gd name="T46" fmla="*/ 11 w 39"/>
                  <a:gd name="T47" fmla="*/ 54 h 123"/>
                  <a:gd name="T48" fmla="*/ 9 w 39"/>
                  <a:gd name="T49" fmla="*/ 53 h 123"/>
                  <a:gd name="T50" fmla="*/ 6 w 39"/>
                  <a:gd name="T51" fmla="*/ 53 h 123"/>
                  <a:gd name="T52" fmla="*/ 4 w 39"/>
                  <a:gd name="T53" fmla="*/ 53 h 123"/>
                  <a:gd name="T54" fmla="*/ 1 w 39"/>
                  <a:gd name="T55" fmla="*/ 54 h 123"/>
                  <a:gd name="T56" fmla="*/ 0 w 39"/>
                  <a:gd name="T57" fmla="*/ 51 h 123"/>
                  <a:gd name="T58" fmla="*/ 24 w 39"/>
                  <a:gd name="T59" fmla="*/ 41 h 123"/>
                  <a:gd name="T60" fmla="*/ 20 w 39"/>
                  <a:gd name="T61" fmla="*/ 0 h 123"/>
                  <a:gd name="T62" fmla="*/ 24 w 39"/>
                  <a:gd name="T63" fmla="*/ 0 h 123"/>
                  <a:gd name="T64" fmla="*/ 27 w 39"/>
                  <a:gd name="T65" fmla="*/ 2 h 123"/>
                  <a:gd name="T66" fmla="*/ 28 w 39"/>
                  <a:gd name="T67" fmla="*/ 5 h 123"/>
                  <a:gd name="T68" fmla="*/ 28 w 39"/>
                  <a:gd name="T69" fmla="*/ 8 h 123"/>
                  <a:gd name="T70" fmla="*/ 28 w 39"/>
                  <a:gd name="T71" fmla="*/ 11 h 123"/>
                  <a:gd name="T72" fmla="*/ 27 w 39"/>
                  <a:gd name="T73" fmla="*/ 14 h 123"/>
                  <a:gd name="T74" fmla="*/ 24 w 39"/>
                  <a:gd name="T75" fmla="*/ 16 h 123"/>
                  <a:gd name="T76" fmla="*/ 20 w 39"/>
                  <a:gd name="T77" fmla="*/ 18 h 123"/>
                  <a:gd name="T78" fmla="*/ 17 w 39"/>
                  <a:gd name="T79" fmla="*/ 16 h 123"/>
                  <a:gd name="T80" fmla="*/ 14 w 39"/>
                  <a:gd name="T81" fmla="*/ 14 h 123"/>
                  <a:gd name="T82" fmla="*/ 12 w 39"/>
                  <a:gd name="T83" fmla="*/ 11 h 123"/>
                  <a:gd name="T84" fmla="*/ 11 w 39"/>
                  <a:gd name="T85" fmla="*/ 8 h 123"/>
                  <a:gd name="T86" fmla="*/ 12 w 39"/>
                  <a:gd name="T87" fmla="*/ 5 h 123"/>
                  <a:gd name="T88" fmla="*/ 14 w 39"/>
                  <a:gd name="T89" fmla="*/ 2 h 123"/>
                  <a:gd name="T90" fmla="*/ 17 w 39"/>
                  <a:gd name="T91" fmla="*/ 0 h 123"/>
                  <a:gd name="T92" fmla="*/ 20 w 39"/>
                  <a:gd name="T9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" h="123">
                    <a:moveTo>
                      <a:pt x="24" y="41"/>
                    </a:moveTo>
                    <a:lnTo>
                      <a:pt x="27" y="41"/>
                    </a:lnTo>
                    <a:lnTo>
                      <a:pt x="27" y="103"/>
                    </a:lnTo>
                    <a:lnTo>
                      <a:pt x="27" y="110"/>
                    </a:lnTo>
                    <a:lnTo>
                      <a:pt x="28" y="115"/>
                    </a:lnTo>
                    <a:lnTo>
                      <a:pt x="30" y="116"/>
                    </a:lnTo>
                    <a:lnTo>
                      <a:pt x="31" y="118"/>
                    </a:lnTo>
                    <a:lnTo>
                      <a:pt x="35" y="118"/>
                    </a:lnTo>
                    <a:lnTo>
                      <a:pt x="39" y="119"/>
                    </a:lnTo>
                    <a:lnTo>
                      <a:pt x="39" y="123"/>
                    </a:lnTo>
                    <a:lnTo>
                      <a:pt x="1" y="123"/>
                    </a:lnTo>
                    <a:lnTo>
                      <a:pt x="1" y="119"/>
                    </a:lnTo>
                    <a:lnTo>
                      <a:pt x="6" y="118"/>
                    </a:lnTo>
                    <a:lnTo>
                      <a:pt x="9" y="118"/>
                    </a:lnTo>
                    <a:lnTo>
                      <a:pt x="11" y="116"/>
                    </a:lnTo>
                    <a:lnTo>
                      <a:pt x="12" y="115"/>
                    </a:lnTo>
                    <a:lnTo>
                      <a:pt x="12" y="110"/>
                    </a:lnTo>
                    <a:lnTo>
                      <a:pt x="12" y="103"/>
                    </a:lnTo>
                    <a:lnTo>
                      <a:pt x="12" y="73"/>
                    </a:lnTo>
                    <a:lnTo>
                      <a:pt x="12" y="67"/>
                    </a:lnTo>
                    <a:lnTo>
                      <a:pt x="12" y="61"/>
                    </a:lnTo>
                    <a:lnTo>
                      <a:pt x="12" y="57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1" y="54"/>
                    </a:lnTo>
                    <a:lnTo>
                      <a:pt x="0" y="51"/>
                    </a:lnTo>
                    <a:lnTo>
                      <a:pt x="24" y="41"/>
                    </a:lnTo>
                    <a:close/>
                    <a:moveTo>
                      <a:pt x="20" y="0"/>
                    </a:moveTo>
                    <a:lnTo>
                      <a:pt x="24" y="0"/>
                    </a:lnTo>
                    <a:lnTo>
                      <a:pt x="27" y="2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7" y="14"/>
                    </a:lnTo>
                    <a:lnTo>
                      <a:pt x="24" y="16"/>
                    </a:lnTo>
                    <a:lnTo>
                      <a:pt x="20" y="18"/>
                    </a:lnTo>
                    <a:lnTo>
                      <a:pt x="17" y="16"/>
                    </a:lnTo>
                    <a:lnTo>
                      <a:pt x="14" y="14"/>
                    </a:lnTo>
                    <a:lnTo>
                      <a:pt x="12" y="11"/>
                    </a:lnTo>
                    <a:lnTo>
                      <a:pt x="11" y="8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9" name="Freeform 5200"/>
              <p:cNvSpPr>
                <a:spLocks/>
              </p:cNvSpPr>
              <p:nvPr/>
            </p:nvSpPr>
            <p:spPr bwMode="auto">
              <a:xfrm>
                <a:off x="11969" y="16564"/>
                <a:ext cx="34" cy="41"/>
              </a:xfrm>
              <a:custGeom>
                <a:avLst/>
                <a:gdLst>
                  <a:gd name="T0" fmla="*/ 38 w 67"/>
                  <a:gd name="T1" fmla="*/ 0 h 83"/>
                  <a:gd name="T2" fmla="*/ 44 w 67"/>
                  <a:gd name="T3" fmla="*/ 0 h 83"/>
                  <a:gd name="T4" fmla="*/ 51 w 67"/>
                  <a:gd name="T5" fmla="*/ 2 h 83"/>
                  <a:gd name="T6" fmla="*/ 57 w 67"/>
                  <a:gd name="T7" fmla="*/ 5 h 83"/>
                  <a:gd name="T8" fmla="*/ 62 w 67"/>
                  <a:gd name="T9" fmla="*/ 10 h 83"/>
                  <a:gd name="T10" fmla="*/ 64 w 67"/>
                  <a:gd name="T11" fmla="*/ 15 h 83"/>
                  <a:gd name="T12" fmla="*/ 65 w 67"/>
                  <a:gd name="T13" fmla="*/ 18 h 83"/>
                  <a:gd name="T14" fmla="*/ 64 w 67"/>
                  <a:gd name="T15" fmla="*/ 21 h 83"/>
                  <a:gd name="T16" fmla="*/ 62 w 67"/>
                  <a:gd name="T17" fmla="*/ 24 h 83"/>
                  <a:gd name="T18" fmla="*/ 60 w 67"/>
                  <a:gd name="T19" fmla="*/ 26 h 83"/>
                  <a:gd name="T20" fmla="*/ 57 w 67"/>
                  <a:gd name="T21" fmla="*/ 26 h 83"/>
                  <a:gd name="T22" fmla="*/ 52 w 67"/>
                  <a:gd name="T23" fmla="*/ 26 h 83"/>
                  <a:gd name="T24" fmla="*/ 49 w 67"/>
                  <a:gd name="T25" fmla="*/ 23 h 83"/>
                  <a:gd name="T26" fmla="*/ 48 w 67"/>
                  <a:gd name="T27" fmla="*/ 20 h 83"/>
                  <a:gd name="T28" fmla="*/ 48 w 67"/>
                  <a:gd name="T29" fmla="*/ 16 h 83"/>
                  <a:gd name="T30" fmla="*/ 46 w 67"/>
                  <a:gd name="T31" fmla="*/ 12 h 83"/>
                  <a:gd name="T32" fmla="*/ 43 w 67"/>
                  <a:gd name="T33" fmla="*/ 8 h 83"/>
                  <a:gd name="T34" fmla="*/ 40 w 67"/>
                  <a:gd name="T35" fmla="*/ 7 h 83"/>
                  <a:gd name="T36" fmla="*/ 35 w 67"/>
                  <a:gd name="T37" fmla="*/ 5 h 83"/>
                  <a:gd name="T38" fmla="*/ 30 w 67"/>
                  <a:gd name="T39" fmla="*/ 7 h 83"/>
                  <a:gd name="T40" fmla="*/ 25 w 67"/>
                  <a:gd name="T41" fmla="*/ 8 h 83"/>
                  <a:gd name="T42" fmla="*/ 21 w 67"/>
                  <a:gd name="T43" fmla="*/ 12 h 83"/>
                  <a:gd name="T44" fmla="*/ 17 w 67"/>
                  <a:gd name="T45" fmla="*/ 18 h 83"/>
                  <a:gd name="T46" fmla="*/ 16 w 67"/>
                  <a:gd name="T47" fmla="*/ 26 h 83"/>
                  <a:gd name="T48" fmla="*/ 14 w 67"/>
                  <a:gd name="T49" fmla="*/ 34 h 83"/>
                  <a:gd name="T50" fmla="*/ 16 w 67"/>
                  <a:gd name="T51" fmla="*/ 43 h 83"/>
                  <a:gd name="T52" fmla="*/ 17 w 67"/>
                  <a:gd name="T53" fmla="*/ 51 h 83"/>
                  <a:gd name="T54" fmla="*/ 21 w 67"/>
                  <a:gd name="T55" fmla="*/ 59 h 83"/>
                  <a:gd name="T56" fmla="*/ 25 w 67"/>
                  <a:gd name="T57" fmla="*/ 64 h 83"/>
                  <a:gd name="T58" fmla="*/ 30 w 67"/>
                  <a:gd name="T59" fmla="*/ 67 h 83"/>
                  <a:gd name="T60" fmla="*/ 35 w 67"/>
                  <a:gd name="T61" fmla="*/ 69 h 83"/>
                  <a:gd name="T62" fmla="*/ 40 w 67"/>
                  <a:gd name="T63" fmla="*/ 70 h 83"/>
                  <a:gd name="T64" fmla="*/ 46 w 67"/>
                  <a:gd name="T65" fmla="*/ 69 h 83"/>
                  <a:gd name="T66" fmla="*/ 51 w 67"/>
                  <a:gd name="T67" fmla="*/ 67 h 83"/>
                  <a:gd name="T68" fmla="*/ 56 w 67"/>
                  <a:gd name="T69" fmla="*/ 64 h 83"/>
                  <a:gd name="T70" fmla="*/ 59 w 67"/>
                  <a:gd name="T71" fmla="*/ 61 h 83"/>
                  <a:gd name="T72" fmla="*/ 62 w 67"/>
                  <a:gd name="T73" fmla="*/ 56 h 83"/>
                  <a:gd name="T74" fmla="*/ 64 w 67"/>
                  <a:gd name="T75" fmla="*/ 50 h 83"/>
                  <a:gd name="T76" fmla="*/ 67 w 67"/>
                  <a:gd name="T77" fmla="*/ 51 h 83"/>
                  <a:gd name="T78" fmla="*/ 64 w 67"/>
                  <a:gd name="T79" fmla="*/ 61 h 83"/>
                  <a:gd name="T80" fmla="*/ 60 w 67"/>
                  <a:gd name="T81" fmla="*/ 69 h 83"/>
                  <a:gd name="T82" fmla="*/ 54 w 67"/>
                  <a:gd name="T83" fmla="*/ 75 h 83"/>
                  <a:gd name="T84" fmla="*/ 48 w 67"/>
                  <a:gd name="T85" fmla="*/ 80 h 83"/>
                  <a:gd name="T86" fmla="*/ 41 w 67"/>
                  <a:gd name="T87" fmla="*/ 82 h 83"/>
                  <a:gd name="T88" fmla="*/ 33 w 67"/>
                  <a:gd name="T89" fmla="*/ 83 h 83"/>
                  <a:gd name="T90" fmla="*/ 27 w 67"/>
                  <a:gd name="T91" fmla="*/ 83 h 83"/>
                  <a:gd name="T92" fmla="*/ 21 w 67"/>
                  <a:gd name="T93" fmla="*/ 80 h 83"/>
                  <a:gd name="T94" fmla="*/ 16 w 67"/>
                  <a:gd name="T95" fmla="*/ 77 h 83"/>
                  <a:gd name="T96" fmla="*/ 11 w 67"/>
                  <a:gd name="T97" fmla="*/ 72 h 83"/>
                  <a:gd name="T98" fmla="*/ 3 w 67"/>
                  <a:gd name="T99" fmla="*/ 59 h 83"/>
                  <a:gd name="T100" fmla="*/ 0 w 67"/>
                  <a:gd name="T101" fmla="*/ 42 h 83"/>
                  <a:gd name="T102" fmla="*/ 3 w 67"/>
                  <a:gd name="T103" fmla="*/ 24 h 83"/>
                  <a:gd name="T104" fmla="*/ 11 w 67"/>
                  <a:gd name="T105" fmla="*/ 12 h 83"/>
                  <a:gd name="T106" fmla="*/ 24 w 67"/>
                  <a:gd name="T107" fmla="*/ 2 h 83"/>
                  <a:gd name="T108" fmla="*/ 38 w 67"/>
                  <a:gd name="T10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" h="83">
                    <a:moveTo>
                      <a:pt x="38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64" y="15"/>
                    </a:lnTo>
                    <a:lnTo>
                      <a:pt x="65" y="18"/>
                    </a:lnTo>
                    <a:lnTo>
                      <a:pt x="64" y="21"/>
                    </a:lnTo>
                    <a:lnTo>
                      <a:pt x="62" y="24"/>
                    </a:lnTo>
                    <a:lnTo>
                      <a:pt x="60" y="26"/>
                    </a:lnTo>
                    <a:lnTo>
                      <a:pt x="57" y="26"/>
                    </a:lnTo>
                    <a:lnTo>
                      <a:pt x="52" y="26"/>
                    </a:lnTo>
                    <a:lnTo>
                      <a:pt x="49" y="23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3" y="8"/>
                    </a:lnTo>
                    <a:lnTo>
                      <a:pt x="40" y="7"/>
                    </a:lnTo>
                    <a:lnTo>
                      <a:pt x="35" y="5"/>
                    </a:lnTo>
                    <a:lnTo>
                      <a:pt x="30" y="7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17" y="18"/>
                    </a:lnTo>
                    <a:lnTo>
                      <a:pt x="16" y="26"/>
                    </a:lnTo>
                    <a:lnTo>
                      <a:pt x="14" y="34"/>
                    </a:lnTo>
                    <a:lnTo>
                      <a:pt x="16" y="43"/>
                    </a:lnTo>
                    <a:lnTo>
                      <a:pt x="17" y="51"/>
                    </a:lnTo>
                    <a:lnTo>
                      <a:pt x="21" y="59"/>
                    </a:lnTo>
                    <a:lnTo>
                      <a:pt x="25" y="64"/>
                    </a:lnTo>
                    <a:lnTo>
                      <a:pt x="30" y="67"/>
                    </a:lnTo>
                    <a:lnTo>
                      <a:pt x="35" y="69"/>
                    </a:lnTo>
                    <a:lnTo>
                      <a:pt x="40" y="70"/>
                    </a:lnTo>
                    <a:lnTo>
                      <a:pt x="46" y="69"/>
                    </a:lnTo>
                    <a:lnTo>
                      <a:pt x="51" y="67"/>
                    </a:lnTo>
                    <a:lnTo>
                      <a:pt x="56" y="64"/>
                    </a:lnTo>
                    <a:lnTo>
                      <a:pt x="59" y="61"/>
                    </a:lnTo>
                    <a:lnTo>
                      <a:pt x="62" y="56"/>
                    </a:lnTo>
                    <a:lnTo>
                      <a:pt x="64" y="50"/>
                    </a:lnTo>
                    <a:lnTo>
                      <a:pt x="67" y="51"/>
                    </a:lnTo>
                    <a:lnTo>
                      <a:pt x="64" y="61"/>
                    </a:lnTo>
                    <a:lnTo>
                      <a:pt x="60" y="69"/>
                    </a:lnTo>
                    <a:lnTo>
                      <a:pt x="54" y="75"/>
                    </a:lnTo>
                    <a:lnTo>
                      <a:pt x="48" y="80"/>
                    </a:lnTo>
                    <a:lnTo>
                      <a:pt x="41" y="82"/>
                    </a:lnTo>
                    <a:lnTo>
                      <a:pt x="33" y="83"/>
                    </a:lnTo>
                    <a:lnTo>
                      <a:pt x="27" y="83"/>
                    </a:lnTo>
                    <a:lnTo>
                      <a:pt x="21" y="80"/>
                    </a:lnTo>
                    <a:lnTo>
                      <a:pt x="16" y="77"/>
                    </a:lnTo>
                    <a:lnTo>
                      <a:pt x="11" y="72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3" y="24"/>
                    </a:lnTo>
                    <a:lnTo>
                      <a:pt x="11" y="12"/>
                    </a:lnTo>
                    <a:lnTo>
                      <a:pt x="2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0" name="Freeform 5201"/>
              <p:cNvSpPr>
                <a:spLocks/>
              </p:cNvSpPr>
              <p:nvPr/>
            </p:nvSpPr>
            <p:spPr bwMode="auto">
              <a:xfrm>
                <a:off x="12006" y="16564"/>
                <a:ext cx="29" cy="40"/>
              </a:xfrm>
              <a:custGeom>
                <a:avLst/>
                <a:gdLst>
                  <a:gd name="T0" fmla="*/ 24 w 59"/>
                  <a:gd name="T1" fmla="*/ 0 h 82"/>
                  <a:gd name="T2" fmla="*/ 29 w 59"/>
                  <a:gd name="T3" fmla="*/ 0 h 82"/>
                  <a:gd name="T4" fmla="*/ 29 w 59"/>
                  <a:gd name="T5" fmla="*/ 18 h 82"/>
                  <a:gd name="T6" fmla="*/ 33 w 59"/>
                  <a:gd name="T7" fmla="*/ 10 h 82"/>
                  <a:gd name="T8" fmla="*/ 38 w 59"/>
                  <a:gd name="T9" fmla="*/ 4 h 82"/>
                  <a:gd name="T10" fmla="*/ 43 w 59"/>
                  <a:gd name="T11" fmla="*/ 0 h 82"/>
                  <a:gd name="T12" fmla="*/ 48 w 59"/>
                  <a:gd name="T13" fmla="*/ 0 h 82"/>
                  <a:gd name="T14" fmla="*/ 52 w 59"/>
                  <a:gd name="T15" fmla="*/ 0 h 82"/>
                  <a:gd name="T16" fmla="*/ 56 w 59"/>
                  <a:gd name="T17" fmla="*/ 2 h 82"/>
                  <a:gd name="T18" fmla="*/ 59 w 59"/>
                  <a:gd name="T19" fmla="*/ 5 h 82"/>
                  <a:gd name="T20" fmla="*/ 59 w 59"/>
                  <a:gd name="T21" fmla="*/ 10 h 82"/>
                  <a:gd name="T22" fmla="*/ 59 w 59"/>
                  <a:gd name="T23" fmla="*/ 13 h 82"/>
                  <a:gd name="T24" fmla="*/ 57 w 59"/>
                  <a:gd name="T25" fmla="*/ 15 h 82"/>
                  <a:gd name="T26" fmla="*/ 54 w 59"/>
                  <a:gd name="T27" fmla="*/ 16 h 82"/>
                  <a:gd name="T28" fmla="*/ 51 w 59"/>
                  <a:gd name="T29" fmla="*/ 18 h 82"/>
                  <a:gd name="T30" fmla="*/ 48 w 59"/>
                  <a:gd name="T31" fmla="*/ 16 h 82"/>
                  <a:gd name="T32" fmla="*/ 45 w 59"/>
                  <a:gd name="T33" fmla="*/ 15 h 82"/>
                  <a:gd name="T34" fmla="*/ 41 w 59"/>
                  <a:gd name="T35" fmla="*/ 12 h 82"/>
                  <a:gd name="T36" fmla="*/ 40 w 59"/>
                  <a:gd name="T37" fmla="*/ 12 h 82"/>
                  <a:gd name="T38" fmla="*/ 38 w 59"/>
                  <a:gd name="T39" fmla="*/ 12 h 82"/>
                  <a:gd name="T40" fmla="*/ 37 w 59"/>
                  <a:gd name="T41" fmla="*/ 13 h 82"/>
                  <a:gd name="T42" fmla="*/ 32 w 59"/>
                  <a:gd name="T43" fmla="*/ 18 h 82"/>
                  <a:gd name="T44" fmla="*/ 29 w 59"/>
                  <a:gd name="T45" fmla="*/ 24 h 82"/>
                  <a:gd name="T46" fmla="*/ 29 w 59"/>
                  <a:gd name="T47" fmla="*/ 62 h 82"/>
                  <a:gd name="T48" fmla="*/ 29 w 59"/>
                  <a:gd name="T49" fmla="*/ 69 h 82"/>
                  <a:gd name="T50" fmla="*/ 30 w 59"/>
                  <a:gd name="T51" fmla="*/ 72 h 82"/>
                  <a:gd name="T52" fmla="*/ 32 w 59"/>
                  <a:gd name="T53" fmla="*/ 75 h 82"/>
                  <a:gd name="T54" fmla="*/ 33 w 59"/>
                  <a:gd name="T55" fmla="*/ 77 h 82"/>
                  <a:gd name="T56" fmla="*/ 37 w 59"/>
                  <a:gd name="T57" fmla="*/ 77 h 82"/>
                  <a:gd name="T58" fmla="*/ 41 w 59"/>
                  <a:gd name="T59" fmla="*/ 78 h 82"/>
                  <a:gd name="T60" fmla="*/ 41 w 59"/>
                  <a:gd name="T61" fmla="*/ 82 h 82"/>
                  <a:gd name="T62" fmla="*/ 2 w 59"/>
                  <a:gd name="T63" fmla="*/ 82 h 82"/>
                  <a:gd name="T64" fmla="*/ 2 w 59"/>
                  <a:gd name="T65" fmla="*/ 78 h 82"/>
                  <a:gd name="T66" fmla="*/ 6 w 59"/>
                  <a:gd name="T67" fmla="*/ 77 h 82"/>
                  <a:gd name="T68" fmla="*/ 11 w 59"/>
                  <a:gd name="T69" fmla="*/ 75 h 82"/>
                  <a:gd name="T70" fmla="*/ 13 w 59"/>
                  <a:gd name="T71" fmla="*/ 74 h 82"/>
                  <a:gd name="T72" fmla="*/ 13 w 59"/>
                  <a:gd name="T73" fmla="*/ 72 h 82"/>
                  <a:gd name="T74" fmla="*/ 14 w 59"/>
                  <a:gd name="T75" fmla="*/ 69 h 82"/>
                  <a:gd name="T76" fmla="*/ 14 w 59"/>
                  <a:gd name="T77" fmla="*/ 62 h 82"/>
                  <a:gd name="T78" fmla="*/ 14 w 59"/>
                  <a:gd name="T79" fmla="*/ 32 h 82"/>
                  <a:gd name="T80" fmla="*/ 14 w 59"/>
                  <a:gd name="T81" fmla="*/ 24 h 82"/>
                  <a:gd name="T82" fmla="*/ 14 w 59"/>
                  <a:gd name="T83" fmla="*/ 20 h 82"/>
                  <a:gd name="T84" fmla="*/ 13 w 59"/>
                  <a:gd name="T85" fmla="*/ 16 h 82"/>
                  <a:gd name="T86" fmla="*/ 13 w 59"/>
                  <a:gd name="T87" fmla="*/ 15 h 82"/>
                  <a:gd name="T88" fmla="*/ 11 w 59"/>
                  <a:gd name="T89" fmla="*/ 13 h 82"/>
                  <a:gd name="T90" fmla="*/ 10 w 59"/>
                  <a:gd name="T91" fmla="*/ 12 h 82"/>
                  <a:gd name="T92" fmla="*/ 8 w 59"/>
                  <a:gd name="T93" fmla="*/ 12 h 82"/>
                  <a:gd name="T94" fmla="*/ 5 w 59"/>
                  <a:gd name="T95" fmla="*/ 12 h 82"/>
                  <a:gd name="T96" fmla="*/ 2 w 59"/>
                  <a:gd name="T97" fmla="*/ 13 h 82"/>
                  <a:gd name="T98" fmla="*/ 0 w 59"/>
                  <a:gd name="T99" fmla="*/ 10 h 82"/>
                  <a:gd name="T100" fmla="*/ 24 w 59"/>
                  <a:gd name="T10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" h="82">
                    <a:moveTo>
                      <a:pt x="24" y="0"/>
                    </a:moveTo>
                    <a:lnTo>
                      <a:pt x="29" y="0"/>
                    </a:lnTo>
                    <a:lnTo>
                      <a:pt x="29" y="18"/>
                    </a:lnTo>
                    <a:lnTo>
                      <a:pt x="33" y="10"/>
                    </a:lnTo>
                    <a:lnTo>
                      <a:pt x="38" y="4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2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4" y="16"/>
                    </a:lnTo>
                    <a:lnTo>
                      <a:pt x="51" y="18"/>
                    </a:lnTo>
                    <a:lnTo>
                      <a:pt x="48" y="16"/>
                    </a:lnTo>
                    <a:lnTo>
                      <a:pt x="45" y="15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7" y="13"/>
                    </a:lnTo>
                    <a:lnTo>
                      <a:pt x="32" y="18"/>
                    </a:lnTo>
                    <a:lnTo>
                      <a:pt x="29" y="24"/>
                    </a:lnTo>
                    <a:lnTo>
                      <a:pt x="29" y="62"/>
                    </a:lnTo>
                    <a:lnTo>
                      <a:pt x="29" y="69"/>
                    </a:lnTo>
                    <a:lnTo>
                      <a:pt x="30" y="72"/>
                    </a:lnTo>
                    <a:lnTo>
                      <a:pt x="32" y="75"/>
                    </a:lnTo>
                    <a:lnTo>
                      <a:pt x="33" y="77"/>
                    </a:lnTo>
                    <a:lnTo>
                      <a:pt x="37" y="77"/>
                    </a:lnTo>
                    <a:lnTo>
                      <a:pt x="41" y="78"/>
                    </a:lnTo>
                    <a:lnTo>
                      <a:pt x="41" y="82"/>
                    </a:lnTo>
                    <a:lnTo>
                      <a:pt x="2" y="82"/>
                    </a:lnTo>
                    <a:lnTo>
                      <a:pt x="2" y="78"/>
                    </a:lnTo>
                    <a:lnTo>
                      <a:pt x="6" y="77"/>
                    </a:lnTo>
                    <a:lnTo>
                      <a:pt x="11" y="75"/>
                    </a:lnTo>
                    <a:lnTo>
                      <a:pt x="13" y="74"/>
                    </a:lnTo>
                    <a:lnTo>
                      <a:pt x="13" y="72"/>
                    </a:lnTo>
                    <a:lnTo>
                      <a:pt x="14" y="69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24"/>
                    </a:lnTo>
                    <a:lnTo>
                      <a:pt x="14" y="20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1" name="Freeform 5202"/>
              <p:cNvSpPr>
                <a:spLocks noEditPoints="1"/>
              </p:cNvSpPr>
              <p:nvPr/>
            </p:nvSpPr>
            <p:spPr bwMode="auto">
              <a:xfrm>
                <a:off x="12038" y="16564"/>
                <a:ext cx="38" cy="41"/>
              </a:xfrm>
              <a:custGeom>
                <a:avLst/>
                <a:gdLst>
                  <a:gd name="T0" fmla="*/ 36 w 76"/>
                  <a:gd name="T1" fmla="*/ 5 h 83"/>
                  <a:gd name="T2" fmla="*/ 31 w 76"/>
                  <a:gd name="T3" fmla="*/ 7 h 83"/>
                  <a:gd name="T4" fmla="*/ 27 w 76"/>
                  <a:gd name="T5" fmla="*/ 8 h 83"/>
                  <a:gd name="T6" fmla="*/ 22 w 76"/>
                  <a:gd name="T7" fmla="*/ 12 h 83"/>
                  <a:gd name="T8" fmla="*/ 19 w 76"/>
                  <a:gd name="T9" fmla="*/ 18 h 83"/>
                  <a:gd name="T10" fmla="*/ 17 w 76"/>
                  <a:gd name="T11" fmla="*/ 23 h 83"/>
                  <a:gd name="T12" fmla="*/ 17 w 76"/>
                  <a:gd name="T13" fmla="*/ 29 h 83"/>
                  <a:gd name="T14" fmla="*/ 15 w 76"/>
                  <a:gd name="T15" fmla="*/ 35 h 83"/>
                  <a:gd name="T16" fmla="*/ 17 w 76"/>
                  <a:gd name="T17" fmla="*/ 51 h 83"/>
                  <a:gd name="T18" fmla="*/ 23 w 76"/>
                  <a:gd name="T19" fmla="*/ 64 h 83"/>
                  <a:gd name="T20" fmla="*/ 27 w 76"/>
                  <a:gd name="T21" fmla="*/ 70 h 83"/>
                  <a:gd name="T22" fmla="*/ 31 w 76"/>
                  <a:gd name="T23" fmla="*/ 74 h 83"/>
                  <a:gd name="T24" fmla="*/ 36 w 76"/>
                  <a:gd name="T25" fmla="*/ 77 h 83"/>
                  <a:gd name="T26" fmla="*/ 41 w 76"/>
                  <a:gd name="T27" fmla="*/ 77 h 83"/>
                  <a:gd name="T28" fmla="*/ 46 w 76"/>
                  <a:gd name="T29" fmla="*/ 77 h 83"/>
                  <a:gd name="T30" fmla="*/ 50 w 76"/>
                  <a:gd name="T31" fmla="*/ 74 h 83"/>
                  <a:gd name="T32" fmla="*/ 55 w 76"/>
                  <a:gd name="T33" fmla="*/ 70 h 83"/>
                  <a:gd name="T34" fmla="*/ 57 w 76"/>
                  <a:gd name="T35" fmla="*/ 66 h 83"/>
                  <a:gd name="T36" fmla="*/ 58 w 76"/>
                  <a:gd name="T37" fmla="*/ 61 h 83"/>
                  <a:gd name="T38" fmla="*/ 60 w 76"/>
                  <a:gd name="T39" fmla="*/ 55 h 83"/>
                  <a:gd name="T40" fmla="*/ 60 w 76"/>
                  <a:gd name="T41" fmla="*/ 47 h 83"/>
                  <a:gd name="T42" fmla="*/ 58 w 76"/>
                  <a:gd name="T43" fmla="*/ 28 h 83"/>
                  <a:gd name="T44" fmla="*/ 50 w 76"/>
                  <a:gd name="T45" fmla="*/ 13 h 83"/>
                  <a:gd name="T46" fmla="*/ 47 w 76"/>
                  <a:gd name="T47" fmla="*/ 8 h 83"/>
                  <a:gd name="T48" fmla="*/ 41 w 76"/>
                  <a:gd name="T49" fmla="*/ 7 h 83"/>
                  <a:gd name="T50" fmla="*/ 36 w 76"/>
                  <a:gd name="T51" fmla="*/ 5 h 83"/>
                  <a:gd name="T52" fmla="*/ 38 w 76"/>
                  <a:gd name="T53" fmla="*/ 0 h 83"/>
                  <a:gd name="T54" fmla="*/ 54 w 76"/>
                  <a:gd name="T55" fmla="*/ 4 h 83"/>
                  <a:gd name="T56" fmla="*/ 66 w 76"/>
                  <a:gd name="T57" fmla="*/ 13 h 83"/>
                  <a:gd name="T58" fmla="*/ 74 w 76"/>
                  <a:gd name="T59" fmla="*/ 26 h 83"/>
                  <a:gd name="T60" fmla="*/ 76 w 76"/>
                  <a:gd name="T61" fmla="*/ 40 h 83"/>
                  <a:gd name="T62" fmla="*/ 74 w 76"/>
                  <a:gd name="T63" fmla="*/ 50 h 83"/>
                  <a:gd name="T64" fmla="*/ 71 w 76"/>
                  <a:gd name="T65" fmla="*/ 61 h 83"/>
                  <a:gd name="T66" fmla="*/ 68 w 76"/>
                  <a:gd name="T67" fmla="*/ 67 h 83"/>
                  <a:gd name="T68" fmla="*/ 63 w 76"/>
                  <a:gd name="T69" fmla="*/ 74 h 83"/>
                  <a:gd name="T70" fmla="*/ 57 w 76"/>
                  <a:gd name="T71" fmla="*/ 78 h 83"/>
                  <a:gd name="T72" fmla="*/ 50 w 76"/>
                  <a:gd name="T73" fmla="*/ 80 h 83"/>
                  <a:gd name="T74" fmla="*/ 44 w 76"/>
                  <a:gd name="T75" fmla="*/ 83 h 83"/>
                  <a:gd name="T76" fmla="*/ 38 w 76"/>
                  <a:gd name="T77" fmla="*/ 83 h 83"/>
                  <a:gd name="T78" fmla="*/ 22 w 76"/>
                  <a:gd name="T79" fmla="*/ 80 h 83"/>
                  <a:gd name="T80" fmla="*/ 9 w 76"/>
                  <a:gd name="T81" fmla="*/ 69 h 83"/>
                  <a:gd name="T82" fmla="*/ 3 w 76"/>
                  <a:gd name="T83" fmla="*/ 56 h 83"/>
                  <a:gd name="T84" fmla="*/ 0 w 76"/>
                  <a:gd name="T85" fmla="*/ 42 h 83"/>
                  <a:gd name="T86" fmla="*/ 1 w 76"/>
                  <a:gd name="T87" fmla="*/ 31 h 83"/>
                  <a:gd name="T88" fmla="*/ 6 w 76"/>
                  <a:gd name="T89" fmla="*/ 21 h 83"/>
                  <a:gd name="T90" fmla="*/ 9 w 76"/>
                  <a:gd name="T91" fmla="*/ 15 h 83"/>
                  <a:gd name="T92" fmla="*/ 14 w 76"/>
                  <a:gd name="T93" fmla="*/ 8 h 83"/>
                  <a:gd name="T94" fmla="*/ 20 w 76"/>
                  <a:gd name="T95" fmla="*/ 5 h 83"/>
                  <a:gd name="T96" fmla="*/ 28 w 76"/>
                  <a:gd name="T97" fmla="*/ 0 h 83"/>
                  <a:gd name="T98" fmla="*/ 38 w 76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83">
                    <a:moveTo>
                      <a:pt x="36" y="5"/>
                    </a:moveTo>
                    <a:lnTo>
                      <a:pt x="31" y="7"/>
                    </a:lnTo>
                    <a:lnTo>
                      <a:pt x="27" y="8"/>
                    </a:lnTo>
                    <a:lnTo>
                      <a:pt x="22" y="12"/>
                    </a:lnTo>
                    <a:lnTo>
                      <a:pt x="19" y="18"/>
                    </a:lnTo>
                    <a:lnTo>
                      <a:pt x="17" y="23"/>
                    </a:lnTo>
                    <a:lnTo>
                      <a:pt x="17" y="29"/>
                    </a:lnTo>
                    <a:lnTo>
                      <a:pt x="15" y="35"/>
                    </a:lnTo>
                    <a:lnTo>
                      <a:pt x="17" y="51"/>
                    </a:lnTo>
                    <a:lnTo>
                      <a:pt x="23" y="64"/>
                    </a:lnTo>
                    <a:lnTo>
                      <a:pt x="27" y="70"/>
                    </a:lnTo>
                    <a:lnTo>
                      <a:pt x="31" y="74"/>
                    </a:lnTo>
                    <a:lnTo>
                      <a:pt x="36" y="77"/>
                    </a:lnTo>
                    <a:lnTo>
                      <a:pt x="41" y="77"/>
                    </a:lnTo>
                    <a:lnTo>
                      <a:pt x="46" y="77"/>
                    </a:lnTo>
                    <a:lnTo>
                      <a:pt x="50" y="74"/>
                    </a:lnTo>
                    <a:lnTo>
                      <a:pt x="55" y="70"/>
                    </a:lnTo>
                    <a:lnTo>
                      <a:pt x="57" y="66"/>
                    </a:lnTo>
                    <a:lnTo>
                      <a:pt x="58" y="61"/>
                    </a:lnTo>
                    <a:lnTo>
                      <a:pt x="60" y="55"/>
                    </a:lnTo>
                    <a:lnTo>
                      <a:pt x="60" y="47"/>
                    </a:lnTo>
                    <a:lnTo>
                      <a:pt x="58" y="28"/>
                    </a:lnTo>
                    <a:lnTo>
                      <a:pt x="50" y="13"/>
                    </a:lnTo>
                    <a:lnTo>
                      <a:pt x="47" y="8"/>
                    </a:lnTo>
                    <a:lnTo>
                      <a:pt x="41" y="7"/>
                    </a:lnTo>
                    <a:lnTo>
                      <a:pt x="36" y="5"/>
                    </a:lnTo>
                    <a:close/>
                    <a:moveTo>
                      <a:pt x="38" y="0"/>
                    </a:moveTo>
                    <a:lnTo>
                      <a:pt x="54" y="4"/>
                    </a:lnTo>
                    <a:lnTo>
                      <a:pt x="66" y="13"/>
                    </a:lnTo>
                    <a:lnTo>
                      <a:pt x="74" y="26"/>
                    </a:lnTo>
                    <a:lnTo>
                      <a:pt x="76" y="40"/>
                    </a:lnTo>
                    <a:lnTo>
                      <a:pt x="74" y="50"/>
                    </a:lnTo>
                    <a:lnTo>
                      <a:pt x="71" y="61"/>
                    </a:lnTo>
                    <a:lnTo>
                      <a:pt x="68" y="67"/>
                    </a:lnTo>
                    <a:lnTo>
                      <a:pt x="63" y="74"/>
                    </a:lnTo>
                    <a:lnTo>
                      <a:pt x="57" y="78"/>
                    </a:lnTo>
                    <a:lnTo>
                      <a:pt x="50" y="80"/>
                    </a:lnTo>
                    <a:lnTo>
                      <a:pt x="44" y="83"/>
                    </a:lnTo>
                    <a:lnTo>
                      <a:pt x="38" y="83"/>
                    </a:lnTo>
                    <a:lnTo>
                      <a:pt x="22" y="80"/>
                    </a:lnTo>
                    <a:lnTo>
                      <a:pt x="9" y="69"/>
                    </a:lnTo>
                    <a:lnTo>
                      <a:pt x="3" y="56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6" y="21"/>
                    </a:lnTo>
                    <a:lnTo>
                      <a:pt x="9" y="15"/>
                    </a:lnTo>
                    <a:lnTo>
                      <a:pt x="14" y="8"/>
                    </a:lnTo>
                    <a:lnTo>
                      <a:pt x="20" y="5"/>
                    </a:lnTo>
                    <a:lnTo>
                      <a:pt x="2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2" name="Freeform 5203"/>
              <p:cNvSpPr>
                <a:spLocks/>
              </p:cNvSpPr>
              <p:nvPr/>
            </p:nvSpPr>
            <p:spPr bwMode="auto">
              <a:xfrm>
                <a:off x="12106" y="16545"/>
                <a:ext cx="39" cy="60"/>
              </a:xfrm>
              <a:custGeom>
                <a:avLst/>
                <a:gdLst>
                  <a:gd name="T0" fmla="*/ 45 w 78"/>
                  <a:gd name="T1" fmla="*/ 0 h 121"/>
                  <a:gd name="T2" fmla="*/ 59 w 78"/>
                  <a:gd name="T3" fmla="*/ 5 h 121"/>
                  <a:gd name="T4" fmla="*/ 64 w 78"/>
                  <a:gd name="T5" fmla="*/ 7 h 121"/>
                  <a:gd name="T6" fmla="*/ 67 w 78"/>
                  <a:gd name="T7" fmla="*/ 4 h 121"/>
                  <a:gd name="T8" fmla="*/ 70 w 78"/>
                  <a:gd name="T9" fmla="*/ 0 h 121"/>
                  <a:gd name="T10" fmla="*/ 67 w 78"/>
                  <a:gd name="T11" fmla="*/ 40 h 121"/>
                  <a:gd name="T12" fmla="*/ 64 w 78"/>
                  <a:gd name="T13" fmla="*/ 26 h 121"/>
                  <a:gd name="T14" fmla="*/ 59 w 78"/>
                  <a:gd name="T15" fmla="*/ 18 h 121"/>
                  <a:gd name="T16" fmla="*/ 51 w 78"/>
                  <a:gd name="T17" fmla="*/ 10 h 121"/>
                  <a:gd name="T18" fmla="*/ 35 w 78"/>
                  <a:gd name="T19" fmla="*/ 7 h 121"/>
                  <a:gd name="T20" fmla="*/ 24 w 78"/>
                  <a:gd name="T21" fmla="*/ 8 h 121"/>
                  <a:gd name="T22" fmla="*/ 18 w 78"/>
                  <a:gd name="T23" fmla="*/ 16 h 121"/>
                  <a:gd name="T24" fmla="*/ 15 w 78"/>
                  <a:gd name="T25" fmla="*/ 24 h 121"/>
                  <a:gd name="T26" fmla="*/ 18 w 78"/>
                  <a:gd name="T27" fmla="*/ 34 h 121"/>
                  <a:gd name="T28" fmla="*/ 27 w 78"/>
                  <a:gd name="T29" fmla="*/ 42 h 121"/>
                  <a:gd name="T30" fmla="*/ 43 w 78"/>
                  <a:gd name="T31" fmla="*/ 51 h 121"/>
                  <a:gd name="T32" fmla="*/ 57 w 78"/>
                  <a:gd name="T33" fmla="*/ 59 h 121"/>
                  <a:gd name="T34" fmla="*/ 65 w 78"/>
                  <a:gd name="T35" fmla="*/ 64 h 121"/>
                  <a:gd name="T36" fmla="*/ 75 w 78"/>
                  <a:gd name="T37" fmla="*/ 75 h 121"/>
                  <a:gd name="T38" fmla="*/ 78 w 78"/>
                  <a:gd name="T39" fmla="*/ 89 h 121"/>
                  <a:gd name="T40" fmla="*/ 73 w 78"/>
                  <a:gd name="T41" fmla="*/ 105 h 121"/>
                  <a:gd name="T42" fmla="*/ 56 w 78"/>
                  <a:gd name="T43" fmla="*/ 120 h 121"/>
                  <a:gd name="T44" fmla="*/ 32 w 78"/>
                  <a:gd name="T45" fmla="*/ 121 h 121"/>
                  <a:gd name="T46" fmla="*/ 26 w 78"/>
                  <a:gd name="T47" fmla="*/ 120 h 121"/>
                  <a:gd name="T48" fmla="*/ 16 w 78"/>
                  <a:gd name="T49" fmla="*/ 116 h 121"/>
                  <a:gd name="T50" fmla="*/ 10 w 78"/>
                  <a:gd name="T51" fmla="*/ 115 h 121"/>
                  <a:gd name="T52" fmla="*/ 7 w 78"/>
                  <a:gd name="T53" fmla="*/ 116 h 121"/>
                  <a:gd name="T54" fmla="*/ 5 w 78"/>
                  <a:gd name="T55" fmla="*/ 121 h 121"/>
                  <a:gd name="T56" fmla="*/ 2 w 78"/>
                  <a:gd name="T57" fmla="*/ 81 h 121"/>
                  <a:gd name="T58" fmla="*/ 7 w 78"/>
                  <a:gd name="T59" fmla="*/ 89 h 121"/>
                  <a:gd name="T60" fmla="*/ 11 w 78"/>
                  <a:gd name="T61" fmla="*/ 100 h 121"/>
                  <a:gd name="T62" fmla="*/ 18 w 78"/>
                  <a:gd name="T63" fmla="*/ 108 h 121"/>
                  <a:gd name="T64" fmla="*/ 30 w 78"/>
                  <a:gd name="T65" fmla="*/ 113 h 121"/>
                  <a:gd name="T66" fmla="*/ 46 w 78"/>
                  <a:gd name="T67" fmla="*/ 115 h 121"/>
                  <a:gd name="T68" fmla="*/ 57 w 78"/>
                  <a:gd name="T69" fmla="*/ 108 h 121"/>
                  <a:gd name="T70" fmla="*/ 62 w 78"/>
                  <a:gd name="T71" fmla="*/ 100 h 121"/>
                  <a:gd name="T72" fmla="*/ 62 w 78"/>
                  <a:gd name="T73" fmla="*/ 91 h 121"/>
                  <a:gd name="T74" fmla="*/ 57 w 78"/>
                  <a:gd name="T75" fmla="*/ 83 h 121"/>
                  <a:gd name="T76" fmla="*/ 51 w 78"/>
                  <a:gd name="T77" fmla="*/ 77 h 121"/>
                  <a:gd name="T78" fmla="*/ 42 w 78"/>
                  <a:gd name="T79" fmla="*/ 72 h 121"/>
                  <a:gd name="T80" fmla="*/ 26 w 78"/>
                  <a:gd name="T81" fmla="*/ 62 h 121"/>
                  <a:gd name="T82" fmla="*/ 13 w 78"/>
                  <a:gd name="T83" fmla="*/ 54 h 121"/>
                  <a:gd name="T84" fmla="*/ 3 w 78"/>
                  <a:gd name="T85" fmla="*/ 43 h 121"/>
                  <a:gd name="T86" fmla="*/ 0 w 78"/>
                  <a:gd name="T87" fmla="*/ 31 h 121"/>
                  <a:gd name="T88" fmla="*/ 5 w 78"/>
                  <a:gd name="T89" fmla="*/ 15 h 121"/>
                  <a:gd name="T90" fmla="*/ 16 w 78"/>
                  <a:gd name="T91" fmla="*/ 5 h 121"/>
                  <a:gd name="T92" fmla="*/ 27 w 78"/>
                  <a:gd name="T9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121">
                    <a:moveTo>
                      <a:pt x="35" y="0"/>
                    </a:moveTo>
                    <a:lnTo>
                      <a:pt x="45" y="0"/>
                    </a:lnTo>
                    <a:lnTo>
                      <a:pt x="54" y="4"/>
                    </a:lnTo>
                    <a:lnTo>
                      <a:pt x="59" y="5"/>
                    </a:lnTo>
                    <a:lnTo>
                      <a:pt x="61" y="7"/>
                    </a:lnTo>
                    <a:lnTo>
                      <a:pt x="64" y="7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0" y="40"/>
                    </a:lnTo>
                    <a:lnTo>
                      <a:pt x="67" y="40"/>
                    </a:lnTo>
                    <a:lnTo>
                      <a:pt x="65" y="32"/>
                    </a:lnTo>
                    <a:lnTo>
                      <a:pt x="64" y="26"/>
                    </a:lnTo>
                    <a:lnTo>
                      <a:pt x="62" y="21"/>
                    </a:lnTo>
                    <a:lnTo>
                      <a:pt x="59" y="18"/>
                    </a:lnTo>
                    <a:lnTo>
                      <a:pt x="54" y="13"/>
                    </a:lnTo>
                    <a:lnTo>
                      <a:pt x="51" y="10"/>
                    </a:lnTo>
                    <a:lnTo>
                      <a:pt x="43" y="7"/>
                    </a:lnTo>
                    <a:lnTo>
                      <a:pt x="35" y="7"/>
                    </a:lnTo>
                    <a:lnTo>
                      <a:pt x="29" y="7"/>
                    </a:lnTo>
                    <a:lnTo>
                      <a:pt x="24" y="8"/>
                    </a:lnTo>
                    <a:lnTo>
                      <a:pt x="21" y="11"/>
                    </a:lnTo>
                    <a:lnTo>
                      <a:pt x="18" y="16"/>
                    </a:lnTo>
                    <a:lnTo>
                      <a:pt x="15" y="19"/>
                    </a:lnTo>
                    <a:lnTo>
                      <a:pt x="15" y="24"/>
                    </a:lnTo>
                    <a:lnTo>
                      <a:pt x="16" y="29"/>
                    </a:lnTo>
                    <a:lnTo>
                      <a:pt x="18" y="34"/>
                    </a:lnTo>
                    <a:lnTo>
                      <a:pt x="21" y="37"/>
                    </a:lnTo>
                    <a:lnTo>
                      <a:pt x="27" y="42"/>
                    </a:lnTo>
                    <a:lnTo>
                      <a:pt x="34" y="46"/>
                    </a:lnTo>
                    <a:lnTo>
                      <a:pt x="43" y="51"/>
                    </a:lnTo>
                    <a:lnTo>
                      <a:pt x="51" y="56"/>
                    </a:lnTo>
                    <a:lnTo>
                      <a:pt x="57" y="59"/>
                    </a:lnTo>
                    <a:lnTo>
                      <a:pt x="62" y="62"/>
                    </a:lnTo>
                    <a:lnTo>
                      <a:pt x="65" y="64"/>
                    </a:lnTo>
                    <a:lnTo>
                      <a:pt x="72" y="70"/>
                    </a:lnTo>
                    <a:lnTo>
                      <a:pt x="75" y="75"/>
                    </a:lnTo>
                    <a:lnTo>
                      <a:pt x="78" y="83"/>
                    </a:lnTo>
                    <a:lnTo>
                      <a:pt x="78" y="89"/>
                    </a:lnTo>
                    <a:lnTo>
                      <a:pt x="77" y="97"/>
                    </a:lnTo>
                    <a:lnTo>
                      <a:pt x="73" y="105"/>
                    </a:lnTo>
                    <a:lnTo>
                      <a:pt x="69" y="112"/>
                    </a:lnTo>
                    <a:lnTo>
                      <a:pt x="56" y="120"/>
                    </a:lnTo>
                    <a:lnTo>
                      <a:pt x="42" y="121"/>
                    </a:lnTo>
                    <a:lnTo>
                      <a:pt x="32" y="121"/>
                    </a:lnTo>
                    <a:lnTo>
                      <a:pt x="29" y="120"/>
                    </a:lnTo>
                    <a:lnTo>
                      <a:pt x="26" y="120"/>
                    </a:lnTo>
                    <a:lnTo>
                      <a:pt x="21" y="118"/>
                    </a:lnTo>
                    <a:lnTo>
                      <a:pt x="16" y="116"/>
                    </a:lnTo>
                    <a:lnTo>
                      <a:pt x="13" y="115"/>
                    </a:lnTo>
                    <a:lnTo>
                      <a:pt x="10" y="115"/>
                    </a:lnTo>
                    <a:lnTo>
                      <a:pt x="8" y="115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5" y="121"/>
                    </a:lnTo>
                    <a:lnTo>
                      <a:pt x="2" y="121"/>
                    </a:lnTo>
                    <a:lnTo>
                      <a:pt x="2" y="81"/>
                    </a:lnTo>
                    <a:lnTo>
                      <a:pt x="5" y="81"/>
                    </a:lnTo>
                    <a:lnTo>
                      <a:pt x="7" y="89"/>
                    </a:lnTo>
                    <a:lnTo>
                      <a:pt x="8" y="96"/>
                    </a:lnTo>
                    <a:lnTo>
                      <a:pt x="11" y="100"/>
                    </a:lnTo>
                    <a:lnTo>
                      <a:pt x="15" y="104"/>
                    </a:lnTo>
                    <a:lnTo>
                      <a:pt x="18" y="108"/>
                    </a:lnTo>
                    <a:lnTo>
                      <a:pt x="23" y="110"/>
                    </a:lnTo>
                    <a:lnTo>
                      <a:pt x="30" y="113"/>
                    </a:lnTo>
                    <a:lnTo>
                      <a:pt x="40" y="115"/>
                    </a:lnTo>
                    <a:lnTo>
                      <a:pt x="46" y="115"/>
                    </a:lnTo>
                    <a:lnTo>
                      <a:pt x="53" y="112"/>
                    </a:lnTo>
                    <a:lnTo>
                      <a:pt x="57" y="108"/>
                    </a:lnTo>
                    <a:lnTo>
                      <a:pt x="61" y="105"/>
                    </a:lnTo>
                    <a:lnTo>
                      <a:pt x="62" y="100"/>
                    </a:lnTo>
                    <a:lnTo>
                      <a:pt x="62" y="96"/>
                    </a:lnTo>
                    <a:lnTo>
                      <a:pt x="62" y="91"/>
                    </a:lnTo>
                    <a:lnTo>
                      <a:pt x="61" y="88"/>
                    </a:lnTo>
                    <a:lnTo>
                      <a:pt x="57" y="83"/>
                    </a:lnTo>
                    <a:lnTo>
                      <a:pt x="53" y="78"/>
                    </a:lnTo>
                    <a:lnTo>
                      <a:pt x="51" y="77"/>
                    </a:lnTo>
                    <a:lnTo>
                      <a:pt x="46" y="75"/>
                    </a:lnTo>
                    <a:lnTo>
                      <a:pt x="42" y="72"/>
                    </a:lnTo>
                    <a:lnTo>
                      <a:pt x="35" y="67"/>
                    </a:lnTo>
                    <a:lnTo>
                      <a:pt x="26" y="62"/>
                    </a:lnTo>
                    <a:lnTo>
                      <a:pt x="19" y="58"/>
                    </a:lnTo>
                    <a:lnTo>
                      <a:pt x="13" y="54"/>
                    </a:lnTo>
                    <a:lnTo>
                      <a:pt x="8" y="50"/>
                    </a:lnTo>
                    <a:lnTo>
                      <a:pt x="3" y="43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5" y="15"/>
                    </a:lnTo>
                    <a:lnTo>
                      <a:pt x="10" y="8"/>
                    </a:lnTo>
                    <a:lnTo>
                      <a:pt x="16" y="5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3" name="Freeform 5204"/>
              <p:cNvSpPr>
                <a:spLocks noEditPoints="1"/>
              </p:cNvSpPr>
              <p:nvPr/>
            </p:nvSpPr>
            <p:spPr bwMode="auto">
              <a:xfrm>
                <a:off x="12152" y="16543"/>
                <a:ext cx="20" cy="61"/>
              </a:xfrm>
              <a:custGeom>
                <a:avLst/>
                <a:gdLst>
                  <a:gd name="T0" fmla="*/ 24 w 40"/>
                  <a:gd name="T1" fmla="*/ 41 h 123"/>
                  <a:gd name="T2" fmla="*/ 29 w 40"/>
                  <a:gd name="T3" fmla="*/ 41 h 123"/>
                  <a:gd name="T4" fmla="*/ 29 w 40"/>
                  <a:gd name="T5" fmla="*/ 103 h 123"/>
                  <a:gd name="T6" fmla="*/ 29 w 40"/>
                  <a:gd name="T7" fmla="*/ 110 h 123"/>
                  <a:gd name="T8" fmla="*/ 29 w 40"/>
                  <a:gd name="T9" fmla="*/ 115 h 123"/>
                  <a:gd name="T10" fmla="*/ 31 w 40"/>
                  <a:gd name="T11" fmla="*/ 116 h 123"/>
                  <a:gd name="T12" fmla="*/ 32 w 40"/>
                  <a:gd name="T13" fmla="*/ 118 h 123"/>
                  <a:gd name="T14" fmla="*/ 35 w 40"/>
                  <a:gd name="T15" fmla="*/ 118 h 123"/>
                  <a:gd name="T16" fmla="*/ 40 w 40"/>
                  <a:gd name="T17" fmla="*/ 119 h 123"/>
                  <a:gd name="T18" fmla="*/ 40 w 40"/>
                  <a:gd name="T19" fmla="*/ 123 h 123"/>
                  <a:gd name="T20" fmla="*/ 2 w 40"/>
                  <a:gd name="T21" fmla="*/ 123 h 123"/>
                  <a:gd name="T22" fmla="*/ 2 w 40"/>
                  <a:gd name="T23" fmla="*/ 119 h 123"/>
                  <a:gd name="T24" fmla="*/ 7 w 40"/>
                  <a:gd name="T25" fmla="*/ 118 h 123"/>
                  <a:gd name="T26" fmla="*/ 10 w 40"/>
                  <a:gd name="T27" fmla="*/ 118 h 123"/>
                  <a:gd name="T28" fmla="*/ 12 w 40"/>
                  <a:gd name="T29" fmla="*/ 116 h 123"/>
                  <a:gd name="T30" fmla="*/ 13 w 40"/>
                  <a:gd name="T31" fmla="*/ 115 h 123"/>
                  <a:gd name="T32" fmla="*/ 13 w 40"/>
                  <a:gd name="T33" fmla="*/ 110 h 123"/>
                  <a:gd name="T34" fmla="*/ 15 w 40"/>
                  <a:gd name="T35" fmla="*/ 103 h 123"/>
                  <a:gd name="T36" fmla="*/ 15 w 40"/>
                  <a:gd name="T37" fmla="*/ 73 h 123"/>
                  <a:gd name="T38" fmla="*/ 15 w 40"/>
                  <a:gd name="T39" fmla="*/ 67 h 123"/>
                  <a:gd name="T40" fmla="*/ 13 w 40"/>
                  <a:gd name="T41" fmla="*/ 61 h 123"/>
                  <a:gd name="T42" fmla="*/ 13 w 40"/>
                  <a:gd name="T43" fmla="*/ 57 h 123"/>
                  <a:gd name="T44" fmla="*/ 13 w 40"/>
                  <a:gd name="T45" fmla="*/ 54 h 123"/>
                  <a:gd name="T46" fmla="*/ 12 w 40"/>
                  <a:gd name="T47" fmla="*/ 54 h 123"/>
                  <a:gd name="T48" fmla="*/ 10 w 40"/>
                  <a:gd name="T49" fmla="*/ 53 h 123"/>
                  <a:gd name="T50" fmla="*/ 8 w 40"/>
                  <a:gd name="T51" fmla="*/ 53 h 123"/>
                  <a:gd name="T52" fmla="*/ 5 w 40"/>
                  <a:gd name="T53" fmla="*/ 53 h 123"/>
                  <a:gd name="T54" fmla="*/ 2 w 40"/>
                  <a:gd name="T55" fmla="*/ 54 h 123"/>
                  <a:gd name="T56" fmla="*/ 0 w 40"/>
                  <a:gd name="T57" fmla="*/ 51 h 123"/>
                  <a:gd name="T58" fmla="*/ 24 w 40"/>
                  <a:gd name="T59" fmla="*/ 41 h 123"/>
                  <a:gd name="T60" fmla="*/ 21 w 40"/>
                  <a:gd name="T61" fmla="*/ 0 h 123"/>
                  <a:gd name="T62" fmla="*/ 24 w 40"/>
                  <a:gd name="T63" fmla="*/ 0 h 123"/>
                  <a:gd name="T64" fmla="*/ 27 w 40"/>
                  <a:gd name="T65" fmla="*/ 2 h 123"/>
                  <a:gd name="T66" fmla="*/ 29 w 40"/>
                  <a:gd name="T67" fmla="*/ 5 h 123"/>
                  <a:gd name="T68" fmla="*/ 31 w 40"/>
                  <a:gd name="T69" fmla="*/ 8 h 123"/>
                  <a:gd name="T70" fmla="*/ 29 w 40"/>
                  <a:gd name="T71" fmla="*/ 11 h 123"/>
                  <a:gd name="T72" fmla="*/ 27 w 40"/>
                  <a:gd name="T73" fmla="*/ 14 h 123"/>
                  <a:gd name="T74" fmla="*/ 24 w 40"/>
                  <a:gd name="T75" fmla="*/ 16 h 123"/>
                  <a:gd name="T76" fmla="*/ 21 w 40"/>
                  <a:gd name="T77" fmla="*/ 18 h 123"/>
                  <a:gd name="T78" fmla="*/ 18 w 40"/>
                  <a:gd name="T79" fmla="*/ 16 h 123"/>
                  <a:gd name="T80" fmla="*/ 15 w 40"/>
                  <a:gd name="T81" fmla="*/ 14 h 123"/>
                  <a:gd name="T82" fmla="*/ 13 w 40"/>
                  <a:gd name="T83" fmla="*/ 11 h 123"/>
                  <a:gd name="T84" fmla="*/ 13 w 40"/>
                  <a:gd name="T85" fmla="*/ 8 h 123"/>
                  <a:gd name="T86" fmla="*/ 13 w 40"/>
                  <a:gd name="T87" fmla="*/ 5 h 123"/>
                  <a:gd name="T88" fmla="*/ 15 w 40"/>
                  <a:gd name="T89" fmla="*/ 2 h 123"/>
                  <a:gd name="T90" fmla="*/ 18 w 40"/>
                  <a:gd name="T91" fmla="*/ 0 h 123"/>
                  <a:gd name="T92" fmla="*/ 21 w 40"/>
                  <a:gd name="T9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123">
                    <a:moveTo>
                      <a:pt x="24" y="41"/>
                    </a:moveTo>
                    <a:lnTo>
                      <a:pt x="29" y="41"/>
                    </a:lnTo>
                    <a:lnTo>
                      <a:pt x="29" y="103"/>
                    </a:lnTo>
                    <a:lnTo>
                      <a:pt x="29" y="110"/>
                    </a:lnTo>
                    <a:lnTo>
                      <a:pt x="29" y="115"/>
                    </a:lnTo>
                    <a:lnTo>
                      <a:pt x="31" y="116"/>
                    </a:lnTo>
                    <a:lnTo>
                      <a:pt x="32" y="118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0" y="123"/>
                    </a:lnTo>
                    <a:lnTo>
                      <a:pt x="2" y="123"/>
                    </a:lnTo>
                    <a:lnTo>
                      <a:pt x="2" y="119"/>
                    </a:lnTo>
                    <a:lnTo>
                      <a:pt x="7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3" y="110"/>
                    </a:lnTo>
                    <a:lnTo>
                      <a:pt x="15" y="103"/>
                    </a:lnTo>
                    <a:lnTo>
                      <a:pt x="15" y="73"/>
                    </a:lnTo>
                    <a:lnTo>
                      <a:pt x="15" y="67"/>
                    </a:lnTo>
                    <a:lnTo>
                      <a:pt x="13" y="61"/>
                    </a:lnTo>
                    <a:lnTo>
                      <a:pt x="13" y="57"/>
                    </a:lnTo>
                    <a:lnTo>
                      <a:pt x="13" y="54"/>
                    </a:lnTo>
                    <a:lnTo>
                      <a:pt x="12" y="54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5" y="53"/>
                    </a:lnTo>
                    <a:lnTo>
                      <a:pt x="2" y="54"/>
                    </a:lnTo>
                    <a:lnTo>
                      <a:pt x="0" y="51"/>
                    </a:lnTo>
                    <a:lnTo>
                      <a:pt x="24" y="41"/>
                    </a:lnTo>
                    <a:close/>
                    <a:moveTo>
                      <a:pt x="21" y="0"/>
                    </a:moveTo>
                    <a:lnTo>
                      <a:pt x="24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31" y="8"/>
                    </a:lnTo>
                    <a:lnTo>
                      <a:pt x="29" y="11"/>
                    </a:lnTo>
                    <a:lnTo>
                      <a:pt x="27" y="14"/>
                    </a:lnTo>
                    <a:lnTo>
                      <a:pt x="24" y="16"/>
                    </a:lnTo>
                    <a:lnTo>
                      <a:pt x="21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4" name="Freeform 5205"/>
              <p:cNvSpPr>
                <a:spLocks/>
              </p:cNvSpPr>
              <p:nvPr/>
            </p:nvSpPr>
            <p:spPr bwMode="auto">
              <a:xfrm>
                <a:off x="12175" y="16564"/>
                <a:ext cx="67" cy="40"/>
              </a:xfrm>
              <a:custGeom>
                <a:avLst/>
                <a:gdLst>
                  <a:gd name="T0" fmla="*/ 27 w 133"/>
                  <a:gd name="T1" fmla="*/ 0 h 82"/>
                  <a:gd name="T2" fmla="*/ 31 w 133"/>
                  <a:gd name="T3" fmla="*/ 12 h 82"/>
                  <a:gd name="T4" fmla="*/ 36 w 133"/>
                  <a:gd name="T5" fmla="*/ 7 h 82"/>
                  <a:gd name="T6" fmla="*/ 49 w 133"/>
                  <a:gd name="T7" fmla="*/ 0 h 82"/>
                  <a:gd name="T8" fmla="*/ 58 w 133"/>
                  <a:gd name="T9" fmla="*/ 0 h 82"/>
                  <a:gd name="T10" fmla="*/ 66 w 133"/>
                  <a:gd name="T11" fmla="*/ 4 h 82"/>
                  <a:gd name="T12" fmla="*/ 73 w 133"/>
                  <a:gd name="T13" fmla="*/ 12 h 82"/>
                  <a:gd name="T14" fmla="*/ 79 w 133"/>
                  <a:gd name="T15" fmla="*/ 10 h 82"/>
                  <a:gd name="T16" fmla="*/ 89 w 133"/>
                  <a:gd name="T17" fmla="*/ 4 h 82"/>
                  <a:gd name="T18" fmla="*/ 101 w 133"/>
                  <a:gd name="T19" fmla="*/ 0 h 82"/>
                  <a:gd name="T20" fmla="*/ 112 w 133"/>
                  <a:gd name="T21" fmla="*/ 4 h 82"/>
                  <a:gd name="T22" fmla="*/ 120 w 133"/>
                  <a:gd name="T23" fmla="*/ 13 h 82"/>
                  <a:gd name="T24" fmla="*/ 122 w 133"/>
                  <a:gd name="T25" fmla="*/ 23 h 82"/>
                  <a:gd name="T26" fmla="*/ 122 w 133"/>
                  <a:gd name="T27" fmla="*/ 62 h 82"/>
                  <a:gd name="T28" fmla="*/ 123 w 133"/>
                  <a:gd name="T29" fmla="*/ 74 h 82"/>
                  <a:gd name="T30" fmla="*/ 127 w 133"/>
                  <a:gd name="T31" fmla="*/ 77 h 82"/>
                  <a:gd name="T32" fmla="*/ 133 w 133"/>
                  <a:gd name="T33" fmla="*/ 78 h 82"/>
                  <a:gd name="T34" fmla="*/ 95 w 133"/>
                  <a:gd name="T35" fmla="*/ 82 h 82"/>
                  <a:gd name="T36" fmla="*/ 96 w 133"/>
                  <a:gd name="T37" fmla="*/ 78 h 82"/>
                  <a:gd name="T38" fmla="*/ 104 w 133"/>
                  <a:gd name="T39" fmla="*/ 75 h 82"/>
                  <a:gd name="T40" fmla="*/ 108 w 133"/>
                  <a:gd name="T41" fmla="*/ 72 h 82"/>
                  <a:gd name="T42" fmla="*/ 108 w 133"/>
                  <a:gd name="T43" fmla="*/ 62 h 82"/>
                  <a:gd name="T44" fmla="*/ 108 w 133"/>
                  <a:gd name="T45" fmla="*/ 23 h 82"/>
                  <a:gd name="T46" fmla="*/ 104 w 133"/>
                  <a:gd name="T47" fmla="*/ 16 h 82"/>
                  <a:gd name="T48" fmla="*/ 100 w 133"/>
                  <a:gd name="T49" fmla="*/ 10 h 82"/>
                  <a:gd name="T50" fmla="*/ 90 w 133"/>
                  <a:gd name="T51" fmla="*/ 10 h 82"/>
                  <a:gd name="T52" fmla="*/ 81 w 133"/>
                  <a:gd name="T53" fmla="*/ 16 h 82"/>
                  <a:gd name="T54" fmla="*/ 74 w 133"/>
                  <a:gd name="T55" fmla="*/ 21 h 82"/>
                  <a:gd name="T56" fmla="*/ 74 w 133"/>
                  <a:gd name="T57" fmla="*/ 62 h 82"/>
                  <a:gd name="T58" fmla="*/ 74 w 133"/>
                  <a:gd name="T59" fmla="*/ 70 h 82"/>
                  <a:gd name="T60" fmla="*/ 76 w 133"/>
                  <a:gd name="T61" fmla="*/ 75 h 82"/>
                  <a:gd name="T62" fmla="*/ 82 w 133"/>
                  <a:gd name="T63" fmla="*/ 77 h 82"/>
                  <a:gd name="T64" fmla="*/ 87 w 133"/>
                  <a:gd name="T65" fmla="*/ 82 h 82"/>
                  <a:gd name="T66" fmla="*/ 47 w 133"/>
                  <a:gd name="T67" fmla="*/ 78 h 82"/>
                  <a:gd name="T68" fmla="*/ 57 w 133"/>
                  <a:gd name="T69" fmla="*/ 77 h 82"/>
                  <a:gd name="T70" fmla="*/ 60 w 133"/>
                  <a:gd name="T71" fmla="*/ 72 h 82"/>
                  <a:gd name="T72" fmla="*/ 60 w 133"/>
                  <a:gd name="T73" fmla="*/ 62 h 82"/>
                  <a:gd name="T74" fmla="*/ 60 w 133"/>
                  <a:gd name="T75" fmla="*/ 23 h 82"/>
                  <a:gd name="T76" fmla="*/ 57 w 133"/>
                  <a:gd name="T77" fmla="*/ 15 h 82"/>
                  <a:gd name="T78" fmla="*/ 50 w 133"/>
                  <a:gd name="T79" fmla="*/ 10 h 82"/>
                  <a:gd name="T80" fmla="*/ 42 w 133"/>
                  <a:gd name="T81" fmla="*/ 10 h 82"/>
                  <a:gd name="T82" fmla="*/ 31 w 133"/>
                  <a:gd name="T83" fmla="*/ 16 h 82"/>
                  <a:gd name="T84" fmla="*/ 27 w 133"/>
                  <a:gd name="T85" fmla="*/ 62 h 82"/>
                  <a:gd name="T86" fmla="*/ 28 w 133"/>
                  <a:gd name="T87" fmla="*/ 74 h 82"/>
                  <a:gd name="T88" fmla="*/ 31 w 133"/>
                  <a:gd name="T89" fmla="*/ 77 h 82"/>
                  <a:gd name="T90" fmla="*/ 39 w 133"/>
                  <a:gd name="T91" fmla="*/ 78 h 82"/>
                  <a:gd name="T92" fmla="*/ 1 w 133"/>
                  <a:gd name="T93" fmla="*/ 82 h 82"/>
                  <a:gd name="T94" fmla="*/ 4 w 133"/>
                  <a:gd name="T95" fmla="*/ 77 h 82"/>
                  <a:gd name="T96" fmla="*/ 9 w 133"/>
                  <a:gd name="T97" fmla="*/ 75 h 82"/>
                  <a:gd name="T98" fmla="*/ 12 w 133"/>
                  <a:gd name="T99" fmla="*/ 69 h 82"/>
                  <a:gd name="T100" fmla="*/ 12 w 133"/>
                  <a:gd name="T101" fmla="*/ 32 h 82"/>
                  <a:gd name="T102" fmla="*/ 12 w 133"/>
                  <a:gd name="T103" fmla="*/ 20 h 82"/>
                  <a:gd name="T104" fmla="*/ 11 w 133"/>
                  <a:gd name="T105" fmla="*/ 13 h 82"/>
                  <a:gd name="T106" fmla="*/ 7 w 133"/>
                  <a:gd name="T107" fmla="*/ 12 h 82"/>
                  <a:gd name="T108" fmla="*/ 4 w 133"/>
                  <a:gd name="T109" fmla="*/ 12 h 82"/>
                  <a:gd name="T110" fmla="*/ 0 w 133"/>
                  <a:gd name="T111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3" h="82">
                    <a:moveTo>
                      <a:pt x="23" y="0"/>
                    </a:moveTo>
                    <a:lnTo>
                      <a:pt x="27" y="0"/>
                    </a:lnTo>
                    <a:lnTo>
                      <a:pt x="27" y="16"/>
                    </a:lnTo>
                    <a:lnTo>
                      <a:pt x="31" y="12"/>
                    </a:lnTo>
                    <a:lnTo>
                      <a:pt x="34" y="8"/>
                    </a:lnTo>
                    <a:lnTo>
                      <a:pt x="36" y="7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3" y="2"/>
                    </a:lnTo>
                    <a:lnTo>
                      <a:pt x="66" y="4"/>
                    </a:lnTo>
                    <a:lnTo>
                      <a:pt x="69" y="7"/>
                    </a:lnTo>
                    <a:lnTo>
                      <a:pt x="73" y="12"/>
                    </a:lnTo>
                    <a:lnTo>
                      <a:pt x="74" y="16"/>
                    </a:lnTo>
                    <a:lnTo>
                      <a:pt x="79" y="10"/>
                    </a:lnTo>
                    <a:lnTo>
                      <a:pt x="84" y="5"/>
                    </a:lnTo>
                    <a:lnTo>
                      <a:pt x="89" y="4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2" y="4"/>
                    </a:lnTo>
                    <a:lnTo>
                      <a:pt x="117" y="7"/>
                    </a:lnTo>
                    <a:lnTo>
                      <a:pt x="120" y="13"/>
                    </a:lnTo>
                    <a:lnTo>
                      <a:pt x="120" y="18"/>
                    </a:lnTo>
                    <a:lnTo>
                      <a:pt x="122" y="23"/>
                    </a:lnTo>
                    <a:lnTo>
                      <a:pt x="122" y="29"/>
                    </a:lnTo>
                    <a:lnTo>
                      <a:pt x="122" y="62"/>
                    </a:lnTo>
                    <a:lnTo>
                      <a:pt x="122" y="69"/>
                    </a:lnTo>
                    <a:lnTo>
                      <a:pt x="123" y="74"/>
                    </a:lnTo>
                    <a:lnTo>
                      <a:pt x="123" y="75"/>
                    </a:lnTo>
                    <a:lnTo>
                      <a:pt x="127" y="77"/>
                    </a:lnTo>
                    <a:lnTo>
                      <a:pt x="128" y="77"/>
                    </a:lnTo>
                    <a:lnTo>
                      <a:pt x="133" y="78"/>
                    </a:lnTo>
                    <a:lnTo>
                      <a:pt x="133" y="82"/>
                    </a:lnTo>
                    <a:lnTo>
                      <a:pt x="95" y="82"/>
                    </a:lnTo>
                    <a:lnTo>
                      <a:pt x="95" y="78"/>
                    </a:lnTo>
                    <a:lnTo>
                      <a:pt x="96" y="78"/>
                    </a:lnTo>
                    <a:lnTo>
                      <a:pt x="101" y="77"/>
                    </a:lnTo>
                    <a:lnTo>
                      <a:pt x="104" y="75"/>
                    </a:lnTo>
                    <a:lnTo>
                      <a:pt x="106" y="74"/>
                    </a:lnTo>
                    <a:lnTo>
                      <a:pt x="108" y="72"/>
                    </a:lnTo>
                    <a:lnTo>
                      <a:pt x="108" y="69"/>
                    </a:lnTo>
                    <a:lnTo>
                      <a:pt x="108" y="62"/>
                    </a:lnTo>
                    <a:lnTo>
                      <a:pt x="108" y="29"/>
                    </a:lnTo>
                    <a:lnTo>
                      <a:pt x="108" y="23"/>
                    </a:lnTo>
                    <a:lnTo>
                      <a:pt x="106" y="20"/>
                    </a:lnTo>
                    <a:lnTo>
                      <a:pt x="104" y="16"/>
                    </a:lnTo>
                    <a:lnTo>
                      <a:pt x="103" y="13"/>
                    </a:lnTo>
                    <a:lnTo>
                      <a:pt x="100" y="10"/>
                    </a:lnTo>
                    <a:lnTo>
                      <a:pt x="95" y="10"/>
                    </a:lnTo>
                    <a:lnTo>
                      <a:pt x="90" y="10"/>
                    </a:lnTo>
                    <a:lnTo>
                      <a:pt x="85" y="13"/>
                    </a:lnTo>
                    <a:lnTo>
                      <a:pt x="81" y="16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6"/>
                    </a:lnTo>
                    <a:lnTo>
                      <a:pt x="74" y="62"/>
                    </a:lnTo>
                    <a:lnTo>
                      <a:pt x="74" y="67"/>
                    </a:lnTo>
                    <a:lnTo>
                      <a:pt x="74" y="70"/>
                    </a:lnTo>
                    <a:lnTo>
                      <a:pt x="76" y="74"/>
                    </a:lnTo>
                    <a:lnTo>
                      <a:pt x="76" y="75"/>
                    </a:lnTo>
                    <a:lnTo>
                      <a:pt x="79" y="77"/>
                    </a:lnTo>
                    <a:lnTo>
                      <a:pt x="82" y="77"/>
                    </a:lnTo>
                    <a:lnTo>
                      <a:pt x="87" y="78"/>
                    </a:lnTo>
                    <a:lnTo>
                      <a:pt x="87" y="82"/>
                    </a:lnTo>
                    <a:lnTo>
                      <a:pt x="47" y="82"/>
                    </a:lnTo>
                    <a:lnTo>
                      <a:pt x="47" y="78"/>
                    </a:lnTo>
                    <a:lnTo>
                      <a:pt x="52" y="77"/>
                    </a:lnTo>
                    <a:lnTo>
                      <a:pt x="57" y="77"/>
                    </a:lnTo>
                    <a:lnTo>
                      <a:pt x="58" y="74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0" y="62"/>
                    </a:lnTo>
                    <a:lnTo>
                      <a:pt x="60" y="29"/>
                    </a:lnTo>
                    <a:lnTo>
                      <a:pt x="60" y="23"/>
                    </a:lnTo>
                    <a:lnTo>
                      <a:pt x="58" y="20"/>
                    </a:lnTo>
                    <a:lnTo>
                      <a:pt x="57" y="15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7" y="10"/>
                    </a:lnTo>
                    <a:lnTo>
                      <a:pt x="42" y="10"/>
                    </a:lnTo>
                    <a:lnTo>
                      <a:pt x="38" y="12"/>
                    </a:lnTo>
                    <a:lnTo>
                      <a:pt x="31" y="16"/>
                    </a:lnTo>
                    <a:lnTo>
                      <a:pt x="27" y="21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9" y="78"/>
                    </a:lnTo>
                    <a:lnTo>
                      <a:pt x="39" y="82"/>
                    </a:lnTo>
                    <a:lnTo>
                      <a:pt x="1" y="82"/>
                    </a:lnTo>
                    <a:lnTo>
                      <a:pt x="1" y="78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9" y="75"/>
                    </a:lnTo>
                    <a:lnTo>
                      <a:pt x="11" y="74"/>
                    </a:lnTo>
                    <a:lnTo>
                      <a:pt x="12" y="69"/>
                    </a:lnTo>
                    <a:lnTo>
                      <a:pt x="12" y="62"/>
                    </a:lnTo>
                    <a:lnTo>
                      <a:pt x="12" y="32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5" name="Freeform 5206"/>
              <p:cNvSpPr>
                <a:spLocks/>
              </p:cNvSpPr>
              <p:nvPr/>
            </p:nvSpPr>
            <p:spPr bwMode="auto">
              <a:xfrm>
                <a:off x="12243" y="16565"/>
                <a:ext cx="43" cy="40"/>
              </a:xfrm>
              <a:custGeom>
                <a:avLst/>
                <a:gdLst>
                  <a:gd name="T0" fmla="*/ 0 w 87"/>
                  <a:gd name="T1" fmla="*/ 0 h 81"/>
                  <a:gd name="T2" fmla="*/ 27 w 87"/>
                  <a:gd name="T3" fmla="*/ 0 h 81"/>
                  <a:gd name="T4" fmla="*/ 27 w 87"/>
                  <a:gd name="T5" fmla="*/ 53 h 81"/>
                  <a:gd name="T6" fmla="*/ 28 w 87"/>
                  <a:gd name="T7" fmla="*/ 59 h 81"/>
                  <a:gd name="T8" fmla="*/ 28 w 87"/>
                  <a:gd name="T9" fmla="*/ 64 h 81"/>
                  <a:gd name="T10" fmla="*/ 31 w 87"/>
                  <a:gd name="T11" fmla="*/ 67 h 81"/>
                  <a:gd name="T12" fmla="*/ 35 w 87"/>
                  <a:gd name="T13" fmla="*/ 70 h 81"/>
                  <a:gd name="T14" fmla="*/ 41 w 87"/>
                  <a:gd name="T15" fmla="*/ 70 h 81"/>
                  <a:gd name="T16" fmla="*/ 44 w 87"/>
                  <a:gd name="T17" fmla="*/ 70 h 81"/>
                  <a:gd name="T18" fmla="*/ 49 w 87"/>
                  <a:gd name="T19" fmla="*/ 68 h 81"/>
                  <a:gd name="T20" fmla="*/ 54 w 87"/>
                  <a:gd name="T21" fmla="*/ 65 h 81"/>
                  <a:gd name="T22" fmla="*/ 60 w 87"/>
                  <a:gd name="T23" fmla="*/ 59 h 81"/>
                  <a:gd name="T24" fmla="*/ 60 w 87"/>
                  <a:gd name="T25" fmla="*/ 14 h 81"/>
                  <a:gd name="T26" fmla="*/ 60 w 87"/>
                  <a:gd name="T27" fmla="*/ 11 h 81"/>
                  <a:gd name="T28" fmla="*/ 58 w 87"/>
                  <a:gd name="T29" fmla="*/ 8 h 81"/>
                  <a:gd name="T30" fmla="*/ 57 w 87"/>
                  <a:gd name="T31" fmla="*/ 6 h 81"/>
                  <a:gd name="T32" fmla="*/ 55 w 87"/>
                  <a:gd name="T33" fmla="*/ 5 h 81"/>
                  <a:gd name="T34" fmla="*/ 52 w 87"/>
                  <a:gd name="T35" fmla="*/ 3 h 81"/>
                  <a:gd name="T36" fmla="*/ 47 w 87"/>
                  <a:gd name="T37" fmla="*/ 3 h 81"/>
                  <a:gd name="T38" fmla="*/ 47 w 87"/>
                  <a:gd name="T39" fmla="*/ 0 h 81"/>
                  <a:gd name="T40" fmla="*/ 74 w 87"/>
                  <a:gd name="T41" fmla="*/ 0 h 81"/>
                  <a:gd name="T42" fmla="*/ 74 w 87"/>
                  <a:gd name="T43" fmla="*/ 48 h 81"/>
                  <a:gd name="T44" fmla="*/ 74 w 87"/>
                  <a:gd name="T45" fmla="*/ 56 h 81"/>
                  <a:gd name="T46" fmla="*/ 74 w 87"/>
                  <a:gd name="T47" fmla="*/ 60 h 81"/>
                  <a:gd name="T48" fmla="*/ 74 w 87"/>
                  <a:gd name="T49" fmla="*/ 64 h 81"/>
                  <a:gd name="T50" fmla="*/ 76 w 87"/>
                  <a:gd name="T51" fmla="*/ 67 h 81"/>
                  <a:gd name="T52" fmla="*/ 76 w 87"/>
                  <a:gd name="T53" fmla="*/ 68 h 81"/>
                  <a:gd name="T54" fmla="*/ 81 w 87"/>
                  <a:gd name="T55" fmla="*/ 70 h 81"/>
                  <a:gd name="T56" fmla="*/ 82 w 87"/>
                  <a:gd name="T57" fmla="*/ 70 h 81"/>
                  <a:gd name="T58" fmla="*/ 85 w 87"/>
                  <a:gd name="T59" fmla="*/ 68 h 81"/>
                  <a:gd name="T60" fmla="*/ 87 w 87"/>
                  <a:gd name="T61" fmla="*/ 72 h 81"/>
                  <a:gd name="T62" fmla="*/ 63 w 87"/>
                  <a:gd name="T63" fmla="*/ 81 h 81"/>
                  <a:gd name="T64" fmla="*/ 60 w 87"/>
                  <a:gd name="T65" fmla="*/ 81 h 81"/>
                  <a:gd name="T66" fmla="*/ 60 w 87"/>
                  <a:gd name="T67" fmla="*/ 65 h 81"/>
                  <a:gd name="T68" fmla="*/ 54 w 87"/>
                  <a:gd name="T69" fmla="*/ 72 h 81"/>
                  <a:gd name="T70" fmla="*/ 49 w 87"/>
                  <a:gd name="T71" fmla="*/ 75 h 81"/>
                  <a:gd name="T72" fmla="*/ 44 w 87"/>
                  <a:gd name="T73" fmla="*/ 78 h 81"/>
                  <a:gd name="T74" fmla="*/ 39 w 87"/>
                  <a:gd name="T75" fmla="*/ 81 h 81"/>
                  <a:gd name="T76" fmla="*/ 33 w 87"/>
                  <a:gd name="T77" fmla="*/ 81 h 81"/>
                  <a:gd name="T78" fmla="*/ 27 w 87"/>
                  <a:gd name="T79" fmla="*/ 80 h 81"/>
                  <a:gd name="T80" fmla="*/ 22 w 87"/>
                  <a:gd name="T81" fmla="*/ 78 h 81"/>
                  <a:gd name="T82" fmla="*/ 17 w 87"/>
                  <a:gd name="T83" fmla="*/ 73 h 81"/>
                  <a:gd name="T84" fmla="*/ 15 w 87"/>
                  <a:gd name="T85" fmla="*/ 67 h 81"/>
                  <a:gd name="T86" fmla="*/ 14 w 87"/>
                  <a:gd name="T87" fmla="*/ 64 h 81"/>
                  <a:gd name="T88" fmla="*/ 14 w 87"/>
                  <a:gd name="T89" fmla="*/ 57 h 81"/>
                  <a:gd name="T90" fmla="*/ 12 w 87"/>
                  <a:gd name="T91" fmla="*/ 51 h 81"/>
                  <a:gd name="T92" fmla="*/ 12 w 87"/>
                  <a:gd name="T93" fmla="*/ 16 h 81"/>
                  <a:gd name="T94" fmla="*/ 12 w 87"/>
                  <a:gd name="T95" fmla="*/ 11 h 81"/>
                  <a:gd name="T96" fmla="*/ 12 w 87"/>
                  <a:gd name="T97" fmla="*/ 8 h 81"/>
                  <a:gd name="T98" fmla="*/ 11 w 87"/>
                  <a:gd name="T99" fmla="*/ 6 h 81"/>
                  <a:gd name="T100" fmla="*/ 8 w 87"/>
                  <a:gd name="T101" fmla="*/ 5 h 81"/>
                  <a:gd name="T102" fmla="*/ 4 w 87"/>
                  <a:gd name="T103" fmla="*/ 3 h 81"/>
                  <a:gd name="T104" fmla="*/ 0 w 87"/>
                  <a:gd name="T105" fmla="*/ 3 h 81"/>
                  <a:gd name="T106" fmla="*/ 0 w 87"/>
                  <a:gd name="T10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81">
                    <a:moveTo>
                      <a:pt x="0" y="0"/>
                    </a:moveTo>
                    <a:lnTo>
                      <a:pt x="27" y="0"/>
                    </a:lnTo>
                    <a:lnTo>
                      <a:pt x="27" y="53"/>
                    </a:lnTo>
                    <a:lnTo>
                      <a:pt x="28" y="59"/>
                    </a:lnTo>
                    <a:lnTo>
                      <a:pt x="28" y="64"/>
                    </a:lnTo>
                    <a:lnTo>
                      <a:pt x="31" y="67"/>
                    </a:lnTo>
                    <a:lnTo>
                      <a:pt x="35" y="70"/>
                    </a:lnTo>
                    <a:lnTo>
                      <a:pt x="41" y="70"/>
                    </a:lnTo>
                    <a:lnTo>
                      <a:pt x="44" y="70"/>
                    </a:lnTo>
                    <a:lnTo>
                      <a:pt x="49" y="68"/>
                    </a:lnTo>
                    <a:lnTo>
                      <a:pt x="54" y="65"/>
                    </a:lnTo>
                    <a:lnTo>
                      <a:pt x="60" y="59"/>
                    </a:lnTo>
                    <a:lnTo>
                      <a:pt x="60" y="14"/>
                    </a:lnTo>
                    <a:lnTo>
                      <a:pt x="60" y="11"/>
                    </a:lnTo>
                    <a:lnTo>
                      <a:pt x="58" y="8"/>
                    </a:lnTo>
                    <a:lnTo>
                      <a:pt x="57" y="6"/>
                    </a:lnTo>
                    <a:lnTo>
                      <a:pt x="55" y="5"/>
                    </a:lnTo>
                    <a:lnTo>
                      <a:pt x="52" y="3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74" y="0"/>
                    </a:lnTo>
                    <a:lnTo>
                      <a:pt x="74" y="48"/>
                    </a:lnTo>
                    <a:lnTo>
                      <a:pt x="74" y="56"/>
                    </a:lnTo>
                    <a:lnTo>
                      <a:pt x="74" y="60"/>
                    </a:lnTo>
                    <a:lnTo>
                      <a:pt x="74" y="64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81" y="70"/>
                    </a:lnTo>
                    <a:lnTo>
                      <a:pt x="82" y="70"/>
                    </a:lnTo>
                    <a:lnTo>
                      <a:pt x="85" y="68"/>
                    </a:lnTo>
                    <a:lnTo>
                      <a:pt x="87" y="72"/>
                    </a:lnTo>
                    <a:lnTo>
                      <a:pt x="63" y="81"/>
                    </a:lnTo>
                    <a:lnTo>
                      <a:pt x="60" y="81"/>
                    </a:lnTo>
                    <a:lnTo>
                      <a:pt x="60" y="65"/>
                    </a:lnTo>
                    <a:lnTo>
                      <a:pt x="54" y="72"/>
                    </a:lnTo>
                    <a:lnTo>
                      <a:pt x="49" y="75"/>
                    </a:lnTo>
                    <a:lnTo>
                      <a:pt x="44" y="78"/>
                    </a:lnTo>
                    <a:lnTo>
                      <a:pt x="39" y="81"/>
                    </a:lnTo>
                    <a:lnTo>
                      <a:pt x="33" y="81"/>
                    </a:lnTo>
                    <a:lnTo>
                      <a:pt x="27" y="80"/>
                    </a:lnTo>
                    <a:lnTo>
                      <a:pt x="22" y="78"/>
                    </a:lnTo>
                    <a:lnTo>
                      <a:pt x="17" y="73"/>
                    </a:lnTo>
                    <a:lnTo>
                      <a:pt x="15" y="67"/>
                    </a:lnTo>
                    <a:lnTo>
                      <a:pt x="14" y="64"/>
                    </a:lnTo>
                    <a:lnTo>
                      <a:pt x="14" y="57"/>
                    </a:lnTo>
                    <a:lnTo>
                      <a:pt x="12" y="51"/>
                    </a:lnTo>
                    <a:lnTo>
                      <a:pt x="12" y="16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6" name="Freeform 5207"/>
              <p:cNvSpPr>
                <a:spLocks/>
              </p:cNvSpPr>
              <p:nvPr/>
            </p:nvSpPr>
            <p:spPr bwMode="auto">
              <a:xfrm>
                <a:off x="12290" y="16543"/>
                <a:ext cx="20" cy="61"/>
              </a:xfrm>
              <a:custGeom>
                <a:avLst/>
                <a:gdLst>
                  <a:gd name="T0" fmla="*/ 23 w 40"/>
                  <a:gd name="T1" fmla="*/ 0 h 123"/>
                  <a:gd name="T2" fmla="*/ 27 w 40"/>
                  <a:gd name="T3" fmla="*/ 0 h 123"/>
                  <a:gd name="T4" fmla="*/ 27 w 40"/>
                  <a:gd name="T5" fmla="*/ 103 h 123"/>
                  <a:gd name="T6" fmla="*/ 27 w 40"/>
                  <a:gd name="T7" fmla="*/ 110 h 123"/>
                  <a:gd name="T8" fmla="*/ 27 w 40"/>
                  <a:gd name="T9" fmla="*/ 113 h 123"/>
                  <a:gd name="T10" fmla="*/ 29 w 40"/>
                  <a:gd name="T11" fmla="*/ 116 h 123"/>
                  <a:gd name="T12" fmla="*/ 32 w 40"/>
                  <a:gd name="T13" fmla="*/ 118 h 123"/>
                  <a:gd name="T14" fmla="*/ 35 w 40"/>
                  <a:gd name="T15" fmla="*/ 118 h 123"/>
                  <a:gd name="T16" fmla="*/ 40 w 40"/>
                  <a:gd name="T17" fmla="*/ 119 h 123"/>
                  <a:gd name="T18" fmla="*/ 40 w 40"/>
                  <a:gd name="T19" fmla="*/ 123 h 123"/>
                  <a:gd name="T20" fmla="*/ 0 w 40"/>
                  <a:gd name="T21" fmla="*/ 123 h 123"/>
                  <a:gd name="T22" fmla="*/ 0 w 40"/>
                  <a:gd name="T23" fmla="*/ 119 h 123"/>
                  <a:gd name="T24" fmla="*/ 5 w 40"/>
                  <a:gd name="T25" fmla="*/ 118 h 123"/>
                  <a:gd name="T26" fmla="*/ 8 w 40"/>
                  <a:gd name="T27" fmla="*/ 118 h 123"/>
                  <a:gd name="T28" fmla="*/ 10 w 40"/>
                  <a:gd name="T29" fmla="*/ 116 h 123"/>
                  <a:gd name="T30" fmla="*/ 11 w 40"/>
                  <a:gd name="T31" fmla="*/ 115 h 123"/>
                  <a:gd name="T32" fmla="*/ 13 w 40"/>
                  <a:gd name="T33" fmla="*/ 110 h 123"/>
                  <a:gd name="T34" fmla="*/ 13 w 40"/>
                  <a:gd name="T35" fmla="*/ 103 h 123"/>
                  <a:gd name="T36" fmla="*/ 13 w 40"/>
                  <a:gd name="T37" fmla="*/ 32 h 123"/>
                  <a:gd name="T38" fmla="*/ 13 w 40"/>
                  <a:gd name="T39" fmla="*/ 26 h 123"/>
                  <a:gd name="T40" fmla="*/ 13 w 40"/>
                  <a:gd name="T41" fmla="*/ 19 h 123"/>
                  <a:gd name="T42" fmla="*/ 11 w 40"/>
                  <a:gd name="T43" fmla="*/ 16 h 123"/>
                  <a:gd name="T44" fmla="*/ 11 w 40"/>
                  <a:gd name="T45" fmla="*/ 14 h 123"/>
                  <a:gd name="T46" fmla="*/ 10 w 40"/>
                  <a:gd name="T47" fmla="*/ 13 h 123"/>
                  <a:gd name="T48" fmla="*/ 8 w 40"/>
                  <a:gd name="T49" fmla="*/ 11 h 123"/>
                  <a:gd name="T50" fmla="*/ 7 w 40"/>
                  <a:gd name="T51" fmla="*/ 11 h 123"/>
                  <a:gd name="T52" fmla="*/ 4 w 40"/>
                  <a:gd name="T53" fmla="*/ 11 h 123"/>
                  <a:gd name="T54" fmla="*/ 0 w 40"/>
                  <a:gd name="T55" fmla="*/ 13 h 123"/>
                  <a:gd name="T56" fmla="*/ 0 w 40"/>
                  <a:gd name="T57" fmla="*/ 10 h 123"/>
                  <a:gd name="T58" fmla="*/ 23 w 40"/>
                  <a:gd name="T5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123">
                    <a:moveTo>
                      <a:pt x="23" y="0"/>
                    </a:moveTo>
                    <a:lnTo>
                      <a:pt x="27" y="0"/>
                    </a:lnTo>
                    <a:lnTo>
                      <a:pt x="27" y="103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9" y="116"/>
                    </a:lnTo>
                    <a:lnTo>
                      <a:pt x="32" y="118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0" y="123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5" y="118"/>
                    </a:lnTo>
                    <a:lnTo>
                      <a:pt x="8" y="118"/>
                    </a:lnTo>
                    <a:lnTo>
                      <a:pt x="10" y="116"/>
                    </a:lnTo>
                    <a:lnTo>
                      <a:pt x="11" y="115"/>
                    </a:lnTo>
                    <a:lnTo>
                      <a:pt x="13" y="110"/>
                    </a:lnTo>
                    <a:lnTo>
                      <a:pt x="13" y="103"/>
                    </a:lnTo>
                    <a:lnTo>
                      <a:pt x="13" y="32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7" name="Freeform 5208"/>
              <p:cNvSpPr>
                <a:spLocks noEditPoints="1"/>
              </p:cNvSpPr>
              <p:nvPr/>
            </p:nvSpPr>
            <p:spPr bwMode="auto">
              <a:xfrm>
                <a:off x="12314" y="16564"/>
                <a:ext cx="36" cy="41"/>
              </a:xfrm>
              <a:custGeom>
                <a:avLst/>
                <a:gdLst>
                  <a:gd name="T0" fmla="*/ 36 w 71"/>
                  <a:gd name="T1" fmla="*/ 37 h 83"/>
                  <a:gd name="T2" fmla="*/ 27 w 71"/>
                  <a:gd name="T3" fmla="*/ 42 h 83"/>
                  <a:gd name="T4" fmla="*/ 17 w 71"/>
                  <a:gd name="T5" fmla="*/ 50 h 83"/>
                  <a:gd name="T6" fmla="*/ 14 w 71"/>
                  <a:gd name="T7" fmla="*/ 58 h 83"/>
                  <a:gd name="T8" fmla="*/ 17 w 71"/>
                  <a:gd name="T9" fmla="*/ 69 h 83"/>
                  <a:gd name="T10" fmla="*/ 27 w 71"/>
                  <a:gd name="T11" fmla="*/ 72 h 83"/>
                  <a:gd name="T12" fmla="*/ 36 w 71"/>
                  <a:gd name="T13" fmla="*/ 69 h 83"/>
                  <a:gd name="T14" fmla="*/ 43 w 71"/>
                  <a:gd name="T15" fmla="*/ 34 h 83"/>
                  <a:gd name="T16" fmla="*/ 38 w 71"/>
                  <a:gd name="T17" fmla="*/ 0 h 83"/>
                  <a:gd name="T18" fmla="*/ 49 w 71"/>
                  <a:gd name="T19" fmla="*/ 4 h 83"/>
                  <a:gd name="T20" fmla="*/ 55 w 71"/>
                  <a:gd name="T21" fmla="*/ 12 h 83"/>
                  <a:gd name="T22" fmla="*/ 57 w 71"/>
                  <a:gd name="T23" fmla="*/ 20 h 83"/>
                  <a:gd name="T24" fmla="*/ 57 w 71"/>
                  <a:gd name="T25" fmla="*/ 53 h 83"/>
                  <a:gd name="T26" fmla="*/ 57 w 71"/>
                  <a:gd name="T27" fmla="*/ 64 h 83"/>
                  <a:gd name="T28" fmla="*/ 58 w 71"/>
                  <a:gd name="T29" fmla="*/ 69 h 83"/>
                  <a:gd name="T30" fmla="*/ 62 w 71"/>
                  <a:gd name="T31" fmla="*/ 72 h 83"/>
                  <a:gd name="T32" fmla="*/ 65 w 71"/>
                  <a:gd name="T33" fmla="*/ 69 h 83"/>
                  <a:gd name="T34" fmla="*/ 71 w 71"/>
                  <a:gd name="T35" fmla="*/ 64 h 83"/>
                  <a:gd name="T36" fmla="*/ 65 w 71"/>
                  <a:gd name="T37" fmla="*/ 77 h 83"/>
                  <a:gd name="T38" fmla="*/ 52 w 71"/>
                  <a:gd name="T39" fmla="*/ 82 h 83"/>
                  <a:gd name="T40" fmla="*/ 46 w 71"/>
                  <a:gd name="T41" fmla="*/ 80 h 83"/>
                  <a:gd name="T42" fmla="*/ 44 w 71"/>
                  <a:gd name="T43" fmla="*/ 74 h 83"/>
                  <a:gd name="T44" fmla="*/ 38 w 71"/>
                  <a:gd name="T45" fmla="*/ 74 h 83"/>
                  <a:gd name="T46" fmla="*/ 30 w 71"/>
                  <a:gd name="T47" fmla="*/ 78 h 83"/>
                  <a:gd name="T48" fmla="*/ 23 w 71"/>
                  <a:gd name="T49" fmla="*/ 82 h 83"/>
                  <a:gd name="T50" fmla="*/ 12 w 71"/>
                  <a:gd name="T51" fmla="*/ 82 h 83"/>
                  <a:gd name="T52" fmla="*/ 4 w 71"/>
                  <a:gd name="T53" fmla="*/ 77 h 83"/>
                  <a:gd name="T54" fmla="*/ 0 w 71"/>
                  <a:gd name="T55" fmla="*/ 67 h 83"/>
                  <a:gd name="T56" fmla="*/ 0 w 71"/>
                  <a:gd name="T57" fmla="*/ 56 h 83"/>
                  <a:gd name="T58" fmla="*/ 6 w 71"/>
                  <a:gd name="T59" fmla="*/ 47 h 83"/>
                  <a:gd name="T60" fmla="*/ 25 w 71"/>
                  <a:gd name="T61" fmla="*/ 35 h 83"/>
                  <a:gd name="T62" fmla="*/ 43 w 71"/>
                  <a:gd name="T63" fmla="*/ 26 h 83"/>
                  <a:gd name="T64" fmla="*/ 41 w 71"/>
                  <a:gd name="T65" fmla="*/ 13 h 83"/>
                  <a:gd name="T66" fmla="*/ 36 w 71"/>
                  <a:gd name="T67" fmla="*/ 7 h 83"/>
                  <a:gd name="T68" fmla="*/ 28 w 71"/>
                  <a:gd name="T69" fmla="*/ 5 h 83"/>
                  <a:gd name="T70" fmla="*/ 20 w 71"/>
                  <a:gd name="T71" fmla="*/ 8 h 83"/>
                  <a:gd name="T72" fmla="*/ 17 w 71"/>
                  <a:gd name="T73" fmla="*/ 15 h 83"/>
                  <a:gd name="T74" fmla="*/ 17 w 71"/>
                  <a:gd name="T75" fmla="*/ 23 h 83"/>
                  <a:gd name="T76" fmla="*/ 12 w 71"/>
                  <a:gd name="T77" fmla="*/ 28 h 83"/>
                  <a:gd name="T78" fmla="*/ 6 w 71"/>
                  <a:gd name="T79" fmla="*/ 28 h 83"/>
                  <a:gd name="T80" fmla="*/ 3 w 71"/>
                  <a:gd name="T81" fmla="*/ 23 h 83"/>
                  <a:gd name="T82" fmla="*/ 3 w 71"/>
                  <a:gd name="T83" fmla="*/ 15 h 83"/>
                  <a:gd name="T84" fmla="*/ 9 w 71"/>
                  <a:gd name="T85" fmla="*/ 5 h 83"/>
                  <a:gd name="T86" fmla="*/ 23 w 71"/>
                  <a:gd name="T8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1" h="83">
                    <a:moveTo>
                      <a:pt x="43" y="34"/>
                    </a:moveTo>
                    <a:lnTo>
                      <a:pt x="36" y="37"/>
                    </a:lnTo>
                    <a:lnTo>
                      <a:pt x="30" y="39"/>
                    </a:lnTo>
                    <a:lnTo>
                      <a:pt x="27" y="42"/>
                    </a:lnTo>
                    <a:lnTo>
                      <a:pt x="20" y="45"/>
                    </a:lnTo>
                    <a:lnTo>
                      <a:pt x="17" y="50"/>
                    </a:lnTo>
                    <a:lnTo>
                      <a:pt x="14" y="53"/>
                    </a:lnTo>
                    <a:lnTo>
                      <a:pt x="14" y="58"/>
                    </a:lnTo>
                    <a:lnTo>
                      <a:pt x="14" y="64"/>
                    </a:lnTo>
                    <a:lnTo>
                      <a:pt x="17" y="69"/>
                    </a:lnTo>
                    <a:lnTo>
                      <a:pt x="22" y="72"/>
                    </a:lnTo>
                    <a:lnTo>
                      <a:pt x="27" y="72"/>
                    </a:lnTo>
                    <a:lnTo>
                      <a:pt x="31" y="72"/>
                    </a:lnTo>
                    <a:lnTo>
                      <a:pt x="36" y="69"/>
                    </a:lnTo>
                    <a:lnTo>
                      <a:pt x="43" y="64"/>
                    </a:lnTo>
                    <a:lnTo>
                      <a:pt x="43" y="34"/>
                    </a:lnTo>
                    <a:close/>
                    <a:moveTo>
                      <a:pt x="31" y="0"/>
                    </a:moveTo>
                    <a:lnTo>
                      <a:pt x="38" y="0"/>
                    </a:lnTo>
                    <a:lnTo>
                      <a:pt x="44" y="2"/>
                    </a:lnTo>
                    <a:lnTo>
                      <a:pt x="49" y="4"/>
                    </a:lnTo>
                    <a:lnTo>
                      <a:pt x="52" y="7"/>
                    </a:lnTo>
                    <a:lnTo>
                      <a:pt x="55" y="12"/>
                    </a:lnTo>
                    <a:lnTo>
                      <a:pt x="57" y="15"/>
                    </a:lnTo>
                    <a:lnTo>
                      <a:pt x="57" y="20"/>
                    </a:lnTo>
                    <a:lnTo>
                      <a:pt x="57" y="26"/>
                    </a:lnTo>
                    <a:lnTo>
                      <a:pt x="57" y="53"/>
                    </a:lnTo>
                    <a:lnTo>
                      <a:pt x="57" y="59"/>
                    </a:lnTo>
                    <a:lnTo>
                      <a:pt x="57" y="64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60" y="70"/>
                    </a:lnTo>
                    <a:lnTo>
                      <a:pt x="62" y="72"/>
                    </a:lnTo>
                    <a:lnTo>
                      <a:pt x="63" y="70"/>
                    </a:lnTo>
                    <a:lnTo>
                      <a:pt x="65" y="69"/>
                    </a:lnTo>
                    <a:lnTo>
                      <a:pt x="68" y="67"/>
                    </a:lnTo>
                    <a:lnTo>
                      <a:pt x="71" y="64"/>
                    </a:lnTo>
                    <a:lnTo>
                      <a:pt x="71" y="69"/>
                    </a:lnTo>
                    <a:lnTo>
                      <a:pt x="65" y="77"/>
                    </a:lnTo>
                    <a:lnTo>
                      <a:pt x="58" y="82"/>
                    </a:lnTo>
                    <a:lnTo>
                      <a:pt x="52" y="82"/>
                    </a:lnTo>
                    <a:lnTo>
                      <a:pt x="49" y="82"/>
                    </a:lnTo>
                    <a:lnTo>
                      <a:pt x="46" y="80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3" y="69"/>
                    </a:lnTo>
                    <a:lnTo>
                      <a:pt x="38" y="74"/>
                    </a:lnTo>
                    <a:lnTo>
                      <a:pt x="33" y="77"/>
                    </a:lnTo>
                    <a:lnTo>
                      <a:pt x="30" y="78"/>
                    </a:lnTo>
                    <a:lnTo>
                      <a:pt x="28" y="80"/>
                    </a:lnTo>
                    <a:lnTo>
                      <a:pt x="23" y="82"/>
                    </a:lnTo>
                    <a:lnTo>
                      <a:pt x="19" y="83"/>
                    </a:lnTo>
                    <a:lnTo>
                      <a:pt x="12" y="82"/>
                    </a:lnTo>
                    <a:lnTo>
                      <a:pt x="9" y="80"/>
                    </a:lnTo>
                    <a:lnTo>
                      <a:pt x="4" y="77"/>
                    </a:lnTo>
                    <a:lnTo>
                      <a:pt x="1" y="72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1" y="53"/>
                    </a:lnTo>
                    <a:lnTo>
                      <a:pt x="6" y="47"/>
                    </a:lnTo>
                    <a:lnTo>
                      <a:pt x="14" y="42"/>
                    </a:lnTo>
                    <a:lnTo>
                      <a:pt x="25" y="35"/>
                    </a:lnTo>
                    <a:lnTo>
                      <a:pt x="43" y="29"/>
                    </a:lnTo>
                    <a:lnTo>
                      <a:pt x="43" y="26"/>
                    </a:lnTo>
                    <a:lnTo>
                      <a:pt x="43" y="18"/>
                    </a:lnTo>
                    <a:lnTo>
                      <a:pt x="41" y="13"/>
                    </a:lnTo>
                    <a:lnTo>
                      <a:pt x="39" y="10"/>
                    </a:lnTo>
                    <a:lnTo>
                      <a:pt x="36" y="7"/>
                    </a:lnTo>
                    <a:lnTo>
                      <a:pt x="33" y="5"/>
                    </a:lnTo>
                    <a:lnTo>
                      <a:pt x="28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20"/>
                    </a:lnTo>
                    <a:lnTo>
                      <a:pt x="17" y="23"/>
                    </a:lnTo>
                    <a:lnTo>
                      <a:pt x="15" y="26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5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8" name="Freeform 5209"/>
              <p:cNvSpPr>
                <a:spLocks/>
              </p:cNvSpPr>
              <p:nvPr/>
            </p:nvSpPr>
            <p:spPr bwMode="auto">
              <a:xfrm>
                <a:off x="12351" y="16552"/>
                <a:ext cx="24" cy="52"/>
              </a:xfrm>
              <a:custGeom>
                <a:avLst/>
                <a:gdLst>
                  <a:gd name="T0" fmla="*/ 24 w 47"/>
                  <a:gd name="T1" fmla="*/ 0 h 105"/>
                  <a:gd name="T2" fmla="*/ 27 w 47"/>
                  <a:gd name="T3" fmla="*/ 0 h 105"/>
                  <a:gd name="T4" fmla="*/ 27 w 47"/>
                  <a:gd name="T5" fmla="*/ 25 h 105"/>
                  <a:gd name="T6" fmla="*/ 46 w 47"/>
                  <a:gd name="T7" fmla="*/ 25 h 105"/>
                  <a:gd name="T8" fmla="*/ 46 w 47"/>
                  <a:gd name="T9" fmla="*/ 31 h 105"/>
                  <a:gd name="T10" fmla="*/ 27 w 47"/>
                  <a:gd name="T11" fmla="*/ 31 h 105"/>
                  <a:gd name="T12" fmla="*/ 27 w 47"/>
                  <a:gd name="T13" fmla="*/ 82 h 105"/>
                  <a:gd name="T14" fmla="*/ 27 w 47"/>
                  <a:gd name="T15" fmla="*/ 87 h 105"/>
                  <a:gd name="T16" fmla="*/ 28 w 47"/>
                  <a:gd name="T17" fmla="*/ 90 h 105"/>
                  <a:gd name="T18" fmla="*/ 28 w 47"/>
                  <a:gd name="T19" fmla="*/ 92 h 105"/>
                  <a:gd name="T20" fmla="*/ 31 w 47"/>
                  <a:gd name="T21" fmla="*/ 95 h 105"/>
                  <a:gd name="T22" fmla="*/ 35 w 47"/>
                  <a:gd name="T23" fmla="*/ 95 h 105"/>
                  <a:gd name="T24" fmla="*/ 38 w 47"/>
                  <a:gd name="T25" fmla="*/ 95 h 105"/>
                  <a:gd name="T26" fmla="*/ 39 w 47"/>
                  <a:gd name="T27" fmla="*/ 93 h 105"/>
                  <a:gd name="T28" fmla="*/ 43 w 47"/>
                  <a:gd name="T29" fmla="*/ 92 h 105"/>
                  <a:gd name="T30" fmla="*/ 44 w 47"/>
                  <a:gd name="T31" fmla="*/ 89 h 105"/>
                  <a:gd name="T32" fmla="*/ 47 w 47"/>
                  <a:gd name="T33" fmla="*/ 89 h 105"/>
                  <a:gd name="T34" fmla="*/ 46 w 47"/>
                  <a:gd name="T35" fmla="*/ 93 h 105"/>
                  <a:gd name="T36" fmla="*/ 43 w 47"/>
                  <a:gd name="T37" fmla="*/ 98 h 105"/>
                  <a:gd name="T38" fmla="*/ 39 w 47"/>
                  <a:gd name="T39" fmla="*/ 101 h 105"/>
                  <a:gd name="T40" fmla="*/ 33 w 47"/>
                  <a:gd name="T41" fmla="*/ 105 h 105"/>
                  <a:gd name="T42" fmla="*/ 28 w 47"/>
                  <a:gd name="T43" fmla="*/ 105 h 105"/>
                  <a:gd name="T44" fmla="*/ 24 w 47"/>
                  <a:gd name="T45" fmla="*/ 105 h 105"/>
                  <a:gd name="T46" fmla="*/ 20 w 47"/>
                  <a:gd name="T47" fmla="*/ 103 h 105"/>
                  <a:gd name="T48" fmla="*/ 17 w 47"/>
                  <a:gd name="T49" fmla="*/ 100 h 105"/>
                  <a:gd name="T50" fmla="*/ 14 w 47"/>
                  <a:gd name="T51" fmla="*/ 97 h 105"/>
                  <a:gd name="T52" fmla="*/ 12 w 47"/>
                  <a:gd name="T53" fmla="*/ 92 h 105"/>
                  <a:gd name="T54" fmla="*/ 12 w 47"/>
                  <a:gd name="T55" fmla="*/ 84 h 105"/>
                  <a:gd name="T56" fmla="*/ 12 w 47"/>
                  <a:gd name="T57" fmla="*/ 31 h 105"/>
                  <a:gd name="T58" fmla="*/ 0 w 47"/>
                  <a:gd name="T59" fmla="*/ 31 h 105"/>
                  <a:gd name="T60" fmla="*/ 0 w 47"/>
                  <a:gd name="T61" fmla="*/ 28 h 105"/>
                  <a:gd name="T62" fmla="*/ 4 w 47"/>
                  <a:gd name="T63" fmla="*/ 25 h 105"/>
                  <a:gd name="T64" fmla="*/ 9 w 47"/>
                  <a:gd name="T65" fmla="*/ 22 h 105"/>
                  <a:gd name="T66" fmla="*/ 14 w 47"/>
                  <a:gd name="T67" fmla="*/ 17 h 105"/>
                  <a:gd name="T68" fmla="*/ 19 w 47"/>
                  <a:gd name="T69" fmla="*/ 11 h 105"/>
                  <a:gd name="T70" fmla="*/ 20 w 47"/>
                  <a:gd name="T71" fmla="*/ 9 h 105"/>
                  <a:gd name="T72" fmla="*/ 22 w 47"/>
                  <a:gd name="T73" fmla="*/ 4 h 105"/>
                  <a:gd name="T74" fmla="*/ 24 w 47"/>
                  <a:gd name="T7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105">
                    <a:moveTo>
                      <a:pt x="24" y="0"/>
                    </a:moveTo>
                    <a:lnTo>
                      <a:pt x="27" y="0"/>
                    </a:lnTo>
                    <a:lnTo>
                      <a:pt x="27" y="25"/>
                    </a:lnTo>
                    <a:lnTo>
                      <a:pt x="46" y="25"/>
                    </a:lnTo>
                    <a:lnTo>
                      <a:pt x="46" y="31"/>
                    </a:lnTo>
                    <a:lnTo>
                      <a:pt x="27" y="31"/>
                    </a:lnTo>
                    <a:lnTo>
                      <a:pt x="27" y="82"/>
                    </a:lnTo>
                    <a:lnTo>
                      <a:pt x="27" y="87"/>
                    </a:lnTo>
                    <a:lnTo>
                      <a:pt x="28" y="90"/>
                    </a:lnTo>
                    <a:lnTo>
                      <a:pt x="28" y="92"/>
                    </a:lnTo>
                    <a:lnTo>
                      <a:pt x="31" y="95"/>
                    </a:lnTo>
                    <a:lnTo>
                      <a:pt x="35" y="95"/>
                    </a:lnTo>
                    <a:lnTo>
                      <a:pt x="38" y="95"/>
                    </a:lnTo>
                    <a:lnTo>
                      <a:pt x="39" y="93"/>
                    </a:lnTo>
                    <a:lnTo>
                      <a:pt x="43" y="92"/>
                    </a:lnTo>
                    <a:lnTo>
                      <a:pt x="44" y="89"/>
                    </a:lnTo>
                    <a:lnTo>
                      <a:pt x="47" y="89"/>
                    </a:lnTo>
                    <a:lnTo>
                      <a:pt x="46" y="93"/>
                    </a:lnTo>
                    <a:lnTo>
                      <a:pt x="43" y="98"/>
                    </a:lnTo>
                    <a:lnTo>
                      <a:pt x="39" y="101"/>
                    </a:lnTo>
                    <a:lnTo>
                      <a:pt x="33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3"/>
                    </a:lnTo>
                    <a:lnTo>
                      <a:pt x="17" y="100"/>
                    </a:lnTo>
                    <a:lnTo>
                      <a:pt x="14" y="97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1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4" y="25"/>
                    </a:lnTo>
                    <a:lnTo>
                      <a:pt x="9" y="22"/>
                    </a:lnTo>
                    <a:lnTo>
                      <a:pt x="14" y="17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2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9" name="Freeform 5210"/>
              <p:cNvSpPr>
                <a:spLocks noEditPoints="1"/>
              </p:cNvSpPr>
              <p:nvPr/>
            </p:nvSpPr>
            <p:spPr bwMode="auto">
              <a:xfrm>
                <a:off x="12377" y="16543"/>
                <a:ext cx="20" cy="61"/>
              </a:xfrm>
              <a:custGeom>
                <a:avLst/>
                <a:gdLst>
                  <a:gd name="T0" fmla="*/ 24 w 40"/>
                  <a:gd name="T1" fmla="*/ 41 h 123"/>
                  <a:gd name="T2" fmla="*/ 27 w 40"/>
                  <a:gd name="T3" fmla="*/ 41 h 123"/>
                  <a:gd name="T4" fmla="*/ 27 w 40"/>
                  <a:gd name="T5" fmla="*/ 103 h 123"/>
                  <a:gd name="T6" fmla="*/ 29 w 40"/>
                  <a:gd name="T7" fmla="*/ 110 h 123"/>
                  <a:gd name="T8" fmla="*/ 29 w 40"/>
                  <a:gd name="T9" fmla="*/ 115 h 123"/>
                  <a:gd name="T10" fmla="*/ 30 w 40"/>
                  <a:gd name="T11" fmla="*/ 116 h 123"/>
                  <a:gd name="T12" fmla="*/ 32 w 40"/>
                  <a:gd name="T13" fmla="*/ 118 h 123"/>
                  <a:gd name="T14" fmla="*/ 35 w 40"/>
                  <a:gd name="T15" fmla="*/ 118 h 123"/>
                  <a:gd name="T16" fmla="*/ 40 w 40"/>
                  <a:gd name="T17" fmla="*/ 119 h 123"/>
                  <a:gd name="T18" fmla="*/ 40 w 40"/>
                  <a:gd name="T19" fmla="*/ 123 h 123"/>
                  <a:gd name="T20" fmla="*/ 2 w 40"/>
                  <a:gd name="T21" fmla="*/ 123 h 123"/>
                  <a:gd name="T22" fmla="*/ 2 w 40"/>
                  <a:gd name="T23" fmla="*/ 119 h 123"/>
                  <a:gd name="T24" fmla="*/ 7 w 40"/>
                  <a:gd name="T25" fmla="*/ 118 h 123"/>
                  <a:gd name="T26" fmla="*/ 10 w 40"/>
                  <a:gd name="T27" fmla="*/ 118 h 123"/>
                  <a:gd name="T28" fmla="*/ 11 w 40"/>
                  <a:gd name="T29" fmla="*/ 116 h 123"/>
                  <a:gd name="T30" fmla="*/ 13 w 40"/>
                  <a:gd name="T31" fmla="*/ 115 h 123"/>
                  <a:gd name="T32" fmla="*/ 13 w 40"/>
                  <a:gd name="T33" fmla="*/ 110 h 123"/>
                  <a:gd name="T34" fmla="*/ 13 w 40"/>
                  <a:gd name="T35" fmla="*/ 103 h 123"/>
                  <a:gd name="T36" fmla="*/ 13 w 40"/>
                  <a:gd name="T37" fmla="*/ 73 h 123"/>
                  <a:gd name="T38" fmla="*/ 13 w 40"/>
                  <a:gd name="T39" fmla="*/ 67 h 123"/>
                  <a:gd name="T40" fmla="*/ 13 w 40"/>
                  <a:gd name="T41" fmla="*/ 61 h 123"/>
                  <a:gd name="T42" fmla="*/ 13 w 40"/>
                  <a:gd name="T43" fmla="*/ 57 h 123"/>
                  <a:gd name="T44" fmla="*/ 11 w 40"/>
                  <a:gd name="T45" fmla="*/ 54 h 123"/>
                  <a:gd name="T46" fmla="*/ 11 w 40"/>
                  <a:gd name="T47" fmla="*/ 54 h 123"/>
                  <a:gd name="T48" fmla="*/ 10 w 40"/>
                  <a:gd name="T49" fmla="*/ 53 h 123"/>
                  <a:gd name="T50" fmla="*/ 8 w 40"/>
                  <a:gd name="T51" fmla="*/ 53 h 123"/>
                  <a:gd name="T52" fmla="*/ 5 w 40"/>
                  <a:gd name="T53" fmla="*/ 53 h 123"/>
                  <a:gd name="T54" fmla="*/ 2 w 40"/>
                  <a:gd name="T55" fmla="*/ 54 h 123"/>
                  <a:gd name="T56" fmla="*/ 0 w 40"/>
                  <a:gd name="T57" fmla="*/ 51 h 123"/>
                  <a:gd name="T58" fmla="*/ 24 w 40"/>
                  <a:gd name="T59" fmla="*/ 41 h 123"/>
                  <a:gd name="T60" fmla="*/ 21 w 40"/>
                  <a:gd name="T61" fmla="*/ 0 h 123"/>
                  <a:gd name="T62" fmla="*/ 24 w 40"/>
                  <a:gd name="T63" fmla="*/ 0 h 123"/>
                  <a:gd name="T64" fmla="*/ 27 w 40"/>
                  <a:gd name="T65" fmla="*/ 2 h 123"/>
                  <a:gd name="T66" fmla="*/ 29 w 40"/>
                  <a:gd name="T67" fmla="*/ 5 h 123"/>
                  <a:gd name="T68" fmla="*/ 29 w 40"/>
                  <a:gd name="T69" fmla="*/ 8 h 123"/>
                  <a:gd name="T70" fmla="*/ 29 w 40"/>
                  <a:gd name="T71" fmla="*/ 11 h 123"/>
                  <a:gd name="T72" fmla="*/ 27 w 40"/>
                  <a:gd name="T73" fmla="*/ 14 h 123"/>
                  <a:gd name="T74" fmla="*/ 24 w 40"/>
                  <a:gd name="T75" fmla="*/ 16 h 123"/>
                  <a:gd name="T76" fmla="*/ 21 w 40"/>
                  <a:gd name="T77" fmla="*/ 18 h 123"/>
                  <a:gd name="T78" fmla="*/ 18 w 40"/>
                  <a:gd name="T79" fmla="*/ 16 h 123"/>
                  <a:gd name="T80" fmla="*/ 14 w 40"/>
                  <a:gd name="T81" fmla="*/ 14 h 123"/>
                  <a:gd name="T82" fmla="*/ 13 w 40"/>
                  <a:gd name="T83" fmla="*/ 11 h 123"/>
                  <a:gd name="T84" fmla="*/ 11 w 40"/>
                  <a:gd name="T85" fmla="*/ 8 h 123"/>
                  <a:gd name="T86" fmla="*/ 13 w 40"/>
                  <a:gd name="T87" fmla="*/ 5 h 123"/>
                  <a:gd name="T88" fmla="*/ 14 w 40"/>
                  <a:gd name="T89" fmla="*/ 2 h 123"/>
                  <a:gd name="T90" fmla="*/ 18 w 40"/>
                  <a:gd name="T91" fmla="*/ 0 h 123"/>
                  <a:gd name="T92" fmla="*/ 21 w 40"/>
                  <a:gd name="T9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123">
                    <a:moveTo>
                      <a:pt x="24" y="41"/>
                    </a:moveTo>
                    <a:lnTo>
                      <a:pt x="27" y="41"/>
                    </a:lnTo>
                    <a:lnTo>
                      <a:pt x="27" y="103"/>
                    </a:lnTo>
                    <a:lnTo>
                      <a:pt x="29" y="110"/>
                    </a:lnTo>
                    <a:lnTo>
                      <a:pt x="29" y="115"/>
                    </a:lnTo>
                    <a:lnTo>
                      <a:pt x="30" y="116"/>
                    </a:lnTo>
                    <a:lnTo>
                      <a:pt x="32" y="118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0" y="123"/>
                    </a:lnTo>
                    <a:lnTo>
                      <a:pt x="2" y="123"/>
                    </a:lnTo>
                    <a:lnTo>
                      <a:pt x="2" y="119"/>
                    </a:lnTo>
                    <a:lnTo>
                      <a:pt x="7" y="118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3" y="115"/>
                    </a:lnTo>
                    <a:lnTo>
                      <a:pt x="13" y="110"/>
                    </a:lnTo>
                    <a:lnTo>
                      <a:pt x="13" y="103"/>
                    </a:lnTo>
                    <a:lnTo>
                      <a:pt x="13" y="73"/>
                    </a:lnTo>
                    <a:lnTo>
                      <a:pt x="13" y="67"/>
                    </a:lnTo>
                    <a:lnTo>
                      <a:pt x="13" y="61"/>
                    </a:lnTo>
                    <a:lnTo>
                      <a:pt x="13" y="57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5" y="53"/>
                    </a:lnTo>
                    <a:lnTo>
                      <a:pt x="2" y="54"/>
                    </a:lnTo>
                    <a:lnTo>
                      <a:pt x="0" y="51"/>
                    </a:lnTo>
                    <a:lnTo>
                      <a:pt x="24" y="41"/>
                    </a:lnTo>
                    <a:close/>
                    <a:moveTo>
                      <a:pt x="21" y="0"/>
                    </a:moveTo>
                    <a:lnTo>
                      <a:pt x="24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8"/>
                    </a:lnTo>
                    <a:lnTo>
                      <a:pt x="29" y="11"/>
                    </a:lnTo>
                    <a:lnTo>
                      <a:pt x="27" y="14"/>
                    </a:lnTo>
                    <a:lnTo>
                      <a:pt x="24" y="16"/>
                    </a:lnTo>
                    <a:lnTo>
                      <a:pt x="21" y="18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3" y="11"/>
                    </a:lnTo>
                    <a:lnTo>
                      <a:pt x="11" y="8"/>
                    </a:lnTo>
                    <a:lnTo>
                      <a:pt x="13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0" name="Freeform 5211"/>
              <p:cNvSpPr>
                <a:spLocks noEditPoints="1"/>
              </p:cNvSpPr>
              <p:nvPr/>
            </p:nvSpPr>
            <p:spPr bwMode="auto">
              <a:xfrm>
                <a:off x="12402" y="16564"/>
                <a:ext cx="38" cy="41"/>
              </a:xfrm>
              <a:custGeom>
                <a:avLst/>
                <a:gdLst>
                  <a:gd name="T0" fmla="*/ 37 w 77"/>
                  <a:gd name="T1" fmla="*/ 5 h 83"/>
                  <a:gd name="T2" fmla="*/ 32 w 77"/>
                  <a:gd name="T3" fmla="*/ 7 h 83"/>
                  <a:gd name="T4" fmla="*/ 27 w 77"/>
                  <a:gd name="T5" fmla="*/ 8 h 83"/>
                  <a:gd name="T6" fmla="*/ 23 w 77"/>
                  <a:gd name="T7" fmla="*/ 12 h 83"/>
                  <a:gd name="T8" fmla="*/ 19 w 77"/>
                  <a:gd name="T9" fmla="*/ 18 h 83"/>
                  <a:gd name="T10" fmla="*/ 18 w 77"/>
                  <a:gd name="T11" fmla="*/ 23 h 83"/>
                  <a:gd name="T12" fmla="*/ 18 w 77"/>
                  <a:gd name="T13" fmla="*/ 29 h 83"/>
                  <a:gd name="T14" fmla="*/ 18 w 77"/>
                  <a:gd name="T15" fmla="*/ 35 h 83"/>
                  <a:gd name="T16" fmla="*/ 19 w 77"/>
                  <a:gd name="T17" fmla="*/ 51 h 83"/>
                  <a:gd name="T18" fmla="*/ 24 w 77"/>
                  <a:gd name="T19" fmla="*/ 64 h 83"/>
                  <a:gd name="T20" fmla="*/ 27 w 77"/>
                  <a:gd name="T21" fmla="*/ 70 h 83"/>
                  <a:gd name="T22" fmla="*/ 32 w 77"/>
                  <a:gd name="T23" fmla="*/ 74 h 83"/>
                  <a:gd name="T24" fmla="*/ 37 w 77"/>
                  <a:gd name="T25" fmla="*/ 77 h 83"/>
                  <a:gd name="T26" fmla="*/ 42 w 77"/>
                  <a:gd name="T27" fmla="*/ 77 h 83"/>
                  <a:gd name="T28" fmla="*/ 46 w 77"/>
                  <a:gd name="T29" fmla="*/ 77 h 83"/>
                  <a:gd name="T30" fmla="*/ 51 w 77"/>
                  <a:gd name="T31" fmla="*/ 74 h 83"/>
                  <a:gd name="T32" fmla="*/ 56 w 77"/>
                  <a:gd name="T33" fmla="*/ 70 h 83"/>
                  <a:gd name="T34" fmla="*/ 58 w 77"/>
                  <a:gd name="T35" fmla="*/ 66 h 83"/>
                  <a:gd name="T36" fmla="*/ 59 w 77"/>
                  <a:gd name="T37" fmla="*/ 61 h 83"/>
                  <a:gd name="T38" fmla="*/ 61 w 77"/>
                  <a:gd name="T39" fmla="*/ 55 h 83"/>
                  <a:gd name="T40" fmla="*/ 61 w 77"/>
                  <a:gd name="T41" fmla="*/ 47 h 83"/>
                  <a:gd name="T42" fmla="*/ 59 w 77"/>
                  <a:gd name="T43" fmla="*/ 28 h 83"/>
                  <a:gd name="T44" fmla="*/ 53 w 77"/>
                  <a:gd name="T45" fmla="*/ 13 h 83"/>
                  <a:gd name="T46" fmla="*/ 48 w 77"/>
                  <a:gd name="T47" fmla="*/ 8 h 83"/>
                  <a:gd name="T48" fmla="*/ 42 w 77"/>
                  <a:gd name="T49" fmla="*/ 7 h 83"/>
                  <a:gd name="T50" fmla="*/ 37 w 77"/>
                  <a:gd name="T51" fmla="*/ 5 h 83"/>
                  <a:gd name="T52" fmla="*/ 39 w 77"/>
                  <a:gd name="T53" fmla="*/ 0 h 83"/>
                  <a:gd name="T54" fmla="*/ 56 w 77"/>
                  <a:gd name="T55" fmla="*/ 4 h 83"/>
                  <a:gd name="T56" fmla="*/ 69 w 77"/>
                  <a:gd name="T57" fmla="*/ 13 h 83"/>
                  <a:gd name="T58" fmla="*/ 75 w 77"/>
                  <a:gd name="T59" fmla="*/ 26 h 83"/>
                  <a:gd name="T60" fmla="*/ 77 w 77"/>
                  <a:gd name="T61" fmla="*/ 40 h 83"/>
                  <a:gd name="T62" fmla="*/ 75 w 77"/>
                  <a:gd name="T63" fmla="*/ 50 h 83"/>
                  <a:gd name="T64" fmla="*/ 72 w 77"/>
                  <a:gd name="T65" fmla="*/ 61 h 83"/>
                  <a:gd name="T66" fmla="*/ 69 w 77"/>
                  <a:gd name="T67" fmla="*/ 67 h 83"/>
                  <a:gd name="T68" fmla="*/ 64 w 77"/>
                  <a:gd name="T69" fmla="*/ 74 h 83"/>
                  <a:gd name="T70" fmla="*/ 58 w 77"/>
                  <a:gd name="T71" fmla="*/ 78 h 83"/>
                  <a:gd name="T72" fmla="*/ 51 w 77"/>
                  <a:gd name="T73" fmla="*/ 80 h 83"/>
                  <a:gd name="T74" fmla="*/ 45 w 77"/>
                  <a:gd name="T75" fmla="*/ 83 h 83"/>
                  <a:gd name="T76" fmla="*/ 39 w 77"/>
                  <a:gd name="T77" fmla="*/ 83 h 83"/>
                  <a:gd name="T78" fmla="*/ 23 w 77"/>
                  <a:gd name="T79" fmla="*/ 80 h 83"/>
                  <a:gd name="T80" fmla="*/ 10 w 77"/>
                  <a:gd name="T81" fmla="*/ 69 h 83"/>
                  <a:gd name="T82" fmla="*/ 4 w 77"/>
                  <a:gd name="T83" fmla="*/ 56 h 83"/>
                  <a:gd name="T84" fmla="*/ 0 w 77"/>
                  <a:gd name="T85" fmla="*/ 42 h 83"/>
                  <a:gd name="T86" fmla="*/ 2 w 77"/>
                  <a:gd name="T87" fmla="*/ 31 h 83"/>
                  <a:gd name="T88" fmla="*/ 7 w 77"/>
                  <a:gd name="T89" fmla="*/ 21 h 83"/>
                  <a:gd name="T90" fmla="*/ 10 w 77"/>
                  <a:gd name="T91" fmla="*/ 15 h 83"/>
                  <a:gd name="T92" fmla="*/ 15 w 77"/>
                  <a:gd name="T93" fmla="*/ 8 h 83"/>
                  <a:gd name="T94" fmla="*/ 21 w 77"/>
                  <a:gd name="T95" fmla="*/ 5 h 83"/>
                  <a:gd name="T96" fmla="*/ 29 w 77"/>
                  <a:gd name="T97" fmla="*/ 0 h 83"/>
                  <a:gd name="T98" fmla="*/ 39 w 77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7" h="83">
                    <a:moveTo>
                      <a:pt x="37" y="5"/>
                    </a:moveTo>
                    <a:lnTo>
                      <a:pt x="32" y="7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9" y="18"/>
                    </a:lnTo>
                    <a:lnTo>
                      <a:pt x="18" y="23"/>
                    </a:lnTo>
                    <a:lnTo>
                      <a:pt x="18" y="29"/>
                    </a:lnTo>
                    <a:lnTo>
                      <a:pt x="18" y="35"/>
                    </a:lnTo>
                    <a:lnTo>
                      <a:pt x="19" y="51"/>
                    </a:lnTo>
                    <a:lnTo>
                      <a:pt x="24" y="64"/>
                    </a:lnTo>
                    <a:lnTo>
                      <a:pt x="27" y="70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6" y="77"/>
                    </a:lnTo>
                    <a:lnTo>
                      <a:pt x="51" y="74"/>
                    </a:lnTo>
                    <a:lnTo>
                      <a:pt x="56" y="70"/>
                    </a:lnTo>
                    <a:lnTo>
                      <a:pt x="58" y="66"/>
                    </a:lnTo>
                    <a:lnTo>
                      <a:pt x="59" y="61"/>
                    </a:lnTo>
                    <a:lnTo>
                      <a:pt x="61" y="55"/>
                    </a:lnTo>
                    <a:lnTo>
                      <a:pt x="61" y="47"/>
                    </a:lnTo>
                    <a:lnTo>
                      <a:pt x="59" y="2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2" y="7"/>
                    </a:lnTo>
                    <a:lnTo>
                      <a:pt x="37" y="5"/>
                    </a:lnTo>
                    <a:close/>
                    <a:moveTo>
                      <a:pt x="39" y="0"/>
                    </a:moveTo>
                    <a:lnTo>
                      <a:pt x="56" y="4"/>
                    </a:lnTo>
                    <a:lnTo>
                      <a:pt x="69" y="13"/>
                    </a:lnTo>
                    <a:lnTo>
                      <a:pt x="75" y="26"/>
                    </a:lnTo>
                    <a:lnTo>
                      <a:pt x="77" y="40"/>
                    </a:lnTo>
                    <a:lnTo>
                      <a:pt x="75" y="50"/>
                    </a:lnTo>
                    <a:lnTo>
                      <a:pt x="72" y="61"/>
                    </a:lnTo>
                    <a:lnTo>
                      <a:pt x="69" y="67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1" y="80"/>
                    </a:lnTo>
                    <a:lnTo>
                      <a:pt x="45" y="83"/>
                    </a:lnTo>
                    <a:lnTo>
                      <a:pt x="39" y="83"/>
                    </a:lnTo>
                    <a:lnTo>
                      <a:pt x="23" y="80"/>
                    </a:lnTo>
                    <a:lnTo>
                      <a:pt x="10" y="69"/>
                    </a:lnTo>
                    <a:lnTo>
                      <a:pt x="4" y="56"/>
                    </a:lnTo>
                    <a:lnTo>
                      <a:pt x="0" y="42"/>
                    </a:lnTo>
                    <a:lnTo>
                      <a:pt x="2" y="31"/>
                    </a:lnTo>
                    <a:lnTo>
                      <a:pt x="7" y="21"/>
                    </a:lnTo>
                    <a:lnTo>
                      <a:pt x="10" y="15"/>
                    </a:lnTo>
                    <a:lnTo>
                      <a:pt x="15" y="8"/>
                    </a:lnTo>
                    <a:lnTo>
                      <a:pt x="21" y="5"/>
                    </a:lnTo>
                    <a:lnTo>
                      <a:pt x="2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1" name="Freeform 5212"/>
              <p:cNvSpPr>
                <a:spLocks/>
              </p:cNvSpPr>
              <p:nvPr/>
            </p:nvSpPr>
            <p:spPr bwMode="auto">
              <a:xfrm>
                <a:off x="12444" y="16564"/>
                <a:ext cx="43" cy="40"/>
              </a:xfrm>
              <a:custGeom>
                <a:avLst/>
                <a:gdLst>
                  <a:gd name="T0" fmla="*/ 27 w 85"/>
                  <a:gd name="T1" fmla="*/ 0 h 82"/>
                  <a:gd name="T2" fmla="*/ 39 w 85"/>
                  <a:gd name="T3" fmla="*/ 4 h 82"/>
                  <a:gd name="T4" fmla="*/ 58 w 85"/>
                  <a:gd name="T5" fmla="*/ 0 h 82"/>
                  <a:gd name="T6" fmla="*/ 68 w 85"/>
                  <a:gd name="T7" fmla="*/ 7 h 82"/>
                  <a:gd name="T8" fmla="*/ 73 w 85"/>
                  <a:gd name="T9" fmla="*/ 18 h 82"/>
                  <a:gd name="T10" fmla="*/ 73 w 85"/>
                  <a:gd name="T11" fmla="*/ 29 h 82"/>
                  <a:gd name="T12" fmla="*/ 73 w 85"/>
                  <a:gd name="T13" fmla="*/ 69 h 82"/>
                  <a:gd name="T14" fmla="*/ 76 w 85"/>
                  <a:gd name="T15" fmla="*/ 75 h 82"/>
                  <a:gd name="T16" fmla="*/ 81 w 85"/>
                  <a:gd name="T17" fmla="*/ 77 h 82"/>
                  <a:gd name="T18" fmla="*/ 85 w 85"/>
                  <a:gd name="T19" fmla="*/ 82 h 82"/>
                  <a:gd name="T20" fmla="*/ 46 w 85"/>
                  <a:gd name="T21" fmla="*/ 78 h 82"/>
                  <a:gd name="T22" fmla="*/ 52 w 85"/>
                  <a:gd name="T23" fmla="*/ 77 h 82"/>
                  <a:gd name="T24" fmla="*/ 57 w 85"/>
                  <a:gd name="T25" fmla="*/ 74 h 82"/>
                  <a:gd name="T26" fmla="*/ 58 w 85"/>
                  <a:gd name="T27" fmla="*/ 69 h 82"/>
                  <a:gd name="T28" fmla="*/ 58 w 85"/>
                  <a:gd name="T29" fmla="*/ 31 h 82"/>
                  <a:gd name="T30" fmla="*/ 57 w 85"/>
                  <a:gd name="T31" fmla="*/ 20 h 82"/>
                  <a:gd name="T32" fmla="*/ 54 w 85"/>
                  <a:gd name="T33" fmla="*/ 12 h 82"/>
                  <a:gd name="T34" fmla="*/ 47 w 85"/>
                  <a:gd name="T35" fmla="*/ 10 h 82"/>
                  <a:gd name="T36" fmla="*/ 33 w 85"/>
                  <a:gd name="T37" fmla="*/ 15 h 82"/>
                  <a:gd name="T38" fmla="*/ 27 w 85"/>
                  <a:gd name="T39" fmla="*/ 62 h 82"/>
                  <a:gd name="T40" fmla="*/ 27 w 85"/>
                  <a:gd name="T41" fmla="*/ 70 h 82"/>
                  <a:gd name="T42" fmla="*/ 28 w 85"/>
                  <a:gd name="T43" fmla="*/ 75 h 82"/>
                  <a:gd name="T44" fmla="*/ 35 w 85"/>
                  <a:gd name="T45" fmla="*/ 77 h 82"/>
                  <a:gd name="T46" fmla="*/ 39 w 85"/>
                  <a:gd name="T47" fmla="*/ 82 h 82"/>
                  <a:gd name="T48" fmla="*/ 0 w 85"/>
                  <a:gd name="T49" fmla="*/ 78 h 82"/>
                  <a:gd name="T50" fmla="*/ 6 w 85"/>
                  <a:gd name="T51" fmla="*/ 77 h 82"/>
                  <a:gd name="T52" fmla="*/ 11 w 85"/>
                  <a:gd name="T53" fmla="*/ 75 h 82"/>
                  <a:gd name="T54" fmla="*/ 12 w 85"/>
                  <a:gd name="T55" fmla="*/ 69 h 82"/>
                  <a:gd name="T56" fmla="*/ 12 w 85"/>
                  <a:gd name="T57" fmla="*/ 34 h 82"/>
                  <a:gd name="T58" fmla="*/ 12 w 85"/>
                  <a:gd name="T59" fmla="*/ 20 h 82"/>
                  <a:gd name="T60" fmla="*/ 11 w 85"/>
                  <a:gd name="T61" fmla="*/ 15 h 82"/>
                  <a:gd name="T62" fmla="*/ 8 w 85"/>
                  <a:gd name="T63" fmla="*/ 12 h 82"/>
                  <a:gd name="T64" fmla="*/ 3 w 85"/>
                  <a:gd name="T65" fmla="*/ 12 h 82"/>
                  <a:gd name="T66" fmla="*/ 0 w 85"/>
                  <a:gd name="T6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5" h="82">
                    <a:moveTo>
                      <a:pt x="23" y="0"/>
                    </a:moveTo>
                    <a:lnTo>
                      <a:pt x="27" y="0"/>
                    </a:lnTo>
                    <a:lnTo>
                      <a:pt x="27" y="16"/>
                    </a:lnTo>
                    <a:lnTo>
                      <a:pt x="39" y="4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3" y="4"/>
                    </a:lnTo>
                    <a:lnTo>
                      <a:pt x="68" y="7"/>
                    </a:lnTo>
                    <a:lnTo>
                      <a:pt x="71" y="13"/>
                    </a:lnTo>
                    <a:lnTo>
                      <a:pt x="73" y="18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73" y="62"/>
                    </a:lnTo>
                    <a:lnTo>
                      <a:pt x="73" y="69"/>
                    </a:lnTo>
                    <a:lnTo>
                      <a:pt x="74" y="74"/>
                    </a:lnTo>
                    <a:lnTo>
                      <a:pt x="76" y="75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5" y="78"/>
                    </a:lnTo>
                    <a:lnTo>
                      <a:pt x="85" y="82"/>
                    </a:lnTo>
                    <a:lnTo>
                      <a:pt x="46" y="82"/>
                    </a:lnTo>
                    <a:lnTo>
                      <a:pt x="46" y="78"/>
                    </a:lnTo>
                    <a:lnTo>
                      <a:pt x="47" y="78"/>
                    </a:lnTo>
                    <a:lnTo>
                      <a:pt x="52" y="77"/>
                    </a:lnTo>
                    <a:lnTo>
                      <a:pt x="55" y="77"/>
                    </a:lnTo>
                    <a:lnTo>
                      <a:pt x="57" y="74"/>
                    </a:lnTo>
                    <a:lnTo>
                      <a:pt x="58" y="70"/>
                    </a:lnTo>
                    <a:lnTo>
                      <a:pt x="58" y="69"/>
                    </a:lnTo>
                    <a:lnTo>
                      <a:pt x="58" y="62"/>
                    </a:lnTo>
                    <a:lnTo>
                      <a:pt x="58" y="31"/>
                    </a:lnTo>
                    <a:lnTo>
                      <a:pt x="58" y="24"/>
                    </a:lnTo>
                    <a:lnTo>
                      <a:pt x="57" y="20"/>
                    </a:lnTo>
                    <a:lnTo>
                      <a:pt x="55" y="15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7" y="10"/>
                    </a:lnTo>
                    <a:lnTo>
                      <a:pt x="39" y="12"/>
                    </a:lnTo>
                    <a:lnTo>
                      <a:pt x="33" y="15"/>
                    </a:lnTo>
                    <a:lnTo>
                      <a:pt x="27" y="21"/>
                    </a:lnTo>
                    <a:lnTo>
                      <a:pt x="27" y="62"/>
                    </a:lnTo>
                    <a:lnTo>
                      <a:pt x="27" y="67"/>
                    </a:lnTo>
                    <a:lnTo>
                      <a:pt x="27" y="70"/>
                    </a:lnTo>
                    <a:lnTo>
                      <a:pt x="27" y="74"/>
                    </a:lnTo>
                    <a:lnTo>
                      <a:pt x="28" y="75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9" y="78"/>
                    </a:lnTo>
                    <a:lnTo>
                      <a:pt x="39" y="82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2" y="69"/>
                    </a:lnTo>
                    <a:lnTo>
                      <a:pt x="12" y="62"/>
                    </a:lnTo>
                    <a:lnTo>
                      <a:pt x="12" y="34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2" name="Freeform 5213"/>
              <p:cNvSpPr>
                <a:spLocks noEditPoints="1"/>
              </p:cNvSpPr>
              <p:nvPr/>
            </p:nvSpPr>
            <p:spPr bwMode="auto">
              <a:xfrm>
                <a:off x="12195" y="16650"/>
                <a:ext cx="58" cy="58"/>
              </a:xfrm>
              <a:custGeom>
                <a:avLst/>
                <a:gdLst>
                  <a:gd name="T0" fmla="*/ 42 w 116"/>
                  <a:gd name="T1" fmla="*/ 6 h 116"/>
                  <a:gd name="T2" fmla="*/ 34 w 116"/>
                  <a:gd name="T3" fmla="*/ 57 h 116"/>
                  <a:gd name="T4" fmla="*/ 46 w 116"/>
                  <a:gd name="T5" fmla="*/ 56 h 116"/>
                  <a:gd name="T6" fmla="*/ 59 w 116"/>
                  <a:gd name="T7" fmla="*/ 53 h 116"/>
                  <a:gd name="T8" fmla="*/ 69 w 116"/>
                  <a:gd name="T9" fmla="*/ 45 h 116"/>
                  <a:gd name="T10" fmla="*/ 72 w 116"/>
                  <a:gd name="T11" fmla="*/ 32 h 116"/>
                  <a:gd name="T12" fmla="*/ 69 w 116"/>
                  <a:gd name="T13" fmla="*/ 19 h 116"/>
                  <a:gd name="T14" fmla="*/ 61 w 116"/>
                  <a:gd name="T15" fmla="*/ 10 h 116"/>
                  <a:gd name="T16" fmla="*/ 48 w 116"/>
                  <a:gd name="T17" fmla="*/ 6 h 116"/>
                  <a:gd name="T18" fmla="*/ 43 w 116"/>
                  <a:gd name="T19" fmla="*/ 0 h 116"/>
                  <a:gd name="T20" fmla="*/ 70 w 116"/>
                  <a:gd name="T21" fmla="*/ 3 h 116"/>
                  <a:gd name="T22" fmla="*/ 81 w 116"/>
                  <a:gd name="T23" fmla="*/ 8 h 116"/>
                  <a:gd name="T24" fmla="*/ 89 w 116"/>
                  <a:gd name="T25" fmla="*/ 18 h 116"/>
                  <a:gd name="T26" fmla="*/ 91 w 116"/>
                  <a:gd name="T27" fmla="*/ 30 h 116"/>
                  <a:gd name="T28" fmla="*/ 88 w 116"/>
                  <a:gd name="T29" fmla="*/ 43 h 116"/>
                  <a:gd name="T30" fmla="*/ 80 w 116"/>
                  <a:gd name="T31" fmla="*/ 54 h 116"/>
                  <a:gd name="T32" fmla="*/ 62 w 116"/>
                  <a:gd name="T33" fmla="*/ 61 h 116"/>
                  <a:gd name="T34" fmla="*/ 92 w 116"/>
                  <a:gd name="T35" fmla="*/ 100 h 116"/>
                  <a:gd name="T36" fmla="*/ 100 w 116"/>
                  <a:gd name="T37" fmla="*/ 108 h 116"/>
                  <a:gd name="T38" fmla="*/ 116 w 116"/>
                  <a:gd name="T39" fmla="*/ 113 h 116"/>
                  <a:gd name="T40" fmla="*/ 86 w 116"/>
                  <a:gd name="T41" fmla="*/ 116 h 116"/>
                  <a:gd name="T42" fmla="*/ 42 w 116"/>
                  <a:gd name="T43" fmla="*/ 62 h 116"/>
                  <a:gd name="T44" fmla="*/ 37 w 116"/>
                  <a:gd name="T45" fmla="*/ 62 h 116"/>
                  <a:gd name="T46" fmla="*/ 34 w 116"/>
                  <a:gd name="T47" fmla="*/ 95 h 116"/>
                  <a:gd name="T48" fmla="*/ 35 w 116"/>
                  <a:gd name="T49" fmla="*/ 107 h 116"/>
                  <a:gd name="T50" fmla="*/ 38 w 116"/>
                  <a:gd name="T51" fmla="*/ 111 h 116"/>
                  <a:gd name="T52" fmla="*/ 46 w 116"/>
                  <a:gd name="T53" fmla="*/ 113 h 116"/>
                  <a:gd name="T54" fmla="*/ 51 w 116"/>
                  <a:gd name="T55" fmla="*/ 116 h 116"/>
                  <a:gd name="T56" fmla="*/ 0 w 116"/>
                  <a:gd name="T57" fmla="*/ 113 h 116"/>
                  <a:gd name="T58" fmla="*/ 10 w 116"/>
                  <a:gd name="T59" fmla="*/ 113 h 116"/>
                  <a:gd name="T60" fmla="*/ 16 w 116"/>
                  <a:gd name="T61" fmla="*/ 108 h 116"/>
                  <a:gd name="T62" fmla="*/ 18 w 116"/>
                  <a:gd name="T63" fmla="*/ 102 h 116"/>
                  <a:gd name="T64" fmla="*/ 18 w 116"/>
                  <a:gd name="T65" fmla="*/ 21 h 116"/>
                  <a:gd name="T66" fmla="*/ 16 w 116"/>
                  <a:gd name="T67" fmla="*/ 10 h 116"/>
                  <a:gd name="T68" fmla="*/ 13 w 116"/>
                  <a:gd name="T69" fmla="*/ 5 h 116"/>
                  <a:gd name="T70" fmla="*/ 5 w 116"/>
                  <a:gd name="T71" fmla="*/ 3 h 116"/>
                  <a:gd name="T72" fmla="*/ 0 w 116"/>
                  <a:gd name="T7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6" h="116">
                    <a:moveTo>
                      <a:pt x="48" y="6"/>
                    </a:moveTo>
                    <a:lnTo>
                      <a:pt x="42" y="6"/>
                    </a:lnTo>
                    <a:lnTo>
                      <a:pt x="34" y="8"/>
                    </a:lnTo>
                    <a:lnTo>
                      <a:pt x="34" y="57"/>
                    </a:lnTo>
                    <a:lnTo>
                      <a:pt x="38" y="57"/>
                    </a:lnTo>
                    <a:lnTo>
                      <a:pt x="46" y="56"/>
                    </a:lnTo>
                    <a:lnTo>
                      <a:pt x="53" y="56"/>
                    </a:lnTo>
                    <a:lnTo>
                      <a:pt x="59" y="53"/>
                    </a:lnTo>
                    <a:lnTo>
                      <a:pt x="64" y="49"/>
                    </a:lnTo>
                    <a:lnTo>
                      <a:pt x="69" y="45"/>
                    </a:lnTo>
                    <a:lnTo>
                      <a:pt x="70" y="38"/>
                    </a:lnTo>
                    <a:lnTo>
                      <a:pt x="72" y="32"/>
                    </a:lnTo>
                    <a:lnTo>
                      <a:pt x="72" y="24"/>
                    </a:lnTo>
                    <a:lnTo>
                      <a:pt x="69" y="19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4" y="8"/>
                    </a:lnTo>
                    <a:lnTo>
                      <a:pt x="48" y="6"/>
                    </a:lnTo>
                    <a:close/>
                    <a:moveTo>
                      <a:pt x="0" y="0"/>
                    </a:moveTo>
                    <a:lnTo>
                      <a:pt x="43" y="0"/>
                    </a:lnTo>
                    <a:lnTo>
                      <a:pt x="59" y="0"/>
                    </a:lnTo>
                    <a:lnTo>
                      <a:pt x="70" y="3"/>
                    </a:lnTo>
                    <a:lnTo>
                      <a:pt x="77" y="5"/>
                    </a:lnTo>
                    <a:lnTo>
                      <a:pt x="81" y="8"/>
                    </a:lnTo>
                    <a:lnTo>
                      <a:pt x="86" y="13"/>
                    </a:lnTo>
                    <a:lnTo>
                      <a:pt x="89" y="18"/>
                    </a:lnTo>
                    <a:lnTo>
                      <a:pt x="91" y="24"/>
                    </a:lnTo>
                    <a:lnTo>
                      <a:pt x="91" y="30"/>
                    </a:lnTo>
                    <a:lnTo>
                      <a:pt x="91" y="37"/>
                    </a:lnTo>
                    <a:lnTo>
                      <a:pt x="88" y="43"/>
                    </a:lnTo>
                    <a:lnTo>
                      <a:pt x="84" y="49"/>
                    </a:lnTo>
                    <a:lnTo>
                      <a:pt x="80" y="54"/>
                    </a:lnTo>
                    <a:lnTo>
                      <a:pt x="72" y="57"/>
                    </a:lnTo>
                    <a:lnTo>
                      <a:pt x="62" y="61"/>
                    </a:lnTo>
                    <a:lnTo>
                      <a:pt x="88" y="94"/>
                    </a:lnTo>
                    <a:lnTo>
                      <a:pt x="92" y="100"/>
                    </a:lnTo>
                    <a:lnTo>
                      <a:pt x="97" y="105"/>
                    </a:lnTo>
                    <a:lnTo>
                      <a:pt x="100" y="108"/>
                    </a:lnTo>
                    <a:lnTo>
                      <a:pt x="108" y="111"/>
                    </a:lnTo>
                    <a:lnTo>
                      <a:pt x="116" y="113"/>
                    </a:lnTo>
                    <a:lnTo>
                      <a:pt x="116" y="116"/>
                    </a:lnTo>
                    <a:lnTo>
                      <a:pt x="86" y="116"/>
                    </a:lnTo>
                    <a:lnTo>
                      <a:pt x="46" y="62"/>
                    </a:lnTo>
                    <a:lnTo>
                      <a:pt x="42" y="62"/>
                    </a:lnTo>
                    <a:lnTo>
                      <a:pt x="38" y="62"/>
                    </a:lnTo>
                    <a:lnTo>
                      <a:pt x="37" y="62"/>
                    </a:lnTo>
                    <a:lnTo>
                      <a:pt x="34" y="62"/>
                    </a:lnTo>
                    <a:lnTo>
                      <a:pt x="34" y="95"/>
                    </a:lnTo>
                    <a:lnTo>
                      <a:pt x="34" y="102"/>
                    </a:lnTo>
                    <a:lnTo>
                      <a:pt x="35" y="107"/>
                    </a:lnTo>
                    <a:lnTo>
                      <a:pt x="37" y="110"/>
                    </a:lnTo>
                    <a:lnTo>
                      <a:pt x="38" y="111"/>
                    </a:lnTo>
                    <a:lnTo>
                      <a:pt x="42" y="113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1" y="116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3" y="111"/>
                    </a:lnTo>
                    <a:lnTo>
                      <a:pt x="16" y="108"/>
                    </a:lnTo>
                    <a:lnTo>
                      <a:pt x="16" y="107"/>
                    </a:lnTo>
                    <a:lnTo>
                      <a:pt x="18" y="102"/>
                    </a:lnTo>
                    <a:lnTo>
                      <a:pt x="18" y="95"/>
                    </a:lnTo>
                    <a:lnTo>
                      <a:pt x="18" y="21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3" name="Freeform 5214"/>
              <p:cNvSpPr>
                <a:spLocks noEditPoints="1"/>
              </p:cNvSpPr>
              <p:nvPr/>
            </p:nvSpPr>
            <p:spPr bwMode="auto">
              <a:xfrm>
                <a:off x="12256" y="16667"/>
                <a:ext cx="33" cy="42"/>
              </a:xfrm>
              <a:custGeom>
                <a:avLst/>
                <a:gdLst>
                  <a:gd name="T0" fmla="*/ 32 w 67"/>
                  <a:gd name="T1" fmla="*/ 6 h 84"/>
                  <a:gd name="T2" fmla="*/ 27 w 67"/>
                  <a:gd name="T3" fmla="*/ 8 h 84"/>
                  <a:gd name="T4" fmla="*/ 22 w 67"/>
                  <a:gd name="T5" fmla="*/ 10 h 84"/>
                  <a:gd name="T6" fmla="*/ 19 w 67"/>
                  <a:gd name="T7" fmla="*/ 13 h 84"/>
                  <a:gd name="T8" fmla="*/ 16 w 67"/>
                  <a:gd name="T9" fmla="*/ 16 h 84"/>
                  <a:gd name="T10" fmla="*/ 14 w 67"/>
                  <a:gd name="T11" fmla="*/ 22 h 84"/>
                  <a:gd name="T12" fmla="*/ 13 w 67"/>
                  <a:gd name="T13" fmla="*/ 27 h 84"/>
                  <a:gd name="T14" fmla="*/ 49 w 67"/>
                  <a:gd name="T15" fmla="*/ 27 h 84"/>
                  <a:gd name="T16" fmla="*/ 48 w 67"/>
                  <a:gd name="T17" fmla="*/ 21 h 84"/>
                  <a:gd name="T18" fmla="*/ 48 w 67"/>
                  <a:gd name="T19" fmla="*/ 18 h 84"/>
                  <a:gd name="T20" fmla="*/ 45 w 67"/>
                  <a:gd name="T21" fmla="*/ 13 h 84"/>
                  <a:gd name="T22" fmla="*/ 41 w 67"/>
                  <a:gd name="T23" fmla="*/ 10 h 84"/>
                  <a:gd name="T24" fmla="*/ 37 w 67"/>
                  <a:gd name="T25" fmla="*/ 8 h 84"/>
                  <a:gd name="T26" fmla="*/ 32 w 67"/>
                  <a:gd name="T27" fmla="*/ 6 h 84"/>
                  <a:gd name="T28" fmla="*/ 37 w 67"/>
                  <a:gd name="T29" fmla="*/ 0 h 84"/>
                  <a:gd name="T30" fmla="*/ 45 w 67"/>
                  <a:gd name="T31" fmla="*/ 2 h 84"/>
                  <a:gd name="T32" fmla="*/ 52 w 67"/>
                  <a:gd name="T33" fmla="*/ 5 h 84"/>
                  <a:gd name="T34" fmla="*/ 59 w 67"/>
                  <a:gd name="T35" fmla="*/ 10 h 84"/>
                  <a:gd name="T36" fmla="*/ 64 w 67"/>
                  <a:gd name="T37" fmla="*/ 16 h 84"/>
                  <a:gd name="T38" fmla="*/ 65 w 67"/>
                  <a:gd name="T39" fmla="*/ 24 h 84"/>
                  <a:gd name="T40" fmla="*/ 67 w 67"/>
                  <a:gd name="T41" fmla="*/ 32 h 84"/>
                  <a:gd name="T42" fmla="*/ 13 w 67"/>
                  <a:gd name="T43" fmla="*/ 32 h 84"/>
                  <a:gd name="T44" fmla="*/ 14 w 67"/>
                  <a:gd name="T45" fmla="*/ 48 h 84"/>
                  <a:gd name="T46" fmla="*/ 21 w 67"/>
                  <a:gd name="T47" fmla="*/ 60 h 84"/>
                  <a:gd name="T48" fmla="*/ 27 w 67"/>
                  <a:gd name="T49" fmla="*/ 65 h 84"/>
                  <a:gd name="T50" fmla="*/ 33 w 67"/>
                  <a:gd name="T51" fmla="*/ 68 h 84"/>
                  <a:gd name="T52" fmla="*/ 41 w 67"/>
                  <a:gd name="T53" fmla="*/ 70 h 84"/>
                  <a:gd name="T54" fmla="*/ 48 w 67"/>
                  <a:gd name="T55" fmla="*/ 68 h 84"/>
                  <a:gd name="T56" fmla="*/ 54 w 67"/>
                  <a:gd name="T57" fmla="*/ 65 h 84"/>
                  <a:gd name="T58" fmla="*/ 59 w 67"/>
                  <a:gd name="T59" fmla="*/ 62 h 84"/>
                  <a:gd name="T60" fmla="*/ 62 w 67"/>
                  <a:gd name="T61" fmla="*/ 57 h 84"/>
                  <a:gd name="T62" fmla="*/ 64 w 67"/>
                  <a:gd name="T63" fmla="*/ 51 h 84"/>
                  <a:gd name="T64" fmla="*/ 67 w 67"/>
                  <a:gd name="T65" fmla="*/ 53 h 84"/>
                  <a:gd name="T66" fmla="*/ 65 w 67"/>
                  <a:gd name="T67" fmla="*/ 60 h 84"/>
                  <a:gd name="T68" fmla="*/ 62 w 67"/>
                  <a:gd name="T69" fmla="*/ 68 h 84"/>
                  <a:gd name="T70" fmla="*/ 56 w 67"/>
                  <a:gd name="T71" fmla="*/ 75 h 84"/>
                  <a:gd name="T72" fmla="*/ 52 w 67"/>
                  <a:gd name="T73" fmla="*/ 78 h 84"/>
                  <a:gd name="T74" fmla="*/ 46 w 67"/>
                  <a:gd name="T75" fmla="*/ 81 h 84"/>
                  <a:gd name="T76" fmla="*/ 41 w 67"/>
                  <a:gd name="T77" fmla="*/ 83 h 84"/>
                  <a:gd name="T78" fmla="*/ 35 w 67"/>
                  <a:gd name="T79" fmla="*/ 84 h 84"/>
                  <a:gd name="T80" fmla="*/ 29 w 67"/>
                  <a:gd name="T81" fmla="*/ 83 h 84"/>
                  <a:gd name="T82" fmla="*/ 22 w 67"/>
                  <a:gd name="T83" fmla="*/ 81 h 84"/>
                  <a:gd name="T84" fmla="*/ 16 w 67"/>
                  <a:gd name="T85" fmla="*/ 78 h 84"/>
                  <a:gd name="T86" fmla="*/ 11 w 67"/>
                  <a:gd name="T87" fmla="*/ 73 h 84"/>
                  <a:gd name="T88" fmla="*/ 3 w 67"/>
                  <a:gd name="T89" fmla="*/ 60 h 84"/>
                  <a:gd name="T90" fmla="*/ 0 w 67"/>
                  <a:gd name="T91" fmla="*/ 43 h 84"/>
                  <a:gd name="T92" fmla="*/ 3 w 67"/>
                  <a:gd name="T93" fmla="*/ 26 h 84"/>
                  <a:gd name="T94" fmla="*/ 11 w 67"/>
                  <a:gd name="T95" fmla="*/ 11 h 84"/>
                  <a:gd name="T96" fmla="*/ 22 w 67"/>
                  <a:gd name="T97" fmla="*/ 3 h 84"/>
                  <a:gd name="T98" fmla="*/ 37 w 67"/>
                  <a:gd name="T9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" h="84">
                    <a:moveTo>
                      <a:pt x="32" y="6"/>
                    </a:moveTo>
                    <a:lnTo>
                      <a:pt x="27" y="8"/>
                    </a:lnTo>
                    <a:lnTo>
                      <a:pt x="22" y="10"/>
                    </a:lnTo>
                    <a:lnTo>
                      <a:pt x="19" y="13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3" y="27"/>
                    </a:lnTo>
                    <a:lnTo>
                      <a:pt x="49" y="27"/>
                    </a:lnTo>
                    <a:lnTo>
                      <a:pt x="48" y="21"/>
                    </a:lnTo>
                    <a:lnTo>
                      <a:pt x="48" y="18"/>
                    </a:lnTo>
                    <a:lnTo>
                      <a:pt x="45" y="13"/>
                    </a:lnTo>
                    <a:lnTo>
                      <a:pt x="41" y="10"/>
                    </a:lnTo>
                    <a:lnTo>
                      <a:pt x="37" y="8"/>
                    </a:lnTo>
                    <a:lnTo>
                      <a:pt x="32" y="6"/>
                    </a:lnTo>
                    <a:close/>
                    <a:moveTo>
                      <a:pt x="37" y="0"/>
                    </a:moveTo>
                    <a:lnTo>
                      <a:pt x="45" y="2"/>
                    </a:lnTo>
                    <a:lnTo>
                      <a:pt x="52" y="5"/>
                    </a:lnTo>
                    <a:lnTo>
                      <a:pt x="59" y="10"/>
                    </a:lnTo>
                    <a:lnTo>
                      <a:pt x="64" y="16"/>
                    </a:lnTo>
                    <a:lnTo>
                      <a:pt x="65" y="24"/>
                    </a:lnTo>
                    <a:lnTo>
                      <a:pt x="67" y="32"/>
                    </a:lnTo>
                    <a:lnTo>
                      <a:pt x="13" y="32"/>
                    </a:lnTo>
                    <a:lnTo>
                      <a:pt x="14" y="48"/>
                    </a:lnTo>
                    <a:lnTo>
                      <a:pt x="21" y="60"/>
                    </a:lnTo>
                    <a:lnTo>
                      <a:pt x="27" y="65"/>
                    </a:lnTo>
                    <a:lnTo>
                      <a:pt x="33" y="68"/>
                    </a:lnTo>
                    <a:lnTo>
                      <a:pt x="41" y="70"/>
                    </a:lnTo>
                    <a:lnTo>
                      <a:pt x="48" y="68"/>
                    </a:lnTo>
                    <a:lnTo>
                      <a:pt x="54" y="65"/>
                    </a:lnTo>
                    <a:lnTo>
                      <a:pt x="59" y="62"/>
                    </a:lnTo>
                    <a:lnTo>
                      <a:pt x="62" y="57"/>
                    </a:lnTo>
                    <a:lnTo>
                      <a:pt x="64" y="51"/>
                    </a:lnTo>
                    <a:lnTo>
                      <a:pt x="67" y="53"/>
                    </a:lnTo>
                    <a:lnTo>
                      <a:pt x="65" y="60"/>
                    </a:lnTo>
                    <a:lnTo>
                      <a:pt x="62" y="68"/>
                    </a:lnTo>
                    <a:lnTo>
                      <a:pt x="56" y="75"/>
                    </a:lnTo>
                    <a:lnTo>
                      <a:pt x="52" y="78"/>
                    </a:lnTo>
                    <a:lnTo>
                      <a:pt x="46" y="81"/>
                    </a:lnTo>
                    <a:lnTo>
                      <a:pt x="41" y="83"/>
                    </a:lnTo>
                    <a:lnTo>
                      <a:pt x="35" y="84"/>
                    </a:lnTo>
                    <a:lnTo>
                      <a:pt x="29" y="83"/>
                    </a:lnTo>
                    <a:lnTo>
                      <a:pt x="22" y="81"/>
                    </a:lnTo>
                    <a:lnTo>
                      <a:pt x="16" y="78"/>
                    </a:lnTo>
                    <a:lnTo>
                      <a:pt x="11" y="73"/>
                    </a:lnTo>
                    <a:lnTo>
                      <a:pt x="3" y="60"/>
                    </a:lnTo>
                    <a:lnTo>
                      <a:pt x="0" y="43"/>
                    </a:lnTo>
                    <a:lnTo>
                      <a:pt x="3" y="26"/>
                    </a:lnTo>
                    <a:lnTo>
                      <a:pt x="11" y="11"/>
                    </a:lnTo>
                    <a:lnTo>
                      <a:pt x="22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4" name="Freeform 5215"/>
              <p:cNvSpPr>
                <a:spLocks/>
              </p:cNvSpPr>
              <p:nvPr/>
            </p:nvSpPr>
            <p:spPr bwMode="auto">
              <a:xfrm>
                <a:off x="12296" y="16667"/>
                <a:ext cx="26" cy="42"/>
              </a:xfrm>
              <a:custGeom>
                <a:avLst/>
                <a:gdLst>
                  <a:gd name="T0" fmla="*/ 29 w 52"/>
                  <a:gd name="T1" fmla="*/ 2 h 84"/>
                  <a:gd name="T2" fmla="*/ 38 w 52"/>
                  <a:gd name="T3" fmla="*/ 3 h 84"/>
                  <a:gd name="T4" fmla="*/ 43 w 52"/>
                  <a:gd name="T5" fmla="*/ 3 h 84"/>
                  <a:gd name="T6" fmla="*/ 45 w 52"/>
                  <a:gd name="T7" fmla="*/ 0 h 84"/>
                  <a:gd name="T8" fmla="*/ 48 w 52"/>
                  <a:gd name="T9" fmla="*/ 27 h 84"/>
                  <a:gd name="T10" fmla="*/ 41 w 52"/>
                  <a:gd name="T11" fmla="*/ 19 h 84"/>
                  <a:gd name="T12" fmla="*/ 37 w 52"/>
                  <a:gd name="T13" fmla="*/ 10 h 84"/>
                  <a:gd name="T14" fmla="*/ 29 w 52"/>
                  <a:gd name="T15" fmla="*/ 6 h 84"/>
                  <a:gd name="T16" fmla="*/ 18 w 52"/>
                  <a:gd name="T17" fmla="*/ 6 h 84"/>
                  <a:gd name="T18" fmla="*/ 11 w 52"/>
                  <a:gd name="T19" fmla="*/ 13 h 84"/>
                  <a:gd name="T20" fmla="*/ 11 w 52"/>
                  <a:gd name="T21" fmla="*/ 21 h 84"/>
                  <a:gd name="T22" fmla="*/ 16 w 52"/>
                  <a:gd name="T23" fmla="*/ 27 h 84"/>
                  <a:gd name="T24" fmla="*/ 35 w 52"/>
                  <a:gd name="T25" fmla="*/ 38 h 84"/>
                  <a:gd name="T26" fmla="*/ 49 w 52"/>
                  <a:gd name="T27" fmla="*/ 48 h 84"/>
                  <a:gd name="T28" fmla="*/ 52 w 52"/>
                  <a:gd name="T29" fmla="*/ 60 h 84"/>
                  <a:gd name="T30" fmla="*/ 49 w 52"/>
                  <a:gd name="T31" fmla="*/ 73 h 84"/>
                  <a:gd name="T32" fmla="*/ 40 w 52"/>
                  <a:gd name="T33" fmla="*/ 81 h 84"/>
                  <a:gd name="T34" fmla="*/ 27 w 52"/>
                  <a:gd name="T35" fmla="*/ 84 h 84"/>
                  <a:gd name="T36" fmla="*/ 11 w 52"/>
                  <a:gd name="T37" fmla="*/ 81 h 84"/>
                  <a:gd name="T38" fmla="*/ 6 w 52"/>
                  <a:gd name="T39" fmla="*/ 81 h 84"/>
                  <a:gd name="T40" fmla="*/ 3 w 52"/>
                  <a:gd name="T41" fmla="*/ 83 h 84"/>
                  <a:gd name="T42" fmla="*/ 0 w 52"/>
                  <a:gd name="T43" fmla="*/ 54 h 84"/>
                  <a:gd name="T44" fmla="*/ 5 w 52"/>
                  <a:gd name="T45" fmla="*/ 62 h 84"/>
                  <a:gd name="T46" fmla="*/ 11 w 52"/>
                  <a:gd name="T47" fmla="*/ 73 h 84"/>
                  <a:gd name="T48" fmla="*/ 22 w 52"/>
                  <a:gd name="T49" fmla="*/ 78 h 84"/>
                  <a:gd name="T50" fmla="*/ 32 w 52"/>
                  <a:gd name="T51" fmla="*/ 78 h 84"/>
                  <a:gd name="T52" fmla="*/ 40 w 52"/>
                  <a:gd name="T53" fmla="*/ 72 h 84"/>
                  <a:gd name="T54" fmla="*/ 40 w 52"/>
                  <a:gd name="T55" fmla="*/ 62 h 84"/>
                  <a:gd name="T56" fmla="*/ 32 w 52"/>
                  <a:gd name="T57" fmla="*/ 54 h 84"/>
                  <a:gd name="T58" fmla="*/ 19 w 52"/>
                  <a:gd name="T59" fmla="*/ 46 h 84"/>
                  <a:gd name="T60" fmla="*/ 6 w 52"/>
                  <a:gd name="T61" fmla="*/ 40 h 84"/>
                  <a:gd name="T62" fmla="*/ 0 w 52"/>
                  <a:gd name="T63" fmla="*/ 30 h 84"/>
                  <a:gd name="T64" fmla="*/ 0 w 52"/>
                  <a:gd name="T65" fmla="*/ 18 h 84"/>
                  <a:gd name="T66" fmla="*/ 6 w 52"/>
                  <a:gd name="T67" fmla="*/ 6 h 84"/>
                  <a:gd name="T68" fmla="*/ 18 w 52"/>
                  <a:gd name="T69" fmla="*/ 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84">
                    <a:moveTo>
                      <a:pt x="24" y="0"/>
                    </a:moveTo>
                    <a:lnTo>
                      <a:pt x="29" y="2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27"/>
                    </a:lnTo>
                    <a:lnTo>
                      <a:pt x="45" y="27"/>
                    </a:lnTo>
                    <a:lnTo>
                      <a:pt x="41" y="19"/>
                    </a:lnTo>
                    <a:lnTo>
                      <a:pt x="40" y="14"/>
                    </a:lnTo>
                    <a:lnTo>
                      <a:pt x="37" y="10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1" y="21"/>
                    </a:lnTo>
                    <a:lnTo>
                      <a:pt x="13" y="24"/>
                    </a:lnTo>
                    <a:lnTo>
                      <a:pt x="16" y="27"/>
                    </a:lnTo>
                    <a:lnTo>
                      <a:pt x="24" y="32"/>
                    </a:lnTo>
                    <a:lnTo>
                      <a:pt x="35" y="38"/>
                    </a:lnTo>
                    <a:lnTo>
                      <a:pt x="43" y="43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2" y="60"/>
                    </a:lnTo>
                    <a:lnTo>
                      <a:pt x="52" y="67"/>
                    </a:lnTo>
                    <a:lnTo>
                      <a:pt x="49" y="73"/>
                    </a:lnTo>
                    <a:lnTo>
                      <a:pt x="45" y="78"/>
                    </a:lnTo>
                    <a:lnTo>
                      <a:pt x="40" y="81"/>
                    </a:lnTo>
                    <a:lnTo>
                      <a:pt x="33" y="83"/>
                    </a:lnTo>
                    <a:lnTo>
                      <a:pt x="27" y="84"/>
                    </a:lnTo>
                    <a:lnTo>
                      <a:pt x="19" y="83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5" y="62"/>
                    </a:lnTo>
                    <a:lnTo>
                      <a:pt x="8" y="68"/>
                    </a:lnTo>
                    <a:lnTo>
                      <a:pt x="11" y="73"/>
                    </a:lnTo>
                    <a:lnTo>
                      <a:pt x="16" y="76"/>
                    </a:lnTo>
                    <a:lnTo>
                      <a:pt x="22" y="78"/>
                    </a:lnTo>
                    <a:lnTo>
                      <a:pt x="27" y="80"/>
                    </a:lnTo>
                    <a:lnTo>
                      <a:pt x="32" y="78"/>
                    </a:lnTo>
                    <a:lnTo>
                      <a:pt x="37" y="75"/>
                    </a:lnTo>
                    <a:lnTo>
                      <a:pt x="40" y="72"/>
                    </a:lnTo>
                    <a:lnTo>
                      <a:pt x="40" y="67"/>
                    </a:lnTo>
                    <a:lnTo>
                      <a:pt x="40" y="62"/>
                    </a:lnTo>
                    <a:lnTo>
                      <a:pt x="37" y="57"/>
                    </a:lnTo>
                    <a:lnTo>
                      <a:pt x="32" y="54"/>
                    </a:lnTo>
                    <a:lnTo>
                      <a:pt x="27" y="51"/>
                    </a:lnTo>
                    <a:lnTo>
                      <a:pt x="19" y="46"/>
                    </a:lnTo>
                    <a:lnTo>
                      <a:pt x="13" y="43"/>
                    </a:lnTo>
                    <a:lnTo>
                      <a:pt x="6" y="40"/>
                    </a:lnTo>
                    <a:lnTo>
                      <a:pt x="3" y="35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5" name="Freeform 5216"/>
              <p:cNvSpPr>
                <a:spLocks/>
              </p:cNvSpPr>
              <p:nvPr/>
            </p:nvSpPr>
            <p:spPr bwMode="auto">
              <a:xfrm>
                <a:off x="12325" y="16669"/>
                <a:ext cx="45" cy="40"/>
              </a:xfrm>
              <a:custGeom>
                <a:avLst/>
                <a:gdLst>
                  <a:gd name="T0" fmla="*/ 0 w 89"/>
                  <a:gd name="T1" fmla="*/ 0 h 81"/>
                  <a:gd name="T2" fmla="*/ 28 w 89"/>
                  <a:gd name="T3" fmla="*/ 0 h 81"/>
                  <a:gd name="T4" fmla="*/ 28 w 89"/>
                  <a:gd name="T5" fmla="*/ 53 h 81"/>
                  <a:gd name="T6" fmla="*/ 28 w 89"/>
                  <a:gd name="T7" fmla="*/ 59 h 81"/>
                  <a:gd name="T8" fmla="*/ 30 w 89"/>
                  <a:gd name="T9" fmla="*/ 64 h 81"/>
                  <a:gd name="T10" fmla="*/ 32 w 89"/>
                  <a:gd name="T11" fmla="*/ 67 h 81"/>
                  <a:gd name="T12" fmla="*/ 36 w 89"/>
                  <a:gd name="T13" fmla="*/ 70 h 81"/>
                  <a:gd name="T14" fmla="*/ 41 w 89"/>
                  <a:gd name="T15" fmla="*/ 70 h 81"/>
                  <a:gd name="T16" fmla="*/ 44 w 89"/>
                  <a:gd name="T17" fmla="*/ 70 h 81"/>
                  <a:gd name="T18" fmla="*/ 49 w 89"/>
                  <a:gd name="T19" fmla="*/ 69 h 81"/>
                  <a:gd name="T20" fmla="*/ 55 w 89"/>
                  <a:gd name="T21" fmla="*/ 65 h 81"/>
                  <a:gd name="T22" fmla="*/ 60 w 89"/>
                  <a:gd name="T23" fmla="*/ 59 h 81"/>
                  <a:gd name="T24" fmla="*/ 60 w 89"/>
                  <a:gd name="T25" fmla="*/ 15 h 81"/>
                  <a:gd name="T26" fmla="*/ 60 w 89"/>
                  <a:gd name="T27" fmla="*/ 11 h 81"/>
                  <a:gd name="T28" fmla="*/ 60 w 89"/>
                  <a:gd name="T29" fmla="*/ 8 h 81"/>
                  <a:gd name="T30" fmla="*/ 59 w 89"/>
                  <a:gd name="T31" fmla="*/ 5 h 81"/>
                  <a:gd name="T32" fmla="*/ 55 w 89"/>
                  <a:gd name="T33" fmla="*/ 5 h 81"/>
                  <a:gd name="T34" fmla="*/ 52 w 89"/>
                  <a:gd name="T35" fmla="*/ 3 h 81"/>
                  <a:gd name="T36" fmla="*/ 48 w 89"/>
                  <a:gd name="T37" fmla="*/ 3 h 81"/>
                  <a:gd name="T38" fmla="*/ 48 w 89"/>
                  <a:gd name="T39" fmla="*/ 0 h 81"/>
                  <a:gd name="T40" fmla="*/ 75 w 89"/>
                  <a:gd name="T41" fmla="*/ 0 h 81"/>
                  <a:gd name="T42" fmla="*/ 75 w 89"/>
                  <a:gd name="T43" fmla="*/ 48 h 81"/>
                  <a:gd name="T44" fmla="*/ 75 w 89"/>
                  <a:gd name="T45" fmla="*/ 56 h 81"/>
                  <a:gd name="T46" fmla="*/ 75 w 89"/>
                  <a:gd name="T47" fmla="*/ 61 h 81"/>
                  <a:gd name="T48" fmla="*/ 76 w 89"/>
                  <a:gd name="T49" fmla="*/ 64 h 81"/>
                  <a:gd name="T50" fmla="*/ 76 w 89"/>
                  <a:gd name="T51" fmla="*/ 67 h 81"/>
                  <a:gd name="T52" fmla="*/ 78 w 89"/>
                  <a:gd name="T53" fmla="*/ 69 h 81"/>
                  <a:gd name="T54" fmla="*/ 81 w 89"/>
                  <a:gd name="T55" fmla="*/ 70 h 81"/>
                  <a:gd name="T56" fmla="*/ 84 w 89"/>
                  <a:gd name="T57" fmla="*/ 69 h 81"/>
                  <a:gd name="T58" fmla="*/ 87 w 89"/>
                  <a:gd name="T59" fmla="*/ 69 h 81"/>
                  <a:gd name="T60" fmla="*/ 89 w 89"/>
                  <a:gd name="T61" fmla="*/ 72 h 81"/>
                  <a:gd name="T62" fmla="*/ 65 w 89"/>
                  <a:gd name="T63" fmla="*/ 81 h 81"/>
                  <a:gd name="T64" fmla="*/ 60 w 89"/>
                  <a:gd name="T65" fmla="*/ 81 h 81"/>
                  <a:gd name="T66" fmla="*/ 60 w 89"/>
                  <a:gd name="T67" fmla="*/ 64 h 81"/>
                  <a:gd name="T68" fmla="*/ 54 w 89"/>
                  <a:gd name="T69" fmla="*/ 70 h 81"/>
                  <a:gd name="T70" fmla="*/ 49 w 89"/>
                  <a:gd name="T71" fmla="*/ 75 h 81"/>
                  <a:gd name="T72" fmla="*/ 46 w 89"/>
                  <a:gd name="T73" fmla="*/ 78 h 81"/>
                  <a:gd name="T74" fmla="*/ 40 w 89"/>
                  <a:gd name="T75" fmla="*/ 80 h 81"/>
                  <a:gd name="T76" fmla="*/ 33 w 89"/>
                  <a:gd name="T77" fmla="*/ 81 h 81"/>
                  <a:gd name="T78" fmla="*/ 28 w 89"/>
                  <a:gd name="T79" fmla="*/ 80 h 81"/>
                  <a:gd name="T80" fmla="*/ 22 w 89"/>
                  <a:gd name="T81" fmla="*/ 77 h 81"/>
                  <a:gd name="T82" fmla="*/ 19 w 89"/>
                  <a:gd name="T83" fmla="*/ 73 h 81"/>
                  <a:gd name="T84" fmla="*/ 16 w 89"/>
                  <a:gd name="T85" fmla="*/ 67 h 81"/>
                  <a:gd name="T86" fmla="*/ 14 w 89"/>
                  <a:gd name="T87" fmla="*/ 62 h 81"/>
                  <a:gd name="T88" fmla="*/ 14 w 89"/>
                  <a:gd name="T89" fmla="*/ 57 h 81"/>
                  <a:gd name="T90" fmla="*/ 14 w 89"/>
                  <a:gd name="T91" fmla="*/ 51 h 81"/>
                  <a:gd name="T92" fmla="*/ 14 w 89"/>
                  <a:gd name="T93" fmla="*/ 15 h 81"/>
                  <a:gd name="T94" fmla="*/ 14 w 89"/>
                  <a:gd name="T95" fmla="*/ 10 h 81"/>
                  <a:gd name="T96" fmla="*/ 13 w 89"/>
                  <a:gd name="T97" fmla="*/ 8 h 81"/>
                  <a:gd name="T98" fmla="*/ 11 w 89"/>
                  <a:gd name="T99" fmla="*/ 5 h 81"/>
                  <a:gd name="T100" fmla="*/ 9 w 89"/>
                  <a:gd name="T101" fmla="*/ 3 h 81"/>
                  <a:gd name="T102" fmla="*/ 6 w 89"/>
                  <a:gd name="T103" fmla="*/ 3 h 81"/>
                  <a:gd name="T104" fmla="*/ 0 w 89"/>
                  <a:gd name="T105" fmla="*/ 3 h 81"/>
                  <a:gd name="T106" fmla="*/ 0 w 89"/>
                  <a:gd name="T10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" h="81">
                    <a:moveTo>
                      <a:pt x="0" y="0"/>
                    </a:moveTo>
                    <a:lnTo>
                      <a:pt x="28" y="0"/>
                    </a:lnTo>
                    <a:lnTo>
                      <a:pt x="28" y="53"/>
                    </a:lnTo>
                    <a:lnTo>
                      <a:pt x="28" y="59"/>
                    </a:lnTo>
                    <a:lnTo>
                      <a:pt x="30" y="64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41" y="70"/>
                    </a:lnTo>
                    <a:lnTo>
                      <a:pt x="44" y="70"/>
                    </a:lnTo>
                    <a:lnTo>
                      <a:pt x="49" y="69"/>
                    </a:lnTo>
                    <a:lnTo>
                      <a:pt x="55" y="65"/>
                    </a:lnTo>
                    <a:lnTo>
                      <a:pt x="60" y="59"/>
                    </a:lnTo>
                    <a:lnTo>
                      <a:pt x="60" y="15"/>
                    </a:lnTo>
                    <a:lnTo>
                      <a:pt x="60" y="11"/>
                    </a:lnTo>
                    <a:lnTo>
                      <a:pt x="60" y="8"/>
                    </a:lnTo>
                    <a:lnTo>
                      <a:pt x="59" y="5"/>
                    </a:lnTo>
                    <a:lnTo>
                      <a:pt x="55" y="5"/>
                    </a:lnTo>
                    <a:lnTo>
                      <a:pt x="52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75" y="0"/>
                    </a:lnTo>
                    <a:lnTo>
                      <a:pt x="75" y="48"/>
                    </a:lnTo>
                    <a:lnTo>
                      <a:pt x="75" y="56"/>
                    </a:lnTo>
                    <a:lnTo>
                      <a:pt x="75" y="61"/>
                    </a:lnTo>
                    <a:lnTo>
                      <a:pt x="76" y="64"/>
                    </a:lnTo>
                    <a:lnTo>
                      <a:pt x="76" y="67"/>
                    </a:lnTo>
                    <a:lnTo>
                      <a:pt x="78" y="69"/>
                    </a:lnTo>
                    <a:lnTo>
                      <a:pt x="81" y="70"/>
                    </a:lnTo>
                    <a:lnTo>
                      <a:pt x="84" y="69"/>
                    </a:lnTo>
                    <a:lnTo>
                      <a:pt x="87" y="69"/>
                    </a:lnTo>
                    <a:lnTo>
                      <a:pt x="89" y="72"/>
                    </a:lnTo>
                    <a:lnTo>
                      <a:pt x="65" y="81"/>
                    </a:lnTo>
                    <a:lnTo>
                      <a:pt x="60" y="81"/>
                    </a:lnTo>
                    <a:lnTo>
                      <a:pt x="60" y="64"/>
                    </a:lnTo>
                    <a:lnTo>
                      <a:pt x="54" y="70"/>
                    </a:lnTo>
                    <a:lnTo>
                      <a:pt x="49" y="75"/>
                    </a:lnTo>
                    <a:lnTo>
                      <a:pt x="46" y="78"/>
                    </a:lnTo>
                    <a:lnTo>
                      <a:pt x="40" y="80"/>
                    </a:lnTo>
                    <a:lnTo>
                      <a:pt x="33" y="81"/>
                    </a:lnTo>
                    <a:lnTo>
                      <a:pt x="28" y="80"/>
                    </a:lnTo>
                    <a:lnTo>
                      <a:pt x="22" y="77"/>
                    </a:lnTo>
                    <a:lnTo>
                      <a:pt x="19" y="73"/>
                    </a:lnTo>
                    <a:lnTo>
                      <a:pt x="16" y="67"/>
                    </a:lnTo>
                    <a:lnTo>
                      <a:pt x="14" y="62"/>
                    </a:lnTo>
                    <a:lnTo>
                      <a:pt x="14" y="57"/>
                    </a:lnTo>
                    <a:lnTo>
                      <a:pt x="14" y="51"/>
                    </a:lnTo>
                    <a:lnTo>
                      <a:pt x="14" y="15"/>
                    </a:lnTo>
                    <a:lnTo>
                      <a:pt x="14" y="10"/>
                    </a:lnTo>
                    <a:lnTo>
                      <a:pt x="13" y="8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6" name="Freeform 5217"/>
              <p:cNvSpPr>
                <a:spLocks/>
              </p:cNvSpPr>
              <p:nvPr/>
            </p:nvSpPr>
            <p:spPr bwMode="auto">
              <a:xfrm>
                <a:off x="12372" y="16646"/>
                <a:ext cx="20" cy="62"/>
              </a:xfrm>
              <a:custGeom>
                <a:avLst/>
                <a:gdLst>
                  <a:gd name="T0" fmla="*/ 23 w 39"/>
                  <a:gd name="T1" fmla="*/ 0 h 122"/>
                  <a:gd name="T2" fmla="*/ 27 w 39"/>
                  <a:gd name="T3" fmla="*/ 0 h 122"/>
                  <a:gd name="T4" fmla="*/ 27 w 39"/>
                  <a:gd name="T5" fmla="*/ 105 h 122"/>
                  <a:gd name="T6" fmla="*/ 27 w 39"/>
                  <a:gd name="T7" fmla="*/ 111 h 122"/>
                  <a:gd name="T8" fmla="*/ 28 w 39"/>
                  <a:gd name="T9" fmla="*/ 114 h 122"/>
                  <a:gd name="T10" fmla="*/ 30 w 39"/>
                  <a:gd name="T11" fmla="*/ 117 h 122"/>
                  <a:gd name="T12" fmla="*/ 31 w 39"/>
                  <a:gd name="T13" fmla="*/ 119 h 122"/>
                  <a:gd name="T14" fmla="*/ 35 w 39"/>
                  <a:gd name="T15" fmla="*/ 119 h 122"/>
                  <a:gd name="T16" fmla="*/ 39 w 39"/>
                  <a:gd name="T17" fmla="*/ 119 h 122"/>
                  <a:gd name="T18" fmla="*/ 39 w 39"/>
                  <a:gd name="T19" fmla="*/ 122 h 122"/>
                  <a:gd name="T20" fmla="*/ 1 w 39"/>
                  <a:gd name="T21" fmla="*/ 122 h 122"/>
                  <a:gd name="T22" fmla="*/ 1 w 39"/>
                  <a:gd name="T23" fmla="*/ 119 h 122"/>
                  <a:gd name="T24" fmla="*/ 6 w 39"/>
                  <a:gd name="T25" fmla="*/ 119 h 122"/>
                  <a:gd name="T26" fmla="*/ 9 w 39"/>
                  <a:gd name="T27" fmla="*/ 119 h 122"/>
                  <a:gd name="T28" fmla="*/ 11 w 39"/>
                  <a:gd name="T29" fmla="*/ 117 h 122"/>
                  <a:gd name="T30" fmla="*/ 12 w 39"/>
                  <a:gd name="T31" fmla="*/ 114 h 122"/>
                  <a:gd name="T32" fmla="*/ 12 w 39"/>
                  <a:gd name="T33" fmla="*/ 111 h 122"/>
                  <a:gd name="T34" fmla="*/ 12 w 39"/>
                  <a:gd name="T35" fmla="*/ 105 h 122"/>
                  <a:gd name="T36" fmla="*/ 12 w 39"/>
                  <a:gd name="T37" fmla="*/ 33 h 122"/>
                  <a:gd name="T38" fmla="*/ 12 w 39"/>
                  <a:gd name="T39" fmla="*/ 25 h 122"/>
                  <a:gd name="T40" fmla="*/ 12 w 39"/>
                  <a:gd name="T41" fmla="*/ 20 h 122"/>
                  <a:gd name="T42" fmla="*/ 12 w 39"/>
                  <a:gd name="T43" fmla="*/ 17 h 122"/>
                  <a:gd name="T44" fmla="*/ 11 w 39"/>
                  <a:gd name="T45" fmla="*/ 14 h 122"/>
                  <a:gd name="T46" fmla="*/ 11 w 39"/>
                  <a:gd name="T47" fmla="*/ 12 h 122"/>
                  <a:gd name="T48" fmla="*/ 9 w 39"/>
                  <a:gd name="T49" fmla="*/ 12 h 122"/>
                  <a:gd name="T50" fmla="*/ 8 w 39"/>
                  <a:gd name="T51" fmla="*/ 12 h 122"/>
                  <a:gd name="T52" fmla="*/ 4 w 39"/>
                  <a:gd name="T53" fmla="*/ 12 h 122"/>
                  <a:gd name="T54" fmla="*/ 1 w 39"/>
                  <a:gd name="T55" fmla="*/ 14 h 122"/>
                  <a:gd name="T56" fmla="*/ 0 w 39"/>
                  <a:gd name="T57" fmla="*/ 11 h 122"/>
                  <a:gd name="T58" fmla="*/ 23 w 39"/>
                  <a:gd name="T5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122">
                    <a:moveTo>
                      <a:pt x="23" y="0"/>
                    </a:moveTo>
                    <a:lnTo>
                      <a:pt x="27" y="0"/>
                    </a:lnTo>
                    <a:lnTo>
                      <a:pt x="27" y="105"/>
                    </a:lnTo>
                    <a:lnTo>
                      <a:pt x="27" y="111"/>
                    </a:lnTo>
                    <a:lnTo>
                      <a:pt x="28" y="114"/>
                    </a:lnTo>
                    <a:lnTo>
                      <a:pt x="30" y="117"/>
                    </a:lnTo>
                    <a:lnTo>
                      <a:pt x="31" y="119"/>
                    </a:lnTo>
                    <a:lnTo>
                      <a:pt x="35" y="119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1" y="122"/>
                    </a:lnTo>
                    <a:lnTo>
                      <a:pt x="1" y="119"/>
                    </a:lnTo>
                    <a:lnTo>
                      <a:pt x="6" y="119"/>
                    </a:lnTo>
                    <a:lnTo>
                      <a:pt x="9" y="119"/>
                    </a:lnTo>
                    <a:lnTo>
                      <a:pt x="11" y="117"/>
                    </a:lnTo>
                    <a:lnTo>
                      <a:pt x="12" y="114"/>
                    </a:lnTo>
                    <a:lnTo>
                      <a:pt x="12" y="111"/>
                    </a:lnTo>
                    <a:lnTo>
                      <a:pt x="12" y="10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7" name="Freeform 5218"/>
              <p:cNvSpPr>
                <a:spLocks/>
              </p:cNvSpPr>
              <p:nvPr/>
            </p:nvSpPr>
            <p:spPr bwMode="auto">
              <a:xfrm>
                <a:off x="12395" y="16656"/>
                <a:ext cx="23" cy="52"/>
              </a:xfrm>
              <a:custGeom>
                <a:avLst/>
                <a:gdLst>
                  <a:gd name="T0" fmla="*/ 24 w 46"/>
                  <a:gd name="T1" fmla="*/ 0 h 105"/>
                  <a:gd name="T2" fmla="*/ 25 w 46"/>
                  <a:gd name="T3" fmla="*/ 0 h 105"/>
                  <a:gd name="T4" fmla="*/ 25 w 46"/>
                  <a:gd name="T5" fmla="*/ 25 h 105"/>
                  <a:gd name="T6" fmla="*/ 44 w 46"/>
                  <a:gd name="T7" fmla="*/ 25 h 105"/>
                  <a:gd name="T8" fmla="*/ 44 w 46"/>
                  <a:gd name="T9" fmla="*/ 30 h 105"/>
                  <a:gd name="T10" fmla="*/ 25 w 46"/>
                  <a:gd name="T11" fmla="*/ 32 h 105"/>
                  <a:gd name="T12" fmla="*/ 25 w 46"/>
                  <a:gd name="T13" fmla="*/ 82 h 105"/>
                  <a:gd name="T14" fmla="*/ 25 w 46"/>
                  <a:gd name="T15" fmla="*/ 87 h 105"/>
                  <a:gd name="T16" fmla="*/ 27 w 46"/>
                  <a:gd name="T17" fmla="*/ 90 h 105"/>
                  <a:gd name="T18" fmla="*/ 28 w 46"/>
                  <a:gd name="T19" fmla="*/ 92 h 105"/>
                  <a:gd name="T20" fmla="*/ 30 w 46"/>
                  <a:gd name="T21" fmla="*/ 94 h 105"/>
                  <a:gd name="T22" fmla="*/ 33 w 46"/>
                  <a:gd name="T23" fmla="*/ 95 h 105"/>
                  <a:gd name="T24" fmla="*/ 36 w 46"/>
                  <a:gd name="T25" fmla="*/ 95 h 105"/>
                  <a:gd name="T26" fmla="*/ 39 w 46"/>
                  <a:gd name="T27" fmla="*/ 94 h 105"/>
                  <a:gd name="T28" fmla="*/ 41 w 46"/>
                  <a:gd name="T29" fmla="*/ 90 h 105"/>
                  <a:gd name="T30" fmla="*/ 43 w 46"/>
                  <a:gd name="T31" fmla="*/ 87 h 105"/>
                  <a:gd name="T32" fmla="*/ 46 w 46"/>
                  <a:gd name="T33" fmla="*/ 87 h 105"/>
                  <a:gd name="T34" fmla="*/ 44 w 46"/>
                  <a:gd name="T35" fmla="*/ 94 h 105"/>
                  <a:gd name="T36" fmla="*/ 41 w 46"/>
                  <a:gd name="T37" fmla="*/ 97 h 105"/>
                  <a:gd name="T38" fmla="*/ 38 w 46"/>
                  <a:gd name="T39" fmla="*/ 100 h 105"/>
                  <a:gd name="T40" fmla="*/ 33 w 46"/>
                  <a:gd name="T41" fmla="*/ 103 h 105"/>
                  <a:gd name="T42" fmla="*/ 27 w 46"/>
                  <a:gd name="T43" fmla="*/ 105 h 105"/>
                  <a:gd name="T44" fmla="*/ 22 w 46"/>
                  <a:gd name="T45" fmla="*/ 105 h 105"/>
                  <a:gd name="T46" fmla="*/ 19 w 46"/>
                  <a:gd name="T47" fmla="*/ 103 h 105"/>
                  <a:gd name="T48" fmla="*/ 16 w 46"/>
                  <a:gd name="T49" fmla="*/ 100 h 105"/>
                  <a:gd name="T50" fmla="*/ 12 w 46"/>
                  <a:gd name="T51" fmla="*/ 97 h 105"/>
                  <a:gd name="T52" fmla="*/ 12 w 46"/>
                  <a:gd name="T53" fmla="*/ 92 h 105"/>
                  <a:gd name="T54" fmla="*/ 11 w 46"/>
                  <a:gd name="T55" fmla="*/ 84 h 105"/>
                  <a:gd name="T56" fmla="*/ 11 w 46"/>
                  <a:gd name="T57" fmla="*/ 30 h 105"/>
                  <a:gd name="T58" fmla="*/ 0 w 46"/>
                  <a:gd name="T59" fmla="*/ 30 h 105"/>
                  <a:gd name="T60" fmla="*/ 0 w 46"/>
                  <a:gd name="T61" fmla="*/ 28 h 105"/>
                  <a:gd name="T62" fmla="*/ 4 w 46"/>
                  <a:gd name="T63" fmla="*/ 25 h 105"/>
                  <a:gd name="T64" fmla="*/ 9 w 46"/>
                  <a:gd name="T65" fmla="*/ 22 h 105"/>
                  <a:gd name="T66" fmla="*/ 14 w 46"/>
                  <a:gd name="T67" fmla="*/ 17 h 105"/>
                  <a:gd name="T68" fmla="*/ 17 w 46"/>
                  <a:gd name="T69" fmla="*/ 11 h 105"/>
                  <a:gd name="T70" fmla="*/ 19 w 46"/>
                  <a:gd name="T71" fmla="*/ 8 h 105"/>
                  <a:gd name="T72" fmla="*/ 20 w 46"/>
                  <a:gd name="T73" fmla="*/ 5 h 105"/>
                  <a:gd name="T74" fmla="*/ 24 w 46"/>
                  <a:gd name="T7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105">
                    <a:moveTo>
                      <a:pt x="24" y="0"/>
                    </a:moveTo>
                    <a:lnTo>
                      <a:pt x="25" y="0"/>
                    </a:lnTo>
                    <a:lnTo>
                      <a:pt x="25" y="25"/>
                    </a:lnTo>
                    <a:lnTo>
                      <a:pt x="44" y="25"/>
                    </a:lnTo>
                    <a:lnTo>
                      <a:pt x="44" y="30"/>
                    </a:lnTo>
                    <a:lnTo>
                      <a:pt x="25" y="32"/>
                    </a:lnTo>
                    <a:lnTo>
                      <a:pt x="25" y="82"/>
                    </a:lnTo>
                    <a:lnTo>
                      <a:pt x="25" y="87"/>
                    </a:lnTo>
                    <a:lnTo>
                      <a:pt x="27" y="90"/>
                    </a:lnTo>
                    <a:lnTo>
                      <a:pt x="28" y="92"/>
                    </a:lnTo>
                    <a:lnTo>
                      <a:pt x="30" y="94"/>
                    </a:lnTo>
                    <a:lnTo>
                      <a:pt x="33" y="95"/>
                    </a:lnTo>
                    <a:lnTo>
                      <a:pt x="36" y="95"/>
                    </a:lnTo>
                    <a:lnTo>
                      <a:pt x="39" y="94"/>
                    </a:lnTo>
                    <a:lnTo>
                      <a:pt x="41" y="90"/>
                    </a:lnTo>
                    <a:lnTo>
                      <a:pt x="43" y="87"/>
                    </a:lnTo>
                    <a:lnTo>
                      <a:pt x="46" y="87"/>
                    </a:lnTo>
                    <a:lnTo>
                      <a:pt x="44" y="94"/>
                    </a:lnTo>
                    <a:lnTo>
                      <a:pt x="41" y="97"/>
                    </a:lnTo>
                    <a:lnTo>
                      <a:pt x="38" y="100"/>
                    </a:lnTo>
                    <a:lnTo>
                      <a:pt x="33" y="103"/>
                    </a:lnTo>
                    <a:lnTo>
                      <a:pt x="27" y="105"/>
                    </a:lnTo>
                    <a:lnTo>
                      <a:pt x="22" y="105"/>
                    </a:lnTo>
                    <a:lnTo>
                      <a:pt x="19" y="103"/>
                    </a:lnTo>
                    <a:lnTo>
                      <a:pt x="16" y="100"/>
                    </a:lnTo>
                    <a:lnTo>
                      <a:pt x="12" y="97"/>
                    </a:lnTo>
                    <a:lnTo>
                      <a:pt x="12" y="92"/>
                    </a:lnTo>
                    <a:lnTo>
                      <a:pt x="11" y="84"/>
                    </a:lnTo>
                    <a:lnTo>
                      <a:pt x="1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25"/>
                    </a:lnTo>
                    <a:lnTo>
                      <a:pt x="9" y="22"/>
                    </a:lnTo>
                    <a:lnTo>
                      <a:pt x="14" y="17"/>
                    </a:lnTo>
                    <a:lnTo>
                      <a:pt x="17" y="11"/>
                    </a:lnTo>
                    <a:lnTo>
                      <a:pt x="19" y="8"/>
                    </a:lnTo>
                    <a:lnTo>
                      <a:pt x="20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8" name="Freeform 5219"/>
              <p:cNvSpPr>
                <a:spLocks/>
              </p:cNvSpPr>
              <p:nvPr/>
            </p:nvSpPr>
            <p:spPr bwMode="auto">
              <a:xfrm>
                <a:off x="12423" y="16667"/>
                <a:ext cx="26" cy="42"/>
              </a:xfrm>
              <a:custGeom>
                <a:avLst/>
                <a:gdLst>
                  <a:gd name="T0" fmla="*/ 29 w 53"/>
                  <a:gd name="T1" fmla="*/ 2 h 84"/>
                  <a:gd name="T2" fmla="*/ 38 w 53"/>
                  <a:gd name="T3" fmla="*/ 3 h 84"/>
                  <a:gd name="T4" fmla="*/ 43 w 53"/>
                  <a:gd name="T5" fmla="*/ 3 h 84"/>
                  <a:gd name="T6" fmla="*/ 45 w 53"/>
                  <a:gd name="T7" fmla="*/ 0 h 84"/>
                  <a:gd name="T8" fmla="*/ 48 w 53"/>
                  <a:gd name="T9" fmla="*/ 27 h 84"/>
                  <a:gd name="T10" fmla="*/ 42 w 53"/>
                  <a:gd name="T11" fmla="*/ 19 h 84"/>
                  <a:gd name="T12" fmla="*/ 37 w 53"/>
                  <a:gd name="T13" fmla="*/ 10 h 84"/>
                  <a:gd name="T14" fmla="*/ 29 w 53"/>
                  <a:gd name="T15" fmla="*/ 6 h 84"/>
                  <a:gd name="T16" fmla="*/ 18 w 53"/>
                  <a:gd name="T17" fmla="*/ 6 h 84"/>
                  <a:gd name="T18" fmla="*/ 11 w 53"/>
                  <a:gd name="T19" fmla="*/ 13 h 84"/>
                  <a:gd name="T20" fmla="*/ 10 w 53"/>
                  <a:gd name="T21" fmla="*/ 21 h 84"/>
                  <a:gd name="T22" fmla="*/ 16 w 53"/>
                  <a:gd name="T23" fmla="*/ 27 h 84"/>
                  <a:gd name="T24" fmla="*/ 35 w 53"/>
                  <a:gd name="T25" fmla="*/ 38 h 84"/>
                  <a:gd name="T26" fmla="*/ 50 w 53"/>
                  <a:gd name="T27" fmla="*/ 48 h 84"/>
                  <a:gd name="T28" fmla="*/ 53 w 53"/>
                  <a:gd name="T29" fmla="*/ 60 h 84"/>
                  <a:gd name="T30" fmla="*/ 50 w 53"/>
                  <a:gd name="T31" fmla="*/ 73 h 84"/>
                  <a:gd name="T32" fmla="*/ 40 w 53"/>
                  <a:gd name="T33" fmla="*/ 81 h 84"/>
                  <a:gd name="T34" fmla="*/ 27 w 53"/>
                  <a:gd name="T35" fmla="*/ 84 h 84"/>
                  <a:gd name="T36" fmla="*/ 10 w 53"/>
                  <a:gd name="T37" fmla="*/ 81 h 84"/>
                  <a:gd name="T38" fmla="*/ 7 w 53"/>
                  <a:gd name="T39" fmla="*/ 81 h 84"/>
                  <a:gd name="T40" fmla="*/ 3 w 53"/>
                  <a:gd name="T41" fmla="*/ 83 h 84"/>
                  <a:gd name="T42" fmla="*/ 0 w 53"/>
                  <a:gd name="T43" fmla="*/ 54 h 84"/>
                  <a:gd name="T44" fmla="*/ 5 w 53"/>
                  <a:gd name="T45" fmla="*/ 62 h 84"/>
                  <a:gd name="T46" fmla="*/ 11 w 53"/>
                  <a:gd name="T47" fmla="*/ 73 h 84"/>
                  <a:gd name="T48" fmla="*/ 23 w 53"/>
                  <a:gd name="T49" fmla="*/ 78 h 84"/>
                  <a:gd name="T50" fmla="*/ 32 w 53"/>
                  <a:gd name="T51" fmla="*/ 78 h 84"/>
                  <a:gd name="T52" fmla="*/ 40 w 53"/>
                  <a:gd name="T53" fmla="*/ 72 h 84"/>
                  <a:gd name="T54" fmla="*/ 40 w 53"/>
                  <a:gd name="T55" fmla="*/ 62 h 84"/>
                  <a:gd name="T56" fmla="*/ 32 w 53"/>
                  <a:gd name="T57" fmla="*/ 54 h 84"/>
                  <a:gd name="T58" fmla="*/ 19 w 53"/>
                  <a:gd name="T59" fmla="*/ 46 h 84"/>
                  <a:gd name="T60" fmla="*/ 7 w 53"/>
                  <a:gd name="T61" fmla="*/ 40 h 84"/>
                  <a:gd name="T62" fmla="*/ 0 w 53"/>
                  <a:gd name="T63" fmla="*/ 30 h 84"/>
                  <a:gd name="T64" fmla="*/ 0 w 53"/>
                  <a:gd name="T65" fmla="*/ 18 h 84"/>
                  <a:gd name="T66" fmla="*/ 7 w 53"/>
                  <a:gd name="T67" fmla="*/ 6 h 84"/>
                  <a:gd name="T68" fmla="*/ 16 w 53"/>
                  <a:gd name="T69" fmla="*/ 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" h="84">
                    <a:moveTo>
                      <a:pt x="24" y="0"/>
                    </a:moveTo>
                    <a:lnTo>
                      <a:pt x="29" y="2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27"/>
                    </a:lnTo>
                    <a:lnTo>
                      <a:pt x="45" y="27"/>
                    </a:lnTo>
                    <a:lnTo>
                      <a:pt x="42" y="19"/>
                    </a:lnTo>
                    <a:lnTo>
                      <a:pt x="40" y="14"/>
                    </a:lnTo>
                    <a:lnTo>
                      <a:pt x="37" y="10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3" y="24"/>
                    </a:lnTo>
                    <a:lnTo>
                      <a:pt x="16" y="27"/>
                    </a:lnTo>
                    <a:lnTo>
                      <a:pt x="24" y="32"/>
                    </a:lnTo>
                    <a:lnTo>
                      <a:pt x="35" y="38"/>
                    </a:lnTo>
                    <a:lnTo>
                      <a:pt x="43" y="43"/>
                    </a:lnTo>
                    <a:lnTo>
                      <a:pt x="50" y="48"/>
                    </a:lnTo>
                    <a:lnTo>
                      <a:pt x="53" y="54"/>
                    </a:lnTo>
                    <a:lnTo>
                      <a:pt x="53" y="60"/>
                    </a:lnTo>
                    <a:lnTo>
                      <a:pt x="53" y="67"/>
                    </a:lnTo>
                    <a:lnTo>
                      <a:pt x="50" y="73"/>
                    </a:lnTo>
                    <a:lnTo>
                      <a:pt x="45" y="78"/>
                    </a:lnTo>
                    <a:lnTo>
                      <a:pt x="40" y="81"/>
                    </a:lnTo>
                    <a:lnTo>
                      <a:pt x="34" y="83"/>
                    </a:lnTo>
                    <a:lnTo>
                      <a:pt x="27" y="84"/>
                    </a:lnTo>
                    <a:lnTo>
                      <a:pt x="19" y="83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3" y="81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5" y="62"/>
                    </a:lnTo>
                    <a:lnTo>
                      <a:pt x="8" y="68"/>
                    </a:lnTo>
                    <a:lnTo>
                      <a:pt x="11" y="73"/>
                    </a:lnTo>
                    <a:lnTo>
                      <a:pt x="16" y="76"/>
                    </a:lnTo>
                    <a:lnTo>
                      <a:pt x="23" y="78"/>
                    </a:lnTo>
                    <a:lnTo>
                      <a:pt x="27" y="80"/>
                    </a:lnTo>
                    <a:lnTo>
                      <a:pt x="32" y="78"/>
                    </a:lnTo>
                    <a:lnTo>
                      <a:pt x="37" y="75"/>
                    </a:lnTo>
                    <a:lnTo>
                      <a:pt x="40" y="72"/>
                    </a:lnTo>
                    <a:lnTo>
                      <a:pt x="40" y="67"/>
                    </a:lnTo>
                    <a:lnTo>
                      <a:pt x="40" y="62"/>
                    </a:lnTo>
                    <a:lnTo>
                      <a:pt x="37" y="57"/>
                    </a:lnTo>
                    <a:lnTo>
                      <a:pt x="32" y="54"/>
                    </a:lnTo>
                    <a:lnTo>
                      <a:pt x="27" y="51"/>
                    </a:lnTo>
                    <a:lnTo>
                      <a:pt x="19" y="46"/>
                    </a:lnTo>
                    <a:lnTo>
                      <a:pt x="13" y="43"/>
                    </a:lnTo>
                    <a:lnTo>
                      <a:pt x="7" y="40"/>
                    </a:lnTo>
                    <a:lnTo>
                      <a:pt x="3" y="35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7" y="6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9" name="Freeform 5220"/>
              <p:cNvSpPr>
                <a:spLocks/>
              </p:cNvSpPr>
              <p:nvPr/>
            </p:nvSpPr>
            <p:spPr bwMode="auto">
              <a:xfrm>
                <a:off x="11722" y="15995"/>
                <a:ext cx="76" cy="68"/>
              </a:xfrm>
              <a:custGeom>
                <a:avLst/>
                <a:gdLst>
                  <a:gd name="T0" fmla="*/ 0 w 153"/>
                  <a:gd name="T1" fmla="*/ 0 h 136"/>
                  <a:gd name="T2" fmla="*/ 76 w 153"/>
                  <a:gd name="T3" fmla="*/ 28 h 136"/>
                  <a:gd name="T4" fmla="*/ 153 w 153"/>
                  <a:gd name="T5" fmla="*/ 0 h 136"/>
                  <a:gd name="T6" fmla="*/ 130 w 153"/>
                  <a:gd name="T7" fmla="*/ 30 h 136"/>
                  <a:gd name="T8" fmla="*/ 110 w 153"/>
                  <a:gd name="T9" fmla="*/ 65 h 136"/>
                  <a:gd name="T10" fmla="*/ 91 w 153"/>
                  <a:gd name="T11" fmla="*/ 101 h 136"/>
                  <a:gd name="T12" fmla="*/ 76 w 153"/>
                  <a:gd name="T13" fmla="*/ 136 h 136"/>
                  <a:gd name="T14" fmla="*/ 62 w 153"/>
                  <a:gd name="T15" fmla="*/ 101 h 136"/>
                  <a:gd name="T16" fmla="*/ 43 w 153"/>
                  <a:gd name="T17" fmla="*/ 65 h 136"/>
                  <a:gd name="T18" fmla="*/ 22 w 153"/>
                  <a:gd name="T19" fmla="*/ 30 h 136"/>
                  <a:gd name="T20" fmla="*/ 0 w 15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36">
                    <a:moveTo>
                      <a:pt x="0" y="0"/>
                    </a:moveTo>
                    <a:lnTo>
                      <a:pt x="76" y="28"/>
                    </a:lnTo>
                    <a:lnTo>
                      <a:pt x="153" y="0"/>
                    </a:lnTo>
                    <a:lnTo>
                      <a:pt x="130" y="30"/>
                    </a:lnTo>
                    <a:lnTo>
                      <a:pt x="110" y="65"/>
                    </a:lnTo>
                    <a:lnTo>
                      <a:pt x="91" y="101"/>
                    </a:lnTo>
                    <a:lnTo>
                      <a:pt x="76" y="136"/>
                    </a:lnTo>
                    <a:lnTo>
                      <a:pt x="62" y="101"/>
                    </a:lnTo>
                    <a:lnTo>
                      <a:pt x="43" y="65"/>
                    </a:lnTo>
                    <a:lnTo>
                      <a:pt x="2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0" name="Line 5221"/>
              <p:cNvSpPr>
                <a:spLocks noChangeShapeType="1"/>
              </p:cNvSpPr>
              <p:nvPr/>
            </p:nvSpPr>
            <p:spPr bwMode="auto">
              <a:xfrm>
                <a:off x="11760" y="15938"/>
                <a:ext cx="0" cy="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1" name="Freeform 5222"/>
              <p:cNvSpPr>
                <a:spLocks/>
              </p:cNvSpPr>
              <p:nvPr/>
            </p:nvSpPr>
            <p:spPr bwMode="auto">
              <a:xfrm>
                <a:off x="11741" y="16005"/>
                <a:ext cx="38" cy="34"/>
              </a:xfrm>
              <a:custGeom>
                <a:avLst/>
                <a:gdLst>
                  <a:gd name="T0" fmla="*/ 0 w 77"/>
                  <a:gd name="T1" fmla="*/ 0 h 69"/>
                  <a:gd name="T2" fmla="*/ 38 w 77"/>
                  <a:gd name="T3" fmla="*/ 15 h 69"/>
                  <a:gd name="T4" fmla="*/ 77 w 77"/>
                  <a:gd name="T5" fmla="*/ 0 h 69"/>
                  <a:gd name="T6" fmla="*/ 62 w 77"/>
                  <a:gd name="T7" fmla="*/ 21 h 69"/>
                  <a:gd name="T8" fmla="*/ 50 w 77"/>
                  <a:gd name="T9" fmla="*/ 45 h 69"/>
                  <a:gd name="T10" fmla="*/ 38 w 77"/>
                  <a:gd name="T11" fmla="*/ 69 h 69"/>
                  <a:gd name="T12" fmla="*/ 29 w 77"/>
                  <a:gd name="T13" fmla="*/ 45 h 69"/>
                  <a:gd name="T14" fmla="*/ 15 w 77"/>
                  <a:gd name="T15" fmla="*/ 21 h 69"/>
                  <a:gd name="T16" fmla="*/ 0 w 77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69">
                    <a:moveTo>
                      <a:pt x="0" y="0"/>
                    </a:moveTo>
                    <a:lnTo>
                      <a:pt x="38" y="15"/>
                    </a:lnTo>
                    <a:lnTo>
                      <a:pt x="77" y="0"/>
                    </a:lnTo>
                    <a:lnTo>
                      <a:pt x="62" y="21"/>
                    </a:lnTo>
                    <a:lnTo>
                      <a:pt x="50" y="45"/>
                    </a:lnTo>
                    <a:lnTo>
                      <a:pt x="38" y="69"/>
                    </a:lnTo>
                    <a:lnTo>
                      <a:pt x="29" y="45"/>
                    </a:lnTo>
                    <a:lnTo>
                      <a:pt x="15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2" name="Freeform 5223"/>
              <p:cNvSpPr>
                <a:spLocks/>
              </p:cNvSpPr>
              <p:nvPr/>
            </p:nvSpPr>
            <p:spPr bwMode="auto">
              <a:xfrm>
                <a:off x="11934" y="16297"/>
                <a:ext cx="75" cy="68"/>
              </a:xfrm>
              <a:custGeom>
                <a:avLst/>
                <a:gdLst>
                  <a:gd name="T0" fmla="*/ 75 w 151"/>
                  <a:gd name="T1" fmla="*/ 0 h 137"/>
                  <a:gd name="T2" fmla="*/ 91 w 151"/>
                  <a:gd name="T3" fmla="*/ 37 h 137"/>
                  <a:gd name="T4" fmla="*/ 108 w 151"/>
                  <a:gd name="T5" fmla="*/ 74 h 137"/>
                  <a:gd name="T6" fmla="*/ 129 w 151"/>
                  <a:gd name="T7" fmla="*/ 109 h 137"/>
                  <a:gd name="T8" fmla="*/ 151 w 151"/>
                  <a:gd name="T9" fmla="*/ 137 h 137"/>
                  <a:gd name="T10" fmla="*/ 75 w 151"/>
                  <a:gd name="T11" fmla="*/ 110 h 137"/>
                  <a:gd name="T12" fmla="*/ 0 w 151"/>
                  <a:gd name="T13" fmla="*/ 137 h 137"/>
                  <a:gd name="T14" fmla="*/ 23 w 151"/>
                  <a:gd name="T15" fmla="*/ 109 h 137"/>
                  <a:gd name="T16" fmla="*/ 43 w 151"/>
                  <a:gd name="T17" fmla="*/ 74 h 137"/>
                  <a:gd name="T18" fmla="*/ 61 w 151"/>
                  <a:gd name="T19" fmla="*/ 37 h 137"/>
                  <a:gd name="T20" fmla="*/ 75 w 151"/>
                  <a:gd name="T2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137">
                    <a:moveTo>
                      <a:pt x="75" y="0"/>
                    </a:moveTo>
                    <a:lnTo>
                      <a:pt x="91" y="37"/>
                    </a:lnTo>
                    <a:lnTo>
                      <a:pt x="108" y="74"/>
                    </a:lnTo>
                    <a:lnTo>
                      <a:pt x="129" y="109"/>
                    </a:lnTo>
                    <a:lnTo>
                      <a:pt x="151" y="137"/>
                    </a:lnTo>
                    <a:lnTo>
                      <a:pt x="75" y="110"/>
                    </a:lnTo>
                    <a:lnTo>
                      <a:pt x="0" y="137"/>
                    </a:lnTo>
                    <a:lnTo>
                      <a:pt x="23" y="109"/>
                    </a:lnTo>
                    <a:lnTo>
                      <a:pt x="43" y="74"/>
                    </a:lnTo>
                    <a:lnTo>
                      <a:pt x="61" y="3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3" name="Line 5224"/>
              <p:cNvSpPr>
                <a:spLocks noChangeShapeType="1"/>
              </p:cNvSpPr>
              <p:nvPr/>
            </p:nvSpPr>
            <p:spPr bwMode="auto">
              <a:xfrm flipV="1">
                <a:off x="11971" y="16345"/>
                <a:ext cx="0" cy="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4" name="Freeform 5225"/>
              <p:cNvSpPr>
                <a:spLocks/>
              </p:cNvSpPr>
              <p:nvPr/>
            </p:nvSpPr>
            <p:spPr bwMode="auto">
              <a:xfrm>
                <a:off x="11953" y="16321"/>
                <a:ext cx="37" cy="35"/>
              </a:xfrm>
              <a:custGeom>
                <a:avLst/>
                <a:gdLst>
                  <a:gd name="T0" fmla="*/ 36 w 74"/>
                  <a:gd name="T1" fmla="*/ 0 h 68"/>
                  <a:gd name="T2" fmla="*/ 47 w 74"/>
                  <a:gd name="T3" fmla="*/ 24 h 68"/>
                  <a:gd name="T4" fmla="*/ 60 w 74"/>
                  <a:gd name="T5" fmla="*/ 47 h 68"/>
                  <a:gd name="T6" fmla="*/ 74 w 74"/>
                  <a:gd name="T7" fmla="*/ 68 h 68"/>
                  <a:gd name="T8" fmla="*/ 36 w 74"/>
                  <a:gd name="T9" fmla="*/ 54 h 68"/>
                  <a:gd name="T10" fmla="*/ 0 w 74"/>
                  <a:gd name="T11" fmla="*/ 68 h 68"/>
                  <a:gd name="T12" fmla="*/ 14 w 74"/>
                  <a:gd name="T13" fmla="*/ 47 h 68"/>
                  <a:gd name="T14" fmla="*/ 27 w 74"/>
                  <a:gd name="T15" fmla="*/ 24 h 68"/>
                  <a:gd name="T16" fmla="*/ 36 w 7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68">
                    <a:moveTo>
                      <a:pt x="36" y="0"/>
                    </a:moveTo>
                    <a:lnTo>
                      <a:pt x="47" y="24"/>
                    </a:lnTo>
                    <a:lnTo>
                      <a:pt x="60" y="47"/>
                    </a:lnTo>
                    <a:lnTo>
                      <a:pt x="74" y="68"/>
                    </a:lnTo>
                    <a:lnTo>
                      <a:pt x="36" y="54"/>
                    </a:lnTo>
                    <a:lnTo>
                      <a:pt x="0" y="68"/>
                    </a:lnTo>
                    <a:lnTo>
                      <a:pt x="14" y="47"/>
                    </a:lnTo>
                    <a:lnTo>
                      <a:pt x="27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5" name="Line 5226"/>
              <p:cNvSpPr>
                <a:spLocks noChangeShapeType="1"/>
              </p:cNvSpPr>
              <p:nvPr/>
            </p:nvSpPr>
            <p:spPr bwMode="auto">
              <a:xfrm>
                <a:off x="10384" y="17505"/>
                <a:ext cx="22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6" name="Line 5227"/>
              <p:cNvSpPr>
                <a:spLocks noChangeShapeType="1"/>
              </p:cNvSpPr>
              <p:nvPr/>
            </p:nvSpPr>
            <p:spPr bwMode="auto">
              <a:xfrm flipV="1">
                <a:off x="10763" y="17459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7" name="Line 5228"/>
              <p:cNvSpPr>
                <a:spLocks noChangeShapeType="1"/>
              </p:cNvSpPr>
              <p:nvPr/>
            </p:nvSpPr>
            <p:spPr bwMode="auto">
              <a:xfrm flipV="1">
                <a:off x="11141" y="17459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8" name="Line 5229"/>
              <p:cNvSpPr>
                <a:spLocks noChangeShapeType="1"/>
              </p:cNvSpPr>
              <p:nvPr/>
            </p:nvSpPr>
            <p:spPr bwMode="auto">
              <a:xfrm flipV="1">
                <a:off x="11520" y="17459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9" name="Line 5230"/>
              <p:cNvSpPr>
                <a:spLocks noChangeShapeType="1"/>
              </p:cNvSpPr>
              <p:nvPr/>
            </p:nvSpPr>
            <p:spPr bwMode="auto">
              <a:xfrm flipV="1">
                <a:off x="11898" y="17459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0" name="Line 5231"/>
              <p:cNvSpPr>
                <a:spLocks noChangeShapeType="1"/>
              </p:cNvSpPr>
              <p:nvPr/>
            </p:nvSpPr>
            <p:spPr bwMode="auto">
              <a:xfrm flipV="1">
                <a:off x="12276" y="17459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1" name="Line 5232"/>
              <p:cNvSpPr>
                <a:spLocks noChangeShapeType="1"/>
              </p:cNvSpPr>
              <p:nvPr/>
            </p:nvSpPr>
            <p:spPr bwMode="auto">
              <a:xfrm flipV="1">
                <a:off x="12654" y="17459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2" name="Line 5233"/>
              <p:cNvSpPr>
                <a:spLocks noChangeShapeType="1"/>
              </p:cNvSpPr>
              <p:nvPr/>
            </p:nvSpPr>
            <p:spPr bwMode="auto">
              <a:xfrm flipV="1">
                <a:off x="10573" y="17482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3" name="Line 5234"/>
              <p:cNvSpPr>
                <a:spLocks noChangeShapeType="1"/>
              </p:cNvSpPr>
              <p:nvPr/>
            </p:nvSpPr>
            <p:spPr bwMode="auto">
              <a:xfrm flipV="1">
                <a:off x="10952" y="17482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4" name="Line 5235"/>
              <p:cNvSpPr>
                <a:spLocks noChangeShapeType="1"/>
              </p:cNvSpPr>
              <p:nvPr/>
            </p:nvSpPr>
            <p:spPr bwMode="auto">
              <a:xfrm flipV="1">
                <a:off x="11330" y="17482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5" name="Line 5236"/>
              <p:cNvSpPr>
                <a:spLocks noChangeShapeType="1"/>
              </p:cNvSpPr>
              <p:nvPr/>
            </p:nvSpPr>
            <p:spPr bwMode="auto">
              <a:xfrm flipV="1">
                <a:off x="11709" y="17482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6" name="Line 5237"/>
              <p:cNvSpPr>
                <a:spLocks noChangeShapeType="1"/>
              </p:cNvSpPr>
              <p:nvPr/>
            </p:nvSpPr>
            <p:spPr bwMode="auto">
              <a:xfrm flipV="1">
                <a:off x="12087" y="17482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7" name="Line 5238"/>
              <p:cNvSpPr>
                <a:spLocks noChangeShapeType="1"/>
              </p:cNvSpPr>
              <p:nvPr/>
            </p:nvSpPr>
            <p:spPr bwMode="auto">
              <a:xfrm flipV="1">
                <a:off x="12466" y="17482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8" name="Freeform 5239"/>
              <p:cNvSpPr>
                <a:spLocks noEditPoints="1"/>
              </p:cNvSpPr>
              <p:nvPr/>
            </p:nvSpPr>
            <p:spPr bwMode="auto">
              <a:xfrm>
                <a:off x="10363" y="17563"/>
                <a:ext cx="35" cy="55"/>
              </a:xfrm>
              <a:custGeom>
                <a:avLst/>
                <a:gdLst>
                  <a:gd name="T0" fmla="*/ 35 w 70"/>
                  <a:gd name="T1" fmla="*/ 5 h 109"/>
                  <a:gd name="T2" fmla="*/ 30 w 70"/>
                  <a:gd name="T3" fmla="*/ 5 h 109"/>
                  <a:gd name="T4" fmla="*/ 25 w 70"/>
                  <a:gd name="T5" fmla="*/ 9 h 109"/>
                  <a:gd name="T6" fmla="*/ 22 w 70"/>
                  <a:gd name="T7" fmla="*/ 14 h 109"/>
                  <a:gd name="T8" fmla="*/ 20 w 70"/>
                  <a:gd name="T9" fmla="*/ 20 h 109"/>
                  <a:gd name="T10" fmla="*/ 17 w 70"/>
                  <a:gd name="T11" fmla="*/ 30 h 109"/>
                  <a:gd name="T12" fmla="*/ 16 w 70"/>
                  <a:gd name="T13" fmla="*/ 57 h 109"/>
                  <a:gd name="T14" fmla="*/ 17 w 70"/>
                  <a:gd name="T15" fmla="*/ 76 h 109"/>
                  <a:gd name="T16" fmla="*/ 22 w 70"/>
                  <a:gd name="T17" fmla="*/ 92 h 109"/>
                  <a:gd name="T18" fmla="*/ 24 w 70"/>
                  <a:gd name="T19" fmla="*/ 97 h 109"/>
                  <a:gd name="T20" fmla="*/ 27 w 70"/>
                  <a:gd name="T21" fmla="*/ 101 h 109"/>
                  <a:gd name="T22" fmla="*/ 30 w 70"/>
                  <a:gd name="T23" fmla="*/ 103 h 109"/>
                  <a:gd name="T24" fmla="*/ 35 w 70"/>
                  <a:gd name="T25" fmla="*/ 105 h 109"/>
                  <a:gd name="T26" fmla="*/ 40 w 70"/>
                  <a:gd name="T27" fmla="*/ 103 h 109"/>
                  <a:gd name="T28" fmla="*/ 43 w 70"/>
                  <a:gd name="T29" fmla="*/ 100 h 109"/>
                  <a:gd name="T30" fmla="*/ 46 w 70"/>
                  <a:gd name="T31" fmla="*/ 97 h 109"/>
                  <a:gd name="T32" fmla="*/ 49 w 70"/>
                  <a:gd name="T33" fmla="*/ 94 h 109"/>
                  <a:gd name="T34" fmla="*/ 51 w 70"/>
                  <a:gd name="T35" fmla="*/ 87 h 109"/>
                  <a:gd name="T36" fmla="*/ 52 w 70"/>
                  <a:gd name="T37" fmla="*/ 71 h 109"/>
                  <a:gd name="T38" fmla="*/ 54 w 70"/>
                  <a:gd name="T39" fmla="*/ 49 h 109"/>
                  <a:gd name="T40" fmla="*/ 52 w 70"/>
                  <a:gd name="T41" fmla="*/ 33 h 109"/>
                  <a:gd name="T42" fmla="*/ 51 w 70"/>
                  <a:gd name="T43" fmla="*/ 19 h 109"/>
                  <a:gd name="T44" fmla="*/ 47 w 70"/>
                  <a:gd name="T45" fmla="*/ 14 h 109"/>
                  <a:gd name="T46" fmla="*/ 46 w 70"/>
                  <a:gd name="T47" fmla="*/ 9 h 109"/>
                  <a:gd name="T48" fmla="*/ 43 w 70"/>
                  <a:gd name="T49" fmla="*/ 6 h 109"/>
                  <a:gd name="T50" fmla="*/ 40 w 70"/>
                  <a:gd name="T51" fmla="*/ 5 h 109"/>
                  <a:gd name="T52" fmla="*/ 35 w 70"/>
                  <a:gd name="T53" fmla="*/ 5 h 109"/>
                  <a:gd name="T54" fmla="*/ 35 w 70"/>
                  <a:gd name="T55" fmla="*/ 0 h 109"/>
                  <a:gd name="T56" fmla="*/ 41 w 70"/>
                  <a:gd name="T57" fmla="*/ 0 h 109"/>
                  <a:gd name="T58" fmla="*/ 46 w 70"/>
                  <a:gd name="T59" fmla="*/ 1 h 109"/>
                  <a:gd name="T60" fmla="*/ 52 w 70"/>
                  <a:gd name="T61" fmla="*/ 6 h 109"/>
                  <a:gd name="T62" fmla="*/ 57 w 70"/>
                  <a:gd name="T63" fmla="*/ 11 h 109"/>
                  <a:gd name="T64" fmla="*/ 67 w 70"/>
                  <a:gd name="T65" fmla="*/ 30 h 109"/>
                  <a:gd name="T66" fmla="*/ 70 w 70"/>
                  <a:gd name="T67" fmla="*/ 54 h 109"/>
                  <a:gd name="T68" fmla="*/ 68 w 70"/>
                  <a:gd name="T69" fmla="*/ 70 h 109"/>
                  <a:gd name="T70" fmla="*/ 63 w 70"/>
                  <a:gd name="T71" fmla="*/ 84 h 109"/>
                  <a:gd name="T72" fmla="*/ 60 w 70"/>
                  <a:gd name="T73" fmla="*/ 92 h 109"/>
                  <a:gd name="T74" fmla="*/ 55 w 70"/>
                  <a:gd name="T75" fmla="*/ 98 h 109"/>
                  <a:gd name="T76" fmla="*/ 51 w 70"/>
                  <a:gd name="T77" fmla="*/ 103 h 109"/>
                  <a:gd name="T78" fmla="*/ 43 w 70"/>
                  <a:gd name="T79" fmla="*/ 108 h 109"/>
                  <a:gd name="T80" fmla="*/ 35 w 70"/>
                  <a:gd name="T81" fmla="*/ 109 h 109"/>
                  <a:gd name="T82" fmla="*/ 27 w 70"/>
                  <a:gd name="T83" fmla="*/ 108 h 109"/>
                  <a:gd name="T84" fmla="*/ 20 w 70"/>
                  <a:gd name="T85" fmla="*/ 105 h 109"/>
                  <a:gd name="T86" fmla="*/ 14 w 70"/>
                  <a:gd name="T87" fmla="*/ 98 h 109"/>
                  <a:gd name="T88" fmla="*/ 9 w 70"/>
                  <a:gd name="T89" fmla="*/ 90 h 109"/>
                  <a:gd name="T90" fmla="*/ 3 w 70"/>
                  <a:gd name="T91" fmla="*/ 74 h 109"/>
                  <a:gd name="T92" fmla="*/ 0 w 70"/>
                  <a:gd name="T93" fmla="*/ 55 h 109"/>
                  <a:gd name="T94" fmla="*/ 1 w 70"/>
                  <a:gd name="T95" fmla="*/ 38 h 109"/>
                  <a:gd name="T96" fmla="*/ 6 w 70"/>
                  <a:gd name="T97" fmla="*/ 24 h 109"/>
                  <a:gd name="T98" fmla="*/ 9 w 70"/>
                  <a:gd name="T99" fmla="*/ 16 h 109"/>
                  <a:gd name="T100" fmla="*/ 14 w 70"/>
                  <a:gd name="T101" fmla="*/ 9 h 109"/>
                  <a:gd name="T102" fmla="*/ 20 w 70"/>
                  <a:gd name="T103" fmla="*/ 5 h 109"/>
                  <a:gd name="T104" fmla="*/ 28 w 70"/>
                  <a:gd name="T105" fmla="*/ 0 h 109"/>
                  <a:gd name="T106" fmla="*/ 35 w 70"/>
                  <a:gd name="T10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" h="109">
                    <a:moveTo>
                      <a:pt x="35" y="5"/>
                    </a:moveTo>
                    <a:lnTo>
                      <a:pt x="30" y="5"/>
                    </a:lnTo>
                    <a:lnTo>
                      <a:pt x="25" y="9"/>
                    </a:lnTo>
                    <a:lnTo>
                      <a:pt x="22" y="14"/>
                    </a:lnTo>
                    <a:lnTo>
                      <a:pt x="20" y="20"/>
                    </a:lnTo>
                    <a:lnTo>
                      <a:pt x="17" y="30"/>
                    </a:lnTo>
                    <a:lnTo>
                      <a:pt x="16" y="57"/>
                    </a:lnTo>
                    <a:lnTo>
                      <a:pt x="17" y="76"/>
                    </a:lnTo>
                    <a:lnTo>
                      <a:pt x="22" y="92"/>
                    </a:lnTo>
                    <a:lnTo>
                      <a:pt x="24" y="97"/>
                    </a:lnTo>
                    <a:lnTo>
                      <a:pt x="27" y="101"/>
                    </a:lnTo>
                    <a:lnTo>
                      <a:pt x="30" y="103"/>
                    </a:lnTo>
                    <a:lnTo>
                      <a:pt x="35" y="105"/>
                    </a:lnTo>
                    <a:lnTo>
                      <a:pt x="40" y="103"/>
                    </a:lnTo>
                    <a:lnTo>
                      <a:pt x="43" y="100"/>
                    </a:lnTo>
                    <a:lnTo>
                      <a:pt x="46" y="97"/>
                    </a:lnTo>
                    <a:lnTo>
                      <a:pt x="49" y="94"/>
                    </a:lnTo>
                    <a:lnTo>
                      <a:pt x="51" y="87"/>
                    </a:lnTo>
                    <a:lnTo>
                      <a:pt x="52" y="71"/>
                    </a:lnTo>
                    <a:lnTo>
                      <a:pt x="54" y="49"/>
                    </a:lnTo>
                    <a:lnTo>
                      <a:pt x="52" y="33"/>
                    </a:lnTo>
                    <a:lnTo>
                      <a:pt x="51" y="19"/>
                    </a:lnTo>
                    <a:lnTo>
                      <a:pt x="47" y="14"/>
                    </a:lnTo>
                    <a:lnTo>
                      <a:pt x="46" y="9"/>
                    </a:lnTo>
                    <a:lnTo>
                      <a:pt x="43" y="6"/>
                    </a:lnTo>
                    <a:lnTo>
                      <a:pt x="40" y="5"/>
                    </a:lnTo>
                    <a:lnTo>
                      <a:pt x="35" y="5"/>
                    </a:lnTo>
                    <a:close/>
                    <a:moveTo>
                      <a:pt x="35" y="0"/>
                    </a:moveTo>
                    <a:lnTo>
                      <a:pt x="41" y="0"/>
                    </a:lnTo>
                    <a:lnTo>
                      <a:pt x="46" y="1"/>
                    </a:lnTo>
                    <a:lnTo>
                      <a:pt x="52" y="6"/>
                    </a:lnTo>
                    <a:lnTo>
                      <a:pt x="57" y="11"/>
                    </a:lnTo>
                    <a:lnTo>
                      <a:pt x="67" y="30"/>
                    </a:lnTo>
                    <a:lnTo>
                      <a:pt x="70" y="54"/>
                    </a:lnTo>
                    <a:lnTo>
                      <a:pt x="68" y="70"/>
                    </a:lnTo>
                    <a:lnTo>
                      <a:pt x="63" y="84"/>
                    </a:lnTo>
                    <a:lnTo>
                      <a:pt x="60" y="92"/>
                    </a:lnTo>
                    <a:lnTo>
                      <a:pt x="55" y="98"/>
                    </a:lnTo>
                    <a:lnTo>
                      <a:pt x="51" y="103"/>
                    </a:lnTo>
                    <a:lnTo>
                      <a:pt x="43" y="108"/>
                    </a:lnTo>
                    <a:lnTo>
                      <a:pt x="35" y="109"/>
                    </a:lnTo>
                    <a:lnTo>
                      <a:pt x="27" y="108"/>
                    </a:lnTo>
                    <a:lnTo>
                      <a:pt x="20" y="105"/>
                    </a:lnTo>
                    <a:lnTo>
                      <a:pt x="14" y="98"/>
                    </a:lnTo>
                    <a:lnTo>
                      <a:pt x="9" y="90"/>
                    </a:lnTo>
                    <a:lnTo>
                      <a:pt x="3" y="74"/>
                    </a:lnTo>
                    <a:lnTo>
                      <a:pt x="0" y="55"/>
                    </a:lnTo>
                    <a:lnTo>
                      <a:pt x="1" y="38"/>
                    </a:lnTo>
                    <a:lnTo>
                      <a:pt x="6" y="24"/>
                    </a:lnTo>
                    <a:lnTo>
                      <a:pt x="9" y="16"/>
                    </a:lnTo>
                    <a:lnTo>
                      <a:pt x="14" y="9"/>
                    </a:lnTo>
                    <a:lnTo>
                      <a:pt x="20" y="5"/>
                    </a:lnTo>
                    <a:lnTo>
                      <a:pt x="2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9" name="Freeform 5240"/>
              <p:cNvSpPr>
                <a:spLocks noEditPoints="1"/>
              </p:cNvSpPr>
              <p:nvPr/>
            </p:nvSpPr>
            <p:spPr bwMode="auto">
              <a:xfrm>
                <a:off x="10718" y="17563"/>
                <a:ext cx="34" cy="55"/>
              </a:xfrm>
              <a:custGeom>
                <a:avLst/>
                <a:gdLst>
                  <a:gd name="T0" fmla="*/ 35 w 68"/>
                  <a:gd name="T1" fmla="*/ 5 h 109"/>
                  <a:gd name="T2" fmla="*/ 30 w 68"/>
                  <a:gd name="T3" fmla="*/ 5 h 109"/>
                  <a:gd name="T4" fmla="*/ 26 w 68"/>
                  <a:gd name="T5" fmla="*/ 9 h 109"/>
                  <a:gd name="T6" fmla="*/ 22 w 68"/>
                  <a:gd name="T7" fmla="*/ 14 h 109"/>
                  <a:gd name="T8" fmla="*/ 19 w 68"/>
                  <a:gd name="T9" fmla="*/ 20 h 109"/>
                  <a:gd name="T10" fmla="*/ 18 w 68"/>
                  <a:gd name="T11" fmla="*/ 30 h 109"/>
                  <a:gd name="T12" fmla="*/ 16 w 68"/>
                  <a:gd name="T13" fmla="*/ 57 h 109"/>
                  <a:gd name="T14" fmla="*/ 18 w 68"/>
                  <a:gd name="T15" fmla="*/ 76 h 109"/>
                  <a:gd name="T16" fmla="*/ 21 w 68"/>
                  <a:gd name="T17" fmla="*/ 92 h 109"/>
                  <a:gd name="T18" fmla="*/ 24 w 68"/>
                  <a:gd name="T19" fmla="*/ 97 h 109"/>
                  <a:gd name="T20" fmla="*/ 27 w 68"/>
                  <a:gd name="T21" fmla="*/ 101 h 109"/>
                  <a:gd name="T22" fmla="*/ 30 w 68"/>
                  <a:gd name="T23" fmla="*/ 103 h 109"/>
                  <a:gd name="T24" fmla="*/ 33 w 68"/>
                  <a:gd name="T25" fmla="*/ 105 h 109"/>
                  <a:gd name="T26" fmla="*/ 38 w 68"/>
                  <a:gd name="T27" fmla="*/ 103 h 109"/>
                  <a:gd name="T28" fmla="*/ 43 w 68"/>
                  <a:gd name="T29" fmla="*/ 100 h 109"/>
                  <a:gd name="T30" fmla="*/ 46 w 68"/>
                  <a:gd name="T31" fmla="*/ 97 h 109"/>
                  <a:gd name="T32" fmla="*/ 48 w 68"/>
                  <a:gd name="T33" fmla="*/ 94 h 109"/>
                  <a:gd name="T34" fmla="*/ 49 w 68"/>
                  <a:gd name="T35" fmla="*/ 87 h 109"/>
                  <a:gd name="T36" fmla="*/ 53 w 68"/>
                  <a:gd name="T37" fmla="*/ 71 h 109"/>
                  <a:gd name="T38" fmla="*/ 54 w 68"/>
                  <a:gd name="T39" fmla="*/ 49 h 109"/>
                  <a:gd name="T40" fmla="*/ 53 w 68"/>
                  <a:gd name="T41" fmla="*/ 33 h 109"/>
                  <a:gd name="T42" fmla="*/ 49 w 68"/>
                  <a:gd name="T43" fmla="*/ 19 h 109"/>
                  <a:gd name="T44" fmla="*/ 48 w 68"/>
                  <a:gd name="T45" fmla="*/ 14 h 109"/>
                  <a:gd name="T46" fmla="*/ 45 w 68"/>
                  <a:gd name="T47" fmla="*/ 9 h 109"/>
                  <a:gd name="T48" fmla="*/ 43 w 68"/>
                  <a:gd name="T49" fmla="*/ 6 h 109"/>
                  <a:gd name="T50" fmla="*/ 38 w 68"/>
                  <a:gd name="T51" fmla="*/ 5 h 109"/>
                  <a:gd name="T52" fmla="*/ 35 w 68"/>
                  <a:gd name="T53" fmla="*/ 5 h 109"/>
                  <a:gd name="T54" fmla="*/ 35 w 68"/>
                  <a:gd name="T55" fmla="*/ 0 h 109"/>
                  <a:gd name="T56" fmla="*/ 41 w 68"/>
                  <a:gd name="T57" fmla="*/ 0 h 109"/>
                  <a:gd name="T58" fmla="*/ 46 w 68"/>
                  <a:gd name="T59" fmla="*/ 1 h 109"/>
                  <a:gd name="T60" fmla="*/ 51 w 68"/>
                  <a:gd name="T61" fmla="*/ 6 h 109"/>
                  <a:gd name="T62" fmla="*/ 57 w 68"/>
                  <a:gd name="T63" fmla="*/ 11 h 109"/>
                  <a:gd name="T64" fmla="*/ 65 w 68"/>
                  <a:gd name="T65" fmla="*/ 30 h 109"/>
                  <a:gd name="T66" fmla="*/ 68 w 68"/>
                  <a:gd name="T67" fmla="*/ 54 h 109"/>
                  <a:gd name="T68" fmla="*/ 67 w 68"/>
                  <a:gd name="T69" fmla="*/ 70 h 109"/>
                  <a:gd name="T70" fmla="*/ 64 w 68"/>
                  <a:gd name="T71" fmla="*/ 84 h 109"/>
                  <a:gd name="T72" fmla="*/ 59 w 68"/>
                  <a:gd name="T73" fmla="*/ 92 h 109"/>
                  <a:gd name="T74" fmla="*/ 56 w 68"/>
                  <a:gd name="T75" fmla="*/ 98 h 109"/>
                  <a:gd name="T76" fmla="*/ 49 w 68"/>
                  <a:gd name="T77" fmla="*/ 103 h 109"/>
                  <a:gd name="T78" fmla="*/ 41 w 68"/>
                  <a:gd name="T79" fmla="*/ 108 h 109"/>
                  <a:gd name="T80" fmla="*/ 33 w 68"/>
                  <a:gd name="T81" fmla="*/ 109 h 109"/>
                  <a:gd name="T82" fmla="*/ 27 w 68"/>
                  <a:gd name="T83" fmla="*/ 108 h 109"/>
                  <a:gd name="T84" fmla="*/ 21 w 68"/>
                  <a:gd name="T85" fmla="*/ 105 h 109"/>
                  <a:gd name="T86" fmla="*/ 14 w 68"/>
                  <a:gd name="T87" fmla="*/ 98 h 109"/>
                  <a:gd name="T88" fmla="*/ 8 w 68"/>
                  <a:gd name="T89" fmla="*/ 90 h 109"/>
                  <a:gd name="T90" fmla="*/ 2 w 68"/>
                  <a:gd name="T91" fmla="*/ 74 h 109"/>
                  <a:gd name="T92" fmla="*/ 0 w 68"/>
                  <a:gd name="T93" fmla="*/ 55 h 109"/>
                  <a:gd name="T94" fmla="*/ 2 w 68"/>
                  <a:gd name="T95" fmla="*/ 38 h 109"/>
                  <a:gd name="T96" fmla="*/ 6 w 68"/>
                  <a:gd name="T97" fmla="*/ 24 h 109"/>
                  <a:gd name="T98" fmla="*/ 10 w 68"/>
                  <a:gd name="T99" fmla="*/ 16 h 109"/>
                  <a:gd name="T100" fmla="*/ 14 w 68"/>
                  <a:gd name="T101" fmla="*/ 9 h 109"/>
                  <a:gd name="T102" fmla="*/ 21 w 68"/>
                  <a:gd name="T103" fmla="*/ 5 h 109"/>
                  <a:gd name="T104" fmla="*/ 27 w 68"/>
                  <a:gd name="T105" fmla="*/ 0 h 109"/>
                  <a:gd name="T106" fmla="*/ 35 w 68"/>
                  <a:gd name="T10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109">
                    <a:moveTo>
                      <a:pt x="35" y="5"/>
                    </a:moveTo>
                    <a:lnTo>
                      <a:pt x="30" y="5"/>
                    </a:lnTo>
                    <a:lnTo>
                      <a:pt x="26" y="9"/>
                    </a:lnTo>
                    <a:lnTo>
                      <a:pt x="22" y="14"/>
                    </a:lnTo>
                    <a:lnTo>
                      <a:pt x="19" y="20"/>
                    </a:lnTo>
                    <a:lnTo>
                      <a:pt x="18" y="30"/>
                    </a:lnTo>
                    <a:lnTo>
                      <a:pt x="16" y="57"/>
                    </a:lnTo>
                    <a:lnTo>
                      <a:pt x="18" y="76"/>
                    </a:lnTo>
                    <a:lnTo>
                      <a:pt x="21" y="92"/>
                    </a:lnTo>
                    <a:lnTo>
                      <a:pt x="24" y="97"/>
                    </a:lnTo>
                    <a:lnTo>
                      <a:pt x="27" y="101"/>
                    </a:lnTo>
                    <a:lnTo>
                      <a:pt x="30" y="103"/>
                    </a:lnTo>
                    <a:lnTo>
                      <a:pt x="33" y="105"/>
                    </a:lnTo>
                    <a:lnTo>
                      <a:pt x="38" y="103"/>
                    </a:lnTo>
                    <a:lnTo>
                      <a:pt x="43" y="100"/>
                    </a:lnTo>
                    <a:lnTo>
                      <a:pt x="46" y="97"/>
                    </a:lnTo>
                    <a:lnTo>
                      <a:pt x="48" y="94"/>
                    </a:lnTo>
                    <a:lnTo>
                      <a:pt x="49" y="87"/>
                    </a:lnTo>
                    <a:lnTo>
                      <a:pt x="53" y="71"/>
                    </a:lnTo>
                    <a:lnTo>
                      <a:pt x="54" y="49"/>
                    </a:lnTo>
                    <a:lnTo>
                      <a:pt x="53" y="33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9"/>
                    </a:lnTo>
                    <a:lnTo>
                      <a:pt x="43" y="6"/>
                    </a:lnTo>
                    <a:lnTo>
                      <a:pt x="38" y="5"/>
                    </a:lnTo>
                    <a:lnTo>
                      <a:pt x="35" y="5"/>
                    </a:lnTo>
                    <a:close/>
                    <a:moveTo>
                      <a:pt x="35" y="0"/>
                    </a:moveTo>
                    <a:lnTo>
                      <a:pt x="41" y="0"/>
                    </a:lnTo>
                    <a:lnTo>
                      <a:pt x="46" y="1"/>
                    </a:lnTo>
                    <a:lnTo>
                      <a:pt x="51" y="6"/>
                    </a:lnTo>
                    <a:lnTo>
                      <a:pt x="57" y="11"/>
                    </a:lnTo>
                    <a:lnTo>
                      <a:pt x="65" y="30"/>
                    </a:lnTo>
                    <a:lnTo>
                      <a:pt x="68" y="54"/>
                    </a:lnTo>
                    <a:lnTo>
                      <a:pt x="67" y="70"/>
                    </a:lnTo>
                    <a:lnTo>
                      <a:pt x="64" y="84"/>
                    </a:lnTo>
                    <a:lnTo>
                      <a:pt x="59" y="92"/>
                    </a:lnTo>
                    <a:lnTo>
                      <a:pt x="56" y="98"/>
                    </a:lnTo>
                    <a:lnTo>
                      <a:pt x="49" y="103"/>
                    </a:lnTo>
                    <a:lnTo>
                      <a:pt x="41" y="108"/>
                    </a:lnTo>
                    <a:lnTo>
                      <a:pt x="33" y="109"/>
                    </a:lnTo>
                    <a:lnTo>
                      <a:pt x="27" y="108"/>
                    </a:lnTo>
                    <a:lnTo>
                      <a:pt x="21" y="105"/>
                    </a:lnTo>
                    <a:lnTo>
                      <a:pt x="14" y="98"/>
                    </a:lnTo>
                    <a:lnTo>
                      <a:pt x="8" y="90"/>
                    </a:lnTo>
                    <a:lnTo>
                      <a:pt x="2" y="74"/>
                    </a:lnTo>
                    <a:lnTo>
                      <a:pt x="0" y="55"/>
                    </a:lnTo>
                    <a:lnTo>
                      <a:pt x="2" y="38"/>
                    </a:lnTo>
                    <a:lnTo>
                      <a:pt x="6" y="24"/>
                    </a:lnTo>
                    <a:lnTo>
                      <a:pt x="10" y="16"/>
                    </a:lnTo>
                    <a:lnTo>
                      <a:pt x="14" y="9"/>
                    </a:lnTo>
                    <a:lnTo>
                      <a:pt x="21" y="5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0" name="Freeform 5241"/>
              <p:cNvSpPr>
                <a:spLocks/>
              </p:cNvSpPr>
              <p:nvPr/>
            </p:nvSpPr>
            <p:spPr bwMode="auto">
              <a:xfrm>
                <a:off x="10761" y="17609"/>
                <a:ext cx="9" cy="9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0 h 17"/>
                  <a:gd name="T4" fmla="*/ 14 w 17"/>
                  <a:gd name="T5" fmla="*/ 3 h 17"/>
                  <a:gd name="T6" fmla="*/ 16 w 17"/>
                  <a:gd name="T7" fmla="*/ 5 h 17"/>
                  <a:gd name="T8" fmla="*/ 17 w 17"/>
                  <a:gd name="T9" fmla="*/ 8 h 17"/>
                  <a:gd name="T10" fmla="*/ 16 w 17"/>
                  <a:gd name="T11" fmla="*/ 11 h 17"/>
                  <a:gd name="T12" fmla="*/ 14 w 17"/>
                  <a:gd name="T13" fmla="*/ 14 h 17"/>
                  <a:gd name="T14" fmla="*/ 11 w 17"/>
                  <a:gd name="T15" fmla="*/ 16 h 17"/>
                  <a:gd name="T16" fmla="*/ 8 w 17"/>
                  <a:gd name="T17" fmla="*/ 17 h 17"/>
                  <a:gd name="T18" fmla="*/ 5 w 17"/>
                  <a:gd name="T19" fmla="*/ 16 h 17"/>
                  <a:gd name="T20" fmla="*/ 3 w 17"/>
                  <a:gd name="T21" fmla="*/ 14 h 17"/>
                  <a:gd name="T22" fmla="*/ 0 w 17"/>
                  <a:gd name="T23" fmla="*/ 11 h 17"/>
                  <a:gd name="T24" fmla="*/ 0 w 17"/>
                  <a:gd name="T25" fmla="*/ 8 h 17"/>
                  <a:gd name="T26" fmla="*/ 0 w 17"/>
                  <a:gd name="T27" fmla="*/ 5 h 17"/>
                  <a:gd name="T28" fmla="*/ 3 w 17"/>
                  <a:gd name="T29" fmla="*/ 3 h 17"/>
                  <a:gd name="T30" fmla="*/ 5 w 17"/>
                  <a:gd name="T31" fmla="*/ 0 h 17"/>
                  <a:gd name="T32" fmla="*/ 8 w 17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7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1" name="Freeform 5242"/>
              <p:cNvSpPr>
                <a:spLocks/>
              </p:cNvSpPr>
              <p:nvPr/>
            </p:nvSpPr>
            <p:spPr bwMode="auto">
              <a:xfrm>
                <a:off x="10779" y="17564"/>
                <a:ext cx="31" cy="54"/>
              </a:xfrm>
              <a:custGeom>
                <a:avLst/>
                <a:gdLst>
                  <a:gd name="T0" fmla="*/ 24 w 62"/>
                  <a:gd name="T1" fmla="*/ 0 h 108"/>
                  <a:gd name="T2" fmla="*/ 62 w 62"/>
                  <a:gd name="T3" fmla="*/ 0 h 108"/>
                  <a:gd name="T4" fmla="*/ 56 w 62"/>
                  <a:gd name="T5" fmla="*/ 13 h 108"/>
                  <a:gd name="T6" fmla="*/ 24 w 62"/>
                  <a:gd name="T7" fmla="*/ 13 h 108"/>
                  <a:gd name="T8" fmla="*/ 16 w 62"/>
                  <a:gd name="T9" fmla="*/ 27 h 108"/>
                  <a:gd name="T10" fmla="*/ 35 w 62"/>
                  <a:gd name="T11" fmla="*/ 32 h 108"/>
                  <a:gd name="T12" fmla="*/ 50 w 62"/>
                  <a:gd name="T13" fmla="*/ 43 h 108"/>
                  <a:gd name="T14" fmla="*/ 55 w 62"/>
                  <a:gd name="T15" fmla="*/ 48 h 108"/>
                  <a:gd name="T16" fmla="*/ 58 w 62"/>
                  <a:gd name="T17" fmla="*/ 54 h 108"/>
                  <a:gd name="T18" fmla="*/ 59 w 62"/>
                  <a:gd name="T19" fmla="*/ 61 h 108"/>
                  <a:gd name="T20" fmla="*/ 61 w 62"/>
                  <a:gd name="T21" fmla="*/ 67 h 108"/>
                  <a:gd name="T22" fmla="*/ 59 w 62"/>
                  <a:gd name="T23" fmla="*/ 77 h 108"/>
                  <a:gd name="T24" fmla="*/ 56 w 62"/>
                  <a:gd name="T25" fmla="*/ 83 h 108"/>
                  <a:gd name="T26" fmla="*/ 53 w 62"/>
                  <a:gd name="T27" fmla="*/ 89 h 108"/>
                  <a:gd name="T28" fmla="*/ 48 w 62"/>
                  <a:gd name="T29" fmla="*/ 96 h 108"/>
                  <a:gd name="T30" fmla="*/ 43 w 62"/>
                  <a:gd name="T31" fmla="*/ 100 h 108"/>
                  <a:gd name="T32" fmla="*/ 37 w 62"/>
                  <a:gd name="T33" fmla="*/ 104 h 108"/>
                  <a:gd name="T34" fmla="*/ 27 w 62"/>
                  <a:gd name="T35" fmla="*/ 107 h 108"/>
                  <a:gd name="T36" fmla="*/ 18 w 62"/>
                  <a:gd name="T37" fmla="*/ 108 h 108"/>
                  <a:gd name="T38" fmla="*/ 13 w 62"/>
                  <a:gd name="T39" fmla="*/ 107 h 108"/>
                  <a:gd name="T40" fmla="*/ 8 w 62"/>
                  <a:gd name="T41" fmla="*/ 107 h 108"/>
                  <a:gd name="T42" fmla="*/ 4 w 62"/>
                  <a:gd name="T43" fmla="*/ 105 h 108"/>
                  <a:gd name="T44" fmla="*/ 0 w 62"/>
                  <a:gd name="T45" fmla="*/ 100 h 108"/>
                  <a:gd name="T46" fmla="*/ 0 w 62"/>
                  <a:gd name="T47" fmla="*/ 97 h 108"/>
                  <a:gd name="T48" fmla="*/ 0 w 62"/>
                  <a:gd name="T49" fmla="*/ 96 h 108"/>
                  <a:gd name="T50" fmla="*/ 2 w 62"/>
                  <a:gd name="T51" fmla="*/ 94 h 108"/>
                  <a:gd name="T52" fmla="*/ 4 w 62"/>
                  <a:gd name="T53" fmla="*/ 93 h 108"/>
                  <a:gd name="T54" fmla="*/ 7 w 62"/>
                  <a:gd name="T55" fmla="*/ 93 h 108"/>
                  <a:gd name="T56" fmla="*/ 10 w 62"/>
                  <a:gd name="T57" fmla="*/ 93 h 108"/>
                  <a:gd name="T58" fmla="*/ 12 w 62"/>
                  <a:gd name="T59" fmla="*/ 94 h 108"/>
                  <a:gd name="T60" fmla="*/ 15 w 62"/>
                  <a:gd name="T61" fmla="*/ 96 h 108"/>
                  <a:gd name="T62" fmla="*/ 21 w 62"/>
                  <a:gd name="T63" fmla="*/ 99 h 108"/>
                  <a:gd name="T64" fmla="*/ 27 w 62"/>
                  <a:gd name="T65" fmla="*/ 100 h 108"/>
                  <a:gd name="T66" fmla="*/ 32 w 62"/>
                  <a:gd name="T67" fmla="*/ 99 h 108"/>
                  <a:gd name="T68" fmla="*/ 39 w 62"/>
                  <a:gd name="T69" fmla="*/ 97 h 108"/>
                  <a:gd name="T70" fmla="*/ 43 w 62"/>
                  <a:gd name="T71" fmla="*/ 93 h 108"/>
                  <a:gd name="T72" fmla="*/ 47 w 62"/>
                  <a:gd name="T73" fmla="*/ 88 h 108"/>
                  <a:gd name="T74" fmla="*/ 50 w 62"/>
                  <a:gd name="T75" fmla="*/ 83 h 108"/>
                  <a:gd name="T76" fmla="*/ 50 w 62"/>
                  <a:gd name="T77" fmla="*/ 77 h 108"/>
                  <a:gd name="T78" fmla="*/ 50 w 62"/>
                  <a:gd name="T79" fmla="*/ 70 h 108"/>
                  <a:gd name="T80" fmla="*/ 47 w 62"/>
                  <a:gd name="T81" fmla="*/ 64 h 108"/>
                  <a:gd name="T82" fmla="*/ 43 w 62"/>
                  <a:gd name="T83" fmla="*/ 58 h 108"/>
                  <a:gd name="T84" fmla="*/ 39 w 62"/>
                  <a:gd name="T85" fmla="*/ 53 h 108"/>
                  <a:gd name="T86" fmla="*/ 34 w 62"/>
                  <a:gd name="T87" fmla="*/ 48 h 108"/>
                  <a:gd name="T88" fmla="*/ 27 w 62"/>
                  <a:gd name="T89" fmla="*/ 45 h 108"/>
                  <a:gd name="T90" fmla="*/ 21 w 62"/>
                  <a:gd name="T91" fmla="*/ 43 h 108"/>
                  <a:gd name="T92" fmla="*/ 13 w 62"/>
                  <a:gd name="T93" fmla="*/ 42 h 108"/>
                  <a:gd name="T94" fmla="*/ 4 w 62"/>
                  <a:gd name="T95" fmla="*/ 42 h 108"/>
                  <a:gd name="T96" fmla="*/ 24 w 62"/>
                  <a:gd name="T9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" h="108">
                    <a:moveTo>
                      <a:pt x="24" y="0"/>
                    </a:moveTo>
                    <a:lnTo>
                      <a:pt x="62" y="0"/>
                    </a:lnTo>
                    <a:lnTo>
                      <a:pt x="56" y="13"/>
                    </a:lnTo>
                    <a:lnTo>
                      <a:pt x="24" y="13"/>
                    </a:lnTo>
                    <a:lnTo>
                      <a:pt x="16" y="27"/>
                    </a:lnTo>
                    <a:lnTo>
                      <a:pt x="35" y="32"/>
                    </a:lnTo>
                    <a:lnTo>
                      <a:pt x="50" y="43"/>
                    </a:lnTo>
                    <a:lnTo>
                      <a:pt x="55" y="48"/>
                    </a:lnTo>
                    <a:lnTo>
                      <a:pt x="58" y="54"/>
                    </a:lnTo>
                    <a:lnTo>
                      <a:pt x="59" y="61"/>
                    </a:lnTo>
                    <a:lnTo>
                      <a:pt x="61" y="67"/>
                    </a:lnTo>
                    <a:lnTo>
                      <a:pt x="59" y="77"/>
                    </a:lnTo>
                    <a:lnTo>
                      <a:pt x="56" y="83"/>
                    </a:lnTo>
                    <a:lnTo>
                      <a:pt x="53" y="89"/>
                    </a:lnTo>
                    <a:lnTo>
                      <a:pt x="48" y="96"/>
                    </a:lnTo>
                    <a:lnTo>
                      <a:pt x="43" y="100"/>
                    </a:lnTo>
                    <a:lnTo>
                      <a:pt x="37" y="104"/>
                    </a:lnTo>
                    <a:lnTo>
                      <a:pt x="27" y="107"/>
                    </a:lnTo>
                    <a:lnTo>
                      <a:pt x="18" y="108"/>
                    </a:lnTo>
                    <a:lnTo>
                      <a:pt x="13" y="107"/>
                    </a:lnTo>
                    <a:lnTo>
                      <a:pt x="8" y="107"/>
                    </a:lnTo>
                    <a:lnTo>
                      <a:pt x="4" y="105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2" y="94"/>
                    </a:lnTo>
                    <a:lnTo>
                      <a:pt x="4" y="93"/>
                    </a:lnTo>
                    <a:lnTo>
                      <a:pt x="7" y="93"/>
                    </a:lnTo>
                    <a:lnTo>
                      <a:pt x="10" y="93"/>
                    </a:lnTo>
                    <a:lnTo>
                      <a:pt x="12" y="94"/>
                    </a:lnTo>
                    <a:lnTo>
                      <a:pt x="15" y="96"/>
                    </a:lnTo>
                    <a:lnTo>
                      <a:pt x="21" y="99"/>
                    </a:lnTo>
                    <a:lnTo>
                      <a:pt x="27" y="100"/>
                    </a:lnTo>
                    <a:lnTo>
                      <a:pt x="32" y="99"/>
                    </a:lnTo>
                    <a:lnTo>
                      <a:pt x="39" y="97"/>
                    </a:lnTo>
                    <a:lnTo>
                      <a:pt x="43" y="93"/>
                    </a:lnTo>
                    <a:lnTo>
                      <a:pt x="47" y="88"/>
                    </a:lnTo>
                    <a:lnTo>
                      <a:pt x="50" y="83"/>
                    </a:lnTo>
                    <a:lnTo>
                      <a:pt x="50" y="77"/>
                    </a:lnTo>
                    <a:lnTo>
                      <a:pt x="50" y="70"/>
                    </a:lnTo>
                    <a:lnTo>
                      <a:pt x="47" y="64"/>
                    </a:lnTo>
                    <a:lnTo>
                      <a:pt x="43" y="58"/>
                    </a:lnTo>
                    <a:lnTo>
                      <a:pt x="39" y="53"/>
                    </a:lnTo>
                    <a:lnTo>
                      <a:pt x="34" y="48"/>
                    </a:lnTo>
                    <a:lnTo>
                      <a:pt x="27" y="45"/>
                    </a:lnTo>
                    <a:lnTo>
                      <a:pt x="21" y="43"/>
                    </a:lnTo>
                    <a:lnTo>
                      <a:pt x="13" y="42"/>
                    </a:lnTo>
                    <a:lnTo>
                      <a:pt x="4" y="4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2" name="Freeform 5243"/>
              <p:cNvSpPr>
                <a:spLocks/>
              </p:cNvSpPr>
              <p:nvPr/>
            </p:nvSpPr>
            <p:spPr bwMode="auto">
              <a:xfrm>
                <a:off x="11126" y="17563"/>
                <a:ext cx="22" cy="54"/>
              </a:xfrm>
              <a:custGeom>
                <a:avLst/>
                <a:gdLst>
                  <a:gd name="T0" fmla="*/ 27 w 43"/>
                  <a:gd name="T1" fmla="*/ 0 h 108"/>
                  <a:gd name="T2" fmla="*/ 29 w 43"/>
                  <a:gd name="T3" fmla="*/ 0 h 108"/>
                  <a:gd name="T4" fmla="*/ 29 w 43"/>
                  <a:gd name="T5" fmla="*/ 89 h 108"/>
                  <a:gd name="T6" fmla="*/ 29 w 43"/>
                  <a:gd name="T7" fmla="*/ 94 h 108"/>
                  <a:gd name="T8" fmla="*/ 30 w 43"/>
                  <a:gd name="T9" fmla="*/ 97 h 108"/>
                  <a:gd name="T10" fmla="*/ 30 w 43"/>
                  <a:gd name="T11" fmla="*/ 100 h 108"/>
                  <a:gd name="T12" fmla="*/ 32 w 43"/>
                  <a:gd name="T13" fmla="*/ 101 h 108"/>
                  <a:gd name="T14" fmla="*/ 33 w 43"/>
                  <a:gd name="T15" fmla="*/ 103 h 108"/>
                  <a:gd name="T16" fmla="*/ 36 w 43"/>
                  <a:gd name="T17" fmla="*/ 103 h 108"/>
                  <a:gd name="T18" fmla="*/ 43 w 43"/>
                  <a:gd name="T19" fmla="*/ 105 h 108"/>
                  <a:gd name="T20" fmla="*/ 43 w 43"/>
                  <a:gd name="T21" fmla="*/ 108 h 108"/>
                  <a:gd name="T22" fmla="*/ 3 w 43"/>
                  <a:gd name="T23" fmla="*/ 108 h 108"/>
                  <a:gd name="T24" fmla="*/ 3 w 43"/>
                  <a:gd name="T25" fmla="*/ 105 h 108"/>
                  <a:gd name="T26" fmla="*/ 8 w 43"/>
                  <a:gd name="T27" fmla="*/ 103 h 108"/>
                  <a:gd name="T28" fmla="*/ 13 w 43"/>
                  <a:gd name="T29" fmla="*/ 103 h 108"/>
                  <a:gd name="T30" fmla="*/ 14 w 43"/>
                  <a:gd name="T31" fmla="*/ 101 h 108"/>
                  <a:gd name="T32" fmla="*/ 16 w 43"/>
                  <a:gd name="T33" fmla="*/ 100 h 108"/>
                  <a:gd name="T34" fmla="*/ 16 w 43"/>
                  <a:gd name="T35" fmla="*/ 98 h 108"/>
                  <a:gd name="T36" fmla="*/ 16 w 43"/>
                  <a:gd name="T37" fmla="*/ 94 h 108"/>
                  <a:gd name="T38" fmla="*/ 16 w 43"/>
                  <a:gd name="T39" fmla="*/ 89 h 108"/>
                  <a:gd name="T40" fmla="*/ 16 w 43"/>
                  <a:gd name="T41" fmla="*/ 32 h 108"/>
                  <a:gd name="T42" fmla="*/ 16 w 43"/>
                  <a:gd name="T43" fmla="*/ 24 h 108"/>
                  <a:gd name="T44" fmla="*/ 16 w 43"/>
                  <a:gd name="T45" fmla="*/ 19 h 108"/>
                  <a:gd name="T46" fmla="*/ 16 w 43"/>
                  <a:gd name="T47" fmla="*/ 16 h 108"/>
                  <a:gd name="T48" fmla="*/ 14 w 43"/>
                  <a:gd name="T49" fmla="*/ 14 h 108"/>
                  <a:gd name="T50" fmla="*/ 13 w 43"/>
                  <a:gd name="T51" fmla="*/ 12 h 108"/>
                  <a:gd name="T52" fmla="*/ 11 w 43"/>
                  <a:gd name="T53" fmla="*/ 12 h 108"/>
                  <a:gd name="T54" fmla="*/ 9 w 43"/>
                  <a:gd name="T55" fmla="*/ 11 h 108"/>
                  <a:gd name="T56" fmla="*/ 6 w 43"/>
                  <a:gd name="T57" fmla="*/ 12 h 108"/>
                  <a:gd name="T58" fmla="*/ 2 w 43"/>
                  <a:gd name="T59" fmla="*/ 14 h 108"/>
                  <a:gd name="T60" fmla="*/ 0 w 43"/>
                  <a:gd name="T61" fmla="*/ 11 h 108"/>
                  <a:gd name="T62" fmla="*/ 27 w 43"/>
                  <a:gd name="T6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108">
                    <a:moveTo>
                      <a:pt x="27" y="0"/>
                    </a:moveTo>
                    <a:lnTo>
                      <a:pt x="29" y="0"/>
                    </a:lnTo>
                    <a:lnTo>
                      <a:pt x="29" y="89"/>
                    </a:lnTo>
                    <a:lnTo>
                      <a:pt x="29" y="94"/>
                    </a:lnTo>
                    <a:lnTo>
                      <a:pt x="30" y="97"/>
                    </a:lnTo>
                    <a:lnTo>
                      <a:pt x="30" y="100"/>
                    </a:lnTo>
                    <a:lnTo>
                      <a:pt x="32" y="101"/>
                    </a:lnTo>
                    <a:lnTo>
                      <a:pt x="33" y="103"/>
                    </a:lnTo>
                    <a:lnTo>
                      <a:pt x="36" y="103"/>
                    </a:lnTo>
                    <a:lnTo>
                      <a:pt x="43" y="105"/>
                    </a:lnTo>
                    <a:lnTo>
                      <a:pt x="43" y="108"/>
                    </a:lnTo>
                    <a:lnTo>
                      <a:pt x="3" y="108"/>
                    </a:lnTo>
                    <a:lnTo>
                      <a:pt x="3" y="105"/>
                    </a:lnTo>
                    <a:lnTo>
                      <a:pt x="8" y="103"/>
                    </a:lnTo>
                    <a:lnTo>
                      <a:pt x="13" y="103"/>
                    </a:lnTo>
                    <a:lnTo>
                      <a:pt x="14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4"/>
                    </a:lnTo>
                    <a:lnTo>
                      <a:pt x="16" y="89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3" name="Freeform 5244"/>
              <p:cNvSpPr>
                <a:spLocks/>
              </p:cNvSpPr>
              <p:nvPr/>
            </p:nvSpPr>
            <p:spPr bwMode="auto">
              <a:xfrm>
                <a:off x="11481" y="17563"/>
                <a:ext cx="21" cy="54"/>
              </a:xfrm>
              <a:custGeom>
                <a:avLst/>
                <a:gdLst>
                  <a:gd name="T0" fmla="*/ 27 w 43"/>
                  <a:gd name="T1" fmla="*/ 0 h 108"/>
                  <a:gd name="T2" fmla="*/ 28 w 43"/>
                  <a:gd name="T3" fmla="*/ 0 h 108"/>
                  <a:gd name="T4" fmla="*/ 28 w 43"/>
                  <a:gd name="T5" fmla="*/ 89 h 108"/>
                  <a:gd name="T6" fmla="*/ 28 w 43"/>
                  <a:gd name="T7" fmla="*/ 94 h 108"/>
                  <a:gd name="T8" fmla="*/ 28 w 43"/>
                  <a:gd name="T9" fmla="*/ 97 h 108"/>
                  <a:gd name="T10" fmla="*/ 30 w 43"/>
                  <a:gd name="T11" fmla="*/ 100 h 108"/>
                  <a:gd name="T12" fmla="*/ 30 w 43"/>
                  <a:gd name="T13" fmla="*/ 101 h 108"/>
                  <a:gd name="T14" fmla="*/ 33 w 43"/>
                  <a:gd name="T15" fmla="*/ 103 h 108"/>
                  <a:gd name="T16" fmla="*/ 36 w 43"/>
                  <a:gd name="T17" fmla="*/ 103 h 108"/>
                  <a:gd name="T18" fmla="*/ 43 w 43"/>
                  <a:gd name="T19" fmla="*/ 105 h 108"/>
                  <a:gd name="T20" fmla="*/ 43 w 43"/>
                  <a:gd name="T21" fmla="*/ 108 h 108"/>
                  <a:gd name="T22" fmla="*/ 1 w 43"/>
                  <a:gd name="T23" fmla="*/ 108 h 108"/>
                  <a:gd name="T24" fmla="*/ 1 w 43"/>
                  <a:gd name="T25" fmla="*/ 105 h 108"/>
                  <a:gd name="T26" fmla="*/ 8 w 43"/>
                  <a:gd name="T27" fmla="*/ 103 h 108"/>
                  <a:gd name="T28" fmla="*/ 12 w 43"/>
                  <a:gd name="T29" fmla="*/ 103 h 108"/>
                  <a:gd name="T30" fmla="*/ 14 w 43"/>
                  <a:gd name="T31" fmla="*/ 101 h 108"/>
                  <a:gd name="T32" fmla="*/ 16 w 43"/>
                  <a:gd name="T33" fmla="*/ 100 h 108"/>
                  <a:gd name="T34" fmla="*/ 16 w 43"/>
                  <a:gd name="T35" fmla="*/ 98 h 108"/>
                  <a:gd name="T36" fmla="*/ 16 w 43"/>
                  <a:gd name="T37" fmla="*/ 94 h 108"/>
                  <a:gd name="T38" fmla="*/ 16 w 43"/>
                  <a:gd name="T39" fmla="*/ 89 h 108"/>
                  <a:gd name="T40" fmla="*/ 16 w 43"/>
                  <a:gd name="T41" fmla="*/ 32 h 108"/>
                  <a:gd name="T42" fmla="*/ 16 w 43"/>
                  <a:gd name="T43" fmla="*/ 24 h 108"/>
                  <a:gd name="T44" fmla="*/ 16 w 43"/>
                  <a:gd name="T45" fmla="*/ 19 h 108"/>
                  <a:gd name="T46" fmla="*/ 16 w 43"/>
                  <a:gd name="T47" fmla="*/ 16 h 108"/>
                  <a:gd name="T48" fmla="*/ 14 w 43"/>
                  <a:gd name="T49" fmla="*/ 14 h 108"/>
                  <a:gd name="T50" fmla="*/ 12 w 43"/>
                  <a:gd name="T51" fmla="*/ 12 h 108"/>
                  <a:gd name="T52" fmla="*/ 11 w 43"/>
                  <a:gd name="T53" fmla="*/ 12 h 108"/>
                  <a:gd name="T54" fmla="*/ 9 w 43"/>
                  <a:gd name="T55" fmla="*/ 11 h 108"/>
                  <a:gd name="T56" fmla="*/ 6 w 43"/>
                  <a:gd name="T57" fmla="*/ 12 h 108"/>
                  <a:gd name="T58" fmla="*/ 1 w 43"/>
                  <a:gd name="T59" fmla="*/ 14 h 108"/>
                  <a:gd name="T60" fmla="*/ 0 w 43"/>
                  <a:gd name="T61" fmla="*/ 11 h 108"/>
                  <a:gd name="T62" fmla="*/ 27 w 43"/>
                  <a:gd name="T6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108">
                    <a:moveTo>
                      <a:pt x="27" y="0"/>
                    </a:moveTo>
                    <a:lnTo>
                      <a:pt x="28" y="0"/>
                    </a:lnTo>
                    <a:lnTo>
                      <a:pt x="28" y="89"/>
                    </a:lnTo>
                    <a:lnTo>
                      <a:pt x="28" y="94"/>
                    </a:lnTo>
                    <a:lnTo>
                      <a:pt x="28" y="97"/>
                    </a:lnTo>
                    <a:lnTo>
                      <a:pt x="30" y="100"/>
                    </a:lnTo>
                    <a:lnTo>
                      <a:pt x="30" y="101"/>
                    </a:lnTo>
                    <a:lnTo>
                      <a:pt x="33" y="103"/>
                    </a:lnTo>
                    <a:lnTo>
                      <a:pt x="36" y="103"/>
                    </a:lnTo>
                    <a:lnTo>
                      <a:pt x="43" y="105"/>
                    </a:lnTo>
                    <a:lnTo>
                      <a:pt x="43" y="108"/>
                    </a:lnTo>
                    <a:lnTo>
                      <a:pt x="1" y="108"/>
                    </a:lnTo>
                    <a:lnTo>
                      <a:pt x="1" y="105"/>
                    </a:lnTo>
                    <a:lnTo>
                      <a:pt x="8" y="103"/>
                    </a:lnTo>
                    <a:lnTo>
                      <a:pt x="12" y="103"/>
                    </a:lnTo>
                    <a:lnTo>
                      <a:pt x="14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4"/>
                    </a:lnTo>
                    <a:lnTo>
                      <a:pt x="16" y="89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4" name="Freeform 5245"/>
              <p:cNvSpPr>
                <a:spLocks/>
              </p:cNvSpPr>
              <p:nvPr/>
            </p:nvSpPr>
            <p:spPr bwMode="auto">
              <a:xfrm>
                <a:off x="11517" y="17609"/>
                <a:ext cx="9" cy="9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0 h 17"/>
                  <a:gd name="T4" fmla="*/ 14 w 17"/>
                  <a:gd name="T5" fmla="*/ 3 h 17"/>
                  <a:gd name="T6" fmla="*/ 17 w 17"/>
                  <a:gd name="T7" fmla="*/ 5 h 17"/>
                  <a:gd name="T8" fmla="*/ 17 w 17"/>
                  <a:gd name="T9" fmla="*/ 8 h 17"/>
                  <a:gd name="T10" fmla="*/ 17 w 17"/>
                  <a:gd name="T11" fmla="*/ 11 h 17"/>
                  <a:gd name="T12" fmla="*/ 14 w 17"/>
                  <a:gd name="T13" fmla="*/ 14 h 17"/>
                  <a:gd name="T14" fmla="*/ 12 w 17"/>
                  <a:gd name="T15" fmla="*/ 16 h 17"/>
                  <a:gd name="T16" fmla="*/ 8 w 17"/>
                  <a:gd name="T17" fmla="*/ 17 h 17"/>
                  <a:gd name="T18" fmla="*/ 5 w 17"/>
                  <a:gd name="T19" fmla="*/ 16 h 17"/>
                  <a:gd name="T20" fmla="*/ 3 w 17"/>
                  <a:gd name="T21" fmla="*/ 14 h 17"/>
                  <a:gd name="T22" fmla="*/ 0 w 17"/>
                  <a:gd name="T23" fmla="*/ 11 h 17"/>
                  <a:gd name="T24" fmla="*/ 0 w 17"/>
                  <a:gd name="T25" fmla="*/ 8 h 17"/>
                  <a:gd name="T26" fmla="*/ 0 w 17"/>
                  <a:gd name="T27" fmla="*/ 5 h 17"/>
                  <a:gd name="T28" fmla="*/ 3 w 17"/>
                  <a:gd name="T29" fmla="*/ 3 h 17"/>
                  <a:gd name="T30" fmla="*/ 5 w 17"/>
                  <a:gd name="T31" fmla="*/ 0 h 17"/>
                  <a:gd name="T32" fmla="*/ 8 w 17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5" name="Freeform 5246"/>
              <p:cNvSpPr>
                <a:spLocks/>
              </p:cNvSpPr>
              <p:nvPr/>
            </p:nvSpPr>
            <p:spPr bwMode="auto">
              <a:xfrm>
                <a:off x="11536" y="17564"/>
                <a:ext cx="31" cy="54"/>
              </a:xfrm>
              <a:custGeom>
                <a:avLst/>
                <a:gdLst>
                  <a:gd name="T0" fmla="*/ 24 w 62"/>
                  <a:gd name="T1" fmla="*/ 0 h 108"/>
                  <a:gd name="T2" fmla="*/ 62 w 62"/>
                  <a:gd name="T3" fmla="*/ 0 h 108"/>
                  <a:gd name="T4" fmla="*/ 56 w 62"/>
                  <a:gd name="T5" fmla="*/ 13 h 108"/>
                  <a:gd name="T6" fmla="*/ 24 w 62"/>
                  <a:gd name="T7" fmla="*/ 13 h 108"/>
                  <a:gd name="T8" fmla="*/ 16 w 62"/>
                  <a:gd name="T9" fmla="*/ 27 h 108"/>
                  <a:gd name="T10" fmla="*/ 35 w 62"/>
                  <a:gd name="T11" fmla="*/ 32 h 108"/>
                  <a:gd name="T12" fmla="*/ 50 w 62"/>
                  <a:gd name="T13" fmla="*/ 43 h 108"/>
                  <a:gd name="T14" fmla="*/ 54 w 62"/>
                  <a:gd name="T15" fmla="*/ 48 h 108"/>
                  <a:gd name="T16" fmla="*/ 58 w 62"/>
                  <a:gd name="T17" fmla="*/ 54 h 108"/>
                  <a:gd name="T18" fmla="*/ 59 w 62"/>
                  <a:gd name="T19" fmla="*/ 61 h 108"/>
                  <a:gd name="T20" fmla="*/ 61 w 62"/>
                  <a:gd name="T21" fmla="*/ 67 h 108"/>
                  <a:gd name="T22" fmla="*/ 59 w 62"/>
                  <a:gd name="T23" fmla="*/ 77 h 108"/>
                  <a:gd name="T24" fmla="*/ 56 w 62"/>
                  <a:gd name="T25" fmla="*/ 83 h 108"/>
                  <a:gd name="T26" fmla="*/ 53 w 62"/>
                  <a:gd name="T27" fmla="*/ 89 h 108"/>
                  <a:gd name="T28" fmla="*/ 48 w 62"/>
                  <a:gd name="T29" fmla="*/ 96 h 108"/>
                  <a:gd name="T30" fmla="*/ 43 w 62"/>
                  <a:gd name="T31" fmla="*/ 100 h 108"/>
                  <a:gd name="T32" fmla="*/ 37 w 62"/>
                  <a:gd name="T33" fmla="*/ 104 h 108"/>
                  <a:gd name="T34" fmla="*/ 27 w 62"/>
                  <a:gd name="T35" fmla="*/ 107 h 108"/>
                  <a:gd name="T36" fmla="*/ 18 w 62"/>
                  <a:gd name="T37" fmla="*/ 108 h 108"/>
                  <a:gd name="T38" fmla="*/ 13 w 62"/>
                  <a:gd name="T39" fmla="*/ 107 h 108"/>
                  <a:gd name="T40" fmla="*/ 8 w 62"/>
                  <a:gd name="T41" fmla="*/ 107 h 108"/>
                  <a:gd name="T42" fmla="*/ 5 w 62"/>
                  <a:gd name="T43" fmla="*/ 105 h 108"/>
                  <a:gd name="T44" fmla="*/ 2 w 62"/>
                  <a:gd name="T45" fmla="*/ 100 h 108"/>
                  <a:gd name="T46" fmla="*/ 0 w 62"/>
                  <a:gd name="T47" fmla="*/ 97 h 108"/>
                  <a:gd name="T48" fmla="*/ 0 w 62"/>
                  <a:gd name="T49" fmla="*/ 96 h 108"/>
                  <a:gd name="T50" fmla="*/ 2 w 62"/>
                  <a:gd name="T51" fmla="*/ 94 h 108"/>
                  <a:gd name="T52" fmla="*/ 3 w 62"/>
                  <a:gd name="T53" fmla="*/ 93 h 108"/>
                  <a:gd name="T54" fmla="*/ 7 w 62"/>
                  <a:gd name="T55" fmla="*/ 93 h 108"/>
                  <a:gd name="T56" fmla="*/ 10 w 62"/>
                  <a:gd name="T57" fmla="*/ 93 h 108"/>
                  <a:gd name="T58" fmla="*/ 11 w 62"/>
                  <a:gd name="T59" fmla="*/ 94 h 108"/>
                  <a:gd name="T60" fmla="*/ 15 w 62"/>
                  <a:gd name="T61" fmla="*/ 96 h 108"/>
                  <a:gd name="T62" fmla="*/ 21 w 62"/>
                  <a:gd name="T63" fmla="*/ 99 h 108"/>
                  <a:gd name="T64" fmla="*/ 27 w 62"/>
                  <a:gd name="T65" fmla="*/ 100 h 108"/>
                  <a:gd name="T66" fmla="*/ 32 w 62"/>
                  <a:gd name="T67" fmla="*/ 99 h 108"/>
                  <a:gd name="T68" fmla="*/ 38 w 62"/>
                  <a:gd name="T69" fmla="*/ 97 h 108"/>
                  <a:gd name="T70" fmla="*/ 43 w 62"/>
                  <a:gd name="T71" fmla="*/ 93 h 108"/>
                  <a:gd name="T72" fmla="*/ 46 w 62"/>
                  <a:gd name="T73" fmla="*/ 88 h 108"/>
                  <a:gd name="T74" fmla="*/ 50 w 62"/>
                  <a:gd name="T75" fmla="*/ 83 h 108"/>
                  <a:gd name="T76" fmla="*/ 50 w 62"/>
                  <a:gd name="T77" fmla="*/ 77 h 108"/>
                  <a:gd name="T78" fmla="*/ 50 w 62"/>
                  <a:gd name="T79" fmla="*/ 70 h 108"/>
                  <a:gd name="T80" fmla="*/ 48 w 62"/>
                  <a:gd name="T81" fmla="*/ 64 h 108"/>
                  <a:gd name="T82" fmla="*/ 43 w 62"/>
                  <a:gd name="T83" fmla="*/ 58 h 108"/>
                  <a:gd name="T84" fmla="*/ 38 w 62"/>
                  <a:gd name="T85" fmla="*/ 53 h 108"/>
                  <a:gd name="T86" fmla="*/ 34 w 62"/>
                  <a:gd name="T87" fmla="*/ 48 h 108"/>
                  <a:gd name="T88" fmla="*/ 27 w 62"/>
                  <a:gd name="T89" fmla="*/ 45 h 108"/>
                  <a:gd name="T90" fmla="*/ 21 w 62"/>
                  <a:gd name="T91" fmla="*/ 43 h 108"/>
                  <a:gd name="T92" fmla="*/ 13 w 62"/>
                  <a:gd name="T93" fmla="*/ 42 h 108"/>
                  <a:gd name="T94" fmla="*/ 3 w 62"/>
                  <a:gd name="T95" fmla="*/ 42 h 108"/>
                  <a:gd name="T96" fmla="*/ 24 w 62"/>
                  <a:gd name="T9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" h="108">
                    <a:moveTo>
                      <a:pt x="24" y="0"/>
                    </a:moveTo>
                    <a:lnTo>
                      <a:pt x="62" y="0"/>
                    </a:lnTo>
                    <a:lnTo>
                      <a:pt x="56" y="13"/>
                    </a:lnTo>
                    <a:lnTo>
                      <a:pt x="24" y="13"/>
                    </a:lnTo>
                    <a:lnTo>
                      <a:pt x="16" y="27"/>
                    </a:lnTo>
                    <a:lnTo>
                      <a:pt x="35" y="32"/>
                    </a:lnTo>
                    <a:lnTo>
                      <a:pt x="50" y="43"/>
                    </a:lnTo>
                    <a:lnTo>
                      <a:pt x="54" y="48"/>
                    </a:lnTo>
                    <a:lnTo>
                      <a:pt x="58" y="54"/>
                    </a:lnTo>
                    <a:lnTo>
                      <a:pt x="59" y="61"/>
                    </a:lnTo>
                    <a:lnTo>
                      <a:pt x="61" y="67"/>
                    </a:lnTo>
                    <a:lnTo>
                      <a:pt x="59" y="77"/>
                    </a:lnTo>
                    <a:lnTo>
                      <a:pt x="56" y="83"/>
                    </a:lnTo>
                    <a:lnTo>
                      <a:pt x="53" y="89"/>
                    </a:lnTo>
                    <a:lnTo>
                      <a:pt x="48" y="96"/>
                    </a:lnTo>
                    <a:lnTo>
                      <a:pt x="43" y="100"/>
                    </a:lnTo>
                    <a:lnTo>
                      <a:pt x="37" y="104"/>
                    </a:lnTo>
                    <a:lnTo>
                      <a:pt x="27" y="107"/>
                    </a:lnTo>
                    <a:lnTo>
                      <a:pt x="18" y="108"/>
                    </a:lnTo>
                    <a:lnTo>
                      <a:pt x="13" y="107"/>
                    </a:lnTo>
                    <a:lnTo>
                      <a:pt x="8" y="107"/>
                    </a:lnTo>
                    <a:lnTo>
                      <a:pt x="5" y="105"/>
                    </a:lnTo>
                    <a:lnTo>
                      <a:pt x="2" y="100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2" y="94"/>
                    </a:lnTo>
                    <a:lnTo>
                      <a:pt x="3" y="93"/>
                    </a:lnTo>
                    <a:lnTo>
                      <a:pt x="7" y="93"/>
                    </a:lnTo>
                    <a:lnTo>
                      <a:pt x="10" y="93"/>
                    </a:lnTo>
                    <a:lnTo>
                      <a:pt x="11" y="94"/>
                    </a:lnTo>
                    <a:lnTo>
                      <a:pt x="15" y="96"/>
                    </a:lnTo>
                    <a:lnTo>
                      <a:pt x="21" y="99"/>
                    </a:lnTo>
                    <a:lnTo>
                      <a:pt x="27" y="100"/>
                    </a:lnTo>
                    <a:lnTo>
                      <a:pt x="32" y="99"/>
                    </a:lnTo>
                    <a:lnTo>
                      <a:pt x="38" y="97"/>
                    </a:lnTo>
                    <a:lnTo>
                      <a:pt x="43" y="93"/>
                    </a:lnTo>
                    <a:lnTo>
                      <a:pt x="46" y="88"/>
                    </a:lnTo>
                    <a:lnTo>
                      <a:pt x="50" y="83"/>
                    </a:lnTo>
                    <a:lnTo>
                      <a:pt x="50" y="77"/>
                    </a:lnTo>
                    <a:lnTo>
                      <a:pt x="50" y="70"/>
                    </a:lnTo>
                    <a:lnTo>
                      <a:pt x="48" y="64"/>
                    </a:lnTo>
                    <a:lnTo>
                      <a:pt x="43" y="58"/>
                    </a:lnTo>
                    <a:lnTo>
                      <a:pt x="38" y="53"/>
                    </a:lnTo>
                    <a:lnTo>
                      <a:pt x="34" y="48"/>
                    </a:lnTo>
                    <a:lnTo>
                      <a:pt x="27" y="45"/>
                    </a:lnTo>
                    <a:lnTo>
                      <a:pt x="21" y="43"/>
                    </a:lnTo>
                    <a:lnTo>
                      <a:pt x="13" y="42"/>
                    </a:lnTo>
                    <a:lnTo>
                      <a:pt x="3" y="4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6" name="Freeform 5247"/>
              <p:cNvSpPr>
                <a:spLocks/>
              </p:cNvSpPr>
              <p:nvPr/>
            </p:nvSpPr>
            <p:spPr bwMode="auto">
              <a:xfrm>
                <a:off x="11876" y="17563"/>
                <a:ext cx="35" cy="54"/>
              </a:xfrm>
              <a:custGeom>
                <a:avLst/>
                <a:gdLst>
                  <a:gd name="T0" fmla="*/ 34 w 70"/>
                  <a:gd name="T1" fmla="*/ 0 h 108"/>
                  <a:gd name="T2" fmla="*/ 42 w 70"/>
                  <a:gd name="T3" fmla="*/ 0 h 108"/>
                  <a:gd name="T4" fmla="*/ 50 w 70"/>
                  <a:gd name="T5" fmla="*/ 3 h 108"/>
                  <a:gd name="T6" fmla="*/ 54 w 70"/>
                  <a:gd name="T7" fmla="*/ 8 h 108"/>
                  <a:gd name="T8" fmla="*/ 59 w 70"/>
                  <a:gd name="T9" fmla="*/ 12 h 108"/>
                  <a:gd name="T10" fmla="*/ 62 w 70"/>
                  <a:gd name="T11" fmla="*/ 19 h 108"/>
                  <a:gd name="T12" fmla="*/ 64 w 70"/>
                  <a:gd name="T13" fmla="*/ 27 h 108"/>
                  <a:gd name="T14" fmla="*/ 62 w 70"/>
                  <a:gd name="T15" fmla="*/ 35 h 108"/>
                  <a:gd name="T16" fmla="*/ 61 w 70"/>
                  <a:gd name="T17" fmla="*/ 43 h 108"/>
                  <a:gd name="T18" fmla="*/ 53 w 70"/>
                  <a:gd name="T19" fmla="*/ 55 h 108"/>
                  <a:gd name="T20" fmla="*/ 42 w 70"/>
                  <a:gd name="T21" fmla="*/ 70 h 108"/>
                  <a:gd name="T22" fmla="*/ 34 w 70"/>
                  <a:gd name="T23" fmla="*/ 78 h 108"/>
                  <a:gd name="T24" fmla="*/ 27 w 70"/>
                  <a:gd name="T25" fmla="*/ 84 h 108"/>
                  <a:gd name="T26" fmla="*/ 23 w 70"/>
                  <a:gd name="T27" fmla="*/ 89 h 108"/>
                  <a:gd name="T28" fmla="*/ 19 w 70"/>
                  <a:gd name="T29" fmla="*/ 94 h 108"/>
                  <a:gd name="T30" fmla="*/ 18 w 70"/>
                  <a:gd name="T31" fmla="*/ 95 h 108"/>
                  <a:gd name="T32" fmla="*/ 45 w 70"/>
                  <a:gd name="T33" fmla="*/ 95 h 108"/>
                  <a:gd name="T34" fmla="*/ 51 w 70"/>
                  <a:gd name="T35" fmla="*/ 95 h 108"/>
                  <a:gd name="T36" fmla="*/ 56 w 70"/>
                  <a:gd name="T37" fmla="*/ 95 h 108"/>
                  <a:gd name="T38" fmla="*/ 59 w 70"/>
                  <a:gd name="T39" fmla="*/ 94 h 108"/>
                  <a:gd name="T40" fmla="*/ 62 w 70"/>
                  <a:gd name="T41" fmla="*/ 92 h 108"/>
                  <a:gd name="T42" fmla="*/ 66 w 70"/>
                  <a:gd name="T43" fmla="*/ 90 h 108"/>
                  <a:gd name="T44" fmla="*/ 67 w 70"/>
                  <a:gd name="T45" fmla="*/ 87 h 108"/>
                  <a:gd name="T46" fmla="*/ 70 w 70"/>
                  <a:gd name="T47" fmla="*/ 87 h 108"/>
                  <a:gd name="T48" fmla="*/ 62 w 70"/>
                  <a:gd name="T49" fmla="*/ 108 h 108"/>
                  <a:gd name="T50" fmla="*/ 0 w 70"/>
                  <a:gd name="T51" fmla="*/ 108 h 108"/>
                  <a:gd name="T52" fmla="*/ 0 w 70"/>
                  <a:gd name="T53" fmla="*/ 105 h 108"/>
                  <a:gd name="T54" fmla="*/ 16 w 70"/>
                  <a:gd name="T55" fmla="*/ 89 h 108"/>
                  <a:gd name="T56" fmla="*/ 31 w 70"/>
                  <a:gd name="T57" fmla="*/ 74 h 108"/>
                  <a:gd name="T58" fmla="*/ 39 w 70"/>
                  <a:gd name="T59" fmla="*/ 63 h 108"/>
                  <a:gd name="T60" fmla="*/ 48 w 70"/>
                  <a:gd name="T61" fmla="*/ 47 h 108"/>
                  <a:gd name="T62" fmla="*/ 50 w 70"/>
                  <a:gd name="T63" fmla="*/ 35 h 108"/>
                  <a:gd name="T64" fmla="*/ 50 w 70"/>
                  <a:gd name="T65" fmla="*/ 28 h 108"/>
                  <a:gd name="T66" fmla="*/ 48 w 70"/>
                  <a:gd name="T67" fmla="*/ 22 h 108"/>
                  <a:gd name="T68" fmla="*/ 45 w 70"/>
                  <a:gd name="T69" fmla="*/ 17 h 108"/>
                  <a:gd name="T70" fmla="*/ 40 w 70"/>
                  <a:gd name="T71" fmla="*/ 14 h 108"/>
                  <a:gd name="T72" fmla="*/ 35 w 70"/>
                  <a:gd name="T73" fmla="*/ 12 h 108"/>
                  <a:gd name="T74" fmla="*/ 29 w 70"/>
                  <a:gd name="T75" fmla="*/ 11 h 108"/>
                  <a:gd name="T76" fmla="*/ 24 w 70"/>
                  <a:gd name="T77" fmla="*/ 11 h 108"/>
                  <a:gd name="T78" fmla="*/ 19 w 70"/>
                  <a:gd name="T79" fmla="*/ 12 h 108"/>
                  <a:gd name="T80" fmla="*/ 15 w 70"/>
                  <a:gd name="T81" fmla="*/ 16 h 108"/>
                  <a:gd name="T82" fmla="*/ 12 w 70"/>
                  <a:gd name="T83" fmla="*/ 19 h 108"/>
                  <a:gd name="T84" fmla="*/ 8 w 70"/>
                  <a:gd name="T85" fmla="*/ 24 h 108"/>
                  <a:gd name="T86" fmla="*/ 7 w 70"/>
                  <a:gd name="T87" fmla="*/ 28 h 108"/>
                  <a:gd name="T88" fmla="*/ 4 w 70"/>
                  <a:gd name="T89" fmla="*/ 28 h 108"/>
                  <a:gd name="T90" fmla="*/ 5 w 70"/>
                  <a:gd name="T91" fmla="*/ 20 h 108"/>
                  <a:gd name="T92" fmla="*/ 8 w 70"/>
                  <a:gd name="T93" fmla="*/ 12 h 108"/>
                  <a:gd name="T94" fmla="*/ 13 w 70"/>
                  <a:gd name="T95" fmla="*/ 6 h 108"/>
                  <a:gd name="T96" fmla="*/ 19 w 70"/>
                  <a:gd name="T97" fmla="*/ 3 h 108"/>
                  <a:gd name="T98" fmla="*/ 26 w 70"/>
                  <a:gd name="T99" fmla="*/ 0 h 108"/>
                  <a:gd name="T100" fmla="*/ 34 w 70"/>
                  <a:gd name="T10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108">
                    <a:moveTo>
                      <a:pt x="34" y="0"/>
                    </a:moveTo>
                    <a:lnTo>
                      <a:pt x="42" y="0"/>
                    </a:lnTo>
                    <a:lnTo>
                      <a:pt x="50" y="3"/>
                    </a:lnTo>
                    <a:lnTo>
                      <a:pt x="54" y="8"/>
                    </a:lnTo>
                    <a:lnTo>
                      <a:pt x="59" y="12"/>
                    </a:lnTo>
                    <a:lnTo>
                      <a:pt x="62" y="19"/>
                    </a:lnTo>
                    <a:lnTo>
                      <a:pt x="64" y="27"/>
                    </a:lnTo>
                    <a:lnTo>
                      <a:pt x="62" y="35"/>
                    </a:lnTo>
                    <a:lnTo>
                      <a:pt x="61" y="43"/>
                    </a:lnTo>
                    <a:lnTo>
                      <a:pt x="53" y="55"/>
                    </a:lnTo>
                    <a:lnTo>
                      <a:pt x="42" y="70"/>
                    </a:lnTo>
                    <a:lnTo>
                      <a:pt x="34" y="78"/>
                    </a:lnTo>
                    <a:lnTo>
                      <a:pt x="27" y="84"/>
                    </a:lnTo>
                    <a:lnTo>
                      <a:pt x="23" y="89"/>
                    </a:lnTo>
                    <a:lnTo>
                      <a:pt x="19" y="94"/>
                    </a:lnTo>
                    <a:lnTo>
                      <a:pt x="18" y="95"/>
                    </a:lnTo>
                    <a:lnTo>
                      <a:pt x="45" y="95"/>
                    </a:lnTo>
                    <a:lnTo>
                      <a:pt x="51" y="95"/>
                    </a:lnTo>
                    <a:lnTo>
                      <a:pt x="56" y="95"/>
                    </a:lnTo>
                    <a:lnTo>
                      <a:pt x="59" y="94"/>
                    </a:lnTo>
                    <a:lnTo>
                      <a:pt x="62" y="92"/>
                    </a:lnTo>
                    <a:lnTo>
                      <a:pt x="66" y="90"/>
                    </a:lnTo>
                    <a:lnTo>
                      <a:pt x="67" y="87"/>
                    </a:lnTo>
                    <a:lnTo>
                      <a:pt x="70" y="87"/>
                    </a:lnTo>
                    <a:lnTo>
                      <a:pt x="62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6" y="89"/>
                    </a:lnTo>
                    <a:lnTo>
                      <a:pt x="31" y="74"/>
                    </a:lnTo>
                    <a:lnTo>
                      <a:pt x="39" y="63"/>
                    </a:lnTo>
                    <a:lnTo>
                      <a:pt x="48" y="47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48" y="22"/>
                    </a:lnTo>
                    <a:lnTo>
                      <a:pt x="45" y="17"/>
                    </a:lnTo>
                    <a:lnTo>
                      <a:pt x="40" y="14"/>
                    </a:lnTo>
                    <a:lnTo>
                      <a:pt x="35" y="12"/>
                    </a:lnTo>
                    <a:lnTo>
                      <a:pt x="29" y="11"/>
                    </a:lnTo>
                    <a:lnTo>
                      <a:pt x="24" y="11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8" y="24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5" y="20"/>
                    </a:lnTo>
                    <a:lnTo>
                      <a:pt x="8" y="12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7" name="Freeform 5248"/>
              <p:cNvSpPr>
                <a:spLocks/>
              </p:cNvSpPr>
              <p:nvPr/>
            </p:nvSpPr>
            <p:spPr bwMode="auto">
              <a:xfrm>
                <a:off x="12229" y="17563"/>
                <a:ext cx="35" cy="54"/>
              </a:xfrm>
              <a:custGeom>
                <a:avLst/>
                <a:gdLst>
                  <a:gd name="T0" fmla="*/ 33 w 69"/>
                  <a:gd name="T1" fmla="*/ 0 h 108"/>
                  <a:gd name="T2" fmla="*/ 41 w 69"/>
                  <a:gd name="T3" fmla="*/ 0 h 108"/>
                  <a:gd name="T4" fmla="*/ 49 w 69"/>
                  <a:gd name="T5" fmla="*/ 3 h 108"/>
                  <a:gd name="T6" fmla="*/ 55 w 69"/>
                  <a:gd name="T7" fmla="*/ 8 h 108"/>
                  <a:gd name="T8" fmla="*/ 60 w 69"/>
                  <a:gd name="T9" fmla="*/ 12 h 108"/>
                  <a:gd name="T10" fmla="*/ 62 w 69"/>
                  <a:gd name="T11" fmla="*/ 19 h 108"/>
                  <a:gd name="T12" fmla="*/ 63 w 69"/>
                  <a:gd name="T13" fmla="*/ 27 h 108"/>
                  <a:gd name="T14" fmla="*/ 62 w 69"/>
                  <a:gd name="T15" fmla="*/ 35 h 108"/>
                  <a:gd name="T16" fmla="*/ 60 w 69"/>
                  <a:gd name="T17" fmla="*/ 43 h 108"/>
                  <a:gd name="T18" fmla="*/ 52 w 69"/>
                  <a:gd name="T19" fmla="*/ 55 h 108"/>
                  <a:gd name="T20" fmla="*/ 41 w 69"/>
                  <a:gd name="T21" fmla="*/ 70 h 108"/>
                  <a:gd name="T22" fmla="*/ 33 w 69"/>
                  <a:gd name="T23" fmla="*/ 78 h 108"/>
                  <a:gd name="T24" fmla="*/ 28 w 69"/>
                  <a:gd name="T25" fmla="*/ 84 h 108"/>
                  <a:gd name="T26" fmla="*/ 23 w 69"/>
                  <a:gd name="T27" fmla="*/ 89 h 108"/>
                  <a:gd name="T28" fmla="*/ 19 w 69"/>
                  <a:gd name="T29" fmla="*/ 94 h 108"/>
                  <a:gd name="T30" fmla="*/ 17 w 69"/>
                  <a:gd name="T31" fmla="*/ 95 h 108"/>
                  <a:gd name="T32" fmla="*/ 44 w 69"/>
                  <a:gd name="T33" fmla="*/ 95 h 108"/>
                  <a:gd name="T34" fmla="*/ 50 w 69"/>
                  <a:gd name="T35" fmla="*/ 95 h 108"/>
                  <a:gd name="T36" fmla="*/ 55 w 69"/>
                  <a:gd name="T37" fmla="*/ 95 h 108"/>
                  <a:gd name="T38" fmla="*/ 58 w 69"/>
                  <a:gd name="T39" fmla="*/ 94 h 108"/>
                  <a:gd name="T40" fmla="*/ 62 w 69"/>
                  <a:gd name="T41" fmla="*/ 92 h 108"/>
                  <a:gd name="T42" fmla="*/ 65 w 69"/>
                  <a:gd name="T43" fmla="*/ 90 h 108"/>
                  <a:gd name="T44" fmla="*/ 66 w 69"/>
                  <a:gd name="T45" fmla="*/ 87 h 108"/>
                  <a:gd name="T46" fmla="*/ 69 w 69"/>
                  <a:gd name="T47" fmla="*/ 87 h 108"/>
                  <a:gd name="T48" fmla="*/ 62 w 69"/>
                  <a:gd name="T49" fmla="*/ 108 h 108"/>
                  <a:gd name="T50" fmla="*/ 0 w 69"/>
                  <a:gd name="T51" fmla="*/ 108 h 108"/>
                  <a:gd name="T52" fmla="*/ 0 w 69"/>
                  <a:gd name="T53" fmla="*/ 105 h 108"/>
                  <a:gd name="T54" fmla="*/ 17 w 69"/>
                  <a:gd name="T55" fmla="*/ 89 h 108"/>
                  <a:gd name="T56" fmla="*/ 30 w 69"/>
                  <a:gd name="T57" fmla="*/ 74 h 108"/>
                  <a:gd name="T58" fmla="*/ 39 w 69"/>
                  <a:gd name="T59" fmla="*/ 63 h 108"/>
                  <a:gd name="T60" fmla="*/ 47 w 69"/>
                  <a:gd name="T61" fmla="*/ 47 h 108"/>
                  <a:gd name="T62" fmla="*/ 50 w 69"/>
                  <a:gd name="T63" fmla="*/ 35 h 108"/>
                  <a:gd name="T64" fmla="*/ 49 w 69"/>
                  <a:gd name="T65" fmla="*/ 28 h 108"/>
                  <a:gd name="T66" fmla="*/ 47 w 69"/>
                  <a:gd name="T67" fmla="*/ 22 h 108"/>
                  <a:gd name="T68" fmla="*/ 44 w 69"/>
                  <a:gd name="T69" fmla="*/ 17 h 108"/>
                  <a:gd name="T70" fmla="*/ 39 w 69"/>
                  <a:gd name="T71" fmla="*/ 14 h 108"/>
                  <a:gd name="T72" fmla="*/ 35 w 69"/>
                  <a:gd name="T73" fmla="*/ 12 h 108"/>
                  <a:gd name="T74" fmla="*/ 28 w 69"/>
                  <a:gd name="T75" fmla="*/ 11 h 108"/>
                  <a:gd name="T76" fmla="*/ 23 w 69"/>
                  <a:gd name="T77" fmla="*/ 11 h 108"/>
                  <a:gd name="T78" fmla="*/ 19 w 69"/>
                  <a:gd name="T79" fmla="*/ 12 h 108"/>
                  <a:gd name="T80" fmla="*/ 15 w 69"/>
                  <a:gd name="T81" fmla="*/ 16 h 108"/>
                  <a:gd name="T82" fmla="*/ 11 w 69"/>
                  <a:gd name="T83" fmla="*/ 19 h 108"/>
                  <a:gd name="T84" fmla="*/ 8 w 69"/>
                  <a:gd name="T85" fmla="*/ 24 h 108"/>
                  <a:gd name="T86" fmla="*/ 6 w 69"/>
                  <a:gd name="T87" fmla="*/ 28 h 108"/>
                  <a:gd name="T88" fmla="*/ 3 w 69"/>
                  <a:gd name="T89" fmla="*/ 28 h 108"/>
                  <a:gd name="T90" fmla="*/ 4 w 69"/>
                  <a:gd name="T91" fmla="*/ 20 h 108"/>
                  <a:gd name="T92" fmla="*/ 8 w 69"/>
                  <a:gd name="T93" fmla="*/ 12 h 108"/>
                  <a:gd name="T94" fmla="*/ 12 w 69"/>
                  <a:gd name="T95" fmla="*/ 6 h 108"/>
                  <a:gd name="T96" fmla="*/ 19 w 69"/>
                  <a:gd name="T97" fmla="*/ 3 h 108"/>
                  <a:gd name="T98" fmla="*/ 25 w 69"/>
                  <a:gd name="T99" fmla="*/ 0 h 108"/>
                  <a:gd name="T100" fmla="*/ 33 w 69"/>
                  <a:gd name="T10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108">
                    <a:moveTo>
                      <a:pt x="33" y="0"/>
                    </a:moveTo>
                    <a:lnTo>
                      <a:pt x="41" y="0"/>
                    </a:lnTo>
                    <a:lnTo>
                      <a:pt x="49" y="3"/>
                    </a:lnTo>
                    <a:lnTo>
                      <a:pt x="55" y="8"/>
                    </a:lnTo>
                    <a:lnTo>
                      <a:pt x="60" y="12"/>
                    </a:lnTo>
                    <a:lnTo>
                      <a:pt x="62" y="19"/>
                    </a:lnTo>
                    <a:lnTo>
                      <a:pt x="63" y="27"/>
                    </a:lnTo>
                    <a:lnTo>
                      <a:pt x="62" y="35"/>
                    </a:lnTo>
                    <a:lnTo>
                      <a:pt x="60" y="43"/>
                    </a:lnTo>
                    <a:lnTo>
                      <a:pt x="52" y="55"/>
                    </a:lnTo>
                    <a:lnTo>
                      <a:pt x="41" y="70"/>
                    </a:lnTo>
                    <a:lnTo>
                      <a:pt x="33" y="78"/>
                    </a:lnTo>
                    <a:lnTo>
                      <a:pt x="28" y="84"/>
                    </a:lnTo>
                    <a:lnTo>
                      <a:pt x="23" y="89"/>
                    </a:lnTo>
                    <a:lnTo>
                      <a:pt x="19" y="94"/>
                    </a:lnTo>
                    <a:lnTo>
                      <a:pt x="17" y="95"/>
                    </a:lnTo>
                    <a:lnTo>
                      <a:pt x="44" y="95"/>
                    </a:lnTo>
                    <a:lnTo>
                      <a:pt x="50" y="95"/>
                    </a:lnTo>
                    <a:lnTo>
                      <a:pt x="55" y="95"/>
                    </a:lnTo>
                    <a:lnTo>
                      <a:pt x="58" y="94"/>
                    </a:lnTo>
                    <a:lnTo>
                      <a:pt x="62" y="92"/>
                    </a:lnTo>
                    <a:lnTo>
                      <a:pt x="65" y="90"/>
                    </a:lnTo>
                    <a:lnTo>
                      <a:pt x="66" y="87"/>
                    </a:lnTo>
                    <a:lnTo>
                      <a:pt x="69" y="87"/>
                    </a:lnTo>
                    <a:lnTo>
                      <a:pt x="62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7" y="89"/>
                    </a:lnTo>
                    <a:lnTo>
                      <a:pt x="30" y="74"/>
                    </a:lnTo>
                    <a:lnTo>
                      <a:pt x="39" y="63"/>
                    </a:lnTo>
                    <a:lnTo>
                      <a:pt x="47" y="47"/>
                    </a:lnTo>
                    <a:lnTo>
                      <a:pt x="50" y="35"/>
                    </a:lnTo>
                    <a:lnTo>
                      <a:pt x="49" y="28"/>
                    </a:lnTo>
                    <a:lnTo>
                      <a:pt x="47" y="22"/>
                    </a:lnTo>
                    <a:lnTo>
                      <a:pt x="44" y="17"/>
                    </a:lnTo>
                    <a:lnTo>
                      <a:pt x="39" y="14"/>
                    </a:lnTo>
                    <a:lnTo>
                      <a:pt x="35" y="12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24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8" name="Freeform 5249"/>
              <p:cNvSpPr>
                <a:spLocks/>
              </p:cNvSpPr>
              <p:nvPr/>
            </p:nvSpPr>
            <p:spPr bwMode="auto">
              <a:xfrm>
                <a:off x="12273" y="17609"/>
                <a:ext cx="9" cy="9"/>
              </a:xfrm>
              <a:custGeom>
                <a:avLst/>
                <a:gdLst>
                  <a:gd name="T0" fmla="*/ 10 w 17"/>
                  <a:gd name="T1" fmla="*/ 0 h 17"/>
                  <a:gd name="T2" fmla="*/ 13 w 17"/>
                  <a:gd name="T3" fmla="*/ 0 h 17"/>
                  <a:gd name="T4" fmla="*/ 16 w 17"/>
                  <a:gd name="T5" fmla="*/ 3 h 17"/>
                  <a:gd name="T6" fmla="*/ 17 w 17"/>
                  <a:gd name="T7" fmla="*/ 5 h 17"/>
                  <a:gd name="T8" fmla="*/ 17 w 17"/>
                  <a:gd name="T9" fmla="*/ 8 h 17"/>
                  <a:gd name="T10" fmla="*/ 17 w 17"/>
                  <a:gd name="T11" fmla="*/ 11 h 17"/>
                  <a:gd name="T12" fmla="*/ 16 w 17"/>
                  <a:gd name="T13" fmla="*/ 14 h 17"/>
                  <a:gd name="T14" fmla="*/ 13 w 17"/>
                  <a:gd name="T15" fmla="*/ 16 h 17"/>
                  <a:gd name="T16" fmla="*/ 10 w 17"/>
                  <a:gd name="T17" fmla="*/ 17 h 17"/>
                  <a:gd name="T18" fmla="*/ 6 w 17"/>
                  <a:gd name="T19" fmla="*/ 16 h 17"/>
                  <a:gd name="T20" fmla="*/ 3 w 17"/>
                  <a:gd name="T21" fmla="*/ 14 h 17"/>
                  <a:gd name="T22" fmla="*/ 2 w 17"/>
                  <a:gd name="T23" fmla="*/ 11 h 17"/>
                  <a:gd name="T24" fmla="*/ 0 w 17"/>
                  <a:gd name="T25" fmla="*/ 8 h 17"/>
                  <a:gd name="T26" fmla="*/ 2 w 17"/>
                  <a:gd name="T27" fmla="*/ 5 h 17"/>
                  <a:gd name="T28" fmla="*/ 3 w 17"/>
                  <a:gd name="T29" fmla="*/ 3 h 17"/>
                  <a:gd name="T30" fmla="*/ 6 w 17"/>
                  <a:gd name="T31" fmla="*/ 0 h 17"/>
                  <a:gd name="T32" fmla="*/ 10 w 17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10" y="0"/>
                    </a:moveTo>
                    <a:lnTo>
                      <a:pt x="13" y="0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10" y="17"/>
                    </a:lnTo>
                    <a:lnTo>
                      <a:pt x="6" y="16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9" name="Freeform 5250"/>
              <p:cNvSpPr>
                <a:spLocks/>
              </p:cNvSpPr>
              <p:nvPr/>
            </p:nvSpPr>
            <p:spPr bwMode="auto">
              <a:xfrm>
                <a:off x="12291" y="17564"/>
                <a:ext cx="31" cy="54"/>
              </a:xfrm>
              <a:custGeom>
                <a:avLst/>
                <a:gdLst>
                  <a:gd name="T0" fmla="*/ 23 w 61"/>
                  <a:gd name="T1" fmla="*/ 0 h 108"/>
                  <a:gd name="T2" fmla="*/ 61 w 61"/>
                  <a:gd name="T3" fmla="*/ 0 h 108"/>
                  <a:gd name="T4" fmla="*/ 55 w 61"/>
                  <a:gd name="T5" fmla="*/ 13 h 108"/>
                  <a:gd name="T6" fmla="*/ 23 w 61"/>
                  <a:gd name="T7" fmla="*/ 13 h 108"/>
                  <a:gd name="T8" fmla="*/ 17 w 61"/>
                  <a:gd name="T9" fmla="*/ 27 h 108"/>
                  <a:gd name="T10" fmla="*/ 36 w 61"/>
                  <a:gd name="T11" fmla="*/ 32 h 108"/>
                  <a:gd name="T12" fmla="*/ 49 w 61"/>
                  <a:gd name="T13" fmla="*/ 43 h 108"/>
                  <a:gd name="T14" fmla="*/ 54 w 61"/>
                  <a:gd name="T15" fmla="*/ 48 h 108"/>
                  <a:gd name="T16" fmla="*/ 57 w 61"/>
                  <a:gd name="T17" fmla="*/ 54 h 108"/>
                  <a:gd name="T18" fmla="*/ 60 w 61"/>
                  <a:gd name="T19" fmla="*/ 61 h 108"/>
                  <a:gd name="T20" fmla="*/ 60 w 61"/>
                  <a:gd name="T21" fmla="*/ 67 h 108"/>
                  <a:gd name="T22" fmla="*/ 60 w 61"/>
                  <a:gd name="T23" fmla="*/ 77 h 108"/>
                  <a:gd name="T24" fmla="*/ 57 w 61"/>
                  <a:gd name="T25" fmla="*/ 83 h 108"/>
                  <a:gd name="T26" fmla="*/ 54 w 61"/>
                  <a:gd name="T27" fmla="*/ 89 h 108"/>
                  <a:gd name="T28" fmla="*/ 47 w 61"/>
                  <a:gd name="T29" fmla="*/ 96 h 108"/>
                  <a:gd name="T30" fmla="*/ 42 w 61"/>
                  <a:gd name="T31" fmla="*/ 100 h 108"/>
                  <a:gd name="T32" fmla="*/ 36 w 61"/>
                  <a:gd name="T33" fmla="*/ 104 h 108"/>
                  <a:gd name="T34" fmla="*/ 28 w 61"/>
                  <a:gd name="T35" fmla="*/ 107 h 108"/>
                  <a:gd name="T36" fmla="*/ 19 w 61"/>
                  <a:gd name="T37" fmla="*/ 108 h 108"/>
                  <a:gd name="T38" fmla="*/ 12 w 61"/>
                  <a:gd name="T39" fmla="*/ 107 h 108"/>
                  <a:gd name="T40" fmla="*/ 7 w 61"/>
                  <a:gd name="T41" fmla="*/ 107 h 108"/>
                  <a:gd name="T42" fmla="*/ 4 w 61"/>
                  <a:gd name="T43" fmla="*/ 105 h 108"/>
                  <a:gd name="T44" fmla="*/ 1 w 61"/>
                  <a:gd name="T45" fmla="*/ 100 h 108"/>
                  <a:gd name="T46" fmla="*/ 0 w 61"/>
                  <a:gd name="T47" fmla="*/ 97 h 108"/>
                  <a:gd name="T48" fmla="*/ 1 w 61"/>
                  <a:gd name="T49" fmla="*/ 96 h 108"/>
                  <a:gd name="T50" fmla="*/ 1 w 61"/>
                  <a:gd name="T51" fmla="*/ 94 h 108"/>
                  <a:gd name="T52" fmla="*/ 4 w 61"/>
                  <a:gd name="T53" fmla="*/ 93 h 108"/>
                  <a:gd name="T54" fmla="*/ 6 w 61"/>
                  <a:gd name="T55" fmla="*/ 93 h 108"/>
                  <a:gd name="T56" fmla="*/ 11 w 61"/>
                  <a:gd name="T57" fmla="*/ 93 h 108"/>
                  <a:gd name="T58" fmla="*/ 12 w 61"/>
                  <a:gd name="T59" fmla="*/ 94 h 108"/>
                  <a:gd name="T60" fmla="*/ 15 w 61"/>
                  <a:gd name="T61" fmla="*/ 96 h 108"/>
                  <a:gd name="T62" fmla="*/ 20 w 61"/>
                  <a:gd name="T63" fmla="*/ 99 h 108"/>
                  <a:gd name="T64" fmla="*/ 27 w 61"/>
                  <a:gd name="T65" fmla="*/ 100 h 108"/>
                  <a:gd name="T66" fmla="*/ 33 w 61"/>
                  <a:gd name="T67" fmla="*/ 99 h 108"/>
                  <a:gd name="T68" fmla="*/ 38 w 61"/>
                  <a:gd name="T69" fmla="*/ 97 h 108"/>
                  <a:gd name="T70" fmla="*/ 42 w 61"/>
                  <a:gd name="T71" fmla="*/ 93 h 108"/>
                  <a:gd name="T72" fmla="*/ 47 w 61"/>
                  <a:gd name="T73" fmla="*/ 88 h 108"/>
                  <a:gd name="T74" fmla="*/ 49 w 61"/>
                  <a:gd name="T75" fmla="*/ 83 h 108"/>
                  <a:gd name="T76" fmla="*/ 50 w 61"/>
                  <a:gd name="T77" fmla="*/ 77 h 108"/>
                  <a:gd name="T78" fmla="*/ 49 w 61"/>
                  <a:gd name="T79" fmla="*/ 70 h 108"/>
                  <a:gd name="T80" fmla="*/ 47 w 61"/>
                  <a:gd name="T81" fmla="*/ 64 h 108"/>
                  <a:gd name="T82" fmla="*/ 44 w 61"/>
                  <a:gd name="T83" fmla="*/ 58 h 108"/>
                  <a:gd name="T84" fmla="*/ 39 w 61"/>
                  <a:gd name="T85" fmla="*/ 53 h 108"/>
                  <a:gd name="T86" fmla="*/ 33 w 61"/>
                  <a:gd name="T87" fmla="*/ 48 h 108"/>
                  <a:gd name="T88" fmla="*/ 27 w 61"/>
                  <a:gd name="T89" fmla="*/ 45 h 108"/>
                  <a:gd name="T90" fmla="*/ 20 w 61"/>
                  <a:gd name="T91" fmla="*/ 43 h 108"/>
                  <a:gd name="T92" fmla="*/ 12 w 61"/>
                  <a:gd name="T93" fmla="*/ 42 h 108"/>
                  <a:gd name="T94" fmla="*/ 4 w 61"/>
                  <a:gd name="T95" fmla="*/ 42 h 108"/>
                  <a:gd name="T96" fmla="*/ 23 w 61"/>
                  <a:gd name="T9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" h="108">
                    <a:moveTo>
                      <a:pt x="23" y="0"/>
                    </a:moveTo>
                    <a:lnTo>
                      <a:pt x="61" y="0"/>
                    </a:lnTo>
                    <a:lnTo>
                      <a:pt x="55" y="13"/>
                    </a:lnTo>
                    <a:lnTo>
                      <a:pt x="23" y="13"/>
                    </a:lnTo>
                    <a:lnTo>
                      <a:pt x="17" y="27"/>
                    </a:lnTo>
                    <a:lnTo>
                      <a:pt x="36" y="32"/>
                    </a:lnTo>
                    <a:lnTo>
                      <a:pt x="49" y="43"/>
                    </a:lnTo>
                    <a:lnTo>
                      <a:pt x="54" y="48"/>
                    </a:lnTo>
                    <a:lnTo>
                      <a:pt x="57" y="54"/>
                    </a:lnTo>
                    <a:lnTo>
                      <a:pt x="60" y="61"/>
                    </a:lnTo>
                    <a:lnTo>
                      <a:pt x="60" y="67"/>
                    </a:lnTo>
                    <a:lnTo>
                      <a:pt x="60" y="77"/>
                    </a:lnTo>
                    <a:lnTo>
                      <a:pt x="57" y="83"/>
                    </a:lnTo>
                    <a:lnTo>
                      <a:pt x="54" y="89"/>
                    </a:lnTo>
                    <a:lnTo>
                      <a:pt x="47" y="96"/>
                    </a:lnTo>
                    <a:lnTo>
                      <a:pt x="42" y="100"/>
                    </a:lnTo>
                    <a:lnTo>
                      <a:pt x="36" y="104"/>
                    </a:lnTo>
                    <a:lnTo>
                      <a:pt x="28" y="107"/>
                    </a:lnTo>
                    <a:lnTo>
                      <a:pt x="19" y="108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4" y="105"/>
                    </a:lnTo>
                    <a:lnTo>
                      <a:pt x="1" y="100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4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11" y="93"/>
                    </a:lnTo>
                    <a:lnTo>
                      <a:pt x="12" y="94"/>
                    </a:lnTo>
                    <a:lnTo>
                      <a:pt x="15" y="96"/>
                    </a:lnTo>
                    <a:lnTo>
                      <a:pt x="20" y="99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8" y="97"/>
                    </a:lnTo>
                    <a:lnTo>
                      <a:pt x="42" y="93"/>
                    </a:lnTo>
                    <a:lnTo>
                      <a:pt x="47" y="88"/>
                    </a:lnTo>
                    <a:lnTo>
                      <a:pt x="49" y="83"/>
                    </a:lnTo>
                    <a:lnTo>
                      <a:pt x="50" y="77"/>
                    </a:lnTo>
                    <a:lnTo>
                      <a:pt x="49" y="70"/>
                    </a:lnTo>
                    <a:lnTo>
                      <a:pt x="47" y="64"/>
                    </a:lnTo>
                    <a:lnTo>
                      <a:pt x="44" y="58"/>
                    </a:lnTo>
                    <a:lnTo>
                      <a:pt x="39" y="53"/>
                    </a:lnTo>
                    <a:lnTo>
                      <a:pt x="33" y="48"/>
                    </a:lnTo>
                    <a:lnTo>
                      <a:pt x="27" y="45"/>
                    </a:lnTo>
                    <a:lnTo>
                      <a:pt x="20" y="43"/>
                    </a:lnTo>
                    <a:lnTo>
                      <a:pt x="12" y="42"/>
                    </a:lnTo>
                    <a:lnTo>
                      <a:pt x="4" y="4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0" name="Freeform 5251"/>
              <p:cNvSpPr>
                <a:spLocks/>
              </p:cNvSpPr>
              <p:nvPr/>
            </p:nvSpPr>
            <p:spPr bwMode="auto">
              <a:xfrm>
                <a:off x="12633" y="17563"/>
                <a:ext cx="30" cy="55"/>
              </a:xfrm>
              <a:custGeom>
                <a:avLst/>
                <a:gdLst>
                  <a:gd name="T0" fmla="*/ 36 w 60"/>
                  <a:gd name="T1" fmla="*/ 0 h 109"/>
                  <a:gd name="T2" fmla="*/ 46 w 60"/>
                  <a:gd name="T3" fmla="*/ 3 h 109"/>
                  <a:gd name="T4" fmla="*/ 54 w 60"/>
                  <a:gd name="T5" fmla="*/ 14 h 109"/>
                  <a:gd name="T6" fmla="*/ 54 w 60"/>
                  <a:gd name="T7" fmla="*/ 27 h 109"/>
                  <a:gd name="T8" fmla="*/ 48 w 60"/>
                  <a:gd name="T9" fmla="*/ 38 h 109"/>
                  <a:gd name="T10" fmla="*/ 48 w 60"/>
                  <a:gd name="T11" fmla="*/ 47 h 109"/>
                  <a:gd name="T12" fmla="*/ 55 w 60"/>
                  <a:gd name="T13" fmla="*/ 55 h 109"/>
                  <a:gd name="T14" fmla="*/ 60 w 60"/>
                  <a:gd name="T15" fmla="*/ 67 h 109"/>
                  <a:gd name="T16" fmla="*/ 60 w 60"/>
                  <a:gd name="T17" fmla="*/ 81 h 109"/>
                  <a:gd name="T18" fmla="*/ 52 w 60"/>
                  <a:gd name="T19" fmla="*/ 95 h 109"/>
                  <a:gd name="T20" fmla="*/ 19 w 60"/>
                  <a:gd name="T21" fmla="*/ 109 h 109"/>
                  <a:gd name="T22" fmla="*/ 8 w 60"/>
                  <a:gd name="T23" fmla="*/ 108 h 109"/>
                  <a:gd name="T24" fmla="*/ 1 w 60"/>
                  <a:gd name="T25" fmla="*/ 103 h 109"/>
                  <a:gd name="T26" fmla="*/ 1 w 60"/>
                  <a:gd name="T27" fmla="*/ 98 h 109"/>
                  <a:gd name="T28" fmla="*/ 5 w 60"/>
                  <a:gd name="T29" fmla="*/ 95 h 109"/>
                  <a:gd name="T30" fmla="*/ 11 w 60"/>
                  <a:gd name="T31" fmla="*/ 95 h 109"/>
                  <a:gd name="T32" fmla="*/ 17 w 60"/>
                  <a:gd name="T33" fmla="*/ 98 h 109"/>
                  <a:gd name="T34" fmla="*/ 24 w 60"/>
                  <a:gd name="T35" fmla="*/ 101 h 109"/>
                  <a:gd name="T36" fmla="*/ 30 w 60"/>
                  <a:gd name="T37" fmla="*/ 101 h 109"/>
                  <a:gd name="T38" fmla="*/ 40 w 60"/>
                  <a:gd name="T39" fmla="*/ 100 h 109"/>
                  <a:gd name="T40" fmla="*/ 46 w 60"/>
                  <a:gd name="T41" fmla="*/ 92 h 109"/>
                  <a:gd name="T42" fmla="*/ 49 w 60"/>
                  <a:gd name="T43" fmla="*/ 81 h 109"/>
                  <a:gd name="T44" fmla="*/ 46 w 60"/>
                  <a:gd name="T45" fmla="*/ 70 h 109"/>
                  <a:gd name="T46" fmla="*/ 43 w 60"/>
                  <a:gd name="T47" fmla="*/ 63 h 109"/>
                  <a:gd name="T48" fmla="*/ 33 w 60"/>
                  <a:gd name="T49" fmla="*/ 57 h 109"/>
                  <a:gd name="T50" fmla="*/ 20 w 60"/>
                  <a:gd name="T51" fmla="*/ 54 h 109"/>
                  <a:gd name="T52" fmla="*/ 19 w 60"/>
                  <a:gd name="T53" fmla="*/ 52 h 109"/>
                  <a:gd name="T54" fmla="*/ 30 w 60"/>
                  <a:gd name="T55" fmla="*/ 47 h 109"/>
                  <a:gd name="T56" fmla="*/ 40 w 60"/>
                  <a:gd name="T57" fmla="*/ 40 h 109"/>
                  <a:gd name="T58" fmla="*/ 43 w 60"/>
                  <a:gd name="T59" fmla="*/ 27 h 109"/>
                  <a:gd name="T60" fmla="*/ 40 w 60"/>
                  <a:gd name="T61" fmla="*/ 19 h 109"/>
                  <a:gd name="T62" fmla="*/ 33 w 60"/>
                  <a:gd name="T63" fmla="*/ 12 h 109"/>
                  <a:gd name="T64" fmla="*/ 25 w 60"/>
                  <a:gd name="T65" fmla="*/ 9 h 109"/>
                  <a:gd name="T66" fmla="*/ 14 w 60"/>
                  <a:gd name="T67" fmla="*/ 12 h 109"/>
                  <a:gd name="T68" fmla="*/ 5 w 60"/>
                  <a:gd name="T69" fmla="*/ 22 h 109"/>
                  <a:gd name="T70" fmla="*/ 5 w 60"/>
                  <a:gd name="T71" fmla="*/ 14 h 109"/>
                  <a:gd name="T72" fmla="*/ 14 w 60"/>
                  <a:gd name="T73" fmla="*/ 5 h 109"/>
                  <a:gd name="T74" fmla="*/ 24 w 60"/>
                  <a:gd name="T7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109">
                    <a:moveTo>
                      <a:pt x="30" y="0"/>
                    </a:moveTo>
                    <a:lnTo>
                      <a:pt x="36" y="0"/>
                    </a:lnTo>
                    <a:lnTo>
                      <a:pt x="43" y="1"/>
                    </a:lnTo>
                    <a:lnTo>
                      <a:pt x="46" y="3"/>
                    </a:lnTo>
                    <a:lnTo>
                      <a:pt x="51" y="8"/>
                    </a:lnTo>
                    <a:lnTo>
                      <a:pt x="54" y="14"/>
                    </a:lnTo>
                    <a:lnTo>
                      <a:pt x="55" y="20"/>
                    </a:lnTo>
                    <a:lnTo>
                      <a:pt x="54" y="27"/>
                    </a:lnTo>
                    <a:lnTo>
                      <a:pt x="52" y="32"/>
                    </a:lnTo>
                    <a:lnTo>
                      <a:pt x="48" y="38"/>
                    </a:lnTo>
                    <a:lnTo>
                      <a:pt x="41" y="44"/>
                    </a:lnTo>
                    <a:lnTo>
                      <a:pt x="48" y="47"/>
                    </a:lnTo>
                    <a:lnTo>
                      <a:pt x="52" y="51"/>
                    </a:lnTo>
                    <a:lnTo>
                      <a:pt x="55" y="55"/>
                    </a:lnTo>
                    <a:lnTo>
                      <a:pt x="59" y="60"/>
                    </a:lnTo>
                    <a:lnTo>
                      <a:pt x="60" y="67"/>
                    </a:lnTo>
                    <a:lnTo>
                      <a:pt x="60" y="71"/>
                    </a:lnTo>
                    <a:lnTo>
                      <a:pt x="60" y="81"/>
                    </a:lnTo>
                    <a:lnTo>
                      <a:pt x="57" y="89"/>
                    </a:lnTo>
                    <a:lnTo>
                      <a:pt x="52" y="95"/>
                    </a:lnTo>
                    <a:lnTo>
                      <a:pt x="38" y="106"/>
                    </a:lnTo>
                    <a:lnTo>
                      <a:pt x="19" y="109"/>
                    </a:lnTo>
                    <a:lnTo>
                      <a:pt x="13" y="108"/>
                    </a:lnTo>
                    <a:lnTo>
                      <a:pt x="8" y="108"/>
                    </a:lnTo>
                    <a:lnTo>
                      <a:pt x="5" y="106"/>
                    </a:lnTo>
                    <a:lnTo>
                      <a:pt x="1" y="103"/>
                    </a:lnTo>
                    <a:lnTo>
                      <a:pt x="0" y="100"/>
                    </a:lnTo>
                    <a:lnTo>
                      <a:pt x="1" y="98"/>
                    </a:lnTo>
                    <a:lnTo>
                      <a:pt x="3" y="97"/>
                    </a:lnTo>
                    <a:lnTo>
                      <a:pt x="5" y="95"/>
                    </a:lnTo>
                    <a:lnTo>
                      <a:pt x="6" y="95"/>
                    </a:lnTo>
                    <a:lnTo>
                      <a:pt x="11" y="95"/>
                    </a:lnTo>
                    <a:lnTo>
                      <a:pt x="13" y="97"/>
                    </a:lnTo>
                    <a:lnTo>
                      <a:pt x="17" y="98"/>
                    </a:lnTo>
                    <a:lnTo>
                      <a:pt x="20" y="100"/>
                    </a:lnTo>
                    <a:lnTo>
                      <a:pt x="24" y="101"/>
                    </a:lnTo>
                    <a:lnTo>
                      <a:pt x="27" y="101"/>
                    </a:lnTo>
                    <a:lnTo>
                      <a:pt x="30" y="101"/>
                    </a:lnTo>
                    <a:lnTo>
                      <a:pt x="35" y="101"/>
                    </a:lnTo>
                    <a:lnTo>
                      <a:pt x="40" y="100"/>
                    </a:lnTo>
                    <a:lnTo>
                      <a:pt x="43" y="95"/>
                    </a:lnTo>
                    <a:lnTo>
                      <a:pt x="46" y="92"/>
                    </a:lnTo>
                    <a:lnTo>
                      <a:pt x="49" y="87"/>
                    </a:lnTo>
                    <a:lnTo>
                      <a:pt x="49" y="81"/>
                    </a:lnTo>
                    <a:lnTo>
                      <a:pt x="49" y="74"/>
                    </a:lnTo>
                    <a:lnTo>
                      <a:pt x="46" y="70"/>
                    </a:lnTo>
                    <a:lnTo>
                      <a:pt x="44" y="65"/>
                    </a:lnTo>
                    <a:lnTo>
                      <a:pt x="43" y="63"/>
                    </a:lnTo>
                    <a:lnTo>
                      <a:pt x="38" y="60"/>
                    </a:lnTo>
                    <a:lnTo>
                      <a:pt x="33" y="57"/>
                    </a:lnTo>
                    <a:lnTo>
                      <a:pt x="27" y="55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24" y="51"/>
                    </a:lnTo>
                    <a:lnTo>
                      <a:pt x="30" y="47"/>
                    </a:lnTo>
                    <a:lnTo>
                      <a:pt x="36" y="44"/>
                    </a:lnTo>
                    <a:lnTo>
                      <a:pt x="40" y="40"/>
                    </a:lnTo>
                    <a:lnTo>
                      <a:pt x="41" y="33"/>
                    </a:lnTo>
                    <a:lnTo>
                      <a:pt x="43" y="27"/>
                    </a:lnTo>
                    <a:lnTo>
                      <a:pt x="41" y="22"/>
                    </a:lnTo>
                    <a:lnTo>
                      <a:pt x="40" y="19"/>
                    </a:lnTo>
                    <a:lnTo>
                      <a:pt x="38" y="14"/>
                    </a:lnTo>
                    <a:lnTo>
                      <a:pt x="33" y="12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19" y="11"/>
                    </a:lnTo>
                    <a:lnTo>
                      <a:pt x="14" y="12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1" y="22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1" name="Line 5252"/>
              <p:cNvSpPr>
                <a:spLocks noChangeShapeType="1"/>
              </p:cNvSpPr>
              <p:nvPr/>
            </p:nvSpPr>
            <p:spPr bwMode="auto">
              <a:xfrm flipV="1">
                <a:off x="10384" y="15688"/>
                <a:ext cx="0" cy="1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2" name="Line 5253"/>
              <p:cNvSpPr>
                <a:spLocks noChangeShapeType="1"/>
              </p:cNvSpPr>
              <p:nvPr/>
            </p:nvSpPr>
            <p:spPr bwMode="auto">
              <a:xfrm>
                <a:off x="10384" y="17202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3" name="Line 5254"/>
              <p:cNvSpPr>
                <a:spLocks noChangeShapeType="1"/>
              </p:cNvSpPr>
              <p:nvPr/>
            </p:nvSpPr>
            <p:spPr bwMode="auto">
              <a:xfrm>
                <a:off x="10384" y="16899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4" name="Line 5255"/>
              <p:cNvSpPr>
                <a:spLocks noChangeShapeType="1"/>
              </p:cNvSpPr>
              <p:nvPr/>
            </p:nvSpPr>
            <p:spPr bwMode="auto">
              <a:xfrm>
                <a:off x="10384" y="16596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5" name="Line 5256"/>
              <p:cNvSpPr>
                <a:spLocks noChangeShapeType="1"/>
              </p:cNvSpPr>
              <p:nvPr/>
            </p:nvSpPr>
            <p:spPr bwMode="auto">
              <a:xfrm>
                <a:off x="10384" y="16294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6" name="Line 5257"/>
              <p:cNvSpPr>
                <a:spLocks noChangeShapeType="1"/>
              </p:cNvSpPr>
              <p:nvPr/>
            </p:nvSpPr>
            <p:spPr bwMode="auto">
              <a:xfrm>
                <a:off x="10384" y="15991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7" name="Line 5258"/>
              <p:cNvSpPr>
                <a:spLocks noChangeShapeType="1"/>
              </p:cNvSpPr>
              <p:nvPr/>
            </p:nvSpPr>
            <p:spPr bwMode="auto">
              <a:xfrm>
                <a:off x="10384" y="15688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8" name="Line 5259"/>
              <p:cNvSpPr>
                <a:spLocks noChangeShapeType="1"/>
              </p:cNvSpPr>
              <p:nvPr/>
            </p:nvSpPr>
            <p:spPr bwMode="auto">
              <a:xfrm>
                <a:off x="10384" y="17354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9" name="Line 5260"/>
              <p:cNvSpPr>
                <a:spLocks noChangeShapeType="1"/>
              </p:cNvSpPr>
              <p:nvPr/>
            </p:nvSpPr>
            <p:spPr bwMode="auto">
              <a:xfrm>
                <a:off x="10384" y="17051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0" name="Line 5261"/>
              <p:cNvSpPr>
                <a:spLocks noChangeShapeType="1"/>
              </p:cNvSpPr>
              <p:nvPr/>
            </p:nvSpPr>
            <p:spPr bwMode="auto">
              <a:xfrm>
                <a:off x="10384" y="16748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1" name="Line 5262"/>
              <p:cNvSpPr>
                <a:spLocks noChangeShapeType="1"/>
              </p:cNvSpPr>
              <p:nvPr/>
            </p:nvSpPr>
            <p:spPr bwMode="auto">
              <a:xfrm>
                <a:off x="10384" y="16445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2" name="Line 5263"/>
              <p:cNvSpPr>
                <a:spLocks noChangeShapeType="1"/>
              </p:cNvSpPr>
              <p:nvPr/>
            </p:nvSpPr>
            <p:spPr bwMode="auto">
              <a:xfrm>
                <a:off x="10384" y="16143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3" name="Line 5264"/>
              <p:cNvSpPr>
                <a:spLocks noChangeShapeType="1"/>
              </p:cNvSpPr>
              <p:nvPr/>
            </p:nvSpPr>
            <p:spPr bwMode="auto">
              <a:xfrm>
                <a:off x="10384" y="15840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4" name="Freeform 5265"/>
              <p:cNvSpPr>
                <a:spLocks noEditPoints="1"/>
              </p:cNvSpPr>
              <p:nvPr/>
            </p:nvSpPr>
            <p:spPr bwMode="auto">
              <a:xfrm>
                <a:off x="10314" y="17482"/>
                <a:ext cx="34" cy="54"/>
              </a:xfrm>
              <a:custGeom>
                <a:avLst/>
                <a:gdLst>
                  <a:gd name="T0" fmla="*/ 35 w 69"/>
                  <a:gd name="T1" fmla="*/ 5 h 110"/>
                  <a:gd name="T2" fmla="*/ 30 w 69"/>
                  <a:gd name="T3" fmla="*/ 6 h 110"/>
                  <a:gd name="T4" fmla="*/ 26 w 69"/>
                  <a:gd name="T5" fmla="*/ 10 h 110"/>
                  <a:gd name="T6" fmla="*/ 23 w 69"/>
                  <a:gd name="T7" fmla="*/ 14 h 110"/>
                  <a:gd name="T8" fmla="*/ 19 w 69"/>
                  <a:gd name="T9" fmla="*/ 22 h 110"/>
                  <a:gd name="T10" fmla="*/ 18 w 69"/>
                  <a:gd name="T11" fmla="*/ 30 h 110"/>
                  <a:gd name="T12" fmla="*/ 16 w 69"/>
                  <a:gd name="T13" fmla="*/ 57 h 110"/>
                  <a:gd name="T14" fmla="*/ 18 w 69"/>
                  <a:gd name="T15" fmla="*/ 78 h 110"/>
                  <a:gd name="T16" fmla="*/ 21 w 69"/>
                  <a:gd name="T17" fmla="*/ 94 h 110"/>
                  <a:gd name="T18" fmla="*/ 24 w 69"/>
                  <a:gd name="T19" fmla="*/ 99 h 110"/>
                  <a:gd name="T20" fmla="*/ 27 w 69"/>
                  <a:gd name="T21" fmla="*/ 102 h 110"/>
                  <a:gd name="T22" fmla="*/ 30 w 69"/>
                  <a:gd name="T23" fmla="*/ 103 h 110"/>
                  <a:gd name="T24" fmla="*/ 35 w 69"/>
                  <a:gd name="T25" fmla="*/ 105 h 110"/>
                  <a:gd name="T26" fmla="*/ 38 w 69"/>
                  <a:gd name="T27" fmla="*/ 103 h 110"/>
                  <a:gd name="T28" fmla="*/ 43 w 69"/>
                  <a:gd name="T29" fmla="*/ 100 h 110"/>
                  <a:gd name="T30" fmla="*/ 46 w 69"/>
                  <a:gd name="T31" fmla="*/ 99 h 110"/>
                  <a:gd name="T32" fmla="*/ 48 w 69"/>
                  <a:gd name="T33" fmla="*/ 94 h 110"/>
                  <a:gd name="T34" fmla="*/ 51 w 69"/>
                  <a:gd name="T35" fmla="*/ 89 h 110"/>
                  <a:gd name="T36" fmla="*/ 53 w 69"/>
                  <a:gd name="T37" fmla="*/ 72 h 110"/>
                  <a:gd name="T38" fmla="*/ 54 w 69"/>
                  <a:gd name="T39" fmla="*/ 51 h 110"/>
                  <a:gd name="T40" fmla="*/ 53 w 69"/>
                  <a:gd name="T41" fmla="*/ 33 h 110"/>
                  <a:gd name="T42" fmla="*/ 50 w 69"/>
                  <a:gd name="T43" fmla="*/ 21 h 110"/>
                  <a:gd name="T44" fmla="*/ 48 w 69"/>
                  <a:gd name="T45" fmla="*/ 14 h 110"/>
                  <a:gd name="T46" fmla="*/ 46 w 69"/>
                  <a:gd name="T47" fmla="*/ 11 h 110"/>
                  <a:gd name="T48" fmla="*/ 43 w 69"/>
                  <a:gd name="T49" fmla="*/ 8 h 110"/>
                  <a:gd name="T50" fmla="*/ 40 w 69"/>
                  <a:gd name="T51" fmla="*/ 5 h 110"/>
                  <a:gd name="T52" fmla="*/ 35 w 69"/>
                  <a:gd name="T53" fmla="*/ 5 h 110"/>
                  <a:gd name="T54" fmla="*/ 35 w 69"/>
                  <a:gd name="T55" fmla="*/ 0 h 110"/>
                  <a:gd name="T56" fmla="*/ 42 w 69"/>
                  <a:gd name="T57" fmla="*/ 0 h 110"/>
                  <a:gd name="T58" fmla="*/ 46 w 69"/>
                  <a:gd name="T59" fmla="*/ 3 h 110"/>
                  <a:gd name="T60" fmla="*/ 53 w 69"/>
                  <a:gd name="T61" fmla="*/ 6 h 110"/>
                  <a:gd name="T62" fmla="*/ 57 w 69"/>
                  <a:gd name="T63" fmla="*/ 13 h 110"/>
                  <a:gd name="T64" fmla="*/ 67 w 69"/>
                  <a:gd name="T65" fmla="*/ 30 h 110"/>
                  <a:gd name="T66" fmla="*/ 69 w 69"/>
                  <a:gd name="T67" fmla="*/ 54 h 110"/>
                  <a:gd name="T68" fmla="*/ 69 w 69"/>
                  <a:gd name="T69" fmla="*/ 72 h 110"/>
                  <a:gd name="T70" fmla="*/ 64 w 69"/>
                  <a:gd name="T71" fmla="*/ 86 h 110"/>
                  <a:gd name="T72" fmla="*/ 61 w 69"/>
                  <a:gd name="T73" fmla="*/ 92 h 110"/>
                  <a:gd name="T74" fmla="*/ 56 w 69"/>
                  <a:gd name="T75" fmla="*/ 99 h 110"/>
                  <a:gd name="T76" fmla="*/ 51 w 69"/>
                  <a:gd name="T77" fmla="*/ 103 h 110"/>
                  <a:gd name="T78" fmla="*/ 42 w 69"/>
                  <a:gd name="T79" fmla="*/ 108 h 110"/>
                  <a:gd name="T80" fmla="*/ 35 w 69"/>
                  <a:gd name="T81" fmla="*/ 110 h 110"/>
                  <a:gd name="T82" fmla="*/ 27 w 69"/>
                  <a:gd name="T83" fmla="*/ 108 h 110"/>
                  <a:gd name="T84" fmla="*/ 21 w 69"/>
                  <a:gd name="T85" fmla="*/ 105 h 110"/>
                  <a:gd name="T86" fmla="*/ 15 w 69"/>
                  <a:gd name="T87" fmla="*/ 100 h 110"/>
                  <a:gd name="T88" fmla="*/ 10 w 69"/>
                  <a:gd name="T89" fmla="*/ 92 h 110"/>
                  <a:gd name="T90" fmla="*/ 3 w 69"/>
                  <a:gd name="T91" fmla="*/ 75 h 110"/>
                  <a:gd name="T92" fmla="*/ 0 w 69"/>
                  <a:gd name="T93" fmla="*/ 56 h 110"/>
                  <a:gd name="T94" fmla="*/ 2 w 69"/>
                  <a:gd name="T95" fmla="*/ 38 h 110"/>
                  <a:gd name="T96" fmla="*/ 7 w 69"/>
                  <a:gd name="T97" fmla="*/ 24 h 110"/>
                  <a:gd name="T98" fmla="*/ 10 w 69"/>
                  <a:gd name="T99" fmla="*/ 16 h 110"/>
                  <a:gd name="T100" fmla="*/ 15 w 69"/>
                  <a:gd name="T101" fmla="*/ 10 h 110"/>
                  <a:gd name="T102" fmla="*/ 21 w 69"/>
                  <a:gd name="T103" fmla="*/ 5 h 110"/>
                  <a:gd name="T104" fmla="*/ 27 w 69"/>
                  <a:gd name="T105" fmla="*/ 2 h 110"/>
                  <a:gd name="T106" fmla="*/ 35 w 69"/>
                  <a:gd name="T10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10">
                    <a:moveTo>
                      <a:pt x="35" y="5"/>
                    </a:moveTo>
                    <a:lnTo>
                      <a:pt x="30" y="6"/>
                    </a:lnTo>
                    <a:lnTo>
                      <a:pt x="26" y="10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8" y="30"/>
                    </a:lnTo>
                    <a:lnTo>
                      <a:pt x="16" y="57"/>
                    </a:lnTo>
                    <a:lnTo>
                      <a:pt x="18" y="78"/>
                    </a:lnTo>
                    <a:lnTo>
                      <a:pt x="21" y="94"/>
                    </a:lnTo>
                    <a:lnTo>
                      <a:pt x="24" y="99"/>
                    </a:lnTo>
                    <a:lnTo>
                      <a:pt x="27" y="102"/>
                    </a:lnTo>
                    <a:lnTo>
                      <a:pt x="30" y="103"/>
                    </a:lnTo>
                    <a:lnTo>
                      <a:pt x="35" y="105"/>
                    </a:lnTo>
                    <a:lnTo>
                      <a:pt x="38" y="103"/>
                    </a:lnTo>
                    <a:lnTo>
                      <a:pt x="43" y="100"/>
                    </a:lnTo>
                    <a:lnTo>
                      <a:pt x="46" y="99"/>
                    </a:lnTo>
                    <a:lnTo>
                      <a:pt x="48" y="94"/>
                    </a:lnTo>
                    <a:lnTo>
                      <a:pt x="51" y="89"/>
                    </a:lnTo>
                    <a:lnTo>
                      <a:pt x="53" y="72"/>
                    </a:lnTo>
                    <a:lnTo>
                      <a:pt x="54" y="51"/>
                    </a:lnTo>
                    <a:lnTo>
                      <a:pt x="53" y="33"/>
                    </a:lnTo>
                    <a:lnTo>
                      <a:pt x="50" y="21"/>
                    </a:lnTo>
                    <a:lnTo>
                      <a:pt x="48" y="14"/>
                    </a:lnTo>
                    <a:lnTo>
                      <a:pt x="46" y="11"/>
                    </a:lnTo>
                    <a:lnTo>
                      <a:pt x="43" y="8"/>
                    </a:lnTo>
                    <a:lnTo>
                      <a:pt x="40" y="5"/>
                    </a:lnTo>
                    <a:lnTo>
                      <a:pt x="35" y="5"/>
                    </a:lnTo>
                    <a:close/>
                    <a:moveTo>
                      <a:pt x="35" y="0"/>
                    </a:moveTo>
                    <a:lnTo>
                      <a:pt x="42" y="0"/>
                    </a:lnTo>
                    <a:lnTo>
                      <a:pt x="46" y="3"/>
                    </a:lnTo>
                    <a:lnTo>
                      <a:pt x="53" y="6"/>
                    </a:lnTo>
                    <a:lnTo>
                      <a:pt x="57" y="13"/>
                    </a:lnTo>
                    <a:lnTo>
                      <a:pt x="67" y="30"/>
                    </a:lnTo>
                    <a:lnTo>
                      <a:pt x="69" y="54"/>
                    </a:lnTo>
                    <a:lnTo>
                      <a:pt x="69" y="72"/>
                    </a:lnTo>
                    <a:lnTo>
                      <a:pt x="64" y="86"/>
                    </a:lnTo>
                    <a:lnTo>
                      <a:pt x="61" y="92"/>
                    </a:lnTo>
                    <a:lnTo>
                      <a:pt x="56" y="99"/>
                    </a:lnTo>
                    <a:lnTo>
                      <a:pt x="51" y="103"/>
                    </a:lnTo>
                    <a:lnTo>
                      <a:pt x="42" y="108"/>
                    </a:lnTo>
                    <a:lnTo>
                      <a:pt x="35" y="110"/>
                    </a:lnTo>
                    <a:lnTo>
                      <a:pt x="27" y="108"/>
                    </a:lnTo>
                    <a:lnTo>
                      <a:pt x="21" y="105"/>
                    </a:lnTo>
                    <a:lnTo>
                      <a:pt x="15" y="100"/>
                    </a:lnTo>
                    <a:lnTo>
                      <a:pt x="10" y="92"/>
                    </a:lnTo>
                    <a:lnTo>
                      <a:pt x="3" y="75"/>
                    </a:lnTo>
                    <a:lnTo>
                      <a:pt x="0" y="56"/>
                    </a:lnTo>
                    <a:lnTo>
                      <a:pt x="2" y="38"/>
                    </a:lnTo>
                    <a:lnTo>
                      <a:pt x="7" y="24"/>
                    </a:lnTo>
                    <a:lnTo>
                      <a:pt x="10" y="16"/>
                    </a:lnTo>
                    <a:lnTo>
                      <a:pt x="15" y="10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5" name="Freeform 5266"/>
              <p:cNvSpPr>
                <a:spLocks noEditPoints="1"/>
              </p:cNvSpPr>
              <p:nvPr/>
            </p:nvSpPr>
            <p:spPr bwMode="auto">
              <a:xfrm>
                <a:off x="10241" y="17179"/>
                <a:ext cx="34" cy="55"/>
              </a:xfrm>
              <a:custGeom>
                <a:avLst/>
                <a:gdLst>
                  <a:gd name="T0" fmla="*/ 35 w 68"/>
                  <a:gd name="T1" fmla="*/ 4 h 109"/>
                  <a:gd name="T2" fmla="*/ 30 w 68"/>
                  <a:gd name="T3" fmla="*/ 6 h 109"/>
                  <a:gd name="T4" fmla="*/ 26 w 68"/>
                  <a:gd name="T5" fmla="*/ 9 h 109"/>
                  <a:gd name="T6" fmla="*/ 22 w 68"/>
                  <a:gd name="T7" fmla="*/ 14 h 109"/>
                  <a:gd name="T8" fmla="*/ 19 w 68"/>
                  <a:gd name="T9" fmla="*/ 22 h 109"/>
                  <a:gd name="T10" fmla="*/ 18 w 68"/>
                  <a:gd name="T11" fmla="*/ 30 h 109"/>
                  <a:gd name="T12" fmla="*/ 16 w 68"/>
                  <a:gd name="T13" fmla="*/ 57 h 109"/>
                  <a:gd name="T14" fmla="*/ 18 w 68"/>
                  <a:gd name="T15" fmla="*/ 77 h 109"/>
                  <a:gd name="T16" fmla="*/ 21 w 68"/>
                  <a:gd name="T17" fmla="*/ 93 h 109"/>
                  <a:gd name="T18" fmla="*/ 24 w 68"/>
                  <a:gd name="T19" fmla="*/ 98 h 109"/>
                  <a:gd name="T20" fmla="*/ 27 w 68"/>
                  <a:gd name="T21" fmla="*/ 101 h 109"/>
                  <a:gd name="T22" fmla="*/ 30 w 68"/>
                  <a:gd name="T23" fmla="*/ 103 h 109"/>
                  <a:gd name="T24" fmla="*/ 35 w 68"/>
                  <a:gd name="T25" fmla="*/ 104 h 109"/>
                  <a:gd name="T26" fmla="*/ 38 w 68"/>
                  <a:gd name="T27" fmla="*/ 103 h 109"/>
                  <a:gd name="T28" fmla="*/ 43 w 68"/>
                  <a:gd name="T29" fmla="*/ 100 h 109"/>
                  <a:gd name="T30" fmla="*/ 46 w 68"/>
                  <a:gd name="T31" fmla="*/ 98 h 109"/>
                  <a:gd name="T32" fmla="*/ 48 w 68"/>
                  <a:gd name="T33" fmla="*/ 93 h 109"/>
                  <a:gd name="T34" fmla="*/ 49 w 68"/>
                  <a:gd name="T35" fmla="*/ 89 h 109"/>
                  <a:gd name="T36" fmla="*/ 53 w 68"/>
                  <a:gd name="T37" fmla="*/ 71 h 109"/>
                  <a:gd name="T38" fmla="*/ 54 w 68"/>
                  <a:gd name="T39" fmla="*/ 50 h 109"/>
                  <a:gd name="T40" fmla="*/ 53 w 68"/>
                  <a:gd name="T41" fmla="*/ 33 h 109"/>
                  <a:gd name="T42" fmla="*/ 49 w 68"/>
                  <a:gd name="T43" fmla="*/ 20 h 109"/>
                  <a:gd name="T44" fmla="*/ 48 w 68"/>
                  <a:gd name="T45" fmla="*/ 14 h 109"/>
                  <a:gd name="T46" fmla="*/ 45 w 68"/>
                  <a:gd name="T47" fmla="*/ 11 h 109"/>
                  <a:gd name="T48" fmla="*/ 43 w 68"/>
                  <a:gd name="T49" fmla="*/ 8 h 109"/>
                  <a:gd name="T50" fmla="*/ 38 w 68"/>
                  <a:gd name="T51" fmla="*/ 6 h 109"/>
                  <a:gd name="T52" fmla="*/ 35 w 68"/>
                  <a:gd name="T53" fmla="*/ 4 h 109"/>
                  <a:gd name="T54" fmla="*/ 35 w 68"/>
                  <a:gd name="T55" fmla="*/ 0 h 109"/>
                  <a:gd name="T56" fmla="*/ 41 w 68"/>
                  <a:gd name="T57" fmla="*/ 0 h 109"/>
                  <a:gd name="T58" fmla="*/ 46 w 68"/>
                  <a:gd name="T59" fmla="*/ 3 h 109"/>
                  <a:gd name="T60" fmla="*/ 53 w 68"/>
                  <a:gd name="T61" fmla="*/ 6 h 109"/>
                  <a:gd name="T62" fmla="*/ 57 w 68"/>
                  <a:gd name="T63" fmla="*/ 12 h 109"/>
                  <a:gd name="T64" fmla="*/ 65 w 68"/>
                  <a:gd name="T65" fmla="*/ 30 h 109"/>
                  <a:gd name="T66" fmla="*/ 68 w 68"/>
                  <a:gd name="T67" fmla="*/ 54 h 109"/>
                  <a:gd name="T68" fmla="*/ 67 w 68"/>
                  <a:gd name="T69" fmla="*/ 71 h 109"/>
                  <a:gd name="T70" fmla="*/ 64 w 68"/>
                  <a:gd name="T71" fmla="*/ 85 h 109"/>
                  <a:gd name="T72" fmla="*/ 60 w 68"/>
                  <a:gd name="T73" fmla="*/ 92 h 109"/>
                  <a:gd name="T74" fmla="*/ 56 w 68"/>
                  <a:gd name="T75" fmla="*/ 98 h 109"/>
                  <a:gd name="T76" fmla="*/ 49 w 68"/>
                  <a:gd name="T77" fmla="*/ 103 h 109"/>
                  <a:gd name="T78" fmla="*/ 41 w 68"/>
                  <a:gd name="T79" fmla="*/ 108 h 109"/>
                  <a:gd name="T80" fmla="*/ 33 w 68"/>
                  <a:gd name="T81" fmla="*/ 109 h 109"/>
                  <a:gd name="T82" fmla="*/ 27 w 68"/>
                  <a:gd name="T83" fmla="*/ 108 h 109"/>
                  <a:gd name="T84" fmla="*/ 21 w 68"/>
                  <a:gd name="T85" fmla="*/ 104 h 109"/>
                  <a:gd name="T86" fmla="*/ 14 w 68"/>
                  <a:gd name="T87" fmla="*/ 100 h 109"/>
                  <a:gd name="T88" fmla="*/ 10 w 68"/>
                  <a:gd name="T89" fmla="*/ 92 h 109"/>
                  <a:gd name="T90" fmla="*/ 3 w 68"/>
                  <a:gd name="T91" fmla="*/ 74 h 109"/>
                  <a:gd name="T92" fmla="*/ 0 w 68"/>
                  <a:gd name="T93" fmla="*/ 55 h 109"/>
                  <a:gd name="T94" fmla="*/ 2 w 68"/>
                  <a:gd name="T95" fmla="*/ 38 h 109"/>
                  <a:gd name="T96" fmla="*/ 6 w 68"/>
                  <a:gd name="T97" fmla="*/ 23 h 109"/>
                  <a:gd name="T98" fmla="*/ 10 w 68"/>
                  <a:gd name="T99" fmla="*/ 15 h 109"/>
                  <a:gd name="T100" fmla="*/ 14 w 68"/>
                  <a:gd name="T101" fmla="*/ 9 h 109"/>
                  <a:gd name="T102" fmla="*/ 21 w 68"/>
                  <a:gd name="T103" fmla="*/ 4 h 109"/>
                  <a:gd name="T104" fmla="*/ 27 w 68"/>
                  <a:gd name="T105" fmla="*/ 1 h 109"/>
                  <a:gd name="T106" fmla="*/ 35 w 68"/>
                  <a:gd name="T10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109">
                    <a:moveTo>
                      <a:pt x="35" y="4"/>
                    </a:moveTo>
                    <a:lnTo>
                      <a:pt x="30" y="6"/>
                    </a:lnTo>
                    <a:lnTo>
                      <a:pt x="26" y="9"/>
                    </a:lnTo>
                    <a:lnTo>
                      <a:pt x="22" y="14"/>
                    </a:lnTo>
                    <a:lnTo>
                      <a:pt x="19" y="22"/>
                    </a:lnTo>
                    <a:lnTo>
                      <a:pt x="18" y="30"/>
                    </a:lnTo>
                    <a:lnTo>
                      <a:pt x="16" y="57"/>
                    </a:lnTo>
                    <a:lnTo>
                      <a:pt x="18" y="77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7" y="101"/>
                    </a:lnTo>
                    <a:lnTo>
                      <a:pt x="30" y="103"/>
                    </a:lnTo>
                    <a:lnTo>
                      <a:pt x="35" y="104"/>
                    </a:lnTo>
                    <a:lnTo>
                      <a:pt x="38" y="103"/>
                    </a:lnTo>
                    <a:lnTo>
                      <a:pt x="43" y="100"/>
                    </a:lnTo>
                    <a:lnTo>
                      <a:pt x="46" y="98"/>
                    </a:lnTo>
                    <a:lnTo>
                      <a:pt x="48" y="93"/>
                    </a:lnTo>
                    <a:lnTo>
                      <a:pt x="49" y="89"/>
                    </a:lnTo>
                    <a:lnTo>
                      <a:pt x="53" y="71"/>
                    </a:lnTo>
                    <a:lnTo>
                      <a:pt x="54" y="50"/>
                    </a:lnTo>
                    <a:lnTo>
                      <a:pt x="53" y="33"/>
                    </a:lnTo>
                    <a:lnTo>
                      <a:pt x="49" y="20"/>
                    </a:lnTo>
                    <a:lnTo>
                      <a:pt x="48" y="14"/>
                    </a:lnTo>
                    <a:lnTo>
                      <a:pt x="45" y="11"/>
                    </a:lnTo>
                    <a:lnTo>
                      <a:pt x="43" y="8"/>
                    </a:lnTo>
                    <a:lnTo>
                      <a:pt x="38" y="6"/>
                    </a:lnTo>
                    <a:lnTo>
                      <a:pt x="35" y="4"/>
                    </a:lnTo>
                    <a:close/>
                    <a:moveTo>
                      <a:pt x="35" y="0"/>
                    </a:moveTo>
                    <a:lnTo>
                      <a:pt x="41" y="0"/>
                    </a:lnTo>
                    <a:lnTo>
                      <a:pt x="46" y="3"/>
                    </a:lnTo>
                    <a:lnTo>
                      <a:pt x="53" y="6"/>
                    </a:lnTo>
                    <a:lnTo>
                      <a:pt x="57" y="12"/>
                    </a:lnTo>
                    <a:lnTo>
                      <a:pt x="65" y="30"/>
                    </a:lnTo>
                    <a:lnTo>
                      <a:pt x="68" y="54"/>
                    </a:lnTo>
                    <a:lnTo>
                      <a:pt x="67" y="71"/>
                    </a:lnTo>
                    <a:lnTo>
                      <a:pt x="64" y="85"/>
                    </a:lnTo>
                    <a:lnTo>
                      <a:pt x="60" y="92"/>
                    </a:lnTo>
                    <a:lnTo>
                      <a:pt x="56" y="98"/>
                    </a:lnTo>
                    <a:lnTo>
                      <a:pt x="49" y="103"/>
                    </a:lnTo>
                    <a:lnTo>
                      <a:pt x="41" y="108"/>
                    </a:lnTo>
                    <a:lnTo>
                      <a:pt x="33" y="109"/>
                    </a:lnTo>
                    <a:lnTo>
                      <a:pt x="27" y="108"/>
                    </a:lnTo>
                    <a:lnTo>
                      <a:pt x="21" y="104"/>
                    </a:lnTo>
                    <a:lnTo>
                      <a:pt x="14" y="100"/>
                    </a:lnTo>
                    <a:lnTo>
                      <a:pt x="10" y="92"/>
                    </a:lnTo>
                    <a:lnTo>
                      <a:pt x="3" y="74"/>
                    </a:lnTo>
                    <a:lnTo>
                      <a:pt x="0" y="55"/>
                    </a:lnTo>
                    <a:lnTo>
                      <a:pt x="2" y="38"/>
                    </a:lnTo>
                    <a:lnTo>
                      <a:pt x="6" y="23"/>
                    </a:lnTo>
                    <a:lnTo>
                      <a:pt x="10" y="15"/>
                    </a:lnTo>
                    <a:lnTo>
                      <a:pt x="14" y="9"/>
                    </a:lnTo>
                    <a:lnTo>
                      <a:pt x="21" y="4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84" name="Group 5468"/>
            <p:cNvGrpSpPr>
              <a:grpSpLocks/>
            </p:cNvGrpSpPr>
            <p:nvPr/>
          </p:nvGrpSpPr>
          <p:grpSpPr bwMode="auto">
            <a:xfrm>
              <a:off x="10092" y="15666"/>
              <a:ext cx="2562" cy="2142"/>
              <a:chOff x="10092" y="15666"/>
              <a:chExt cx="2562" cy="2142"/>
            </a:xfrm>
          </p:grpSpPr>
          <p:sp>
            <p:nvSpPr>
              <p:cNvPr id="5716" name="Freeform 5268"/>
              <p:cNvSpPr>
                <a:spLocks/>
              </p:cNvSpPr>
              <p:nvPr/>
            </p:nvSpPr>
            <p:spPr bwMode="auto">
              <a:xfrm>
                <a:off x="10283" y="17225"/>
                <a:ext cx="9" cy="9"/>
              </a:xfrm>
              <a:custGeom>
                <a:avLst/>
                <a:gdLst>
                  <a:gd name="T0" fmla="*/ 8 w 17"/>
                  <a:gd name="T1" fmla="*/ 0 h 17"/>
                  <a:gd name="T2" fmla="*/ 13 w 17"/>
                  <a:gd name="T3" fmla="*/ 1 h 17"/>
                  <a:gd name="T4" fmla="*/ 14 w 17"/>
                  <a:gd name="T5" fmla="*/ 3 h 17"/>
                  <a:gd name="T6" fmla="*/ 17 w 17"/>
                  <a:gd name="T7" fmla="*/ 6 h 17"/>
                  <a:gd name="T8" fmla="*/ 17 w 17"/>
                  <a:gd name="T9" fmla="*/ 9 h 17"/>
                  <a:gd name="T10" fmla="*/ 17 w 17"/>
                  <a:gd name="T11" fmla="*/ 12 h 17"/>
                  <a:gd name="T12" fmla="*/ 14 w 17"/>
                  <a:gd name="T13" fmla="*/ 16 h 17"/>
                  <a:gd name="T14" fmla="*/ 13 w 17"/>
                  <a:gd name="T15" fmla="*/ 17 h 17"/>
                  <a:gd name="T16" fmla="*/ 8 w 17"/>
                  <a:gd name="T17" fmla="*/ 17 h 17"/>
                  <a:gd name="T18" fmla="*/ 5 w 17"/>
                  <a:gd name="T19" fmla="*/ 17 h 17"/>
                  <a:gd name="T20" fmla="*/ 3 w 17"/>
                  <a:gd name="T21" fmla="*/ 16 h 17"/>
                  <a:gd name="T22" fmla="*/ 0 w 17"/>
                  <a:gd name="T23" fmla="*/ 12 h 17"/>
                  <a:gd name="T24" fmla="*/ 0 w 17"/>
                  <a:gd name="T25" fmla="*/ 9 h 17"/>
                  <a:gd name="T26" fmla="*/ 0 w 17"/>
                  <a:gd name="T27" fmla="*/ 6 h 17"/>
                  <a:gd name="T28" fmla="*/ 3 w 17"/>
                  <a:gd name="T29" fmla="*/ 3 h 17"/>
                  <a:gd name="T30" fmla="*/ 5 w 17"/>
                  <a:gd name="T31" fmla="*/ 1 h 17"/>
                  <a:gd name="T32" fmla="*/ 8 w 17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13" y="1"/>
                    </a:lnTo>
                    <a:lnTo>
                      <a:pt x="14" y="3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7" name="Freeform 5269"/>
              <p:cNvSpPr>
                <a:spLocks/>
              </p:cNvSpPr>
              <p:nvPr/>
            </p:nvSpPr>
            <p:spPr bwMode="auto">
              <a:xfrm>
                <a:off x="10299" y="17179"/>
                <a:ext cx="35" cy="54"/>
              </a:xfrm>
              <a:custGeom>
                <a:avLst/>
                <a:gdLst>
                  <a:gd name="T0" fmla="*/ 33 w 70"/>
                  <a:gd name="T1" fmla="*/ 0 h 108"/>
                  <a:gd name="T2" fmla="*/ 41 w 70"/>
                  <a:gd name="T3" fmla="*/ 0 h 108"/>
                  <a:gd name="T4" fmla="*/ 49 w 70"/>
                  <a:gd name="T5" fmla="*/ 3 h 108"/>
                  <a:gd name="T6" fmla="*/ 55 w 70"/>
                  <a:gd name="T7" fmla="*/ 8 h 108"/>
                  <a:gd name="T8" fmla="*/ 60 w 70"/>
                  <a:gd name="T9" fmla="*/ 14 h 108"/>
                  <a:gd name="T10" fmla="*/ 63 w 70"/>
                  <a:gd name="T11" fmla="*/ 20 h 108"/>
                  <a:gd name="T12" fmla="*/ 63 w 70"/>
                  <a:gd name="T13" fmla="*/ 27 h 108"/>
                  <a:gd name="T14" fmla="*/ 63 w 70"/>
                  <a:gd name="T15" fmla="*/ 35 h 108"/>
                  <a:gd name="T16" fmla="*/ 60 w 70"/>
                  <a:gd name="T17" fmla="*/ 44 h 108"/>
                  <a:gd name="T18" fmla="*/ 52 w 70"/>
                  <a:gd name="T19" fmla="*/ 57 h 108"/>
                  <a:gd name="T20" fmla="*/ 41 w 70"/>
                  <a:gd name="T21" fmla="*/ 70 h 108"/>
                  <a:gd name="T22" fmla="*/ 33 w 70"/>
                  <a:gd name="T23" fmla="*/ 77 h 108"/>
                  <a:gd name="T24" fmla="*/ 28 w 70"/>
                  <a:gd name="T25" fmla="*/ 84 h 108"/>
                  <a:gd name="T26" fmla="*/ 24 w 70"/>
                  <a:gd name="T27" fmla="*/ 90 h 108"/>
                  <a:gd name="T28" fmla="*/ 19 w 70"/>
                  <a:gd name="T29" fmla="*/ 93 h 108"/>
                  <a:gd name="T30" fmla="*/ 17 w 70"/>
                  <a:gd name="T31" fmla="*/ 95 h 108"/>
                  <a:gd name="T32" fmla="*/ 44 w 70"/>
                  <a:gd name="T33" fmla="*/ 95 h 108"/>
                  <a:gd name="T34" fmla="*/ 52 w 70"/>
                  <a:gd name="T35" fmla="*/ 95 h 108"/>
                  <a:gd name="T36" fmla="*/ 55 w 70"/>
                  <a:gd name="T37" fmla="*/ 95 h 108"/>
                  <a:gd name="T38" fmla="*/ 58 w 70"/>
                  <a:gd name="T39" fmla="*/ 93 h 108"/>
                  <a:gd name="T40" fmla="*/ 62 w 70"/>
                  <a:gd name="T41" fmla="*/ 92 h 108"/>
                  <a:gd name="T42" fmla="*/ 65 w 70"/>
                  <a:gd name="T43" fmla="*/ 90 h 108"/>
                  <a:gd name="T44" fmla="*/ 66 w 70"/>
                  <a:gd name="T45" fmla="*/ 87 h 108"/>
                  <a:gd name="T46" fmla="*/ 70 w 70"/>
                  <a:gd name="T47" fmla="*/ 87 h 108"/>
                  <a:gd name="T48" fmla="*/ 63 w 70"/>
                  <a:gd name="T49" fmla="*/ 108 h 108"/>
                  <a:gd name="T50" fmla="*/ 0 w 70"/>
                  <a:gd name="T51" fmla="*/ 108 h 108"/>
                  <a:gd name="T52" fmla="*/ 0 w 70"/>
                  <a:gd name="T53" fmla="*/ 104 h 108"/>
                  <a:gd name="T54" fmla="*/ 17 w 70"/>
                  <a:gd name="T55" fmla="*/ 89 h 108"/>
                  <a:gd name="T56" fmla="*/ 30 w 70"/>
                  <a:gd name="T57" fmla="*/ 76 h 108"/>
                  <a:gd name="T58" fmla="*/ 39 w 70"/>
                  <a:gd name="T59" fmla="*/ 63 h 108"/>
                  <a:gd name="T60" fmla="*/ 47 w 70"/>
                  <a:gd name="T61" fmla="*/ 49 h 108"/>
                  <a:gd name="T62" fmla="*/ 51 w 70"/>
                  <a:gd name="T63" fmla="*/ 35 h 108"/>
                  <a:gd name="T64" fmla="*/ 49 w 70"/>
                  <a:gd name="T65" fmla="*/ 28 h 108"/>
                  <a:gd name="T66" fmla="*/ 47 w 70"/>
                  <a:gd name="T67" fmla="*/ 23 h 108"/>
                  <a:gd name="T68" fmla="*/ 44 w 70"/>
                  <a:gd name="T69" fmla="*/ 19 h 108"/>
                  <a:gd name="T70" fmla="*/ 39 w 70"/>
                  <a:gd name="T71" fmla="*/ 14 h 108"/>
                  <a:gd name="T72" fmla="*/ 35 w 70"/>
                  <a:gd name="T73" fmla="*/ 12 h 108"/>
                  <a:gd name="T74" fmla="*/ 28 w 70"/>
                  <a:gd name="T75" fmla="*/ 11 h 108"/>
                  <a:gd name="T76" fmla="*/ 24 w 70"/>
                  <a:gd name="T77" fmla="*/ 12 h 108"/>
                  <a:gd name="T78" fmla="*/ 19 w 70"/>
                  <a:gd name="T79" fmla="*/ 14 h 108"/>
                  <a:gd name="T80" fmla="*/ 16 w 70"/>
                  <a:gd name="T81" fmla="*/ 15 h 108"/>
                  <a:gd name="T82" fmla="*/ 11 w 70"/>
                  <a:gd name="T83" fmla="*/ 19 h 108"/>
                  <a:gd name="T84" fmla="*/ 8 w 70"/>
                  <a:gd name="T85" fmla="*/ 23 h 108"/>
                  <a:gd name="T86" fmla="*/ 6 w 70"/>
                  <a:gd name="T87" fmla="*/ 30 h 108"/>
                  <a:gd name="T88" fmla="*/ 3 w 70"/>
                  <a:gd name="T89" fmla="*/ 30 h 108"/>
                  <a:gd name="T90" fmla="*/ 4 w 70"/>
                  <a:gd name="T91" fmla="*/ 20 h 108"/>
                  <a:gd name="T92" fmla="*/ 8 w 70"/>
                  <a:gd name="T93" fmla="*/ 12 h 108"/>
                  <a:gd name="T94" fmla="*/ 12 w 70"/>
                  <a:gd name="T95" fmla="*/ 8 h 108"/>
                  <a:gd name="T96" fmla="*/ 19 w 70"/>
                  <a:gd name="T97" fmla="*/ 3 h 108"/>
                  <a:gd name="T98" fmla="*/ 25 w 70"/>
                  <a:gd name="T99" fmla="*/ 0 h 108"/>
                  <a:gd name="T100" fmla="*/ 33 w 70"/>
                  <a:gd name="T10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108">
                    <a:moveTo>
                      <a:pt x="33" y="0"/>
                    </a:moveTo>
                    <a:lnTo>
                      <a:pt x="41" y="0"/>
                    </a:lnTo>
                    <a:lnTo>
                      <a:pt x="49" y="3"/>
                    </a:lnTo>
                    <a:lnTo>
                      <a:pt x="55" y="8"/>
                    </a:lnTo>
                    <a:lnTo>
                      <a:pt x="60" y="14"/>
                    </a:lnTo>
                    <a:lnTo>
                      <a:pt x="63" y="20"/>
                    </a:lnTo>
                    <a:lnTo>
                      <a:pt x="63" y="27"/>
                    </a:lnTo>
                    <a:lnTo>
                      <a:pt x="63" y="35"/>
                    </a:lnTo>
                    <a:lnTo>
                      <a:pt x="60" y="44"/>
                    </a:lnTo>
                    <a:lnTo>
                      <a:pt x="52" y="57"/>
                    </a:lnTo>
                    <a:lnTo>
                      <a:pt x="41" y="70"/>
                    </a:lnTo>
                    <a:lnTo>
                      <a:pt x="33" y="77"/>
                    </a:lnTo>
                    <a:lnTo>
                      <a:pt x="28" y="84"/>
                    </a:lnTo>
                    <a:lnTo>
                      <a:pt x="24" y="90"/>
                    </a:lnTo>
                    <a:lnTo>
                      <a:pt x="19" y="93"/>
                    </a:lnTo>
                    <a:lnTo>
                      <a:pt x="17" y="95"/>
                    </a:lnTo>
                    <a:lnTo>
                      <a:pt x="44" y="95"/>
                    </a:lnTo>
                    <a:lnTo>
                      <a:pt x="52" y="95"/>
                    </a:lnTo>
                    <a:lnTo>
                      <a:pt x="55" y="95"/>
                    </a:lnTo>
                    <a:lnTo>
                      <a:pt x="58" y="93"/>
                    </a:lnTo>
                    <a:lnTo>
                      <a:pt x="62" y="92"/>
                    </a:lnTo>
                    <a:lnTo>
                      <a:pt x="65" y="90"/>
                    </a:lnTo>
                    <a:lnTo>
                      <a:pt x="66" y="87"/>
                    </a:lnTo>
                    <a:lnTo>
                      <a:pt x="70" y="87"/>
                    </a:lnTo>
                    <a:lnTo>
                      <a:pt x="63" y="108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17" y="89"/>
                    </a:lnTo>
                    <a:lnTo>
                      <a:pt x="30" y="76"/>
                    </a:lnTo>
                    <a:lnTo>
                      <a:pt x="39" y="63"/>
                    </a:lnTo>
                    <a:lnTo>
                      <a:pt x="47" y="49"/>
                    </a:lnTo>
                    <a:lnTo>
                      <a:pt x="51" y="35"/>
                    </a:lnTo>
                    <a:lnTo>
                      <a:pt x="49" y="28"/>
                    </a:lnTo>
                    <a:lnTo>
                      <a:pt x="47" y="23"/>
                    </a:lnTo>
                    <a:lnTo>
                      <a:pt x="44" y="19"/>
                    </a:lnTo>
                    <a:lnTo>
                      <a:pt x="39" y="14"/>
                    </a:lnTo>
                    <a:lnTo>
                      <a:pt x="35" y="12"/>
                    </a:lnTo>
                    <a:lnTo>
                      <a:pt x="28" y="11"/>
                    </a:lnTo>
                    <a:lnTo>
                      <a:pt x="24" y="12"/>
                    </a:lnTo>
                    <a:lnTo>
                      <a:pt x="19" y="14"/>
                    </a:lnTo>
                    <a:lnTo>
                      <a:pt x="16" y="15"/>
                    </a:lnTo>
                    <a:lnTo>
                      <a:pt x="11" y="19"/>
                    </a:lnTo>
                    <a:lnTo>
                      <a:pt x="8" y="23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2" y="8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8" name="Freeform 5270"/>
              <p:cNvSpPr>
                <a:spLocks noEditPoints="1"/>
              </p:cNvSpPr>
              <p:nvPr/>
            </p:nvSpPr>
            <p:spPr bwMode="auto">
              <a:xfrm>
                <a:off x="10241" y="16876"/>
                <a:ext cx="34" cy="55"/>
              </a:xfrm>
              <a:custGeom>
                <a:avLst/>
                <a:gdLst>
                  <a:gd name="T0" fmla="*/ 35 w 68"/>
                  <a:gd name="T1" fmla="*/ 5 h 110"/>
                  <a:gd name="T2" fmla="*/ 30 w 68"/>
                  <a:gd name="T3" fmla="*/ 6 h 110"/>
                  <a:gd name="T4" fmla="*/ 26 w 68"/>
                  <a:gd name="T5" fmla="*/ 10 h 110"/>
                  <a:gd name="T6" fmla="*/ 22 w 68"/>
                  <a:gd name="T7" fmla="*/ 14 h 110"/>
                  <a:gd name="T8" fmla="*/ 19 w 68"/>
                  <a:gd name="T9" fmla="*/ 22 h 110"/>
                  <a:gd name="T10" fmla="*/ 18 w 68"/>
                  <a:gd name="T11" fmla="*/ 30 h 110"/>
                  <a:gd name="T12" fmla="*/ 16 w 68"/>
                  <a:gd name="T13" fmla="*/ 57 h 110"/>
                  <a:gd name="T14" fmla="*/ 18 w 68"/>
                  <a:gd name="T15" fmla="*/ 78 h 110"/>
                  <a:gd name="T16" fmla="*/ 21 w 68"/>
                  <a:gd name="T17" fmla="*/ 92 h 110"/>
                  <a:gd name="T18" fmla="*/ 24 w 68"/>
                  <a:gd name="T19" fmla="*/ 99 h 110"/>
                  <a:gd name="T20" fmla="*/ 27 w 68"/>
                  <a:gd name="T21" fmla="*/ 102 h 110"/>
                  <a:gd name="T22" fmla="*/ 30 w 68"/>
                  <a:gd name="T23" fmla="*/ 103 h 110"/>
                  <a:gd name="T24" fmla="*/ 35 w 68"/>
                  <a:gd name="T25" fmla="*/ 105 h 110"/>
                  <a:gd name="T26" fmla="*/ 38 w 68"/>
                  <a:gd name="T27" fmla="*/ 103 h 110"/>
                  <a:gd name="T28" fmla="*/ 43 w 68"/>
                  <a:gd name="T29" fmla="*/ 100 h 110"/>
                  <a:gd name="T30" fmla="*/ 46 w 68"/>
                  <a:gd name="T31" fmla="*/ 97 h 110"/>
                  <a:gd name="T32" fmla="*/ 48 w 68"/>
                  <a:gd name="T33" fmla="*/ 94 h 110"/>
                  <a:gd name="T34" fmla="*/ 49 w 68"/>
                  <a:gd name="T35" fmla="*/ 87 h 110"/>
                  <a:gd name="T36" fmla="*/ 53 w 68"/>
                  <a:gd name="T37" fmla="*/ 72 h 110"/>
                  <a:gd name="T38" fmla="*/ 54 w 68"/>
                  <a:gd name="T39" fmla="*/ 51 h 110"/>
                  <a:gd name="T40" fmla="*/ 53 w 68"/>
                  <a:gd name="T41" fmla="*/ 33 h 110"/>
                  <a:gd name="T42" fmla="*/ 49 w 68"/>
                  <a:gd name="T43" fmla="*/ 21 h 110"/>
                  <a:gd name="T44" fmla="*/ 48 w 68"/>
                  <a:gd name="T45" fmla="*/ 14 h 110"/>
                  <a:gd name="T46" fmla="*/ 45 w 68"/>
                  <a:gd name="T47" fmla="*/ 11 h 110"/>
                  <a:gd name="T48" fmla="*/ 43 w 68"/>
                  <a:gd name="T49" fmla="*/ 8 h 110"/>
                  <a:gd name="T50" fmla="*/ 38 w 68"/>
                  <a:gd name="T51" fmla="*/ 5 h 110"/>
                  <a:gd name="T52" fmla="*/ 35 w 68"/>
                  <a:gd name="T53" fmla="*/ 5 h 110"/>
                  <a:gd name="T54" fmla="*/ 35 w 68"/>
                  <a:gd name="T55" fmla="*/ 0 h 110"/>
                  <a:gd name="T56" fmla="*/ 41 w 68"/>
                  <a:gd name="T57" fmla="*/ 0 h 110"/>
                  <a:gd name="T58" fmla="*/ 46 w 68"/>
                  <a:gd name="T59" fmla="*/ 3 h 110"/>
                  <a:gd name="T60" fmla="*/ 53 w 68"/>
                  <a:gd name="T61" fmla="*/ 6 h 110"/>
                  <a:gd name="T62" fmla="*/ 57 w 68"/>
                  <a:gd name="T63" fmla="*/ 13 h 110"/>
                  <a:gd name="T64" fmla="*/ 65 w 68"/>
                  <a:gd name="T65" fmla="*/ 30 h 110"/>
                  <a:gd name="T66" fmla="*/ 68 w 68"/>
                  <a:gd name="T67" fmla="*/ 54 h 110"/>
                  <a:gd name="T68" fmla="*/ 67 w 68"/>
                  <a:gd name="T69" fmla="*/ 72 h 110"/>
                  <a:gd name="T70" fmla="*/ 64 w 68"/>
                  <a:gd name="T71" fmla="*/ 86 h 110"/>
                  <a:gd name="T72" fmla="*/ 60 w 68"/>
                  <a:gd name="T73" fmla="*/ 92 h 110"/>
                  <a:gd name="T74" fmla="*/ 56 w 68"/>
                  <a:gd name="T75" fmla="*/ 99 h 110"/>
                  <a:gd name="T76" fmla="*/ 49 w 68"/>
                  <a:gd name="T77" fmla="*/ 103 h 110"/>
                  <a:gd name="T78" fmla="*/ 41 w 68"/>
                  <a:gd name="T79" fmla="*/ 108 h 110"/>
                  <a:gd name="T80" fmla="*/ 33 w 68"/>
                  <a:gd name="T81" fmla="*/ 110 h 110"/>
                  <a:gd name="T82" fmla="*/ 27 w 68"/>
                  <a:gd name="T83" fmla="*/ 108 h 110"/>
                  <a:gd name="T84" fmla="*/ 21 w 68"/>
                  <a:gd name="T85" fmla="*/ 105 h 110"/>
                  <a:gd name="T86" fmla="*/ 14 w 68"/>
                  <a:gd name="T87" fmla="*/ 100 h 110"/>
                  <a:gd name="T88" fmla="*/ 10 w 68"/>
                  <a:gd name="T89" fmla="*/ 92 h 110"/>
                  <a:gd name="T90" fmla="*/ 3 w 68"/>
                  <a:gd name="T91" fmla="*/ 75 h 110"/>
                  <a:gd name="T92" fmla="*/ 0 w 68"/>
                  <a:gd name="T93" fmla="*/ 56 h 110"/>
                  <a:gd name="T94" fmla="*/ 2 w 68"/>
                  <a:gd name="T95" fmla="*/ 38 h 110"/>
                  <a:gd name="T96" fmla="*/ 6 w 68"/>
                  <a:gd name="T97" fmla="*/ 24 h 110"/>
                  <a:gd name="T98" fmla="*/ 10 w 68"/>
                  <a:gd name="T99" fmla="*/ 16 h 110"/>
                  <a:gd name="T100" fmla="*/ 14 w 68"/>
                  <a:gd name="T101" fmla="*/ 10 h 110"/>
                  <a:gd name="T102" fmla="*/ 21 w 68"/>
                  <a:gd name="T103" fmla="*/ 5 h 110"/>
                  <a:gd name="T104" fmla="*/ 27 w 68"/>
                  <a:gd name="T105" fmla="*/ 2 h 110"/>
                  <a:gd name="T106" fmla="*/ 35 w 68"/>
                  <a:gd name="T10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110">
                    <a:moveTo>
                      <a:pt x="35" y="5"/>
                    </a:moveTo>
                    <a:lnTo>
                      <a:pt x="30" y="6"/>
                    </a:lnTo>
                    <a:lnTo>
                      <a:pt x="26" y="10"/>
                    </a:lnTo>
                    <a:lnTo>
                      <a:pt x="22" y="14"/>
                    </a:lnTo>
                    <a:lnTo>
                      <a:pt x="19" y="22"/>
                    </a:lnTo>
                    <a:lnTo>
                      <a:pt x="18" y="30"/>
                    </a:lnTo>
                    <a:lnTo>
                      <a:pt x="16" y="57"/>
                    </a:lnTo>
                    <a:lnTo>
                      <a:pt x="18" y="78"/>
                    </a:lnTo>
                    <a:lnTo>
                      <a:pt x="21" y="92"/>
                    </a:lnTo>
                    <a:lnTo>
                      <a:pt x="24" y="99"/>
                    </a:lnTo>
                    <a:lnTo>
                      <a:pt x="27" y="102"/>
                    </a:lnTo>
                    <a:lnTo>
                      <a:pt x="30" y="103"/>
                    </a:lnTo>
                    <a:lnTo>
                      <a:pt x="35" y="105"/>
                    </a:lnTo>
                    <a:lnTo>
                      <a:pt x="38" y="103"/>
                    </a:lnTo>
                    <a:lnTo>
                      <a:pt x="43" y="100"/>
                    </a:lnTo>
                    <a:lnTo>
                      <a:pt x="46" y="97"/>
                    </a:lnTo>
                    <a:lnTo>
                      <a:pt x="48" y="94"/>
                    </a:lnTo>
                    <a:lnTo>
                      <a:pt x="49" y="87"/>
                    </a:lnTo>
                    <a:lnTo>
                      <a:pt x="53" y="72"/>
                    </a:lnTo>
                    <a:lnTo>
                      <a:pt x="54" y="51"/>
                    </a:lnTo>
                    <a:lnTo>
                      <a:pt x="53" y="33"/>
                    </a:lnTo>
                    <a:lnTo>
                      <a:pt x="49" y="21"/>
                    </a:lnTo>
                    <a:lnTo>
                      <a:pt x="48" y="14"/>
                    </a:lnTo>
                    <a:lnTo>
                      <a:pt x="45" y="11"/>
                    </a:lnTo>
                    <a:lnTo>
                      <a:pt x="43" y="8"/>
                    </a:lnTo>
                    <a:lnTo>
                      <a:pt x="38" y="5"/>
                    </a:lnTo>
                    <a:lnTo>
                      <a:pt x="35" y="5"/>
                    </a:lnTo>
                    <a:close/>
                    <a:moveTo>
                      <a:pt x="35" y="0"/>
                    </a:moveTo>
                    <a:lnTo>
                      <a:pt x="41" y="0"/>
                    </a:lnTo>
                    <a:lnTo>
                      <a:pt x="46" y="3"/>
                    </a:lnTo>
                    <a:lnTo>
                      <a:pt x="53" y="6"/>
                    </a:lnTo>
                    <a:lnTo>
                      <a:pt x="57" y="13"/>
                    </a:lnTo>
                    <a:lnTo>
                      <a:pt x="65" y="30"/>
                    </a:lnTo>
                    <a:lnTo>
                      <a:pt x="68" y="54"/>
                    </a:lnTo>
                    <a:lnTo>
                      <a:pt x="67" y="72"/>
                    </a:lnTo>
                    <a:lnTo>
                      <a:pt x="64" y="86"/>
                    </a:lnTo>
                    <a:lnTo>
                      <a:pt x="60" y="92"/>
                    </a:lnTo>
                    <a:lnTo>
                      <a:pt x="56" y="99"/>
                    </a:lnTo>
                    <a:lnTo>
                      <a:pt x="49" y="103"/>
                    </a:lnTo>
                    <a:lnTo>
                      <a:pt x="41" y="108"/>
                    </a:lnTo>
                    <a:lnTo>
                      <a:pt x="33" y="110"/>
                    </a:lnTo>
                    <a:lnTo>
                      <a:pt x="27" y="108"/>
                    </a:lnTo>
                    <a:lnTo>
                      <a:pt x="21" y="105"/>
                    </a:lnTo>
                    <a:lnTo>
                      <a:pt x="14" y="100"/>
                    </a:lnTo>
                    <a:lnTo>
                      <a:pt x="10" y="92"/>
                    </a:lnTo>
                    <a:lnTo>
                      <a:pt x="3" y="75"/>
                    </a:lnTo>
                    <a:lnTo>
                      <a:pt x="0" y="56"/>
                    </a:lnTo>
                    <a:lnTo>
                      <a:pt x="2" y="38"/>
                    </a:lnTo>
                    <a:lnTo>
                      <a:pt x="6" y="24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9" name="Freeform 5271"/>
              <p:cNvSpPr>
                <a:spLocks/>
              </p:cNvSpPr>
              <p:nvPr/>
            </p:nvSpPr>
            <p:spPr bwMode="auto">
              <a:xfrm>
                <a:off x="10283" y="16922"/>
                <a:ext cx="9" cy="9"/>
              </a:xfrm>
              <a:custGeom>
                <a:avLst/>
                <a:gdLst>
                  <a:gd name="T0" fmla="*/ 8 w 17"/>
                  <a:gd name="T1" fmla="*/ 0 h 18"/>
                  <a:gd name="T2" fmla="*/ 13 w 17"/>
                  <a:gd name="T3" fmla="*/ 2 h 18"/>
                  <a:gd name="T4" fmla="*/ 14 w 17"/>
                  <a:gd name="T5" fmla="*/ 3 h 18"/>
                  <a:gd name="T6" fmla="*/ 17 w 17"/>
                  <a:gd name="T7" fmla="*/ 7 h 18"/>
                  <a:gd name="T8" fmla="*/ 17 w 17"/>
                  <a:gd name="T9" fmla="*/ 10 h 18"/>
                  <a:gd name="T10" fmla="*/ 17 w 17"/>
                  <a:gd name="T11" fmla="*/ 13 h 18"/>
                  <a:gd name="T12" fmla="*/ 14 w 17"/>
                  <a:gd name="T13" fmla="*/ 16 h 18"/>
                  <a:gd name="T14" fmla="*/ 13 w 17"/>
                  <a:gd name="T15" fmla="*/ 18 h 18"/>
                  <a:gd name="T16" fmla="*/ 8 w 17"/>
                  <a:gd name="T17" fmla="*/ 18 h 18"/>
                  <a:gd name="T18" fmla="*/ 5 w 17"/>
                  <a:gd name="T19" fmla="*/ 18 h 18"/>
                  <a:gd name="T20" fmla="*/ 3 w 17"/>
                  <a:gd name="T21" fmla="*/ 16 h 18"/>
                  <a:gd name="T22" fmla="*/ 0 w 17"/>
                  <a:gd name="T23" fmla="*/ 13 h 18"/>
                  <a:gd name="T24" fmla="*/ 0 w 17"/>
                  <a:gd name="T25" fmla="*/ 10 h 18"/>
                  <a:gd name="T26" fmla="*/ 0 w 17"/>
                  <a:gd name="T27" fmla="*/ 7 h 18"/>
                  <a:gd name="T28" fmla="*/ 3 w 17"/>
                  <a:gd name="T29" fmla="*/ 3 h 18"/>
                  <a:gd name="T30" fmla="*/ 5 w 17"/>
                  <a:gd name="T31" fmla="*/ 2 h 18"/>
                  <a:gd name="T32" fmla="*/ 8 w 17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8">
                    <a:moveTo>
                      <a:pt x="8" y="0"/>
                    </a:moveTo>
                    <a:lnTo>
                      <a:pt x="13" y="2"/>
                    </a:lnTo>
                    <a:lnTo>
                      <a:pt x="14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0" name="Freeform 5272"/>
              <p:cNvSpPr>
                <a:spLocks noEditPoints="1"/>
              </p:cNvSpPr>
              <p:nvPr/>
            </p:nvSpPr>
            <p:spPr bwMode="auto">
              <a:xfrm>
                <a:off x="10299" y="16876"/>
                <a:ext cx="36" cy="54"/>
              </a:xfrm>
              <a:custGeom>
                <a:avLst/>
                <a:gdLst>
                  <a:gd name="T0" fmla="*/ 44 w 71"/>
                  <a:gd name="T1" fmla="*/ 16 h 108"/>
                  <a:gd name="T2" fmla="*/ 8 w 71"/>
                  <a:gd name="T3" fmla="*/ 68 h 108"/>
                  <a:gd name="T4" fmla="*/ 44 w 71"/>
                  <a:gd name="T5" fmla="*/ 68 h 108"/>
                  <a:gd name="T6" fmla="*/ 44 w 71"/>
                  <a:gd name="T7" fmla="*/ 16 h 108"/>
                  <a:gd name="T8" fmla="*/ 47 w 71"/>
                  <a:gd name="T9" fmla="*/ 0 h 108"/>
                  <a:gd name="T10" fmla="*/ 57 w 71"/>
                  <a:gd name="T11" fmla="*/ 0 h 108"/>
                  <a:gd name="T12" fmla="*/ 57 w 71"/>
                  <a:gd name="T13" fmla="*/ 68 h 108"/>
                  <a:gd name="T14" fmla="*/ 71 w 71"/>
                  <a:gd name="T15" fmla="*/ 68 h 108"/>
                  <a:gd name="T16" fmla="*/ 71 w 71"/>
                  <a:gd name="T17" fmla="*/ 80 h 108"/>
                  <a:gd name="T18" fmla="*/ 57 w 71"/>
                  <a:gd name="T19" fmla="*/ 80 h 108"/>
                  <a:gd name="T20" fmla="*/ 57 w 71"/>
                  <a:gd name="T21" fmla="*/ 108 h 108"/>
                  <a:gd name="T22" fmla="*/ 44 w 71"/>
                  <a:gd name="T23" fmla="*/ 108 h 108"/>
                  <a:gd name="T24" fmla="*/ 44 w 71"/>
                  <a:gd name="T25" fmla="*/ 80 h 108"/>
                  <a:gd name="T26" fmla="*/ 0 w 71"/>
                  <a:gd name="T27" fmla="*/ 80 h 108"/>
                  <a:gd name="T28" fmla="*/ 0 w 71"/>
                  <a:gd name="T29" fmla="*/ 70 h 108"/>
                  <a:gd name="T30" fmla="*/ 47 w 71"/>
                  <a:gd name="T3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8">
                    <a:moveTo>
                      <a:pt x="44" y="16"/>
                    </a:moveTo>
                    <a:lnTo>
                      <a:pt x="8" y="68"/>
                    </a:lnTo>
                    <a:lnTo>
                      <a:pt x="44" y="68"/>
                    </a:lnTo>
                    <a:lnTo>
                      <a:pt x="44" y="16"/>
                    </a:lnTo>
                    <a:close/>
                    <a:moveTo>
                      <a:pt x="47" y="0"/>
                    </a:moveTo>
                    <a:lnTo>
                      <a:pt x="57" y="0"/>
                    </a:lnTo>
                    <a:lnTo>
                      <a:pt x="57" y="68"/>
                    </a:lnTo>
                    <a:lnTo>
                      <a:pt x="71" y="68"/>
                    </a:lnTo>
                    <a:lnTo>
                      <a:pt x="71" y="80"/>
                    </a:lnTo>
                    <a:lnTo>
                      <a:pt x="57" y="80"/>
                    </a:lnTo>
                    <a:lnTo>
                      <a:pt x="57" y="108"/>
                    </a:lnTo>
                    <a:lnTo>
                      <a:pt x="44" y="108"/>
                    </a:lnTo>
                    <a:lnTo>
                      <a:pt x="44" y="80"/>
                    </a:lnTo>
                    <a:lnTo>
                      <a:pt x="0" y="80"/>
                    </a:lnTo>
                    <a:lnTo>
                      <a:pt x="0" y="7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1" name="Freeform 5273"/>
              <p:cNvSpPr>
                <a:spLocks noEditPoints="1"/>
              </p:cNvSpPr>
              <p:nvPr/>
            </p:nvSpPr>
            <p:spPr bwMode="auto">
              <a:xfrm>
                <a:off x="10241" y="16573"/>
                <a:ext cx="34" cy="55"/>
              </a:xfrm>
              <a:custGeom>
                <a:avLst/>
                <a:gdLst>
                  <a:gd name="T0" fmla="*/ 35 w 68"/>
                  <a:gd name="T1" fmla="*/ 4 h 109"/>
                  <a:gd name="T2" fmla="*/ 30 w 68"/>
                  <a:gd name="T3" fmla="*/ 6 h 109"/>
                  <a:gd name="T4" fmla="*/ 26 w 68"/>
                  <a:gd name="T5" fmla="*/ 9 h 109"/>
                  <a:gd name="T6" fmla="*/ 22 w 68"/>
                  <a:gd name="T7" fmla="*/ 14 h 109"/>
                  <a:gd name="T8" fmla="*/ 19 w 68"/>
                  <a:gd name="T9" fmla="*/ 22 h 109"/>
                  <a:gd name="T10" fmla="*/ 18 w 68"/>
                  <a:gd name="T11" fmla="*/ 30 h 109"/>
                  <a:gd name="T12" fmla="*/ 16 w 68"/>
                  <a:gd name="T13" fmla="*/ 57 h 109"/>
                  <a:gd name="T14" fmla="*/ 18 w 68"/>
                  <a:gd name="T15" fmla="*/ 77 h 109"/>
                  <a:gd name="T16" fmla="*/ 21 w 68"/>
                  <a:gd name="T17" fmla="*/ 92 h 109"/>
                  <a:gd name="T18" fmla="*/ 24 w 68"/>
                  <a:gd name="T19" fmla="*/ 98 h 109"/>
                  <a:gd name="T20" fmla="*/ 27 w 68"/>
                  <a:gd name="T21" fmla="*/ 101 h 109"/>
                  <a:gd name="T22" fmla="*/ 30 w 68"/>
                  <a:gd name="T23" fmla="*/ 103 h 109"/>
                  <a:gd name="T24" fmla="*/ 35 w 68"/>
                  <a:gd name="T25" fmla="*/ 104 h 109"/>
                  <a:gd name="T26" fmla="*/ 38 w 68"/>
                  <a:gd name="T27" fmla="*/ 103 h 109"/>
                  <a:gd name="T28" fmla="*/ 43 w 68"/>
                  <a:gd name="T29" fmla="*/ 100 h 109"/>
                  <a:gd name="T30" fmla="*/ 46 w 68"/>
                  <a:gd name="T31" fmla="*/ 98 h 109"/>
                  <a:gd name="T32" fmla="*/ 48 w 68"/>
                  <a:gd name="T33" fmla="*/ 93 h 109"/>
                  <a:gd name="T34" fmla="*/ 49 w 68"/>
                  <a:gd name="T35" fmla="*/ 87 h 109"/>
                  <a:gd name="T36" fmla="*/ 53 w 68"/>
                  <a:gd name="T37" fmla="*/ 71 h 109"/>
                  <a:gd name="T38" fmla="*/ 54 w 68"/>
                  <a:gd name="T39" fmla="*/ 50 h 109"/>
                  <a:gd name="T40" fmla="*/ 53 w 68"/>
                  <a:gd name="T41" fmla="*/ 33 h 109"/>
                  <a:gd name="T42" fmla="*/ 49 w 68"/>
                  <a:gd name="T43" fmla="*/ 20 h 109"/>
                  <a:gd name="T44" fmla="*/ 48 w 68"/>
                  <a:gd name="T45" fmla="*/ 14 h 109"/>
                  <a:gd name="T46" fmla="*/ 45 w 68"/>
                  <a:gd name="T47" fmla="*/ 11 h 109"/>
                  <a:gd name="T48" fmla="*/ 43 w 68"/>
                  <a:gd name="T49" fmla="*/ 8 h 109"/>
                  <a:gd name="T50" fmla="*/ 38 w 68"/>
                  <a:gd name="T51" fmla="*/ 4 h 109"/>
                  <a:gd name="T52" fmla="*/ 35 w 68"/>
                  <a:gd name="T53" fmla="*/ 4 h 109"/>
                  <a:gd name="T54" fmla="*/ 35 w 68"/>
                  <a:gd name="T55" fmla="*/ 0 h 109"/>
                  <a:gd name="T56" fmla="*/ 41 w 68"/>
                  <a:gd name="T57" fmla="*/ 0 h 109"/>
                  <a:gd name="T58" fmla="*/ 46 w 68"/>
                  <a:gd name="T59" fmla="*/ 3 h 109"/>
                  <a:gd name="T60" fmla="*/ 53 w 68"/>
                  <a:gd name="T61" fmla="*/ 6 h 109"/>
                  <a:gd name="T62" fmla="*/ 57 w 68"/>
                  <a:gd name="T63" fmla="*/ 12 h 109"/>
                  <a:gd name="T64" fmla="*/ 65 w 68"/>
                  <a:gd name="T65" fmla="*/ 30 h 109"/>
                  <a:gd name="T66" fmla="*/ 68 w 68"/>
                  <a:gd name="T67" fmla="*/ 54 h 109"/>
                  <a:gd name="T68" fmla="*/ 67 w 68"/>
                  <a:gd name="T69" fmla="*/ 71 h 109"/>
                  <a:gd name="T70" fmla="*/ 64 w 68"/>
                  <a:gd name="T71" fmla="*/ 85 h 109"/>
                  <a:gd name="T72" fmla="*/ 60 w 68"/>
                  <a:gd name="T73" fmla="*/ 92 h 109"/>
                  <a:gd name="T74" fmla="*/ 56 w 68"/>
                  <a:gd name="T75" fmla="*/ 98 h 109"/>
                  <a:gd name="T76" fmla="*/ 49 w 68"/>
                  <a:gd name="T77" fmla="*/ 103 h 109"/>
                  <a:gd name="T78" fmla="*/ 41 w 68"/>
                  <a:gd name="T79" fmla="*/ 108 h 109"/>
                  <a:gd name="T80" fmla="*/ 33 w 68"/>
                  <a:gd name="T81" fmla="*/ 109 h 109"/>
                  <a:gd name="T82" fmla="*/ 27 w 68"/>
                  <a:gd name="T83" fmla="*/ 108 h 109"/>
                  <a:gd name="T84" fmla="*/ 21 w 68"/>
                  <a:gd name="T85" fmla="*/ 104 h 109"/>
                  <a:gd name="T86" fmla="*/ 14 w 68"/>
                  <a:gd name="T87" fmla="*/ 100 h 109"/>
                  <a:gd name="T88" fmla="*/ 10 w 68"/>
                  <a:gd name="T89" fmla="*/ 92 h 109"/>
                  <a:gd name="T90" fmla="*/ 3 w 68"/>
                  <a:gd name="T91" fmla="*/ 74 h 109"/>
                  <a:gd name="T92" fmla="*/ 0 w 68"/>
                  <a:gd name="T93" fmla="*/ 55 h 109"/>
                  <a:gd name="T94" fmla="*/ 2 w 68"/>
                  <a:gd name="T95" fmla="*/ 38 h 109"/>
                  <a:gd name="T96" fmla="*/ 6 w 68"/>
                  <a:gd name="T97" fmla="*/ 23 h 109"/>
                  <a:gd name="T98" fmla="*/ 10 w 68"/>
                  <a:gd name="T99" fmla="*/ 15 h 109"/>
                  <a:gd name="T100" fmla="*/ 14 w 68"/>
                  <a:gd name="T101" fmla="*/ 9 h 109"/>
                  <a:gd name="T102" fmla="*/ 21 w 68"/>
                  <a:gd name="T103" fmla="*/ 4 h 109"/>
                  <a:gd name="T104" fmla="*/ 27 w 68"/>
                  <a:gd name="T105" fmla="*/ 1 h 109"/>
                  <a:gd name="T106" fmla="*/ 35 w 68"/>
                  <a:gd name="T10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109">
                    <a:moveTo>
                      <a:pt x="35" y="4"/>
                    </a:moveTo>
                    <a:lnTo>
                      <a:pt x="30" y="6"/>
                    </a:lnTo>
                    <a:lnTo>
                      <a:pt x="26" y="9"/>
                    </a:lnTo>
                    <a:lnTo>
                      <a:pt x="22" y="14"/>
                    </a:lnTo>
                    <a:lnTo>
                      <a:pt x="19" y="22"/>
                    </a:lnTo>
                    <a:lnTo>
                      <a:pt x="18" y="30"/>
                    </a:lnTo>
                    <a:lnTo>
                      <a:pt x="16" y="57"/>
                    </a:lnTo>
                    <a:lnTo>
                      <a:pt x="18" y="77"/>
                    </a:lnTo>
                    <a:lnTo>
                      <a:pt x="21" y="92"/>
                    </a:lnTo>
                    <a:lnTo>
                      <a:pt x="24" y="98"/>
                    </a:lnTo>
                    <a:lnTo>
                      <a:pt x="27" y="101"/>
                    </a:lnTo>
                    <a:lnTo>
                      <a:pt x="30" y="103"/>
                    </a:lnTo>
                    <a:lnTo>
                      <a:pt x="35" y="104"/>
                    </a:lnTo>
                    <a:lnTo>
                      <a:pt x="38" y="103"/>
                    </a:lnTo>
                    <a:lnTo>
                      <a:pt x="43" y="100"/>
                    </a:lnTo>
                    <a:lnTo>
                      <a:pt x="46" y="98"/>
                    </a:lnTo>
                    <a:lnTo>
                      <a:pt x="48" y="93"/>
                    </a:lnTo>
                    <a:lnTo>
                      <a:pt x="49" y="87"/>
                    </a:lnTo>
                    <a:lnTo>
                      <a:pt x="53" y="71"/>
                    </a:lnTo>
                    <a:lnTo>
                      <a:pt x="54" y="50"/>
                    </a:lnTo>
                    <a:lnTo>
                      <a:pt x="53" y="33"/>
                    </a:lnTo>
                    <a:lnTo>
                      <a:pt x="49" y="20"/>
                    </a:lnTo>
                    <a:lnTo>
                      <a:pt x="48" y="14"/>
                    </a:lnTo>
                    <a:lnTo>
                      <a:pt x="45" y="11"/>
                    </a:lnTo>
                    <a:lnTo>
                      <a:pt x="43" y="8"/>
                    </a:lnTo>
                    <a:lnTo>
                      <a:pt x="38" y="4"/>
                    </a:lnTo>
                    <a:lnTo>
                      <a:pt x="35" y="4"/>
                    </a:lnTo>
                    <a:close/>
                    <a:moveTo>
                      <a:pt x="35" y="0"/>
                    </a:moveTo>
                    <a:lnTo>
                      <a:pt x="41" y="0"/>
                    </a:lnTo>
                    <a:lnTo>
                      <a:pt x="46" y="3"/>
                    </a:lnTo>
                    <a:lnTo>
                      <a:pt x="53" y="6"/>
                    </a:lnTo>
                    <a:lnTo>
                      <a:pt x="57" y="12"/>
                    </a:lnTo>
                    <a:lnTo>
                      <a:pt x="65" y="30"/>
                    </a:lnTo>
                    <a:lnTo>
                      <a:pt x="68" y="54"/>
                    </a:lnTo>
                    <a:lnTo>
                      <a:pt x="67" y="71"/>
                    </a:lnTo>
                    <a:lnTo>
                      <a:pt x="64" y="85"/>
                    </a:lnTo>
                    <a:lnTo>
                      <a:pt x="60" y="92"/>
                    </a:lnTo>
                    <a:lnTo>
                      <a:pt x="56" y="98"/>
                    </a:lnTo>
                    <a:lnTo>
                      <a:pt x="49" y="103"/>
                    </a:lnTo>
                    <a:lnTo>
                      <a:pt x="41" y="108"/>
                    </a:lnTo>
                    <a:lnTo>
                      <a:pt x="33" y="109"/>
                    </a:lnTo>
                    <a:lnTo>
                      <a:pt x="27" y="108"/>
                    </a:lnTo>
                    <a:lnTo>
                      <a:pt x="21" y="104"/>
                    </a:lnTo>
                    <a:lnTo>
                      <a:pt x="14" y="100"/>
                    </a:lnTo>
                    <a:lnTo>
                      <a:pt x="10" y="92"/>
                    </a:lnTo>
                    <a:lnTo>
                      <a:pt x="3" y="74"/>
                    </a:lnTo>
                    <a:lnTo>
                      <a:pt x="0" y="55"/>
                    </a:lnTo>
                    <a:lnTo>
                      <a:pt x="2" y="38"/>
                    </a:lnTo>
                    <a:lnTo>
                      <a:pt x="6" y="23"/>
                    </a:lnTo>
                    <a:lnTo>
                      <a:pt x="10" y="15"/>
                    </a:lnTo>
                    <a:lnTo>
                      <a:pt x="14" y="9"/>
                    </a:lnTo>
                    <a:lnTo>
                      <a:pt x="21" y="4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2" name="Freeform 5274"/>
              <p:cNvSpPr>
                <a:spLocks/>
              </p:cNvSpPr>
              <p:nvPr/>
            </p:nvSpPr>
            <p:spPr bwMode="auto">
              <a:xfrm>
                <a:off x="10283" y="16619"/>
                <a:ext cx="9" cy="9"/>
              </a:xfrm>
              <a:custGeom>
                <a:avLst/>
                <a:gdLst>
                  <a:gd name="T0" fmla="*/ 8 w 17"/>
                  <a:gd name="T1" fmla="*/ 0 h 17"/>
                  <a:gd name="T2" fmla="*/ 13 w 17"/>
                  <a:gd name="T3" fmla="*/ 1 h 17"/>
                  <a:gd name="T4" fmla="*/ 14 w 17"/>
                  <a:gd name="T5" fmla="*/ 3 h 17"/>
                  <a:gd name="T6" fmla="*/ 17 w 17"/>
                  <a:gd name="T7" fmla="*/ 6 h 17"/>
                  <a:gd name="T8" fmla="*/ 17 w 17"/>
                  <a:gd name="T9" fmla="*/ 9 h 17"/>
                  <a:gd name="T10" fmla="*/ 17 w 17"/>
                  <a:gd name="T11" fmla="*/ 12 h 17"/>
                  <a:gd name="T12" fmla="*/ 14 w 17"/>
                  <a:gd name="T13" fmla="*/ 16 h 17"/>
                  <a:gd name="T14" fmla="*/ 13 w 17"/>
                  <a:gd name="T15" fmla="*/ 17 h 17"/>
                  <a:gd name="T16" fmla="*/ 8 w 17"/>
                  <a:gd name="T17" fmla="*/ 17 h 17"/>
                  <a:gd name="T18" fmla="*/ 5 w 17"/>
                  <a:gd name="T19" fmla="*/ 17 h 17"/>
                  <a:gd name="T20" fmla="*/ 3 w 17"/>
                  <a:gd name="T21" fmla="*/ 16 h 17"/>
                  <a:gd name="T22" fmla="*/ 0 w 17"/>
                  <a:gd name="T23" fmla="*/ 12 h 17"/>
                  <a:gd name="T24" fmla="*/ 0 w 17"/>
                  <a:gd name="T25" fmla="*/ 9 h 17"/>
                  <a:gd name="T26" fmla="*/ 0 w 17"/>
                  <a:gd name="T27" fmla="*/ 6 h 17"/>
                  <a:gd name="T28" fmla="*/ 3 w 17"/>
                  <a:gd name="T29" fmla="*/ 3 h 17"/>
                  <a:gd name="T30" fmla="*/ 5 w 17"/>
                  <a:gd name="T31" fmla="*/ 1 h 17"/>
                  <a:gd name="T32" fmla="*/ 8 w 17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13" y="1"/>
                    </a:lnTo>
                    <a:lnTo>
                      <a:pt x="14" y="3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3" name="Freeform 5275"/>
              <p:cNvSpPr>
                <a:spLocks noEditPoints="1"/>
              </p:cNvSpPr>
              <p:nvPr/>
            </p:nvSpPr>
            <p:spPr bwMode="auto">
              <a:xfrm>
                <a:off x="10301" y="16573"/>
                <a:ext cx="33" cy="55"/>
              </a:xfrm>
              <a:custGeom>
                <a:avLst/>
                <a:gdLst>
                  <a:gd name="T0" fmla="*/ 30 w 67"/>
                  <a:gd name="T1" fmla="*/ 47 h 109"/>
                  <a:gd name="T2" fmla="*/ 24 w 67"/>
                  <a:gd name="T3" fmla="*/ 50 h 109"/>
                  <a:gd name="T4" fmla="*/ 17 w 67"/>
                  <a:gd name="T5" fmla="*/ 54 h 109"/>
                  <a:gd name="T6" fmla="*/ 16 w 67"/>
                  <a:gd name="T7" fmla="*/ 71 h 109"/>
                  <a:gd name="T8" fmla="*/ 17 w 67"/>
                  <a:gd name="T9" fmla="*/ 87 h 109"/>
                  <a:gd name="T10" fmla="*/ 24 w 67"/>
                  <a:gd name="T11" fmla="*/ 98 h 109"/>
                  <a:gd name="T12" fmla="*/ 30 w 67"/>
                  <a:gd name="T13" fmla="*/ 104 h 109"/>
                  <a:gd name="T14" fmla="*/ 40 w 67"/>
                  <a:gd name="T15" fmla="*/ 104 h 109"/>
                  <a:gd name="T16" fmla="*/ 48 w 67"/>
                  <a:gd name="T17" fmla="*/ 98 h 109"/>
                  <a:gd name="T18" fmla="*/ 52 w 67"/>
                  <a:gd name="T19" fmla="*/ 87 h 109"/>
                  <a:gd name="T20" fmla="*/ 52 w 67"/>
                  <a:gd name="T21" fmla="*/ 71 h 109"/>
                  <a:gd name="T22" fmla="*/ 48 w 67"/>
                  <a:gd name="T23" fmla="*/ 57 h 109"/>
                  <a:gd name="T24" fmla="*/ 41 w 67"/>
                  <a:gd name="T25" fmla="*/ 50 h 109"/>
                  <a:gd name="T26" fmla="*/ 33 w 67"/>
                  <a:gd name="T27" fmla="*/ 47 h 109"/>
                  <a:gd name="T28" fmla="*/ 65 w 67"/>
                  <a:gd name="T29" fmla="*/ 0 h 109"/>
                  <a:gd name="T30" fmla="*/ 55 w 67"/>
                  <a:gd name="T31" fmla="*/ 4 h 109"/>
                  <a:gd name="T32" fmla="*/ 43 w 67"/>
                  <a:gd name="T33" fmla="*/ 11 h 109"/>
                  <a:gd name="T34" fmla="*/ 30 w 67"/>
                  <a:gd name="T35" fmla="*/ 22 h 109"/>
                  <a:gd name="T36" fmla="*/ 21 w 67"/>
                  <a:gd name="T37" fmla="*/ 38 h 109"/>
                  <a:gd name="T38" fmla="*/ 25 w 67"/>
                  <a:gd name="T39" fmla="*/ 44 h 109"/>
                  <a:gd name="T40" fmla="*/ 41 w 67"/>
                  <a:gd name="T41" fmla="*/ 41 h 109"/>
                  <a:gd name="T42" fmla="*/ 54 w 67"/>
                  <a:gd name="T43" fmla="*/ 44 h 109"/>
                  <a:gd name="T44" fmla="*/ 63 w 67"/>
                  <a:gd name="T45" fmla="*/ 55 h 109"/>
                  <a:gd name="T46" fmla="*/ 67 w 67"/>
                  <a:gd name="T47" fmla="*/ 71 h 109"/>
                  <a:gd name="T48" fmla="*/ 63 w 67"/>
                  <a:gd name="T49" fmla="*/ 89 h 109"/>
                  <a:gd name="T50" fmla="*/ 48 w 67"/>
                  <a:gd name="T51" fmla="*/ 106 h 109"/>
                  <a:gd name="T52" fmla="*/ 27 w 67"/>
                  <a:gd name="T53" fmla="*/ 108 h 109"/>
                  <a:gd name="T54" fmla="*/ 16 w 67"/>
                  <a:gd name="T55" fmla="*/ 101 h 109"/>
                  <a:gd name="T56" fmla="*/ 0 w 67"/>
                  <a:gd name="T57" fmla="*/ 66 h 109"/>
                  <a:gd name="T58" fmla="*/ 6 w 67"/>
                  <a:gd name="T59" fmla="*/ 39 h 109"/>
                  <a:gd name="T60" fmla="*/ 16 w 67"/>
                  <a:gd name="T61" fmla="*/ 23 h 109"/>
                  <a:gd name="T62" fmla="*/ 30 w 67"/>
                  <a:gd name="T63" fmla="*/ 11 h 109"/>
                  <a:gd name="T64" fmla="*/ 43 w 67"/>
                  <a:gd name="T65" fmla="*/ 3 h 109"/>
                  <a:gd name="T66" fmla="*/ 60 w 67"/>
                  <a:gd name="T6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" h="109">
                    <a:moveTo>
                      <a:pt x="33" y="47"/>
                    </a:moveTo>
                    <a:lnTo>
                      <a:pt x="30" y="47"/>
                    </a:lnTo>
                    <a:lnTo>
                      <a:pt x="27" y="49"/>
                    </a:lnTo>
                    <a:lnTo>
                      <a:pt x="24" y="50"/>
                    </a:lnTo>
                    <a:lnTo>
                      <a:pt x="21" y="52"/>
                    </a:lnTo>
                    <a:lnTo>
                      <a:pt x="17" y="54"/>
                    </a:lnTo>
                    <a:lnTo>
                      <a:pt x="16" y="63"/>
                    </a:lnTo>
                    <a:lnTo>
                      <a:pt x="16" y="71"/>
                    </a:lnTo>
                    <a:lnTo>
                      <a:pt x="16" y="79"/>
                    </a:lnTo>
                    <a:lnTo>
                      <a:pt x="17" y="87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7" y="101"/>
                    </a:lnTo>
                    <a:lnTo>
                      <a:pt x="30" y="104"/>
                    </a:lnTo>
                    <a:lnTo>
                      <a:pt x="36" y="104"/>
                    </a:lnTo>
                    <a:lnTo>
                      <a:pt x="40" y="104"/>
                    </a:lnTo>
                    <a:lnTo>
                      <a:pt x="44" y="101"/>
                    </a:lnTo>
                    <a:lnTo>
                      <a:pt x="48" y="98"/>
                    </a:lnTo>
                    <a:lnTo>
                      <a:pt x="51" y="93"/>
                    </a:lnTo>
                    <a:lnTo>
                      <a:pt x="52" y="87"/>
                    </a:lnTo>
                    <a:lnTo>
                      <a:pt x="54" y="81"/>
                    </a:lnTo>
                    <a:lnTo>
                      <a:pt x="52" y="71"/>
                    </a:lnTo>
                    <a:lnTo>
                      <a:pt x="51" y="65"/>
                    </a:lnTo>
                    <a:lnTo>
                      <a:pt x="48" y="57"/>
                    </a:lnTo>
                    <a:lnTo>
                      <a:pt x="46" y="52"/>
                    </a:lnTo>
                    <a:lnTo>
                      <a:pt x="41" y="50"/>
                    </a:lnTo>
                    <a:lnTo>
                      <a:pt x="38" y="47"/>
                    </a:lnTo>
                    <a:lnTo>
                      <a:pt x="33" y="47"/>
                    </a:lnTo>
                    <a:close/>
                    <a:moveTo>
                      <a:pt x="60" y="0"/>
                    </a:moveTo>
                    <a:lnTo>
                      <a:pt x="65" y="0"/>
                    </a:lnTo>
                    <a:lnTo>
                      <a:pt x="65" y="3"/>
                    </a:lnTo>
                    <a:lnTo>
                      <a:pt x="55" y="4"/>
                    </a:lnTo>
                    <a:lnTo>
                      <a:pt x="49" y="6"/>
                    </a:lnTo>
                    <a:lnTo>
                      <a:pt x="43" y="11"/>
                    </a:lnTo>
                    <a:lnTo>
                      <a:pt x="36" y="15"/>
                    </a:lnTo>
                    <a:lnTo>
                      <a:pt x="30" y="22"/>
                    </a:lnTo>
                    <a:lnTo>
                      <a:pt x="25" y="30"/>
                    </a:lnTo>
                    <a:lnTo>
                      <a:pt x="21" y="38"/>
                    </a:lnTo>
                    <a:lnTo>
                      <a:pt x="17" y="49"/>
                    </a:lnTo>
                    <a:lnTo>
                      <a:pt x="25" y="44"/>
                    </a:lnTo>
                    <a:lnTo>
                      <a:pt x="33" y="41"/>
                    </a:lnTo>
                    <a:lnTo>
                      <a:pt x="41" y="41"/>
                    </a:lnTo>
                    <a:lnTo>
                      <a:pt x="48" y="41"/>
                    </a:lnTo>
                    <a:lnTo>
                      <a:pt x="54" y="44"/>
                    </a:lnTo>
                    <a:lnTo>
                      <a:pt x="59" y="49"/>
                    </a:lnTo>
                    <a:lnTo>
                      <a:pt x="63" y="55"/>
                    </a:lnTo>
                    <a:lnTo>
                      <a:pt x="67" y="63"/>
                    </a:lnTo>
                    <a:lnTo>
                      <a:pt x="67" y="71"/>
                    </a:lnTo>
                    <a:lnTo>
                      <a:pt x="67" y="81"/>
                    </a:lnTo>
                    <a:lnTo>
                      <a:pt x="63" y="89"/>
                    </a:lnTo>
                    <a:lnTo>
                      <a:pt x="59" y="97"/>
                    </a:lnTo>
                    <a:lnTo>
                      <a:pt x="48" y="106"/>
                    </a:lnTo>
                    <a:lnTo>
                      <a:pt x="33" y="109"/>
                    </a:lnTo>
                    <a:lnTo>
                      <a:pt x="27" y="108"/>
                    </a:lnTo>
                    <a:lnTo>
                      <a:pt x="21" y="106"/>
                    </a:lnTo>
                    <a:lnTo>
                      <a:pt x="16" y="101"/>
                    </a:lnTo>
                    <a:lnTo>
                      <a:pt x="5" y="85"/>
                    </a:lnTo>
                    <a:lnTo>
                      <a:pt x="0" y="66"/>
                    </a:lnTo>
                    <a:lnTo>
                      <a:pt x="1" y="52"/>
                    </a:lnTo>
                    <a:lnTo>
                      <a:pt x="6" y="39"/>
                    </a:lnTo>
                    <a:lnTo>
                      <a:pt x="11" y="31"/>
                    </a:lnTo>
                    <a:lnTo>
                      <a:pt x="16" y="23"/>
                    </a:lnTo>
                    <a:lnTo>
                      <a:pt x="22" y="15"/>
                    </a:lnTo>
                    <a:lnTo>
                      <a:pt x="30" y="11"/>
                    </a:lnTo>
                    <a:lnTo>
                      <a:pt x="36" y="6"/>
                    </a:lnTo>
                    <a:lnTo>
                      <a:pt x="43" y="3"/>
                    </a:lnTo>
                    <a:lnTo>
                      <a:pt x="52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4" name="Freeform 5276"/>
              <p:cNvSpPr>
                <a:spLocks noEditPoints="1"/>
              </p:cNvSpPr>
              <p:nvPr/>
            </p:nvSpPr>
            <p:spPr bwMode="auto">
              <a:xfrm>
                <a:off x="10241" y="16271"/>
                <a:ext cx="34" cy="54"/>
              </a:xfrm>
              <a:custGeom>
                <a:avLst/>
                <a:gdLst>
                  <a:gd name="T0" fmla="*/ 35 w 68"/>
                  <a:gd name="T1" fmla="*/ 5 h 110"/>
                  <a:gd name="T2" fmla="*/ 30 w 68"/>
                  <a:gd name="T3" fmla="*/ 6 h 110"/>
                  <a:gd name="T4" fmla="*/ 26 w 68"/>
                  <a:gd name="T5" fmla="*/ 10 h 110"/>
                  <a:gd name="T6" fmla="*/ 22 w 68"/>
                  <a:gd name="T7" fmla="*/ 14 h 110"/>
                  <a:gd name="T8" fmla="*/ 19 w 68"/>
                  <a:gd name="T9" fmla="*/ 22 h 110"/>
                  <a:gd name="T10" fmla="*/ 18 w 68"/>
                  <a:gd name="T11" fmla="*/ 30 h 110"/>
                  <a:gd name="T12" fmla="*/ 16 w 68"/>
                  <a:gd name="T13" fmla="*/ 57 h 110"/>
                  <a:gd name="T14" fmla="*/ 18 w 68"/>
                  <a:gd name="T15" fmla="*/ 78 h 110"/>
                  <a:gd name="T16" fmla="*/ 21 w 68"/>
                  <a:gd name="T17" fmla="*/ 94 h 110"/>
                  <a:gd name="T18" fmla="*/ 24 w 68"/>
                  <a:gd name="T19" fmla="*/ 99 h 110"/>
                  <a:gd name="T20" fmla="*/ 27 w 68"/>
                  <a:gd name="T21" fmla="*/ 102 h 110"/>
                  <a:gd name="T22" fmla="*/ 30 w 68"/>
                  <a:gd name="T23" fmla="*/ 103 h 110"/>
                  <a:gd name="T24" fmla="*/ 35 w 68"/>
                  <a:gd name="T25" fmla="*/ 105 h 110"/>
                  <a:gd name="T26" fmla="*/ 38 w 68"/>
                  <a:gd name="T27" fmla="*/ 103 h 110"/>
                  <a:gd name="T28" fmla="*/ 43 w 68"/>
                  <a:gd name="T29" fmla="*/ 100 h 110"/>
                  <a:gd name="T30" fmla="*/ 46 w 68"/>
                  <a:gd name="T31" fmla="*/ 99 h 110"/>
                  <a:gd name="T32" fmla="*/ 48 w 68"/>
                  <a:gd name="T33" fmla="*/ 94 h 110"/>
                  <a:gd name="T34" fmla="*/ 49 w 68"/>
                  <a:gd name="T35" fmla="*/ 87 h 110"/>
                  <a:gd name="T36" fmla="*/ 53 w 68"/>
                  <a:gd name="T37" fmla="*/ 72 h 110"/>
                  <a:gd name="T38" fmla="*/ 54 w 68"/>
                  <a:gd name="T39" fmla="*/ 51 h 110"/>
                  <a:gd name="T40" fmla="*/ 53 w 68"/>
                  <a:gd name="T41" fmla="*/ 33 h 110"/>
                  <a:gd name="T42" fmla="*/ 49 w 68"/>
                  <a:gd name="T43" fmla="*/ 21 h 110"/>
                  <a:gd name="T44" fmla="*/ 48 w 68"/>
                  <a:gd name="T45" fmla="*/ 14 h 110"/>
                  <a:gd name="T46" fmla="*/ 45 w 68"/>
                  <a:gd name="T47" fmla="*/ 11 h 110"/>
                  <a:gd name="T48" fmla="*/ 43 w 68"/>
                  <a:gd name="T49" fmla="*/ 8 h 110"/>
                  <a:gd name="T50" fmla="*/ 38 w 68"/>
                  <a:gd name="T51" fmla="*/ 5 h 110"/>
                  <a:gd name="T52" fmla="*/ 35 w 68"/>
                  <a:gd name="T53" fmla="*/ 5 h 110"/>
                  <a:gd name="T54" fmla="*/ 35 w 68"/>
                  <a:gd name="T55" fmla="*/ 0 h 110"/>
                  <a:gd name="T56" fmla="*/ 41 w 68"/>
                  <a:gd name="T57" fmla="*/ 0 h 110"/>
                  <a:gd name="T58" fmla="*/ 46 w 68"/>
                  <a:gd name="T59" fmla="*/ 3 h 110"/>
                  <a:gd name="T60" fmla="*/ 53 w 68"/>
                  <a:gd name="T61" fmla="*/ 6 h 110"/>
                  <a:gd name="T62" fmla="*/ 57 w 68"/>
                  <a:gd name="T63" fmla="*/ 13 h 110"/>
                  <a:gd name="T64" fmla="*/ 65 w 68"/>
                  <a:gd name="T65" fmla="*/ 30 h 110"/>
                  <a:gd name="T66" fmla="*/ 68 w 68"/>
                  <a:gd name="T67" fmla="*/ 54 h 110"/>
                  <a:gd name="T68" fmla="*/ 67 w 68"/>
                  <a:gd name="T69" fmla="*/ 72 h 110"/>
                  <a:gd name="T70" fmla="*/ 64 w 68"/>
                  <a:gd name="T71" fmla="*/ 86 h 110"/>
                  <a:gd name="T72" fmla="*/ 60 w 68"/>
                  <a:gd name="T73" fmla="*/ 92 h 110"/>
                  <a:gd name="T74" fmla="*/ 56 w 68"/>
                  <a:gd name="T75" fmla="*/ 99 h 110"/>
                  <a:gd name="T76" fmla="*/ 49 w 68"/>
                  <a:gd name="T77" fmla="*/ 103 h 110"/>
                  <a:gd name="T78" fmla="*/ 41 w 68"/>
                  <a:gd name="T79" fmla="*/ 108 h 110"/>
                  <a:gd name="T80" fmla="*/ 33 w 68"/>
                  <a:gd name="T81" fmla="*/ 110 h 110"/>
                  <a:gd name="T82" fmla="*/ 27 w 68"/>
                  <a:gd name="T83" fmla="*/ 108 h 110"/>
                  <a:gd name="T84" fmla="*/ 21 w 68"/>
                  <a:gd name="T85" fmla="*/ 105 h 110"/>
                  <a:gd name="T86" fmla="*/ 14 w 68"/>
                  <a:gd name="T87" fmla="*/ 100 h 110"/>
                  <a:gd name="T88" fmla="*/ 10 w 68"/>
                  <a:gd name="T89" fmla="*/ 92 h 110"/>
                  <a:gd name="T90" fmla="*/ 3 w 68"/>
                  <a:gd name="T91" fmla="*/ 75 h 110"/>
                  <a:gd name="T92" fmla="*/ 0 w 68"/>
                  <a:gd name="T93" fmla="*/ 56 h 110"/>
                  <a:gd name="T94" fmla="*/ 2 w 68"/>
                  <a:gd name="T95" fmla="*/ 38 h 110"/>
                  <a:gd name="T96" fmla="*/ 6 w 68"/>
                  <a:gd name="T97" fmla="*/ 24 h 110"/>
                  <a:gd name="T98" fmla="*/ 10 w 68"/>
                  <a:gd name="T99" fmla="*/ 16 h 110"/>
                  <a:gd name="T100" fmla="*/ 14 w 68"/>
                  <a:gd name="T101" fmla="*/ 10 h 110"/>
                  <a:gd name="T102" fmla="*/ 21 w 68"/>
                  <a:gd name="T103" fmla="*/ 5 h 110"/>
                  <a:gd name="T104" fmla="*/ 27 w 68"/>
                  <a:gd name="T105" fmla="*/ 2 h 110"/>
                  <a:gd name="T106" fmla="*/ 35 w 68"/>
                  <a:gd name="T10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110">
                    <a:moveTo>
                      <a:pt x="35" y="5"/>
                    </a:moveTo>
                    <a:lnTo>
                      <a:pt x="30" y="6"/>
                    </a:lnTo>
                    <a:lnTo>
                      <a:pt x="26" y="10"/>
                    </a:lnTo>
                    <a:lnTo>
                      <a:pt x="22" y="14"/>
                    </a:lnTo>
                    <a:lnTo>
                      <a:pt x="19" y="22"/>
                    </a:lnTo>
                    <a:lnTo>
                      <a:pt x="18" y="30"/>
                    </a:lnTo>
                    <a:lnTo>
                      <a:pt x="16" y="57"/>
                    </a:lnTo>
                    <a:lnTo>
                      <a:pt x="18" y="78"/>
                    </a:lnTo>
                    <a:lnTo>
                      <a:pt x="21" y="94"/>
                    </a:lnTo>
                    <a:lnTo>
                      <a:pt x="24" y="99"/>
                    </a:lnTo>
                    <a:lnTo>
                      <a:pt x="27" y="102"/>
                    </a:lnTo>
                    <a:lnTo>
                      <a:pt x="30" y="103"/>
                    </a:lnTo>
                    <a:lnTo>
                      <a:pt x="35" y="105"/>
                    </a:lnTo>
                    <a:lnTo>
                      <a:pt x="38" y="103"/>
                    </a:lnTo>
                    <a:lnTo>
                      <a:pt x="43" y="100"/>
                    </a:lnTo>
                    <a:lnTo>
                      <a:pt x="46" y="99"/>
                    </a:lnTo>
                    <a:lnTo>
                      <a:pt x="48" y="94"/>
                    </a:lnTo>
                    <a:lnTo>
                      <a:pt x="49" y="87"/>
                    </a:lnTo>
                    <a:lnTo>
                      <a:pt x="53" y="72"/>
                    </a:lnTo>
                    <a:lnTo>
                      <a:pt x="54" y="51"/>
                    </a:lnTo>
                    <a:lnTo>
                      <a:pt x="53" y="33"/>
                    </a:lnTo>
                    <a:lnTo>
                      <a:pt x="49" y="21"/>
                    </a:lnTo>
                    <a:lnTo>
                      <a:pt x="48" y="14"/>
                    </a:lnTo>
                    <a:lnTo>
                      <a:pt x="45" y="11"/>
                    </a:lnTo>
                    <a:lnTo>
                      <a:pt x="43" y="8"/>
                    </a:lnTo>
                    <a:lnTo>
                      <a:pt x="38" y="5"/>
                    </a:lnTo>
                    <a:lnTo>
                      <a:pt x="35" y="5"/>
                    </a:lnTo>
                    <a:close/>
                    <a:moveTo>
                      <a:pt x="35" y="0"/>
                    </a:moveTo>
                    <a:lnTo>
                      <a:pt x="41" y="0"/>
                    </a:lnTo>
                    <a:lnTo>
                      <a:pt x="46" y="3"/>
                    </a:lnTo>
                    <a:lnTo>
                      <a:pt x="53" y="6"/>
                    </a:lnTo>
                    <a:lnTo>
                      <a:pt x="57" y="13"/>
                    </a:lnTo>
                    <a:lnTo>
                      <a:pt x="65" y="30"/>
                    </a:lnTo>
                    <a:lnTo>
                      <a:pt x="68" y="54"/>
                    </a:lnTo>
                    <a:lnTo>
                      <a:pt x="67" y="72"/>
                    </a:lnTo>
                    <a:lnTo>
                      <a:pt x="64" y="86"/>
                    </a:lnTo>
                    <a:lnTo>
                      <a:pt x="60" y="92"/>
                    </a:lnTo>
                    <a:lnTo>
                      <a:pt x="56" y="99"/>
                    </a:lnTo>
                    <a:lnTo>
                      <a:pt x="49" y="103"/>
                    </a:lnTo>
                    <a:lnTo>
                      <a:pt x="41" y="108"/>
                    </a:lnTo>
                    <a:lnTo>
                      <a:pt x="33" y="110"/>
                    </a:lnTo>
                    <a:lnTo>
                      <a:pt x="27" y="108"/>
                    </a:lnTo>
                    <a:lnTo>
                      <a:pt x="21" y="105"/>
                    </a:lnTo>
                    <a:lnTo>
                      <a:pt x="14" y="100"/>
                    </a:lnTo>
                    <a:lnTo>
                      <a:pt x="10" y="92"/>
                    </a:lnTo>
                    <a:lnTo>
                      <a:pt x="3" y="75"/>
                    </a:lnTo>
                    <a:lnTo>
                      <a:pt x="0" y="56"/>
                    </a:lnTo>
                    <a:lnTo>
                      <a:pt x="2" y="38"/>
                    </a:lnTo>
                    <a:lnTo>
                      <a:pt x="6" y="24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5" name="Freeform 5277"/>
              <p:cNvSpPr>
                <a:spLocks/>
              </p:cNvSpPr>
              <p:nvPr/>
            </p:nvSpPr>
            <p:spPr bwMode="auto">
              <a:xfrm>
                <a:off x="10283" y="16317"/>
                <a:ext cx="9" cy="8"/>
              </a:xfrm>
              <a:custGeom>
                <a:avLst/>
                <a:gdLst>
                  <a:gd name="T0" fmla="*/ 8 w 17"/>
                  <a:gd name="T1" fmla="*/ 0 h 18"/>
                  <a:gd name="T2" fmla="*/ 13 w 17"/>
                  <a:gd name="T3" fmla="*/ 2 h 18"/>
                  <a:gd name="T4" fmla="*/ 14 w 17"/>
                  <a:gd name="T5" fmla="*/ 3 h 18"/>
                  <a:gd name="T6" fmla="*/ 17 w 17"/>
                  <a:gd name="T7" fmla="*/ 7 h 18"/>
                  <a:gd name="T8" fmla="*/ 17 w 17"/>
                  <a:gd name="T9" fmla="*/ 10 h 18"/>
                  <a:gd name="T10" fmla="*/ 17 w 17"/>
                  <a:gd name="T11" fmla="*/ 13 h 18"/>
                  <a:gd name="T12" fmla="*/ 14 w 17"/>
                  <a:gd name="T13" fmla="*/ 16 h 18"/>
                  <a:gd name="T14" fmla="*/ 13 w 17"/>
                  <a:gd name="T15" fmla="*/ 18 h 18"/>
                  <a:gd name="T16" fmla="*/ 8 w 17"/>
                  <a:gd name="T17" fmla="*/ 18 h 18"/>
                  <a:gd name="T18" fmla="*/ 5 w 17"/>
                  <a:gd name="T19" fmla="*/ 18 h 18"/>
                  <a:gd name="T20" fmla="*/ 3 w 17"/>
                  <a:gd name="T21" fmla="*/ 16 h 18"/>
                  <a:gd name="T22" fmla="*/ 0 w 17"/>
                  <a:gd name="T23" fmla="*/ 13 h 18"/>
                  <a:gd name="T24" fmla="*/ 0 w 17"/>
                  <a:gd name="T25" fmla="*/ 10 h 18"/>
                  <a:gd name="T26" fmla="*/ 0 w 17"/>
                  <a:gd name="T27" fmla="*/ 7 h 18"/>
                  <a:gd name="T28" fmla="*/ 3 w 17"/>
                  <a:gd name="T29" fmla="*/ 3 h 18"/>
                  <a:gd name="T30" fmla="*/ 5 w 17"/>
                  <a:gd name="T31" fmla="*/ 2 h 18"/>
                  <a:gd name="T32" fmla="*/ 8 w 17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8">
                    <a:moveTo>
                      <a:pt x="8" y="0"/>
                    </a:moveTo>
                    <a:lnTo>
                      <a:pt x="13" y="2"/>
                    </a:lnTo>
                    <a:lnTo>
                      <a:pt x="14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6" name="Freeform 5278"/>
              <p:cNvSpPr>
                <a:spLocks noEditPoints="1"/>
              </p:cNvSpPr>
              <p:nvPr/>
            </p:nvSpPr>
            <p:spPr bwMode="auto">
              <a:xfrm>
                <a:off x="10303" y="16271"/>
                <a:ext cx="31" cy="54"/>
              </a:xfrm>
              <a:custGeom>
                <a:avLst/>
                <a:gdLst>
                  <a:gd name="T0" fmla="*/ 19 w 62"/>
                  <a:gd name="T1" fmla="*/ 64 h 110"/>
                  <a:gd name="T2" fmla="*/ 13 w 62"/>
                  <a:gd name="T3" fmla="*/ 76 h 110"/>
                  <a:gd name="T4" fmla="*/ 13 w 62"/>
                  <a:gd name="T5" fmla="*/ 89 h 110"/>
                  <a:gd name="T6" fmla="*/ 18 w 62"/>
                  <a:gd name="T7" fmla="*/ 99 h 110"/>
                  <a:gd name="T8" fmla="*/ 27 w 62"/>
                  <a:gd name="T9" fmla="*/ 105 h 110"/>
                  <a:gd name="T10" fmla="*/ 37 w 62"/>
                  <a:gd name="T11" fmla="*/ 105 h 110"/>
                  <a:gd name="T12" fmla="*/ 45 w 62"/>
                  <a:gd name="T13" fmla="*/ 100 h 110"/>
                  <a:gd name="T14" fmla="*/ 49 w 62"/>
                  <a:gd name="T15" fmla="*/ 94 h 110"/>
                  <a:gd name="T16" fmla="*/ 49 w 62"/>
                  <a:gd name="T17" fmla="*/ 84 h 110"/>
                  <a:gd name="T18" fmla="*/ 45 w 62"/>
                  <a:gd name="T19" fmla="*/ 75 h 110"/>
                  <a:gd name="T20" fmla="*/ 33 w 62"/>
                  <a:gd name="T21" fmla="*/ 64 h 110"/>
                  <a:gd name="T22" fmla="*/ 30 w 62"/>
                  <a:gd name="T23" fmla="*/ 5 h 110"/>
                  <a:gd name="T24" fmla="*/ 21 w 62"/>
                  <a:gd name="T25" fmla="*/ 6 h 110"/>
                  <a:gd name="T26" fmla="*/ 14 w 62"/>
                  <a:gd name="T27" fmla="*/ 13 h 110"/>
                  <a:gd name="T28" fmla="*/ 13 w 62"/>
                  <a:gd name="T29" fmla="*/ 19 h 110"/>
                  <a:gd name="T30" fmla="*/ 14 w 62"/>
                  <a:gd name="T31" fmla="*/ 27 h 110"/>
                  <a:gd name="T32" fmla="*/ 21 w 62"/>
                  <a:gd name="T33" fmla="*/ 35 h 110"/>
                  <a:gd name="T34" fmla="*/ 40 w 62"/>
                  <a:gd name="T35" fmla="*/ 41 h 110"/>
                  <a:gd name="T36" fmla="*/ 46 w 62"/>
                  <a:gd name="T37" fmla="*/ 33 h 110"/>
                  <a:gd name="T38" fmla="*/ 48 w 62"/>
                  <a:gd name="T39" fmla="*/ 22 h 110"/>
                  <a:gd name="T40" fmla="*/ 46 w 62"/>
                  <a:gd name="T41" fmla="*/ 13 h 110"/>
                  <a:gd name="T42" fmla="*/ 40 w 62"/>
                  <a:gd name="T43" fmla="*/ 6 h 110"/>
                  <a:gd name="T44" fmla="*/ 30 w 62"/>
                  <a:gd name="T45" fmla="*/ 5 h 110"/>
                  <a:gd name="T46" fmla="*/ 38 w 62"/>
                  <a:gd name="T47" fmla="*/ 0 h 110"/>
                  <a:gd name="T48" fmla="*/ 51 w 62"/>
                  <a:gd name="T49" fmla="*/ 6 h 110"/>
                  <a:gd name="T50" fmla="*/ 59 w 62"/>
                  <a:gd name="T51" fmla="*/ 18 h 110"/>
                  <a:gd name="T52" fmla="*/ 57 w 62"/>
                  <a:gd name="T53" fmla="*/ 29 h 110"/>
                  <a:gd name="T54" fmla="*/ 51 w 62"/>
                  <a:gd name="T55" fmla="*/ 40 h 110"/>
                  <a:gd name="T56" fmla="*/ 37 w 62"/>
                  <a:gd name="T57" fmla="*/ 49 h 110"/>
                  <a:gd name="T58" fmla="*/ 51 w 62"/>
                  <a:gd name="T59" fmla="*/ 62 h 110"/>
                  <a:gd name="T60" fmla="*/ 59 w 62"/>
                  <a:gd name="T61" fmla="*/ 72 h 110"/>
                  <a:gd name="T62" fmla="*/ 62 w 62"/>
                  <a:gd name="T63" fmla="*/ 83 h 110"/>
                  <a:gd name="T64" fmla="*/ 57 w 62"/>
                  <a:gd name="T65" fmla="*/ 95 h 110"/>
                  <a:gd name="T66" fmla="*/ 46 w 62"/>
                  <a:gd name="T67" fmla="*/ 107 h 110"/>
                  <a:gd name="T68" fmla="*/ 30 w 62"/>
                  <a:gd name="T69" fmla="*/ 110 h 110"/>
                  <a:gd name="T70" fmla="*/ 18 w 62"/>
                  <a:gd name="T71" fmla="*/ 107 h 110"/>
                  <a:gd name="T72" fmla="*/ 6 w 62"/>
                  <a:gd name="T73" fmla="*/ 100 h 110"/>
                  <a:gd name="T74" fmla="*/ 2 w 62"/>
                  <a:gd name="T75" fmla="*/ 89 h 110"/>
                  <a:gd name="T76" fmla="*/ 2 w 62"/>
                  <a:gd name="T77" fmla="*/ 76 h 110"/>
                  <a:gd name="T78" fmla="*/ 10 w 62"/>
                  <a:gd name="T79" fmla="*/ 65 h 110"/>
                  <a:gd name="T80" fmla="*/ 21 w 62"/>
                  <a:gd name="T81" fmla="*/ 54 h 110"/>
                  <a:gd name="T82" fmla="*/ 8 w 62"/>
                  <a:gd name="T83" fmla="*/ 43 h 110"/>
                  <a:gd name="T84" fmla="*/ 2 w 62"/>
                  <a:gd name="T85" fmla="*/ 32 h 110"/>
                  <a:gd name="T86" fmla="*/ 2 w 62"/>
                  <a:gd name="T87" fmla="*/ 19 h 110"/>
                  <a:gd name="T88" fmla="*/ 10 w 62"/>
                  <a:gd name="T89" fmla="*/ 8 h 110"/>
                  <a:gd name="T90" fmla="*/ 22 w 62"/>
                  <a:gd name="T9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" h="110">
                    <a:moveTo>
                      <a:pt x="25" y="57"/>
                    </a:moveTo>
                    <a:lnTo>
                      <a:pt x="19" y="64"/>
                    </a:lnTo>
                    <a:lnTo>
                      <a:pt x="16" y="70"/>
                    </a:lnTo>
                    <a:lnTo>
                      <a:pt x="13" y="76"/>
                    </a:lnTo>
                    <a:lnTo>
                      <a:pt x="13" y="83"/>
                    </a:lnTo>
                    <a:lnTo>
                      <a:pt x="13" y="89"/>
                    </a:lnTo>
                    <a:lnTo>
                      <a:pt x="14" y="95"/>
                    </a:lnTo>
                    <a:lnTo>
                      <a:pt x="18" y="99"/>
                    </a:lnTo>
                    <a:lnTo>
                      <a:pt x="22" y="103"/>
                    </a:lnTo>
                    <a:lnTo>
                      <a:pt x="27" y="105"/>
                    </a:lnTo>
                    <a:lnTo>
                      <a:pt x="32" y="105"/>
                    </a:lnTo>
                    <a:lnTo>
                      <a:pt x="37" y="105"/>
                    </a:lnTo>
                    <a:lnTo>
                      <a:pt x="41" y="103"/>
                    </a:lnTo>
                    <a:lnTo>
                      <a:pt x="45" y="100"/>
                    </a:lnTo>
                    <a:lnTo>
                      <a:pt x="48" y="97"/>
                    </a:lnTo>
                    <a:lnTo>
                      <a:pt x="49" y="94"/>
                    </a:lnTo>
                    <a:lnTo>
                      <a:pt x="51" y="89"/>
                    </a:lnTo>
                    <a:lnTo>
                      <a:pt x="49" y="84"/>
                    </a:lnTo>
                    <a:lnTo>
                      <a:pt x="48" y="80"/>
                    </a:lnTo>
                    <a:lnTo>
                      <a:pt x="45" y="75"/>
                    </a:lnTo>
                    <a:lnTo>
                      <a:pt x="40" y="70"/>
                    </a:lnTo>
                    <a:lnTo>
                      <a:pt x="33" y="64"/>
                    </a:lnTo>
                    <a:lnTo>
                      <a:pt x="25" y="57"/>
                    </a:lnTo>
                    <a:close/>
                    <a:moveTo>
                      <a:pt x="30" y="5"/>
                    </a:moveTo>
                    <a:lnTo>
                      <a:pt x="25" y="5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8" y="32"/>
                    </a:lnTo>
                    <a:lnTo>
                      <a:pt x="21" y="35"/>
                    </a:lnTo>
                    <a:lnTo>
                      <a:pt x="33" y="46"/>
                    </a:lnTo>
                    <a:lnTo>
                      <a:pt x="40" y="41"/>
                    </a:lnTo>
                    <a:lnTo>
                      <a:pt x="43" y="37"/>
                    </a:lnTo>
                    <a:lnTo>
                      <a:pt x="46" y="33"/>
                    </a:lnTo>
                    <a:lnTo>
                      <a:pt x="48" y="27"/>
                    </a:lnTo>
                    <a:lnTo>
                      <a:pt x="48" y="22"/>
                    </a:lnTo>
                    <a:lnTo>
                      <a:pt x="48" y="16"/>
                    </a:lnTo>
                    <a:lnTo>
                      <a:pt x="46" y="13"/>
                    </a:lnTo>
                    <a:lnTo>
                      <a:pt x="43" y="8"/>
                    </a:lnTo>
                    <a:lnTo>
                      <a:pt x="40" y="6"/>
                    </a:lnTo>
                    <a:lnTo>
                      <a:pt x="35" y="5"/>
                    </a:lnTo>
                    <a:lnTo>
                      <a:pt x="30" y="5"/>
                    </a:lnTo>
                    <a:close/>
                    <a:moveTo>
                      <a:pt x="30" y="0"/>
                    </a:moveTo>
                    <a:lnTo>
                      <a:pt x="38" y="0"/>
                    </a:lnTo>
                    <a:lnTo>
                      <a:pt x="46" y="3"/>
                    </a:lnTo>
                    <a:lnTo>
                      <a:pt x="51" y="6"/>
                    </a:lnTo>
                    <a:lnTo>
                      <a:pt x="56" y="11"/>
                    </a:lnTo>
                    <a:lnTo>
                      <a:pt x="59" y="18"/>
                    </a:lnTo>
                    <a:lnTo>
                      <a:pt x="59" y="22"/>
                    </a:lnTo>
                    <a:lnTo>
                      <a:pt x="57" y="29"/>
                    </a:lnTo>
                    <a:lnTo>
                      <a:pt x="56" y="35"/>
                    </a:lnTo>
                    <a:lnTo>
                      <a:pt x="51" y="40"/>
                    </a:lnTo>
                    <a:lnTo>
                      <a:pt x="45" y="45"/>
                    </a:lnTo>
                    <a:lnTo>
                      <a:pt x="37" y="49"/>
                    </a:lnTo>
                    <a:lnTo>
                      <a:pt x="46" y="56"/>
                    </a:lnTo>
                    <a:lnTo>
                      <a:pt x="51" y="62"/>
                    </a:lnTo>
                    <a:lnTo>
                      <a:pt x="56" y="65"/>
                    </a:lnTo>
                    <a:lnTo>
                      <a:pt x="59" y="72"/>
                    </a:lnTo>
                    <a:lnTo>
                      <a:pt x="60" y="76"/>
                    </a:lnTo>
                    <a:lnTo>
                      <a:pt x="62" y="83"/>
                    </a:lnTo>
                    <a:lnTo>
                      <a:pt x="60" y="89"/>
                    </a:lnTo>
                    <a:lnTo>
                      <a:pt x="57" y="95"/>
                    </a:lnTo>
                    <a:lnTo>
                      <a:pt x="52" y="102"/>
                    </a:lnTo>
                    <a:lnTo>
                      <a:pt x="46" y="107"/>
                    </a:lnTo>
                    <a:lnTo>
                      <a:pt x="40" y="108"/>
                    </a:lnTo>
                    <a:lnTo>
                      <a:pt x="30" y="110"/>
                    </a:lnTo>
                    <a:lnTo>
                      <a:pt x="24" y="110"/>
                    </a:lnTo>
                    <a:lnTo>
                      <a:pt x="18" y="107"/>
                    </a:lnTo>
                    <a:lnTo>
                      <a:pt x="11" y="105"/>
                    </a:lnTo>
                    <a:lnTo>
                      <a:pt x="6" y="100"/>
                    </a:lnTo>
                    <a:lnTo>
                      <a:pt x="3" y="95"/>
                    </a:lnTo>
                    <a:lnTo>
                      <a:pt x="2" y="89"/>
                    </a:lnTo>
                    <a:lnTo>
                      <a:pt x="0" y="84"/>
                    </a:lnTo>
                    <a:lnTo>
                      <a:pt x="2" y="76"/>
                    </a:lnTo>
                    <a:lnTo>
                      <a:pt x="5" y="70"/>
                    </a:lnTo>
                    <a:lnTo>
                      <a:pt x="10" y="65"/>
                    </a:lnTo>
                    <a:lnTo>
                      <a:pt x="14" y="60"/>
                    </a:lnTo>
                    <a:lnTo>
                      <a:pt x="21" y="54"/>
                    </a:lnTo>
                    <a:lnTo>
                      <a:pt x="14" y="48"/>
                    </a:lnTo>
                    <a:lnTo>
                      <a:pt x="8" y="43"/>
                    </a:lnTo>
                    <a:lnTo>
                      <a:pt x="5" y="38"/>
                    </a:lnTo>
                    <a:lnTo>
                      <a:pt x="2" y="32"/>
                    </a:lnTo>
                    <a:lnTo>
                      <a:pt x="2" y="25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10" y="8"/>
                    </a:lnTo>
                    <a:lnTo>
                      <a:pt x="16" y="3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7" name="Freeform 5279"/>
              <p:cNvSpPr>
                <a:spLocks/>
              </p:cNvSpPr>
              <p:nvPr/>
            </p:nvSpPr>
            <p:spPr bwMode="auto">
              <a:xfrm>
                <a:off x="10320" y="15968"/>
                <a:ext cx="21" cy="54"/>
              </a:xfrm>
              <a:custGeom>
                <a:avLst/>
                <a:gdLst>
                  <a:gd name="T0" fmla="*/ 27 w 43"/>
                  <a:gd name="T1" fmla="*/ 0 h 108"/>
                  <a:gd name="T2" fmla="*/ 29 w 43"/>
                  <a:gd name="T3" fmla="*/ 0 h 108"/>
                  <a:gd name="T4" fmla="*/ 29 w 43"/>
                  <a:gd name="T5" fmla="*/ 89 h 108"/>
                  <a:gd name="T6" fmla="*/ 29 w 43"/>
                  <a:gd name="T7" fmla="*/ 93 h 108"/>
                  <a:gd name="T8" fmla="*/ 30 w 43"/>
                  <a:gd name="T9" fmla="*/ 98 h 108"/>
                  <a:gd name="T10" fmla="*/ 30 w 43"/>
                  <a:gd name="T11" fmla="*/ 100 h 108"/>
                  <a:gd name="T12" fmla="*/ 32 w 43"/>
                  <a:gd name="T13" fmla="*/ 101 h 108"/>
                  <a:gd name="T14" fmla="*/ 33 w 43"/>
                  <a:gd name="T15" fmla="*/ 103 h 108"/>
                  <a:gd name="T16" fmla="*/ 37 w 43"/>
                  <a:gd name="T17" fmla="*/ 104 h 108"/>
                  <a:gd name="T18" fmla="*/ 43 w 43"/>
                  <a:gd name="T19" fmla="*/ 104 h 108"/>
                  <a:gd name="T20" fmla="*/ 43 w 43"/>
                  <a:gd name="T21" fmla="*/ 108 h 108"/>
                  <a:gd name="T22" fmla="*/ 3 w 43"/>
                  <a:gd name="T23" fmla="*/ 108 h 108"/>
                  <a:gd name="T24" fmla="*/ 3 w 43"/>
                  <a:gd name="T25" fmla="*/ 104 h 108"/>
                  <a:gd name="T26" fmla="*/ 8 w 43"/>
                  <a:gd name="T27" fmla="*/ 104 h 108"/>
                  <a:gd name="T28" fmla="*/ 13 w 43"/>
                  <a:gd name="T29" fmla="*/ 103 h 108"/>
                  <a:gd name="T30" fmla="*/ 14 w 43"/>
                  <a:gd name="T31" fmla="*/ 101 h 108"/>
                  <a:gd name="T32" fmla="*/ 16 w 43"/>
                  <a:gd name="T33" fmla="*/ 100 h 108"/>
                  <a:gd name="T34" fmla="*/ 16 w 43"/>
                  <a:gd name="T35" fmla="*/ 98 h 108"/>
                  <a:gd name="T36" fmla="*/ 16 w 43"/>
                  <a:gd name="T37" fmla="*/ 95 h 108"/>
                  <a:gd name="T38" fmla="*/ 16 w 43"/>
                  <a:gd name="T39" fmla="*/ 89 h 108"/>
                  <a:gd name="T40" fmla="*/ 16 w 43"/>
                  <a:gd name="T41" fmla="*/ 31 h 108"/>
                  <a:gd name="T42" fmla="*/ 16 w 43"/>
                  <a:gd name="T43" fmla="*/ 25 h 108"/>
                  <a:gd name="T44" fmla="*/ 16 w 43"/>
                  <a:gd name="T45" fmla="*/ 20 h 108"/>
                  <a:gd name="T46" fmla="*/ 16 w 43"/>
                  <a:gd name="T47" fmla="*/ 17 h 108"/>
                  <a:gd name="T48" fmla="*/ 14 w 43"/>
                  <a:gd name="T49" fmla="*/ 14 h 108"/>
                  <a:gd name="T50" fmla="*/ 13 w 43"/>
                  <a:gd name="T51" fmla="*/ 12 h 108"/>
                  <a:gd name="T52" fmla="*/ 11 w 43"/>
                  <a:gd name="T53" fmla="*/ 12 h 108"/>
                  <a:gd name="T54" fmla="*/ 10 w 43"/>
                  <a:gd name="T55" fmla="*/ 12 h 108"/>
                  <a:gd name="T56" fmla="*/ 6 w 43"/>
                  <a:gd name="T57" fmla="*/ 12 h 108"/>
                  <a:gd name="T58" fmla="*/ 2 w 43"/>
                  <a:gd name="T59" fmla="*/ 14 h 108"/>
                  <a:gd name="T60" fmla="*/ 0 w 43"/>
                  <a:gd name="T61" fmla="*/ 12 h 108"/>
                  <a:gd name="T62" fmla="*/ 27 w 43"/>
                  <a:gd name="T6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108">
                    <a:moveTo>
                      <a:pt x="27" y="0"/>
                    </a:moveTo>
                    <a:lnTo>
                      <a:pt x="29" y="0"/>
                    </a:lnTo>
                    <a:lnTo>
                      <a:pt x="29" y="89"/>
                    </a:lnTo>
                    <a:lnTo>
                      <a:pt x="29" y="93"/>
                    </a:lnTo>
                    <a:lnTo>
                      <a:pt x="30" y="98"/>
                    </a:lnTo>
                    <a:lnTo>
                      <a:pt x="30" y="100"/>
                    </a:lnTo>
                    <a:lnTo>
                      <a:pt x="32" y="101"/>
                    </a:lnTo>
                    <a:lnTo>
                      <a:pt x="33" y="103"/>
                    </a:lnTo>
                    <a:lnTo>
                      <a:pt x="37" y="104"/>
                    </a:lnTo>
                    <a:lnTo>
                      <a:pt x="43" y="104"/>
                    </a:lnTo>
                    <a:lnTo>
                      <a:pt x="43" y="108"/>
                    </a:lnTo>
                    <a:lnTo>
                      <a:pt x="3" y="108"/>
                    </a:lnTo>
                    <a:lnTo>
                      <a:pt x="3" y="104"/>
                    </a:lnTo>
                    <a:lnTo>
                      <a:pt x="8" y="104"/>
                    </a:lnTo>
                    <a:lnTo>
                      <a:pt x="13" y="103"/>
                    </a:lnTo>
                    <a:lnTo>
                      <a:pt x="14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5"/>
                    </a:lnTo>
                    <a:lnTo>
                      <a:pt x="16" y="89"/>
                    </a:lnTo>
                    <a:lnTo>
                      <a:pt x="16" y="31"/>
                    </a:lnTo>
                    <a:lnTo>
                      <a:pt x="16" y="25"/>
                    </a:lnTo>
                    <a:lnTo>
                      <a:pt x="16" y="20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8" name="Freeform 5280"/>
              <p:cNvSpPr>
                <a:spLocks/>
              </p:cNvSpPr>
              <p:nvPr/>
            </p:nvSpPr>
            <p:spPr bwMode="auto">
              <a:xfrm>
                <a:off x="10247" y="15666"/>
                <a:ext cx="21" cy="54"/>
              </a:xfrm>
              <a:custGeom>
                <a:avLst/>
                <a:gdLst>
                  <a:gd name="T0" fmla="*/ 27 w 43"/>
                  <a:gd name="T1" fmla="*/ 0 h 108"/>
                  <a:gd name="T2" fmla="*/ 28 w 43"/>
                  <a:gd name="T3" fmla="*/ 0 h 108"/>
                  <a:gd name="T4" fmla="*/ 28 w 43"/>
                  <a:gd name="T5" fmla="*/ 89 h 108"/>
                  <a:gd name="T6" fmla="*/ 28 w 43"/>
                  <a:gd name="T7" fmla="*/ 93 h 108"/>
                  <a:gd name="T8" fmla="*/ 28 w 43"/>
                  <a:gd name="T9" fmla="*/ 97 h 108"/>
                  <a:gd name="T10" fmla="*/ 30 w 43"/>
                  <a:gd name="T11" fmla="*/ 100 h 108"/>
                  <a:gd name="T12" fmla="*/ 30 w 43"/>
                  <a:gd name="T13" fmla="*/ 101 h 108"/>
                  <a:gd name="T14" fmla="*/ 33 w 43"/>
                  <a:gd name="T15" fmla="*/ 103 h 108"/>
                  <a:gd name="T16" fmla="*/ 36 w 43"/>
                  <a:gd name="T17" fmla="*/ 103 h 108"/>
                  <a:gd name="T18" fmla="*/ 43 w 43"/>
                  <a:gd name="T19" fmla="*/ 105 h 108"/>
                  <a:gd name="T20" fmla="*/ 43 w 43"/>
                  <a:gd name="T21" fmla="*/ 108 h 108"/>
                  <a:gd name="T22" fmla="*/ 1 w 43"/>
                  <a:gd name="T23" fmla="*/ 108 h 108"/>
                  <a:gd name="T24" fmla="*/ 1 w 43"/>
                  <a:gd name="T25" fmla="*/ 105 h 108"/>
                  <a:gd name="T26" fmla="*/ 8 w 43"/>
                  <a:gd name="T27" fmla="*/ 103 h 108"/>
                  <a:gd name="T28" fmla="*/ 13 w 43"/>
                  <a:gd name="T29" fmla="*/ 103 h 108"/>
                  <a:gd name="T30" fmla="*/ 14 w 43"/>
                  <a:gd name="T31" fmla="*/ 101 h 108"/>
                  <a:gd name="T32" fmla="*/ 16 w 43"/>
                  <a:gd name="T33" fmla="*/ 100 h 108"/>
                  <a:gd name="T34" fmla="*/ 16 w 43"/>
                  <a:gd name="T35" fmla="*/ 98 h 108"/>
                  <a:gd name="T36" fmla="*/ 16 w 43"/>
                  <a:gd name="T37" fmla="*/ 93 h 108"/>
                  <a:gd name="T38" fmla="*/ 16 w 43"/>
                  <a:gd name="T39" fmla="*/ 89 h 108"/>
                  <a:gd name="T40" fmla="*/ 16 w 43"/>
                  <a:gd name="T41" fmla="*/ 31 h 108"/>
                  <a:gd name="T42" fmla="*/ 16 w 43"/>
                  <a:gd name="T43" fmla="*/ 25 h 108"/>
                  <a:gd name="T44" fmla="*/ 16 w 43"/>
                  <a:gd name="T45" fmla="*/ 19 h 108"/>
                  <a:gd name="T46" fmla="*/ 16 w 43"/>
                  <a:gd name="T47" fmla="*/ 16 h 108"/>
                  <a:gd name="T48" fmla="*/ 14 w 43"/>
                  <a:gd name="T49" fmla="*/ 14 h 108"/>
                  <a:gd name="T50" fmla="*/ 13 w 43"/>
                  <a:gd name="T51" fmla="*/ 12 h 108"/>
                  <a:gd name="T52" fmla="*/ 11 w 43"/>
                  <a:gd name="T53" fmla="*/ 12 h 108"/>
                  <a:gd name="T54" fmla="*/ 9 w 43"/>
                  <a:gd name="T55" fmla="*/ 11 h 108"/>
                  <a:gd name="T56" fmla="*/ 6 w 43"/>
                  <a:gd name="T57" fmla="*/ 12 h 108"/>
                  <a:gd name="T58" fmla="*/ 1 w 43"/>
                  <a:gd name="T59" fmla="*/ 14 h 108"/>
                  <a:gd name="T60" fmla="*/ 0 w 43"/>
                  <a:gd name="T61" fmla="*/ 11 h 108"/>
                  <a:gd name="T62" fmla="*/ 27 w 43"/>
                  <a:gd name="T6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108">
                    <a:moveTo>
                      <a:pt x="27" y="0"/>
                    </a:moveTo>
                    <a:lnTo>
                      <a:pt x="28" y="0"/>
                    </a:lnTo>
                    <a:lnTo>
                      <a:pt x="28" y="89"/>
                    </a:lnTo>
                    <a:lnTo>
                      <a:pt x="28" y="93"/>
                    </a:lnTo>
                    <a:lnTo>
                      <a:pt x="28" y="97"/>
                    </a:lnTo>
                    <a:lnTo>
                      <a:pt x="30" y="100"/>
                    </a:lnTo>
                    <a:lnTo>
                      <a:pt x="30" y="101"/>
                    </a:lnTo>
                    <a:lnTo>
                      <a:pt x="33" y="103"/>
                    </a:lnTo>
                    <a:lnTo>
                      <a:pt x="36" y="103"/>
                    </a:lnTo>
                    <a:lnTo>
                      <a:pt x="43" y="105"/>
                    </a:lnTo>
                    <a:lnTo>
                      <a:pt x="43" y="108"/>
                    </a:lnTo>
                    <a:lnTo>
                      <a:pt x="1" y="108"/>
                    </a:lnTo>
                    <a:lnTo>
                      <a:pt x="1" y="105"/>
                    </a:lnTo>
                    <a:lnTo>
                      <a:pt x="8" y="103"/>
                    </a:lnTo>
                    <a:lnTo>
                      <a:pt x="13" y="103"/>
                    </a:lnTo>
                    <a:lnTo>
                      <a:pt x="14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3"/>
                    </a:lnTo>
                    <a:lnTo>
                      <a:pt x="16" y="89"/>
                    </a:lnTo>
                    <a:lnTo>
                      <a:pt x="16" y="31"/>
                    </a:lnTo>
                    <a:lnTo>
                      <a:pt x="16" y="25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9" name="Freeform 5281"/>
              <p:cNvSpPr>
                <a:spLocks/>
              </p:cNvSpPr>
              <p:nvPr/>
            </p:nvSpPr>
            <p:spPr bwMode="auto">
              <a:xfrm>
                <a:off x="10283" y="15712"/>
                <a:ext cx="9" cy="9"/>
              </a:xfrm>
              <a:custGeom>
                <a:avLst/>
                <a:gdLst>
                  <a:gd name="T0" fmla="*/ 8 w 17"/>
                  <a:gd name="T1" fmla="*/ 0 h 17"/>
                  <a:gd name="T2" fmla="*/ 13 w 17"/>
                  <a:gd name="T3" fmla="*/ 0 h 17"/>
                  <a:gd name="T4" fmla="*/ 14 w 17"/>
                  <a:gd name="T5" fmla="*/ 3 h 17"/>
                  <a:gd name="T6" fmla="*/ 17 w 17"/>
                  <a:gd name="T7" fmla="*/ 5 h 17"/>
                  <a:gd name="T8" fmla="*/ 17 w 17"/>
                  <a:gd name="T9" fmla="*/ 8 h 17"/>
                  <a:gd name="T10" fmla="*/ 17 w 17"/>
                  <a:gd name="T11" fmla="*/ 13 h 17"/>
                  <a:gd name="T12" fmla="*/ 14 w 17"/>
                  <a:gd name="T13" fmla="*/ 14 h 17"/>
                  <a:gd name="T14" fmla="*/ 13 w 17"/>
                  <a:gd name="T15" fmla="*/ 16 h 17"/>
                  <a:gd name="T16" fmla="*/ 8 w 17"/>
                  <a:gd name="T17" fmla="*/ 17 h 17"/>
                  <a:gd name="T18" fmla="*/ 5 w 17"/>
                  <a:gd name="T19" fmla="*/ 16 h 17"/>
                  <a:gd name="T20" fmla="*/ 3 w 17"/>
                  <a:gd name="T21" fmla="*/ 14 h 17"/>
                  <a:gd name="T22" fmla="*/ 0 w 17"/>
                  <a:gd name="T23" fmla="*/ 13 h 17"/>
                  <a:gd name="T24" fmla="*/ 0 w 17"/>
                  <a:gd name="T25" fmla="*/ 8 h 17"/>
                  <a:gd name="T26" fmla="*/ 0 w 17"/>
                  <a:gd name="T27" fmla="*/ 5 h 17"/>
                  <a:gd name="T28" fmla="*/ 3 w 17"/>
                  <a:gd name="T29" fmla="*/ 3 h 17"/>
                  <a:gd name="T30" fmla="*/ 5 w 17"/>
                  <a:gd name="T31" fmla="*/ 0 h 17"/>
                  <a:gd name="T32" fmla="*/ 8 w 17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13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3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0" name="Freeform 5282"/>
              <p:cNvSpPr>
                <a:spLocks/>
              </p:cNvSpPr>
              <p:nvPr/>
            </p:nvSpPr>
            <p:spPr bwMode="auto">
              <a:xfrm>
                <a:off x="10299" y="15666"/>
                <a:ext cx="35" cy="54"/>
              </a:xfrm>
              <a:custGeom>
                <a:avLst/>
                <a:gdLst>
                  <a:gd name="T0" fmla="*/ 33 w 70"/>
                  <a:gd name="T1" fmla="*/ 0 h 108"/>
                  <a:gd name="T2" fmla="*/ 41 w 70"/>
                  <a:gd name="T3" fmla="*/ 0 h 108"/>
                  <a:gd name="T4" fmla="*/ 49 w 70"/>
                  <a:gd name="T5" fmla="*/ 3 h 108"/>
                  <a:gd name="T6" fmla="*/ 55 w 70"/>
                  <a:gd name="T7" fmla="*/ 8 h 108"/>
                  <a:gd name="T8" fmla="*/ 60 w 70"/>
                  <a:gd name="T9" fmla="*/ 12 h 108"/>
                  <a:gd name="T10" fmla="*/ 63 w 70"/>
                  <a:gd name="T11" fmla="*/ 20 h 108"/>
                  <a:gd name="T12" fmla="*/ 63 w 70"/>
                  <a:gd name="T13" fmla="*/ 27 h 108"/>
                  <a:gd name="T14" fmla="*/ 63 w 70"/>
                  <a:gd name="T15" fmla="*/ 35 h 108"/>
                  <a:gd name="T16" fmla="*/ 60 w 70"/>
                  <a:gd name="T17" fmla="*/ 43 h 108"/>
                  <a:gd name="T18" fmla="*/ 52 w 70"/>
                  <a:gd name="T19" fmla="*/ 55 h 108"/>
                  <a:gd name="T20" fmla="*/ 41 w 70"/>
                  <a:gd name="T21" fmla="*/ 70 h 108"/>
                  <a:gd name="T22" fmla="*/ 33 w 70"/>
                  <a:gd name="T23" fmla="*/ 77 h 108"/>
                  <a:gd name="T24" fmla="*/ 28 w 70"/>
                  <a:gd name="T25" fmla="*/ 84 h 108"/>
                  <a:gd name="T26" fmla="*/ 24 w 70"/>
                  <a:gd name="T27" fmla="*/ 89 h 108"/>
                  <a:gd name="T28" fmla="*/ 19 w 70"/>
                  <a:gd name="T29" fmla="*/ 93 h 108"/>
                  <a:gd name="T30" fmla="*/ 17 w 70"/>
                  <a:gd name="T31" fmla="*/ 95 h 108"/>
                  <a:gd name="T32" fmla="*/ 44 w 70"/>
                  <a:gd name="T33" fmla="*/ 95 h 108"/>
                  <a:gd name="T34" fmla="*/ 52 w 70"/>
                  <a:gd name="T35" fmla="*/ 95 h 108"/>
                  <a:gd name="T36" fmla="*/ 55 w 70"/>
                  <a:gd name="T37" fmla="*/ 95 h 108"/>
                  <a:gd name="T38" fmla="*/ 58 w 70"/>
                  <a:gd name="T39" fmla="*/ 93 h 108"/>
                  <a:gd name="T40" fmla="*/ 62 w 70"/>
                  <a:gd name="T41" fmla="*/ 92 h 108"/>
                  <a:gd name="T42" fmla="*/ 65 w 70"/>
                  <a:gd name="T43" fmla="*/ 90 h 108"/>
                  <a:gd name="T44" fmla="*/ 66 w 70"/>
                  <a:gd name="T45" fmla="*/ 87 h 108"/>
                  <a:gd name="T46" fmla="*/ 70 w 70"/>
                  <a:gd name="T47" fmla="*/ 87 h 108"/>
                  <a:gd name="T48" fmla="*/ 63 w 70"/>
                  <a:gd name="T49" fmla="*/ 108 h 108"/>
                  <a:gd name="T50" fmla="*/ 0 w 70"/>
                  <a:gd name="T51" fmla="*/ 108 h 108"/>
                  <a:gd name="T52" fmla="*/ 0 w 70"/>
                  <a:gd name="T53" fmla="*/ 105 h 108"/>
                  <a:gd name="T54" fmla="*/ 17 w 70"/>
                  <a:gd name="T55" fmla="*/ 89 h 108"/>
                  <a:gd name="T56" fmla="*/ 30 w 70"/>
                  <a:gd name="T57" fmla="*/ 74 h 108"/>
                  <a:gd name="T58" fmla="*/ 39 w 70"/>
                  <a:gd name="T59" fmla="*/ 63 h 108"/>
                  <a:gd name="T60" fmla="*/ 47 w 70"/>
                  <a:gd name="T61" fmla="*/ 47 h 108"/>
                  <a:gd name="T62" fmla="*/ 51 w 70"/>
                  <a:gd name="T63" fmla="*/ 35 h 108"/>
                  <a:gd name="T64" fmla="*/ 49 w 70"/>
                  <a:gd name="T65" fmla="*/ 28 h 108"/>
                  <a:gd name="T66" fmla="*/ 47 w 70"/>
                  <a:gd name="T67" fmla="*/ 22 h 108"/>
                  <a:gd name="T68" fmla="*/ 44 w 70"/>
                  <a:gd name="T69" fmla="*/ 17 h 108"/>
                  <a:gd name="T70" fmla="*/ 39 w 70"/>
                  <a:gd name="T71" fmla="*/ 14 h 108"/>
                  <a:gd name="T72" fmla="*/ 35 w 70"/>
                  <a:gd name="T73" fmla="*/ 12 h 108"/>
                  <a:gd name="T74" fmla="*/ 28 w 70"/>
                  <a:gd name="T75" fmla="*/ 11 h 108"/>
                  <a:gd name="T76" fmla="*/ 24 w 70"/>
                  <a:gd name="T77" fmla="*/ 11 h 108"/>
                  <a:gd name="T78" fmla="*/ 19 w 70"/>
                  <a:gd name="T79" fmla="*/ 12 h 108"/>
                  <a:gd name="T80" fmla="*/ 16 w 70"/>
                  <a:gd name="T81" fmla="*/ 16 h 108"/>
                  <a:gd name="T82" fmla="*/ 11 w 70"/>
                  <a:gd name="T83" fmla="*/ 19 h 108"/>
                  <a:gd name="T84" fmla="*/ 8 w 70"/>
                  <a:gd name="T85" fmla="*/ 23 h 108"/>
                  <a:gd name="T86" fmla="*/ 6 w 70"/>
                  <a:gd name="T87" fmla="*/ 28 h 108"/>
                  <a:gd name="T88" fmla="*/ 3 w 70"/>
                  <a:gd name="T89" fmla="*/ 28 h 108"/>
                  <a:gd name="T90" fmla="*/ 4 w 70"/>
                  <a:gd name="T91" fmla="*/ 20 h 108"/>
                  <a:gd name="T92" fmla="*/ 8 w 70"/>
                  <a:gd name="T93" fmla="*/ 12 h 108"/>
                  <a:gd name="T94" fmla="*/ 12 w 70"/>
                  <a:gd name="T95" fmla="*/ 6 h 108"/>
                  <a:gd name="T96" fmla="*/ 19 w 70"/>
                  <a:gd name="T97" fmla="*/ 3 h 108"/>
                  <a:gd name="T98" fmla="*/ 25 w 70"/>
                  <a:gd name="T99" fmla="*/ 0 h 108"/>
                  <a:gd name="T100" fmla="*/ 33 w 70"/>
                  <a:gd name="T10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108">
                    <a:moveTo>
                      <a:pt x="33" y="0"/>
                    </a:moveTo>
                    <a:lnTo>
                      <a:pt x="41" y="0"/>
                    </a:lnTo>
                    <a:lnTo>
                      <a:pt x="49" y="3"/>
                    </a:lnTo>
                    <a:lnTo>
                      <a:pt x="55" y="8"/>
                    </a:lnTo>
                    <a:lnTo>
                      <a:pt x="60" y="12"/>
                    </a:lnTo>
                    <a:lnTo>
                      <a:pt x="63" y="20"/>
                    </a:lnTo>
                    <a:lnTo>
                      <a:pt x="63" y="27"/>
                    </a:lnTo>
                    <a:lnTo>
                      <a:pt x="63" y="35"/>
                    </a:lnTo>
                    <a:lnTo>
                      <a:pt x="60" y="43"/>
                    </a:lnTo>
                    <a:lnTo>
                      <a:pt x="52" y="55"/>
                    </a:lnTo>
                    <a:lnTo>
                      <a:pt x="41" y="70"/>
                    </a:lnTo>
                    <a:lnTo>
                      <a:pt x="33" y="77"/>
                    </a:lnTo>
                    <a:lnTo>
                      <a:pt x="28" y="84"/>
                    </a:lnTo>
                    <a:lnTo>
                      <a:pt x="24" y="89"/>
                    </a:lnTo>
                    <a:lnTo>
                      <a:pt x="19" y="93"/>
                    </a:lnTo>
                    <a:lnTo>
                      <a:pt x="17" y="95"/>
                    </a:lnTo>
                    <a:lnTo>
                      <a:pt x="44" y="95"/>
                    </a:lnTo>
                    <a:lnTo>
                      <a:pt x="52" y="95"/>
                    </a:lnTo>
                    <a:lnTo>
                      <a:pt x="55" y="95"/>
                    </a:lnTo>
                    <a:lnTo>
                      <a:pt x="58" y="93"/>
                    </a:lnTo>
                    <a:lnTo>
                      <a:pt x="62" y="92"/>
                    </a:lnTo>
                    <a:lnTo>
                      <a:pt x="65" y="90"/>
                    </a:lnTo>
                    <a:lnTo>
                      <a:pt x="66" y="87"/>
                    </a:lnTo>
                    <a:lnTo>
                      <a:pt x="70" y="87"/>
                    </a:lnTo>
                    <a:lnTo>
                      <a:pt x="63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7" y="89"/>
                    </a:lnTo>
                    <a:lnTo>
                      <a:pt x="30" y="74"/>
                    </a:lnTo>
                    <a:lnTo>
                      <a:pt x="39" y="63"/>
                    </a:lnTo>
                    <a:lnTo>
                      <a:pt x="47" y="47"/>
                    </a:lnTo>
                    <a:lnTo>
                      <a:pt x="51" y="35"/>
                    </a:lnTo>
                    <a:lnTo>
                      <a:pt x="49" y="28"/>
                    </a:lnTo>
                    <a:lnTo>
                      <a:pt x="47" y="22"/>
                    </a:lnTo>
                    <a:lnTo>
                      <a:pt x="44" y="17"/>
                    </a:lnTo>
                    <a:lnTo>
                      <a:pt x="39" y="14"/>
                    </a:lnTo>
                    <a:lnTo>
                      <a:pt x="35" y="12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19" y="12"/>
                    </a:lnTo>
                    <a:lnTo>
                      <a:pt x="16" y="16"/>
                    </a:lnTo>
                    <a:lnTo>
                      <a:pt x="11" y="19"/>
                    </a:lnTo>
                    <a:lnTo>
                      <a:pt x="8" y="23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1" name="Line 5283"/>
              <p:cNvSpPr>
                <a:spLocks noChangeShapeType="1"/>
              </p:cNvSpPr>
              <p:nvPr/>
            </p:nvSpPr>
            <p:spPr bwMode="auto">
              <a:xfrm>
                <a:off x="10384" y="15688"/>
                <a:ext cx="22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2" name="Line 5284"/>
              <p:cNvSpPr>
                <a:spLocks noChangeShapeType="1"/>
              </p:cNvSpPr>
              <p:nvPr/>
            </p:nvSpPr>
            <p:spPr bwMode="auto">
              <a:xfrm>
                <a:off x="10384" y="1568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3" name="Line 5285"/>
              <p:cNvSpPr>
                <a:spLocks noChangeShapeType="1"/>
              </p:cNvSpPr>
              <p:nvPr/>
            </p:nvSpPr>
            <p:spPr bwMode="auto">
              <a:xfrm>
                <a:off x="10763" y="1568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4" name="Line 5286"/>
              <p:cNvSpPr>
                <a:spLocks noChangeShapeType="1"/>
              </p:cNvSpPr>
              <p:nvPr/>
            </p:nvSpPr>
            <p:spPr bwMode="auto">
              <a:xfrm>
                <a:off x="11141" y="1568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5" name="Line 5287"/>
              <p:cNvSpPr>
                <a:spLocks noChangeShapeType="1"/>
              </p:cNvSpPr>
              <p:nvPr/>
            </p:nvSpPr>
            <p:spPr bwMode="auto">
              <a:xfrm>
                <a:off x="11520" y="1568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6" name="Line 5288"/>
              <p:cNvSpPr>
                <a:spLocks noChangeShapeType="1"/>
              </p:cNvSpPr>
              <p:nvPr/>
            </p:nvSpPr>
            <p:spPr bwMode="auto">
              <a:xfrm>
                <a:off x="11898" y="1568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7" name="Line 5289"/>
              <p:cNvSpPr>
                <a:spLocks noChangeShapeType="1"/>
              </p:cNvSpPr>
              <p:nvPr/>
            </p:nvSpPr>
            <p:spPr bwMode="auto">
              <a:xfrm>
                <a:off x="12276" y="1568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8" name="Line 5290"/>
              <p:cNvSpPr>
                <a:spLocks noChangeShapeType="1"/>
              </p:cNvSpPr>
              <p:nvPr/>
            </p:nvSpPr>
            <p:spPr bwMode="auto">
              <a:xfrm>
                <a:off x="12654" y="1568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9" name="Line 5291"/>
              <p:cNvSpPr>
                <a:spLocks noChangeShapeType="1"/>
              </p:cNvSpPr>
              <p:nvPr/>
            </p:nvSpPr>
            <p:spPr bwMode="auto">
              <a:xfrm>
                <a:off x="10573" y="15688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0" name="Line 5292"/>
              <p:cNvSpPr>
                <a:spLocks noChangeShapeType="1"/>
              </p:cNvSpPr>
              <p:nvPr/>
            </p:nvSpPr>
            <p:spPr bwMode="auto">
              <a:xfrm>
                <a:off x="10952" y="15688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1" name="Line 5293"/>
              <p:cNvSpPr>
                <a:spLocks noChangeShapeType="1"/>
              </p:cNvSpPr>
              <p:nvPr/>
            </p:nvSpPr>
            <p:spPr bwMode="auto">
              <a:xfrm>
                <a:off x="11330" y="15688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2" name="Line 5294"/>
              <p:cNvSpPr>
                <a:spLocks noChangeShapeType="1"/>
              </p:cNvSpPr>
              <p:nvPr/>
            </p:nvSpPr>
            <p:spPr bwMode="auto">
              <a:xfrm>
                <a:off x="11709" y="15688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3" name="Line 5295"/>
              <p:cNvSpPr>
                <a:spLocks noChangeShapeType="1"/>
              </p:cNvSpPr>
              <p:nvPr/>
            </p:nvSpPr>
            <p:spPr bwMode="auto">
              <a:xfrm>
                <a:off x="12087" y="15688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4" name="Line 5296"/>
              <p:cNvSpPr>
                <a:spLocks noChangeShapeType="1"/>
              </p:cNvSpPr>
              <p:nvPr/>
            </p:nvSpPr>
            <p:spPr bwMode="auto">
              <a:xfrm>
                <a:off x="12466" y="15688"/>
                <a:ext cx="0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5" name="Line 5297"/>
              <p:cNvSpPr>
                <a:spLocks noChangeShapeType="1"/>
              </p:cNvSpPr>
              <p:nvPr/>
            </p:nvSpPr>
            <p:spPr bwMode="auto">
              <a:xfrm flipV="1">
                <a:off x="12654" y="15688"/>
                <a:ext cx="0" cy="1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6" name="Line 5298"/>
              <p:cNvSpPr>
                <a:spLocks noChangeShapeType="1"/>
              </p:cNvSpPr>
              <p:nvPr/>
            </p:nvSpPr>
            <p:spPr bwMode="auto">
              <a:xfrm flipH="1">
                <a:off x="12608" y="17505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7" name="Line 5299"/>
              <p:cNvSpPr>
                <a:spLocks noChangeShapeType="1"/>
              </p:cNvSpPr>
              <p:nvPr/>
            </p:nvSpPr>
            <p:spPr bwMode="auto">
              <a:xfrm flipH="1">
                <a:off x="12608" y="17202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8" name="Line 5300"/>
              <p:cNvSpPr>
                <a:spLocks noChangeShapeType="1"/>
              </p:cNvSpPr>
              <p:nvPr/>
            </p:nvSpPr>
            <p:spPr bwMode="auto">
              <a:xfrm flipH="1">
                <a:off x="12608" y="16899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9" name="Line 5301"/>
              <p:cNvSpPr>
                <a:spLocks noChangeShapeType="1"/>
              </p:cNvSpPr>
              <p:nvPr/>
            </p:nvSpPr>
            <p:spPr bwMode="auto">
              <a:xfrm flipH="1">
                <a:off x="12608" y="16596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0" name="Line 5302"/>
              <p:cNvSpPr>
                <a:spLocks noChangeShapeType="1"/>
              </p:cNvSpPr>
              <p:nvPr/>
            </p:nvSpPr>
            <p:spPr bwMode="auto">
              <a:xfrm flipH="1">
                <a:off x="12608" y="16294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1" name="Line 5303"/>
              <p:cNvSpPr>
                <a:spLocks noChangeShapeType="1"/>
              </p:cNvSpPr>
              <p:nvPr/>
            </p:nvSpPr>
            <p:spPr bwMode="auto">
              <a:xfrm flipH="1">
                <a:off x="12608" y="15991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2" name="Line 5304"/>
              <p:cNvSpPr>
                <a:spLocks noChangeShapeType="1"/>
              </p:cNvSpPr>
              <p:nvPr/>
            </p:nvSpPr>
            <p:spPr bwMode="auto">
              <a:xfrm flipH="1">
                <a:off x="12608" y="15688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3" name="Line 5305"/>
              <p:cNvSpPr>
                <a:spLocks noChangeShapeType="1"/>
              </p:cNvSpPr>
              <p:nvPr/>
            </p:nvSpPr>
            <p:spPr bwMode="auto">
              <a:xfrm flipH="1">
                <a:off x="12631" y="17354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4" name="Line 5306"/>
              <p:cNvSpPr>
                <a:spLocks noChangeShapeType="1"/>
              </p:cNvSpPr>
              <p:nvPr/>
            </p:nvSpPr>
            <p:spPr bwMode="auto">
              <a:xfrm flipH="1">
                <a:off x="12631" y="17051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5" name="Line 5307"/>
              <p:cNvSpPr>
                <a:spLocks noChangeShapeType="1"/>
              </p:cNvSpPr>
              <p:nvPr/>
            </p:nvSpPr>
            <p:spPr bwMode="auto">
              <a:xfrm flipH="1">
                <a:off x="12631" y="16748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6" name="Line 5308"/>
              <p:cNvSpPr>
                <a:spLocks noChangeShapeType="1"/>
              </p:cNvSpPr>
              <p:nvPr/>
            </p:nvSpPr>
            <p:spPr bwMode="auto">
              <a:xfrm flipH="1">
                <a:off x="12631" y="16445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7" name="Line 5309"/>
              <p:cNvSpPr>
                <a:spLocks noChangeShapeType="1"/>
              </p:cNvSpPr>
              <p:nvPr/>
            </p:nvSpPr>
            <p:spPr bwMode="auto">
              <a:xfrm flipH="1">
                <a:off x="12631" y="16143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8" name="Line 5310"/>
              <p:cNvSpPr>
                <a:spLocks noChangeShapeType="1"/>
              </p:cNvSpPr>
              <p:nvPr/>
            </p:nvSpPr>
            <p:spPr bwMode="auto">
              <a:xfrm flipH="1">
                <a:off x="12631" y="15840"/>
                <a:ext cx="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9" name="Freeform 5311"/>
              <p:cNvSpPr>
                <a:spLocks/>
              </p:cNvSpPr>
              <p:nvPr/>
            </p:nvSpPr>
            <p:spPr bwMode="auto">
              <a:xfrm>
                <a:off x="10852" y="17708"/>
                <a:ext cx="62" cy="72"/>
              </a:xfrm>
              <a:custGeom>
                <a:avLst/>
                <a:gdLst>
                  <a:gd name="T0" fmla="*/ 70 w 124"/>
                  <a:gd name="T1" fmla="*/ 0 h 145"/>
                  <a:gd name="T2" fmla="*/ 84 w 124"/>
                  <a:gd name="T3" fmla="*/ 2 h 145"/>
                  <a:gd name="T4" fmla="*/ 99 w 124"/>
                  <a:gd name="T5" fmla="*/ 6 h 145"/>
                  <a:gd name="T6" fmla="*/ 102 w 124"/>
                  <a:gd name="T7" fmla="*/ 10 h 145"/>
                  <a:gd name="T8" fmla="*/ 105 w 124"/>
                  <a:gd name="T9" fmla="*/ 10 h 145"/>
                  <a:gd name="T10" fmla="*/ 108 w 124"/>
                  <a:gd name="T11" fmla="*/ 10 h 145"/>
                  <a:gd name="T12" fmla="*/ 110 w 124"/>
                  <a:gd name="T13" fmla="*/ 8 h 145"/>
                  <a:gd name="T14" fmla="*/ 111 w 124"/>
                  <a:gd name="T15" fmla="*/ 5 h 145"/>
                  <a:gd name="T16" fmla="*/ 113 w 124"/>
                  <a:gd name="T17" fmla="*/ 0 h 145"/>
                  <a:gd name="T18" fmla="*/ 118 w 124"/>
                  <a:gd name="T19" fmla="*/ 0 h 145"/>
                  <a:gd name="T20" fmla="*/ 121 w 124"/>
                  <a:gd name="T21" fmla="*/ 46 h 145"/>
                  <a:gd name="T22" fmla="*/ 118 w 124"/>
                  <a:gd name="T23" fmla="*/ 46 h 145"/>
                  <a:gd name="T24" fmla="*/ 110 w 124"/>
                  <a:gd name="T25" fmla="*/ 29 h 145"/>
                  <a:gd name="T26" fmla="*/ 99 w 124"/>
                  <a:gd name="T27" fmla="*/ 16 h 145"/>
                  <a:gd name="T28" fmla="*/ 86 w 124"/>
                  <a:gd name="T29" fmla="*/ 10 h 145"/>
                  <a:gd name="T30" fmla="*/ 72 w 124"/>
                  <a:gd name="T31" fmla="*/ 6 h 145"/>
                  <a:gd name="T32" fmla="*/ 62 w 124"/>
                  <a:gd name="T33" fmla="*/ 8 h 145"/>
                  <a:gd name="T34" fmla="*/ 54 w 124"/>
                  <a:gd name="T35" fmla="*/ 10 h 145"/>
                  <a:gd name="T36" fmla="*/ 46 w 124"/>
                  <a:gd name="T37" fmla="*/ 14 h 145"/>
                  <a:gd name="T38" fmla="*/ 40 w 124"/>
                  <a:gd name="T39" fmla="*/ 19 h 145"/>
                  <a:gd name="T40" fmla="*/ 33 w 124"/>
                  <a:gd name="T41" fmla="*/ 27 h 145"/>
                  <a:gd name="T42" fmla="*/ 29 w 124"/>
                  <a:gd name="T43" fmla="*/ 37 h 145"/>
                  <a:gd name="T44" fmla="*/ 24 w 124"/>
                  <a:gd name="T45" fmla="*/ 54 h 145"/>
                  <a:gd name="T46" fmla="*/ 22 w 124"/>
                  <a:gd name="T47" fmla="*/ 75 h 145"/>
                  <a:gd name="T48" fmla="*/ 24 w 124"/>
                  <a:gd name="T49" fmla="*/ 92 h 145"/>
                  <a:gd name="T50" fmla="*/ 29 w 124"/>
                  <a:gd name="T51" fmla="*/ 107 h 145"/>
                  <a:gd name="T52" fmla="*/ 33 w 124"/>
                  <a:gd name="T53" fmla="*/ 114 h 145"/>
                  <a:gd name="T54" fmla="*/ 40 w 124"/>
                  <a:gd name="T55" fmla="*/ 122 h 145"/>
                  <a:gd name="T56" fmla="*/ 46 w 124"/>
                  <a:gd name="T57" fmla="*/ 127 h 145"/>
                  <a:gd name="T58" fmla="*/ 59 w 124"/>
                  <a:gd name="T59" fmla="*/ 134 h 145"/>
                  <a:gd name="T60" fmla="*/ 75 w 124"/>
                  <a:gd name="T61" fmla="*/ 135 h 145"/>
                  <a:gd name="T62" fmla="*/ 83 w 124"/>
                  <a:gd name="T63" fmla="*/ 134 h 145"/>
                  <a:gd name="T64" fmla="*/ 91 w 124"/>
                  <a:gd name="T65" fmla="*/ 132 h 145"/>
                  <a:gd name="T66" fmla="*/ 97 w 124"/>
                  <a:gd name="T67" fmla="*/ 129 h 145"/>
                  <a:gd name="T68" fmla="*/ 105 w 124"/>
                  <a:gd name="T69" fmla="*/ 124 h 145"/>
                  <a:gd name="T70" fmla="*/ 113 w 124"/>
                  <a:gd name="T71" fmla="*/ 116 h 145"/>
                  <a:gd name="T72" fmla="*/ 121 w 124"/>
                  <a:gd name="T73" fmla="*/ 107 h 145"/>
                  <a:gd name="T74" fmla="*/ 124 w 124"/>
                  <a:gd name="T75" fmla="*/ 108 h 145"/>
                  <a:gd name="T76" fmla="*/ 111 w 124"/>
                  <a:gd name="T77" fmla="*/ 124 h 145"/>
                  <a:gd name="T78" fmla="*/ 99 w 124"/>
                  <a:gd name="T79" fmla="*/ 135 h 145"/>
                  <a:gd name="T80" fmla="*/ 84 w 124"/>
                  <a:gd name="T81" fmla="*/ 141 h 145"/>
                  <a:gd name="T82" fmla="*/ 67 w 124"/>
                  <a:gd name="T83" fmla="*/ 145 h 145"/>
                  <a:gd name="T84" fmla="*/ 45 w 124"/>
                  <a:gd name="T85" fmla="*/ 141 h 145"/>
                  <a:gd name="T86" fmla="*/ 27 w 124"/>
                  <a:gd name="T87" fmla="*/ 132 h 145"/>
                  <a:gd name="T88" fmla="*/ 13 w 124"/>
                  <a:gd name="T89" fmla="*/ 119 h 145"/>
                  <a:gd name="T90" fmla="*/ 3 w 124"/>
                  <a:gd name="T91" fmla="*/ 99 h 145"/>
                  <a:gd name="T92" fmla="*/ 0 w 124"/>
                  <a:gd name="T93" fmla="*/ 75 h 145"/>
                  <a:gd name="T94" fmla="*/ 2 w 124"/>
                  <a:gd name="T95" fmla="*/ 54 h 145"/>
                  <a:gd name="T96" fmla="*/ 8 w 124"/>
                  <a:gd name="T97" fmla="*/ 37 h 145"/>
                  <a:gd name="T98" fmla="*/ 19 w 124"/>
                  <a:gd name="T99" fmla="*/ 21 h 145"/>
                  <a:gd name="T100" fmla="*/ 33 w 124"/>
                  <a:gd name="T101" fmla="*/ 10 h 145"/>
                  <a:gd name="T102" fmla="*/ 51 w 124"/>
                  <a:gd name="T103" fmla="*/ 2 h 145"/>
                  <a:gd name="T104" fmla="*/ 70 w 124"/>
                  <a:gd name="T10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4" h="145">
                    <a:moveTo>
                      <a:pt x="70" y="0"/>
                    </a:moveTo>
                    <a:lnTo>
                      <a:pt x="84" y="2"/>
                    </a:lnTo>
                    <a:lnTo>
                      <a:pt x="99" y="6"/>
                    </a:lnTo>
                    <a:lnTo>
                      <a:pt x="102" y="10"/>
                    </a:lnTo>
                    <a:lnTo>
                      <a:pt x="105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1" y="46"/>
                    </a:lnTo>
                    <a:lnTo>
                      <a:pt x="118" y="46"/>
                    </a:lnTo>
                    <a:lnTo>
                      <a:pt x="110" y="29"/>
                    </a:lnTo>
                    <a:lnTo>
                      <a:pt x="99" y="16"/>
                    </a:lnTo>
                    <a:lnTo>
                      <a:pt x="86" y="10"/>
                    </a:lnTo>
                    <a:lnTo>
                      <a:pt x="72" y="6"/>
                    </a:lnTo>
                    <a:lnTo>
                      <a:pt x="62" y="8"/>
                    </a:lnTo>
                    <a:lnTo>
                      <a:pt x="54" y="10"/>
                    </a:lnTo>
                    <a:lnTo>
                      <a:pt x="46" y="14"/>
                    </a:lnTo>
                    <a:lnTo>
                      <a:pt x="40" y="19"/>
                    </a:lnTo>
                    <a:lnTo>
                      <a:pt x="33" y="27"/>
                    </a:lnTo>
                    <a:lnTo>
                      <a:pt x="29" y="37"/>
                    </a:lnTo>
                    <a:lnTo>
                      <a:pt x="24" y="54"/>
                    </a:lnTo>
                    <a:lnTo>
                      <a:pt x="22" y="75"/>
                    </a:lnTo>
                    <a:lnTo>
                      <a:pt x="24" y="92"/>
                    </a:lnTo>
                    <a:lnTo>
                      <a:pt x="29" y="107"/>
                    </a:lnTo>
                    <a:lnTo>
                      <a:pt x="33" y="114"/>
                    </a:lnTo>
                    <a:lnTo>
                      <a:pt x="40" y="122"/>
                    </a:lnTo>
                    <a:lnTo>
                      <a:pt x="46" y="127"/>
                    </a:lnTo>
                    <a:lnTo>
                      <a:pt x="59" y="134"/>
                    </a:lnTo>
                    <a:lnTo>
                      <a:pt x="75" y="135"/>
                    </a:lnTo>
                    <a:lnTo>
                      <a:pt x="83" y="134"/>
                    </a:lnTo>
                    <a:lnTo>
                      <a:pt x="91" y="132"/>
                    </a:lnTo>
                    <a:lnTo>
                      <a:pt x="97" y="129"/>
                    </a:lnTo>
                    <a:lnTo>
                      <a:pt x="105" y="124"/>
                    </a:lnTo>
                    <a:lnTo>
                      <a:pt x="113" y="116"/>
                    </a:lnTo>
                    <a:lnTo>
                      <a:pt x="121" y="107"/>
                    </a:lnTo>
                    <a:lnTo>
                      <a:pt x="124" y="108"/>
                    </a:lnTo>
                    <a:lnTo>
                      <a:pt x="111" y="124"/>
                    </a:lnTo>
                    <a:lnTo>
                      <a:pt x="99" y="135"/>
                    </a:lnTo>
                    <a:lnTo>
                      <a:pt x="84" y="141"/>
                    </a:lnTo>
                    <a:lnTo>
                      <a:pt x="67" y="145"/>
                    </a:lnTo>
                    <a:lnTo>
                      <a:pt x="45" y="141"/>
                    </a:lnTo>
                    <a:lnTo>
                      <a:pt x="27" y="132"/>
                    </a:lnTo>
                    <a:lnTo>
                      <a:pt x="13" y="119"/>
                    </a:lnTo>
                    <a:lnTo>
                      <a:pt x="3" y="99"/>
                    </a:lnTo>
                    <a:lnTo>
                      <a:pt x="0" y="75"/>
                    </a:lnTo>
                    <a:lnTo>
                      <a:pt x="2" y="54"/>
                    </a:lnTo>
                    <a:lnTo>
                      <a:pt x="8" y="37"/>
                    </a:lnTo>
                    <a:lnTo>
                      <a:pt x="19" y="21"/>
                    </a:lnTo>
                    <a:lnTo>
                      <a:pt x="33" y="10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0" name="Freeform 5312"/>
              <p:cNvSpPr>
                <a:spLocks/>
              </p:cNvSpPr>
              <p:nvPr/>
            </p:nvSpPr>
            <p:spPr bwMode="auto">
              <a:xfrm>
                <a:off x="10917" y="17732"/>
                <a:ext cx="52" cy="48"/>
              </a:xfrm>
              <a:custGeom>
                <a:avLst/>
                <a:gdLst>
                  <a:gd name="T0" fmla="*/ 0 w 105"/>
                  <a:gd name="T1" fmla="*/ 0 h 95"/>
                  <a:gd name="T2" fmla="*/ 34 w 105"/>
                  <a:gd name="T3" fmla="*/ 0 h 95"/>
                  <a:gd name="T4" fmla="*/ 34 w 105"/>
                  <a:gd name="T5" fmla="*/ 62 h 95"/>
                  <a:gd name="T6" fmla="*/ 34 w 105"/>
                  <a:gd name="T7" fmla="*/ 70 h 95"/>
                  <a:gd name="T8" fmla="*/ 35 w 105"/>
                  <a:gd name="T9" fmla="*/ 76 h 95"/>
                  <a:gd name="T10" fmla="*/ 39 w 105"/>
                  <a:gd name="T11" fmla="*/ 79 h 95"/>
                  <a:gd name="T12" fmla="*/ 43 w 105"/>
                  <a:gd name="T13" fmla="*/ 82 h 95"/>
                  <a:gd name="T14" fmla="*/ 50 w 105"/>
                  <a:gd name="T15" fmla="*/ 84 h 95"/>
                  <a:gd name="T16" fmla="*/ 54 w 105"/>
                  <a:gd name="T17" fmla="*/ 82 h 95"/>
                  <a:gd name="T18" fmla="*/ 59 w 105"/>
                  <a:gd name="T19" fmla="*/ 81 h 95"/>
                  <a:gd name="T20" fmla="*/ 62 w 105"/>
                  <a:gd name="T21" fmla="*/ 78 h 95"/>
                  <a:gd name="T22" fmla="*/ 67 w 105"/>
                  <a:gd name="T23" fmla="*/ 74 h 95"/>
                  <a:gd name="T24" fmla="*/ 72 w 105"/>
                  <a:gd name="T25" fmla="*/ 70 h 95"/>
                  <a:gd name="T26" fmla="*/ 72 w 105"/>
                  <a:gd name="T27" fmla="*/ 17 h 95"/>
                  <a:gd name="T28" fmla="*/ 72 w 105"/>
                  <a:gd name="T29" fmla="*/ 12 h 95"/>
                  <a:gd name="T30" fmla="*/ 70 w 105"/>
                  <a:gd name="T31" fmla="*/ 9 h 95"/>
                  <a:gd name="T32" fmla="*/ 69 w 105"/>
                  <a:gd name="T33" fmla="*/ 6 h 95"/>
                  <a:gd name="T34" fmla="*/ 67 w 105"/>
                  <a:gd name="T35" fmla="*/ 4 h 95"/>
                  <a:gd name="T36" fmla="*/ 62 w 105"/>
                  <a:gd name="T37" fmla="*/ 4 h 95"/>
                  <a:gd name="T38" fmla="*/ 58 w 105"/>
                  <a:gd name="T39" fmla="*/ 3 h 95"/>
                  <a:gd name="T40" fmla="*/ 58 w 105"/>
                  <a:gd name="T41" fmla="*/ 0 h 95"/>
                  <a:gd name="T42" fmla="*/ 89 w 105"/>
                  <a:gd name="T43" fmla="*/ 0 h 95"/>
                  <a:gd name="T44" fmla="*/ 89 w 105"/>
                  <a:gd name="T45" fmla="*/ 57 h 95"/>
                  <a:gd name="T46" fmla="*/ 89 w 105"/>
                  <a:gd name="T47" fmla="*/ 65 h 95"/>
                  <a:gd name="T48" fmla="*/ 89 w 105"/>
                  <a:gd name="T49" fmla="*/ 71 h 95"/>
                  <a:gd name="T50" fmla="*/ 89 w 105"/>
                  <a:gd name="T51" fmla="*/ 76 h 95"/>
                  <a:gd name="T52" fmla="*/ 91 w 105"/>
                  <a:gd name="T53" fmla="*/ 79 h 95"/>
                  <a:gd name="T54" fmla="*/ 93 w 105"/>
                  <a:gd name="T55" fmla="*/ 81 h 95"/>
                  <a:gd name="T56" fmla="*/ 94 w 105"/>
                  <a:gd name="T57" fmla="*/ 82 h 95"/>
                  <a:gd name="T58" fmla="*/ 96 w 105"/>
                  <a:gd name="T59" fmla="*/ 82 h 95"/>
                  <a:gd name="T60" fmla="*/ 99 w 105"/>
                  <a:gd name="T61" fmla="*/ 82 h 95"/>
                  <a:gd name="T62" fmla="*/ 104 w 105"/>
                  <a:gd name="T63" fmla="*/ 81 h 95"/>
                  <a:gd name="T64" fmla="*/ 105 w 105"/>
                  <a:gd name="T65" fmla="*/ 84 h 95"/>
                  <a:gd name="T66" fmla="*/ 77 w 105"/>
                  <a:gd name="T67" fmla="*/ 95 h 95"/>
                  <a:gd name="T68" fmla="*/ 72 w 105"/>
                  <a:gd name="T69" fmla="*/ 95 h 95"/>
                  <a:gd name="T70" fmla="*/ 72 w 105"/>
                  <a:gd name="T71" fmla="*/ 76 h 95"/>
                  <a:gd name="T72" fmla="*/ 67 w 105"/>
                  <a:gd name="T73" fmla="*/ 82 h 95"/>
                  <a:gd name="T74" fmla="*/ 61 w 105"/>
                  <a:gd name="T75" fmla="*/ 87 h 95"/>
                  <a:gd name="T76" fmla="*/ 58 w 105"/>
                  <a:gd name="T77" fmla="*/ 90 h 95"/>
                  <a:gd name="T78" fmla="*/ 54 w 105"/>
                  <a:gd name="T79" fmla="*/ 92 h 95"/>
                  <a:gd name="T80" fmla="*/ 48 w 105"/>
                  <a:gd name="T81" fmla="*/ 95 h 95"/>
                  <a:gd name="T82" fmla="*/ 40 w 105"/>
                  <a:gd name="T83" fmla="*/ 95 h 95"/>
                  <a:gd name="T84" fmla="*/ 35 w 105"/>
                  <a:gd name="T85" fmla="*/ 95 h 95"/>
                  <a:gd name="T86" fmla="*/ 31 w 105"/>
                  <a:gd name="T87" fmla="*/ 93 h 95"/>
                  <a:gd name="T88" fmla="*/ 27 w 105"/>
                  <a:gd name="T89" fmla="*/ 90 h 95"/>
                  <a:gd name="T90" fmla="*/ 23 w 105"/>
                  <a:gd name="T91" fmla="*/ 86 h 95"/>
                  <a:gd name="T92" fmla="*/ 19 w 105"/>
                  <a:gd name="T93" fmla="*/ 79 h 95"/>
                  <a:gd name="T94" fmla="*/ 18 w 105"/>
                  <a:gd name="T95" fmla="*/ 74 h 95"/>
                  <a:gd name="T96" fmla="*/ 16 w 105"/>
                  <a:gd name="T97" fmla="*/ 66 h 95"/>
                  <a:gd name="T98" fmla="*/ 16 w 105"/>
                  <a:gd name="T99" fmla="*/ 59 h 95"/>
                  <a:gd name="T100" fmla="*/ 16 w 105"/>
                  <a:gd name="T101" fmla="*/ 17 h 95"/>
                  <a:gd name="T102" fmla="*/ 16 w 105"/>
                  <a:gd name="T103" fmla="*/ 12 h 95"/>
                  <a:gd name="T104" fmla="*/ 15 w 105"/>
                  <a:gd name="T105" fmla="*/ 9 h 95"/>
                  <a:gd name="T106" fmla="*/ 13 w 105"/>
                  <a:gd name="T107" fmla="*/ 6 h 95"/>
                  <a:gd name="T108" fmla="*/ 12 w 105"/>
                  <a:gd name="T109" fmla="*/ 4 h 95"/>
                  <a:gd name="T110" fmla="*/ 7 w 105"/>
                  <a:gd name="T111" fmla="*/ 4 h 95"/>
                  <a:gd name="T112" fmla="*/ 0 w 105"/>
                  <a:gd name="T113" fmla="*/ 3 h 95"/>
                  <a:gd name="T114" fmla="*/ 0 w 105"/>
                  <a:gd name="T1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" h="95">
                    <a:moveTo>
                      <a:pt x="0" y="0"/>
                    </a:moveTo>
                    <a:lnTo>
                      <a:pt x="34" y="0"/>
                    </a:lnTo>
                    <a:lnTo>
                      <a:pt x="34" y="62"/>
                    </a:lnTo>
                    <a:lnTo>
                      <a:pt x="34" y="70"/>
                    </a:lnTo>
                    <a:lnTo>
                      <a:pt x="35" y="76"/>
                    </a:lnTo>
                    <a:lnTo>
                      <a:pt x="39" y="79"/>
                    </a:lnTo>
                    <a:lnTo>
                      <a:pt x="43" y="82"/>
                    </a:lnTo>
                    <a:lnTo>
                      <a:pt x="50" y="84"/>
                    </a:lnTo>
                    <a:lnTo>
                      <a:pt x="54" y="82"/>
                    </a:lnTo>
                    <a:lnTo>
                      <a:pt x="59" y="81"/>
                    </a:lnTo>
                    <a:lnTo>
                      <a:pt x="62" y="78"/>
                    </a:lnTo>
                    <a:lnTo>
                      <a:pt x="67" y="74"/>
                    </a:lnTo>
                    <a:lnTo>
                      <a:pt x="72" y="70"/>
                    </a:lnTo>
                    <a:lnTo>
                      <a:pt x="72" y="17"/>
                    </a:lnTo>
                    <a:lnTo>
                      <a:pt x="72" y="12"/>
                    </a:lnTo>
                    <a:lnTo>
                      <a:pt x="70" y="9"/>
                    </a:lnTo>
                    <a:lnTo>
                      <a:pt x="69" y="6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8" y="3"/>
                    </a:lnTo>
                    <a:lnTo>
                      <a:pt x="58" y="0"/>
                    </a:lnTo>
                    <a:lnTo>
                      <a:pt x="89" y="0"/>
                    </a:lnTo>
                    <a:lnTo>
                      <a:pt x="89" y="57"/>
                    </a:lnTo>
                    <a:lnTo>
                      <a:pt x="89" y="65"/>
                    </a:lnTo>
                    <a:lnTo>
                      <a:pt x="89" y="71"/>
                    </a:lnTo>
                    <a:lnTo>
                      <a:pt x="89" y="76"/>
                    </a:lnTo>
                    <a:lnTo>
                      <a:pt x="91" y="79"/>
                    </a:lnTo>
                    <a:lnTo>
                      <a:pt x="93" y="81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99" y="82"/>
                    </a:lnTo>
                    <a:lnTo>
                      <a:pt x="104" y="81"/>
                    </a:lnTo>
                    <a:lnTo>
                      <a:pt x="105" y="84"/>
                    </a:lnTo>
                    <a:lnTo>
                      <a:pt x="77" y="95"/>
                    </a:lnTo>
                    <a:lnTo>
                      <a:pt x="72" y="95"/>
                    </a:lnTo>
                    <a:lnTo>
                      <a:pt x="72" y="76"/>
                    </a:lnTo>
                    <a:lnTo>
                      <a:pt x="67" y="82"/>
                    </a:lnTo>
                    <a:lnTo>
                      <a:pt x="61" y="87"/>
                    </a:lnTo>
                    <a:lnTo>
                      <a:pt x="58" y="90"/>
                    </a:lnTo>
                    <a:lnTo>
                      <a:pt x="54" y="92"/>
                    </a:lnTo>
                    <a:lnTo>
                      <a:pt x="48" y="95"/>
                    </a:lnTo>
                    <a:lnTo>
                      <a:pt x="40" y="95"/>
                    </a:lnTo>
                    <a:lnTo>
                      <a:pt x="35" y="95"/>
                    </a:lnTo>
                    <a:lnTo>
                      <a:pt x="31" y="93"/>
                    </a:lnTo>
                    <a:lnTo>
                      <a:pt x="27" y="90"/>
                    </a:lnTo>
                    <a:lnTo>
                      <a:pt x="23" y="86"/>
                    </a:lnTo>
                    <a:lnTo>
                      <a:pt x="19" y="79"/>
                    </a:lnTo>
                    <a:lnTo>
                      <a:pt x="18" y="74"/>
                    </a:lnTo>
                    <a:lnTo>
                      <a:pt x="16" y="66"/>
                    </a:lnTo>
                    <a:lnTo>
                      <a:pt x="16" y="59"/>
                    </a:lnTo>
                    <a:lnTo>
                      <a:pt x="16" y="17"/>
                    </a:lnTo>
                    <a:lnTo>
                      <a:pt x="16" y="12"/>
                    </a:lnTo>
                    <a:lnTo>
                      <a:pt x="15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7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1" name="Freeform 5313"/>
              <p:cNvSpPr>
                <a:spLocks/>
              </p:cNvSpPr>
              <p:nvPr/>
            </p:nvSpPr>
            <p:spPr bwMode="auto">
              <a:xfrm>
                <a:off x="10970" y="17730"/>
                <a:ext cx="34" cy="49"/>
              </a:xfrm>
              <a:custGeom>
                <a:avLst/>
                <a:gdLst>
                  <a:gd name="T0" fmla="*/ 27 w 68"/>
                  <a:gd name="T1" fmla="*/ 0 h 96"/>
                  <a:gd name="T2" fmla="*/ 32 w 68"/>
                  <a:gd name="T3" fmla="*/ 0 h 96"/>
                  <a:gd name="T4" fmla="*/ 32 w 68"/>
                  <a:gd name="T5" fmla="*/ 20 h 96"/>
                  <a:gd name="T6" fmla="*/ 38 w 68"/>
                  <a:gd name="T7" fmla="*/ 12 h 96"/>
                  <a:gd name="T8" fmla="*/ 43 w 68"/>
                  <a:gd name="T9" fmla="*/ 6 h 96"/>
                  <a:gd name="T10" fmla="*/ 49 w 68"/>
                  <a:gd name="T11" fmla="*/ 1 h 96"/>
                  <a:gd name="T12" fmla="*/ 55 w 68"/>
                  <a:gd name="T13" fmla="*/ 0 h 96"/>
                  <a:gd name="T14" fmla="*/ 60 w 68"/>
                  <a:gd name="T15" fmla="*/ 1 h 96"/>
                  <a:gd name="T16" fmla="*/ 65 w 68"/>
                  <a:gd name="T17" fmla="*/ 3 h 96"/>
                  <a:gd name="T18" fmla="*/ 68 w 68"/>
                  <a:gd name="T19" fmla="*/ 7 h 96"/>
                  <a:gd name="T20" fmla="*/ 68 w 68"/>
                  <a:gd name="T21" fmla="*/ 11 h 96"/>
                  <a:gd name="T22" fmla="*/ 68 w 68"/>
                  <a:gd name="T23" fmla="*/ 15 h 96"/>
                  <a:gd name="T24" fmla="*/ 65 w 68"/>
                  <a:gd name="T25" fmla="*/ 19 h 96"/>
                  <a:gd name="T26" fmla="*/ 63 w 68"/>
                  <a:gd name="T27" fmla="*/ 20 h 96"/>
                  <a:gd name="T28" fmla="*/ 60 w 68"/>
                  <a:gd name="T29" fmla="*/ 20 h 96"/>
                  <a:gd name="T30" fmla="*/ 55 w 68"/>
                  <a:gd name="T31" fmla="*/ 20 h 96"/>
                  <a:gd name="T32" fmla="*/ 52 w 68"/>
                  <a:gd name="T33" fmla="*/ 17 h 96"/>
                  <a:gd name="T34" fmla="*/ 48 w 68"/>
                  <a:gd name="T35" fmla="*/ 14 h 96"/>
                  <a:gd name="T36" fmla="*/ 44 w 68"/>
                  <a:gd name="T37" fmla="*/ 14 h 96"/>
                  <a:gd name="T38" fmla="*/ 43 w 68"/>
                  <a:gd name="T39" fmla="*/ 14 h 96"/>
                  <a:gd name="T40" fmla="*/ 41 w 68"/>
                  <a:gd name="T41" fmla="*/ 15 h 96"/>
                  <a:gd name="T42" fmla="*/ 36 w 68"/>
                  <a:gd name="T43" fmla="*/ 22 h 96"/>
                  <a:gd name="T44" fmla="*/ 32 w 68"/>
                  <a:gd name="T45" fmla="*/ 30 h 96"/>
                  <a:gd name="T46" fmla="*/ 32 w 68"/>
                  <a:gd name="T47" fmla="*/ 74 h 96"/>
                  <a:gd name="T48" fmla="*/ 32 w 68"/>
                  <a:gd name="T49" fmla="*/ 81 h 96"/>
                  <a:gd name="T50" fmla="*/ 33 w 68"/>
                  <a:gd name="T51" fmla="*/ 85 h 96"/>
                  <a:gd name="T52" fmla="*/ 35 w 68"/>
                  <a:gd name="T53" fmla="*/ 89 h 96"/>
                  <a:gd name="T54" fmla="*/ 38 w 68"/>
                  <a:gd name="T55" fmla="*/ 90 h 96"/>
                  <a:gd name="T56" fmla="*/ 43 w 68"/>
                  <a:gd name="T57" fmla="*/ 92 h 96"/>
                  <a:gd name="T58" fmla="*/ 48 w 68"/>
                  <a:gd name="T59" fmla="*/ 92 h 96"/>
                  <a:gd name="T60" fmla="*/ 48 w 68"/>
                  <a:gd name="T61" fmla="*/ 96 h 96"/>
                  <a:gd name="T62" fmla="*/ 0 w 68"/>
                  <a:gd name="T63" fmla="*/ 96 h 96"/>
                  <a:gd name="T64" fmla="*/ 0 w 68"/>
                  <a:gd name="T65" fmla="*/ 92 h 96"/>
                  <a:gd name="T66" fmla="*/ 6 w 68"/>
                  <a:gd name="T67" fmla="*/ 92 h 96"/>
                  <a:gd name="T68" fmla="*/ 11 w 68"/>
                  <a:gd name="T69" fmla="*/ 90 h 96"/>
                  <a:gd name="T70" fmla="*/ 13 w 68"/>
                  <a:gd name="T71" fmla="*/ 87 h 96"/>
                  <a:gd name="T72" fmla="*/ 14 w 68"/>
                  <a:gd name="T73" fmla="*/ 84 h 96"/>
                  <a:gd name="T74" fmla="*/ 14 w 68"/>
                  <a:gd name="T75" fmla="*/ 82 h 96"/>
                  <a:gd name="T76" fmla="*/ 14 w 68"/>
                  <a:gd name="T77" fmla="*/ 79 h 96"/>
                  <a:gd name="T78" fmla="*/ 14 w 68"/>
                  <a:gd name="T79" fmla="*/ 74 h 96"/>
                  <a:gd name="T80" fmla="*/ 14 w 68"/>
                  <a:gd name="T81" fmla="*/ 39 h 96"/>
                  <a:gd name="T82" fmla="*/ 14 w 68"/>
                  <a:gd name="T83" fmla="*/ 30 h 96"/>
                  <a:gd name="T84" fmla="*/ 14 w 68"/>
                  <a:gd name="T85" fmla="*/ 23 h 96"/>
                  <a:gd name="T86" fmla="*/ 14 w 68"/>
                  <a:gd name="T87" fmla="*/ 20 h 96"/>
                  <a:gd name="T88" fmla="*/ 13 w 68"/>
                  <a:gd name="T89" fmla="*/ 17 h 96"/>
                  <a:gd name="T90" fmla="*/ 11 w 68"/>
                  <a:gd name="T91" fmla="*/ 15 h 96"/>
                  <a:gd name="T92" fmla="*/ 9 w 68"/>
                  <a:gd name="T93" fmla="*/ 14 h 96"/>
                  <a:gd name="T94" fmla="*/ 8 w 68"/>
                  <a:gd name="T95" fmla="*/ 14 h 96"/>
                  <a:gd name="T96" fmla="*/ 5 w 68"/>
                  <a:gd name="T97" fmla="*/ 14 h 96"/>
                  <a:gd name="T98" fmla="*/ 0 w 68"/>
                  <a:gd name="T99" fmla="*/ 15 h 96"/>
                  <a:gd name="T100" fmla="*/ 0 w 68"/>
                  <a:gd name="T101" fmla="*/ 11 h 96"/>
                  <a:gd name="T102" fmla="*/ 27 w 68"/>
                  <a:gd name="T10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" h="96">
                    <a:moveTo>
                      <a:pt x="27" y="0"/>
                    </a:moveTo>
                    <a:lnTo>
                      <a:pt x="32" y="0"/>
                    </a:lnTo>
                    <a:lnTo>
                      <a:pt x="32" y="20"/>
                    </a:lnTo>
                    <a:lnTo>
                      <a:pt x="38" y="12"/>
                    </a:lnTo>
                    <a:lnTo>
                      <a:pt x="43" y="6"/>
                    </a:lnTo>
                    <a:lnTo>
                      <a:pt x="49" y="1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5" y="3"/>
                    </a:lnTo>
                    <a:lnTo>
                      <a:pt x="68" y="7"/>
                    </a:lnTo>
                    <a:lnTo>
                      <a:pt x="68" y="11"/>
                    </a:lnTo>
                    <a:lnTo>
                      <a:pt x="68" y="15"/>
                    </a:lnTo>
                    <a:lnTo>
                      <a:pt x="65" y="19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5" y="20"/>
                    </a:lnTo>
                    <a:lnTo>
                      <a:pt x="52" y="17"/>
                    </a:lnTo>
                    <a:lnTo>
                      <a:pt x="48" y="14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1" y="15"/>
                    </a:lnTo>
                    <a:lnTo>
                      <a:pt x="36" y="22"/>
                    </a:lnTo>
                    <a:lnTo>
                      <a:pt x="32" y="30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33" y="85"/>
                    </a:lnTo>
                    <a:lnTo>
                      <a:pt x="35" y="89"/>
                    </a:lnTo>
                    <a:lnTo>
                      <a:pt x="38" y="90"/>
                    </a:lnTo>
                    <a:lnTo>
                      <a:pt x="43" y="92"/>
                    </a:lnTo>
                    <a:lnTo>
                      <a:pt x="48" y="92"/>
                    </a:lnTo>
                    <a:lnTo>
                      <a:pt x="48" y="96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6" y="92"/>
                    </a:lnTo>
                    <a:lnTo>
                      <a:pt x="11" y="90"/>
                    </a:lnTo>
                    <a:lnTo>
                      <a:pt x="13" y="87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4" y="79"/>
                    </a:lnTo>
                    <a:lnTo>
                      <a:pt x="14" y="74"/>
                    </a:lnTo>
                    <a:lnTo>
                      <a:pt x="14" y="39"/>
                    </a:lnTo>
                    <a:lnTo>
                      <a:pt x="14" y="30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3" y="17"/>
                    </a:lnTo>
                    <a:lnTo>
                      <a:pt x="11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2" name="Freeform 5314"/>
              <p:cNvSpPr>
                <a:spLocks/>
              </p:cNvSpPr>
              <p:nvPr/>
            </p:nvSpPr>
            <p:spPr bwMode="auto">
              <a:xfrm>
                <a:off x="11004" y="17730"/>
                <a:ext cx="35" cy="49"/>
              </a:xfrm>
              <a:custGeom>
                <a:avLst/>
                <a:gdLst>
                  <a:gd name="T0" fmla="*/ 29 w 70"/>
                  <a:gd name="T1" fmla="*/ 0 h 96"/>
                  <a:gd name="T2" fmla="*/ 34 w 70"/>
                  <a:gd name="T3" fmla="*/ 0 h 96"/>
                  <a:gd name="T4" fmla="*/ 34 w 70"/>
                  <a:gd name="T5" fmla="*/ 20 h 96"/>
                  <a:gd name="T6" fmla="*/ 38 w 70"/>
                  <a:gd name="T7" fmla="*/ 12 h 96"/>
                  <a:gd name="T8" fmla="*/ 45 w 70"/>
                  <a:gd name="T9" fmla="*/ 6 h 96"/>
                  <a:gd name="T10" fmla="*/ 51 w 70"/>
                  <a:gd name="T11" fmla="*/ 1 h 96"/>
                  <a:gd name="T12" fmla="*/ 57 w 70"/>
                  <a:gd name="T13" fmla="*/ 0 h 96"/>
                  <a:gd name="T14" fmla="*/ 62 w 70"/>
                  <a:gd name="T15" fmla="*/ 1 h 96"/>
                  <a:gd name="T16" fmla="*/ 67 w 70"/>
                  <a:gd name="T17" fmla="*/ 3 h 96"/>
                  <a:gd name="T18" fmla="*/ 69 w 70"/>
                  <a:gd name="T19" fmla="*/ 7 h 96"/>
                  <a:gd name="T20" fmla="*/ 70 w 70"/>
                  <a:gd name="T21" fmla="*/ 11 h 96"/>
                  <a:gd name="T22" fmla="*/ 69 w 70"/>
                  <a:gd name="T23" fmla="*/ 15 h 96"/>
                  <a:gd name="T24" fmla="*/ 67 w 70"/>
                  <a:gd name="T25" fmla="*/ 19 h 96"/>
                  <a:gd name="T26" fmla="*/ 64 w 70"/>
                  <a:gd name="T27" fmla="*/ 20 h 96"/>
                  <a:gd name="T28" fmla="*/ 61 w 70"/>
                  <a:gd name="T29" fmla="*/ 20 h 96"/>
                  <a:gd name="T30" fmla="*/ 57 w 70"/>
                  <a:gd name="T31" fmla="*/ 20 h 96"/>
                  <a:gd name="T32" fmla="*/ 53 w 70"/>
                  <a:gd name="T33" fmla="*/ 17 h 96"/>
                  <a:gd name="T34" fmla="*/ 49 w 70"/>
                  <a:gd name="T35" fmla="*/ 14 h 96"/>
                  <a:gd name="T36" fmla="*/ 46 w 70"/>
                  <a:gd name="T37" fmla="*/ 14 h 96"/>
                  <a:gd name="T38" fmla="*/ 45 w 70"/>
                  <a:gd name="T39" fmla="*/ 14 h 96"/>
                  <a:gd name="T40" fmla="*/ 43 w 70"/>
                  <a:gd name="T41" fmla="*/ 15 h 96"/>
                  <a:gd name="T42" fmla="*/ 38 w 70"/>
                  <a:gd name="T43" fmla="*/ 22 h 96"/>
                  <a:gd name="T44" fmla="*/ 34 w 70"/>
                  <a:gd name="T45" fmla="*/ 30 h 96"/>
                  <a:gd name="T46" fmla="*/ 34 w 70"/>
                  <a:gd name="T47" fmla="*/ 74 h 96"/>
                  <a:gd name="T48" fmla="*/ 34 w 70"/>
                  <a:gd name="T49" fmla="*/ 81 h 96"/>
                  <a:gd name="T50" fmla="*/ 35 w 70"/>
                  <a:gd name="T51" fmla="*/ 85 h 96"/>
                  <a:gd name="T52" fmla="*/ 37 w 70"/>
                  <a:gd name="T53" fmla="*/ 89 h 96"/>
                  <a:gd name="T54" fmla="*/ 40 w 70"/>
                  <a:gd name="T55" fmla="*/ 90 h 96"/>
                  <a:gd name="T56" fmla="*/ 43 w 70"/>
                  <a:gd name="T57" fmla="*/ 92 h 96"/>
                  <a:gd name="T58" fmla="*/ 49 w 70"/>
                  <a:gd name="T59" fmla="*/ 92 h 96"/>
                  <a:gd name="T60" fmla="*/ 49 w 70"/>
                  <a:gd name="T61" fmla="*/ 96 h 96"/>
                  <a:gd name="T62" fmla="*/ 2 w 70"/>
                  <a:gd name="T63" fmla="*/ 96 h 96"/>
                  <a:gd name="T64" fmla="*/ 2 w 70"/>
                  <a:gd name="T65" fmla="*/ 92 h 96"/>
                  <a:gd name="T66" fmla="*/ 8 w 70"/>
                  <a:gd name="T67" fmla="*/ 92 h 96"/>
                  <a:gd name="T68" fmla="*/ 13 w 70"/>
                  <a:gd name="T69" fmla="*/ 90 h 96"/>
                  <a:gd name="T70" fmla="*/ 14 w 70"/>
                  <a:gd name="T71" fmla="*/ 87 h 96"/>
                  <a:gd name="T72" fmla="*/ 16 w 70"/>
                  <a:gd name="T73" fmla="*/ 84 h 96"/>
                  <a:gd name="T74" fmla="*/ 16 w 70"/>
                  <a:gd name="T75" fmla="*/ 82 h 96"/>
                  <a:gd name="T76" fmla="*/ 16 w 70"/>
                  <a:gd name="T77" fmla="*/ 79 h 96"/>
                  <a:gd name="T78" fmla="*/ 16 w 70"/>
                  <a:gd name="T79" fmla="*/ 74 h 96"/>
                  <a:gd name="T80" fmla="*/ 16 w 70"/>
                  <a:gd name="T81" fmla="*/ 39 h 96"/>
                  <a:gd name="T82" fmla="*/ 16 w 70"/>
                  <a:gd name="T83" fmla="*/ 30 h 96"/>
                  <a:gd name="T84" fmla="*/ 16 w 70"/>
                  <a:gd name="T85" fmla="*/ 23 h 96"/>
                  <a:gd name="T86" fmla="*/ 16 w 70"/>
                  <a:gd name="T87" fmla="*/ 20 h 96"/>
                  <a:gd name="T88" fmla="*/ 14 w 70"/>
                  <a:gd name="T89" fmla="*/ 17 h 96"/>
                  <a:gd name="T90" fmla="*/ 13 w 70"/>
                  <a:gd name="T91" fmla="*/ 15 h 96"/>
                  <a:gd name="T92" fmla="*/ 11 w 70"/>
                  <a:gd name="T93" fmla="*/ 14 h 96"/>
                  <a:gd name="T94" fmla="*/ 8 w 70"/>
                  <a:gd name="T95" fmla="*/ 14 h 96"/>
                  <a:gd name="T96" fmla="*/ 5 w 70"/>
                  <a:gd name="T97" fmla="*/ 14 h 96"/>
                  <a:gd name="T98" fmla="*/ 2 w 70"/>
                  <a:gd name="T99" fmla="*/ 15 h 96"/>
                  <a:gd name="T100" fmla="*/ 0 w 70"/>
                  <a:gd name="T101" fmla="*/ 11 h 96"/>
                  <a:gd name="T102" fmla="*/ 29 w 70"/>
                  <a:gd name="T10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96">
                    <a:moveTo>
                      <a:pt x="29" y="0"/>
                    </a:moveTo>
                    <a:lnTo>
                      <a:pt x="34" y="0"/>
                    </a:lnTo>
                    <a:lnTo>
                      <a:pt x="34" y="20"/>
                    </a:lnTo>
                    <a:lnTo>
                      <a:pt x="38" y="12"/>
                    </a:lnTo>
                    <a:lnTo>
                      <a:pt x="45" y="6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2" y="1"/>
                    </a:lnTo>
                    <a:lnTo>
                      <a:pt x="67" y="3"/>
                    </a:lnTo>
                    <a:lnTo>
                      <a:pt x="69" y="7"/>
                    </a:lnTo>
                    <a:lnTo>
                      <a:pt x="70" y="11"/>
                    </a:lnTo>
                    <a:lnTo>
                      <a:pt x="69" y="15"/>
                    </a:lnTo>
                    <a:lnTo>
                      <a:pt x="67" y="19"/>
                    </a:lnTo>
                    <a:lnTo>
                      <a:pt x="64" y="20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3" y="17"/>
                    </a:lnTo>
                    <a:lnTo>
                      <a:pt x="49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38" y="22"/>
                    </a:lnTo>
                    <a:lnTo>
                      <a:pt x="34" y="30"/>
                    </a:lnTo>
                    <a:lnTo>
                      <a:pt x="34" y="74"/>
                    </a:lnTo>
                    <a:lnTo>
                      <a:pt x="34" y="81"/>
                    </a:lnTo>
                    <a:lnTo>
                      <a:pt x="35" y="85"/>
                    </a:lnTo>
                    <a:lnTo>
                      <a:pt x="37" y="89"/>
                    </a:lnTo>
                    <a:lnTo>
                      <a:pt x="40" y="90"/>
                    </a:lnTo>
                    <a:lnTo>
                      <a:pt x="43" y="92"/>
                    </a:lnTo>
                    <a:lnTo>
                      <a:pt x="49" y="92"/>
                    </a:lnTo>
                    <a:lnTo>
                      <a:pt x="49" y="96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8" y="92"/>
                    </a:lnTo>
                    <a:lnTo>
                      <a:pt x="13" y="90"/>
                    </a:lnTo>
                    <a:lnTo>
                      <a:pt x="14" y="87"/>
                    </a:lnTo>
                    <a:lnTo>
                      <a:pt x="16" y="8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16" y="74"/>
                    </a:lnTo>
                    <a:lnTo>
                      <a:pt x="16" y="39"/>
                    </a:lnTo>
                    <a:lnTo>
                      <a:pt x="16" y="30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4" y="17"/>
                    </a:lnTo>
                    <a:lnTo>
                      <a:pt x="13" y="15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3" name="Freeform 5315"/>
              <p:cNvSpPr>
                <a:spLocks noEditPoints="1"/>
              </p:cNvSpPr>
              <p:nvPr/>
            </p:nvSpPr>
            <p:spPr bwMode="auto">
              <a:xfrm>
                <a:off x="11042" y="17730"/>
                <a:ext cx="39" cy="50"/>
              </a:xfrm>
              <a:custGeom>
                <a:avLst/>
                <a:gdLst>
                  <a:gd name="T0" fmla="*/ 37 w 78"/>
                  <a:gd name="T1" fmla="*/ 7 h 98"/>
                  <a:gd name="T2" fmla="*/ 32 w 78"/>
                  <a:gd name="T3" fmla="*/ 7 h 98"/>
                  <a:gd name="T4" fmla="*/ 27 w 78"/>
                  <a:gd name="T5" fmla="*/ 11 h 98"/>
                  <a:gd name="T6" fmla="*/ 23 w 78"/>
                  <a:gd name="T7" fmla="*/ 14 h 98"/>
                  <a:gd name="T8" fmla="*/ 18 w 78"/>
                  <a:gd name="T9" fmla="*/ 19 h 98"/>
                  <a:gd name="T10" fmla="*/ 16 w 78"/>
                  <a:gd name="T11" fmla="*/ 25 h 98"/>
                  <a:gd name="T12" fmla="*/ 15 w 78"/>
                  <a:gd name="T13" fmla="*/ 31 h 98"/>
                  <a:gd name="T14" fmla="*/ 58 w 78"/>
                  <a:gd name="T15" fmla="*/ 31 h 98"/>
                  <a:gd name="T16" fmla="*/ 58 w 78"/>
                  <a:gd name="T17" fmla="*/ 27 h 98"/>
                  <a:gd name="T18" fmla="*/ 56 w 78"/>
                  <a:gd name="T19" fmla="*/ 22 h 98"/>
                  <a:gd name="T20" fmla="*/ 56 w 78"/>
                  <a:gd name="T21" fmla="*/ 20 h 98"/>
                  <a:gd name="T22" fmla="*/ 53 w 78"/>
                  <a:gd name="T23" fmla="*/ 14 h 98"/>
                  <a:gd name="T24" fmla="*/ 48 w 78"/>
                  <a:gd name="T25" fmla="*/ 11 h 98"/>
                  <a:gd name="T26" fmla="*/ 43 w 78"/>
                  <a:gd name="T27" fmla="*/ 7 h 98"/>
                  <a:gd name="T28" fmla="*/ 37 w 78"/>
                  <a:gd name="T29" fmla="*/ 7 h 98"/>
                  <a:gd name="T30" fmla="*/ 43 w 78"/>
                  <a:gd name="T31" fmla="*/ 0 h 98"/>
                  <a:gd name="T32" fmla="*/ 58 w 78"/>
                  <a:gd name="T33" fmla="*/ 3 h 98"/>
                  <a:gd name="T34" fmla="*/ 69 w 78"/>
                  <a:gd name="T35" fmla="*/ 11 h 98"/>
                  <a:gd name="T36" fmla="*/ 77 w 78"/>
                  <a:gd name="T37" fmla="*/ 22 h 98"/>
                  <a:gd name="T38" fmla="*/ 78 w 78"/>
                  <a:gd name="T39" fmla="*/ 38 h 98"/>
                  <a:gd name="T40" fmla="*/ 15 w 78"/>
                  <a:gd name="T41" fmla="*/ 38 h 98"/>
                  <a:gd name="T42" fmla="*/ 18 w 78"/>
                  <a:gd name="T43" fmla="*/ 57 h 98"/>
                  <a:gd name="T44" fmla="*/ 24 w 78"/>
                  <a:gd name="T45" fmla="*/ 69 h 98"/>
                  <a:gd name="T46" fmla="*/ 31 w 78"/>
                  <a:gd name="T47" fmla="*/ 76 h 98"/>
                  <a:gd name="T48" fmla="*/ 35 w 78"/>
                  <a:gd name="T49" fmla="*/ 79 h 98"/>
                  <a:gd name="T50" fmla="*/ 42 w 78"/>
                  <a:gd name="T51" fmla="*/ 81 h 98"/>
                  <a:gd name="T52" fmla="*/ 48 w 78"/>
                  <a:gd name="T53" fmla="*/ 82 h 98"/>
                  <a:gd name="T54" fmla="*/ 55 w 78"/>
                  <a:gd name="T55" fmla="*/ 81 h 98"/>
                  <a:gd name="T56" fmla="*/ 59 w 78"/>
                  <a:gd name="T57" fmla="*/ 79 h 98"/>
                  <a:gd name="T58" fmla="*/ 64 w 78"/>
                  <a:gd name="T59" fmla="*/ 77 h 98"/>
                  <a:gd name="T60" fmla="*/ 69 w 78"/>
                  <a:gd name="T61" fmla="*/ 73 h 98"/>
                  <a:gd name="T62" fmla="*/ 72 w 78"/>
                  <a:gd name="T63" fmla="*/ 66 h 98"/>
                  <a:gd name="T64" fmla="*/ 77 w 78"/>
                  <a:gd name="T65" fmla="*/ 60 h 98"/>
                  <a:gd name="T66" fmla="*/ 78 w 78"/>
                  <a:gd name="T67" fmla="*/ 62 h 98"/>
                  <a:gd name="T68" fmla="*/ 77 w 78"/>
                  <a:gd name="T69" fmla="*/ 71 h 98"/>
                  <a:gd name="T70" fmla="*/ 72 w 78"/>
                  <a:gd name="T71" fmla="*/ 79 h 98"/>
                  <a:gd name="T72" fmla="*/ 67 w 78"/>
                  <a:gd name="T73" fmla="*/ 87 h 98"/>
                  <a:gd name="T74" fmla="*/ 55 w 78"/>
                  <a:gd name="T75" fmla="*/ 95 h 98"/>
                  <a:gd name="T76" fmla="*/ 40 w 78"/>
                  <a:gd name="T77" fmla="*/ 98 h 98"/>
                  <a:gd name="T78" fmla="*/ 26 w 78"/>
                  <a:gd name="T79" fmla="*/ 95 h 98"/>
                  <a:gd name="T80" fmla="*/ 12 w 78"/>
                  <a:gd name="T81" fmla="*/ 85 h 98"/>
                  <a:gd name="T82" fmla="*/ 4 w 78"/>
                  <a:gd name="T83" fmla="*/ 69 h 98"/>
                  <a:gd name="T84" fmla="*/ 0 w 78"/>
                  <a:gd name="T85" fmla="*/ 50 h 98"/>
                  <a:gd name="T86" fmla="*/ 4 w 78"/>
                  <a:gd name="T87" fmla="*/ 30 h 98"/>
                  <a:gd name="T88" fmla="*/ 13 w 78"/>
                  <a:gd name="T89" fmla="*/ 14 h 98"/>
                  <a:gd name="T90" fmla="*/ 26 w 78"/>
                  <a:gd name="T91" fmla="*/ 3 h 98"/>
                  <a:gd name="T92" fmla="*/ 43 w 7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98">
                    <a:moveTo>
                      <a:pt x="37" y="7"/>
                    </a:moveTo>
                    <a:lnTo>
                      <a:pt x="32" y="7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8" y="19"/>
                    </a:lnTo>
                    <a:lnTo>
                      <a:pt x="16" y="25"/>
                    </a:lnTo>
                    <a:lnTo>
                      <a:pt x="15" y="31"/>
                    </a:lnTo>
                    <a:lnTo>
                      <a:pt x="58" y="31"/>
                    </a:lnTo>
                    <a:lnTo>
                      <a:pt x="58" y="27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3" y="14"/>
                    </a:lnTo>
                    <a:lnTo>
                      <a:pt x="48" y="11"/>
                    </a:lnTo>
                    <a:lnTo>
                      <a:pt x="43" y="7"/>
                    </a:lnTo>
                    <a:lnTo>
                      <a:pt x="37" y="7"/>
                    </a:lnTo>
                    <a:close/>
                    <a:moveTo>
                      <a:pt x="43" y="0"/>
                    </a:moveTo>
                    <a:lnTo>
                      <a:pt x="58" y="3"/>
                    </a:lnTo>
                    <a:lnTo>
                      <a:pt x="69" y="11"/>
                    </a:lnTo>
                    <a:lnTo>
                      <a:pt x="77" y="22"/>
                    </a:lnTo>
                    <a:lnTo>
                      <a:pt x="78" y="38"/>
                    </a:lnTo>
                    <a:lnTo>
                      <a:pt x="15" y="38"/>
                    </a:lnTo>
                    <a:lnTo>
                      <a:pt x="18" y="57"/>
                    </a:lnTo>
                    <a:lnTo>
                      <a:pt x="24" y="69"/>
                    </a:lnTo>
                    <a:lnTo>
                      <a:pt x="31" y="76"/>
                    </a:lnTo>
                    <a:lnTo>
                      <a:pt x="35" y="79"/>
                    </a:lnTo>
                    <a:lnTo>
                      <a:pt x="42" y="81"/>
                    </a:lnTo>
                    <a:lnTo>
                      <a:pt x="48" y="82"/>
                    </a:lnTo>
                    <a:lnTo>
                      <a:pt x="55" y="81"/>
                    </a:lnTo>
                    <a:lnTo>
                      <a:pt x="59" y="79"/>
                    </a:lnTo>
                    <a:lnTo>
                      <a:pt x="64" y="77"/>
                    </a:lnTo>
                    <a:lnTo>
                      <a:pt x="69" y="73"/>
                    </a:lnTo>
                    <a:lnTo>
                      <a:pt x="72" y="66"/>
                    </a:lnTo>
                    <a:lnTo>
                      <a:pt x="77" y="60"/>
                    </a:lnTo>
                    <a:lnTo>
                      <a:pt x="78" y="62"/>
                    </a:lnTo>
                    <a:lnTo>
                      <a:pt x="77" y="71"/>
                    </a:lnTo>
                    <a:lnTo>
                      <a:pt x="72" y="79"/>
                    </a:lnTo>
                    <a:lnTo>
                      <a:pt x="67" y="87"/>
                    </a:lnTo>
                    <a:lnTo>
                      <a:pt x="55" y="95"/>
                    </a:lnTo>
                    <a:lnTo>
                      <a:pt x="40" y="98"/>
                    </a:lnTo>
                    <a:lnTo>
                      <a:pt x="26" y="95"/>
                    </a:lnTo>
                    <a:lnTo>
                      <a:pt x="12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3" y="14"/>
                    </a:lnTo>
                    <a:lnTo>
                      <a:pt x="26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4" name="Freeform 5316"/>
              <p:cNvSpPr>
                <a:spLocks/>
              </p:cNvSpPr>
              <p:nvPr/>
            </p:nvSpPr>
            <p:spPr bwMode="auto">
              <a:xfrm>
                <a:off x="11085" y="17730"/>
                <a:ext cx="51" cy="49"/>
              </a:xfrm>
              <a:custGeom>
                <a:avLst/>
                <a:gdLst>
                  <a:gd name="T0" fmla="*/ 34 w 102"/>
                  <a:gd name="T1" fmla="*/ 0 h 96"/>
                  <a:gd name="T2" fmla="*/ 50 w 102"/>
                  <a:gd name="T3" fmla="*/ 4 h 96"/>
                  <a:gd name="T4" fmla="*/ 72 w 102"/>
                  <a:gd name="T5" fmla="*/ 1 h 96"/>
                  <a:gd name="T6" fmla="*/ 81 w 102"/>
                  <a:gd name="T7" fmla="*/ 7 h 96"/>
                  <a:gd name="T8" fmla="*/ 86 w 102"/>
                  <a:gd name="T9" fmla="*/ 17 h 96"/>
                  <a:gd name="T10" fmla="*/ 88 w 102"/>
                  <a:gd name="T11" fmla="*/ 27 h 96"/>
                  <a:gd name="T12" fmla="*/ 88 w 102"/>
                  <a:gd name="T13" fmla="*/ 74 h 96"/>
                  <a:gd name="T14" fmla="*/ 89 w 102"/>
                  <a:gd name="T15" fmla="*/ 84 h 96"/>
                  <a:gd name="T16" fmla="*/ 91 w 102"/>
                  <a:gd name="T17" fmla="*/ 89 h 96"/>
                  <a:gd name="T18" fmla="*/ 97 w 102"/>
                  <a:gd name="T19" fmla="*/ 92 h 96"/>
                  <a:gd name="T20" fmla="*/ 102 w 102"/>
                  <a:gd name="T21" fmla="*/ 96 h 96"/>
                  <a:gd name="T22" fmla="*/ 56 w 102"/>
                  <a:gd name="T23" fmla="*/ 92 h 96"/>
                  <a:gd name="T24" fmla="*/ 64 w 102"/>
                  <a:gd name="T25" fmla="*/ 92 h 96"/>
                  <a:gd name="T26" fmla="*/ 70 w 102"/>
                  <a:gd name="T27" fmla="*/ 87 h 96"/>
                  <a:gd name="T28" fmla="*/ 72 w 102"/>
                  <a:gd name="T29" fmla="*/ 82 h 96"/>
                  <a:gd name="T30" fmla="*/ 72 w 102"/>
                  <a:gd name="T31" fmla="*/ 74 h 96"/>
                  <a:gd name="T32" fmla="*/ 70 w 102"/>
                  <a:gd name="T33" fmla="*/ 28 h 96"/>
                  <a:gd name="T34" fmla="*/ 69 w 102"/>
                  <a:gd name="T35" fmla="*/ 19 h 96"/>
                  <a:gd name="T36" fmla="*/ 62 w 102"/>
                  <a:gd name="T37" fmla="*/ 12 h 96"/>
                  <a:gd name="T38" fmla="*/ 51 w 102"/>
                  <a:gd name="T39" fmla="*/ 12 h 96"/>
                  <a:gd name="T40" fmla="*/ 38 w 102"/>
                  <a:gd name="T41" fmla="*/ 20 h 96"/>
                  <a:gd name="T42" fmla="*/ 34 w 102"/>
                  <a:gd name="T43" fmla="*/ 74 h 96"/>
                  <a:gd name="T44" fmla="*/ 34 w 102"/>
                  <a:gd name="T45" fmla="*/ 84 h 96"/>
                  <a:gd name="T46" fmla="*/ 35 w 102"/>
                  <a:gd name="T47" fmla="*/ 89 h 96"/>
                  <a:gd name="T48" fmla="*/ 40 w 102"/>
                  <a:gd name="T49" fmla="*/ 92 h 96"/>
                  <a:gd name="T50" fmla="*/ 48 w 102"/>
                  <a:gd name="T51" fmla="*/ 92 h 96"/>
                  <a:gd name="T52" fmla="*/ 2 w 102"/>
                  <a:gd name="T53" fmla="*/ 96 h 96"/>
                  <a:gd name="T54" fmla="*/ 3 w 102"/>
                  <a:gd name="T55" fmla="*/ 92 h 96"/>
                  <a:gd name="T56" fmla="*/ 11 w 102"/>
                  <a:gd name="T57" fmla="*/ 90 h 96"/>
                  <a:gd name="T58" fmla="*/ 15 w 102"/>
                  <a:gd name="T59" fmla="*/ 85 h 96"/>
                  <a:gd name="T60" fmla="*/ 16 w 102"/>
                  <a:gd name="T61" fmla="*/ 74 h 96"/>
                  <a:gd name="T62" fmla="*/ 16 w 102"/>
                  <a:gd name="T63" fmla="*/ 33 h 96"/>
                  <a:gd name="T64" fmla="*/ 16 w 102"/>
                  <a:gd name="T65" fmla="*/ 22 h 96"/>
                  <a:gd name="T66" fmla="*/ 15 w 102"/>
                  <a:gd name="T67" fmla="*/ 17 h 96"/>
                  <a:gd name="T68" fmla="*/ 11 w 102"/>
                  <a:gd name="T69" fmla="*/ 14 h 96"/>
                  <a:gd name="T70" fmla="*/ 5 w 102"/>
                  <a:gd name="T71" fmla="*/ 14 h 96"/>
                  <a:gd name="T72" fmla="*/ 0 w 102"/>
                  <a:gd name="T73" fmla="*/ 1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96">
                    <a:moveTo>
                      <a:pt x="29" y="0"/>
                    </a:moveTo>
                    <a:lnTo>
                      <a:pt x="34" y="0"/>
                    </a:lnTo>
                    <a:lnTo>
                      <a:pt x="34" y="20"/>
                    </a:lnTo>
                    <a:lnTo>
                      <a:pt x="50" y="4"/>
                    </a:lnTo>
                    <a:lnTo>
                      <a:pt x="64" y="0"/>
                    </a:lnTo>
                    <a:lnTo>
                      <a:pt x="72" y="1"/>
                    </a:lnTo>
                    <a:lnTo>
                      <a:pt x="77" y="4"/>
                    </a:lnTo>
                    <a:lnTo>
                      <a:pt x="81" y="7"/>
                    </a:lnTo>
                    <a:lnTo>
                      <a:pt x="83" y="11"/>
                    </a:lnTo>
                    <a:lnTo>
                      <a:pt x="86" y="17"/>
                    </a:lnTo>
                    <a:lnTo>
                      <a:pt x="88" y="22"/>
                    </a:lnTo>
                    <a:lnTo>
                      <a:pt x="88" y="27"/>
                    </a:lnTo>
                    <a:lnTo>
                      <a:pt x="88" y="34"/>
                    </a:lnTo>
                    <a:lnTo>
                      <a:pt x="88" y="74"/>
                    </a:lnTo>
                    <a:lnTo>
                      <a:pt x="88" y="81"/>
                    </a:lnTo>
                    <a:lnTo>
                      <a:pt x="89" y="84"/>
                    </a:lnTo>
                    <a:lnTo>
                      <a:pt x="89" y="87"/>
                    </a:lnTo>
                    <a:lnTo>
                      <a:pt x="91" y="89"/>
                    </a:lnTo>
                    <a:lnTo>
                      <a:pt x="92" y="90"/>
                    </a:lnTo>
                    <a:lnTo>
                      <a:pt x="97" y="92"/>
                    </a:lnTo>
                    <a:lnTo>
                      <a:pt x="102" y="92"/>
                    </a:lnTo>
                    <a:lnTo>
                      <a:pt x="102" y="96"/>
                    </a:lnTo>
                    <a:lnTo>
                      <a:pt x="56" y="96"/>
                    </a:lnTo>
                    <a:lnTo>
                      <a:pt x="56" y="92"/>
                    </a:lnTo>
                    <a:lnTo>
                      <a:pt x="57" y="92"/>
                    </a:lnTo>
                    <a:lnTo>
                      <a:pt x="64" y="92"/>
                    </a:lnTo>
                    <a:lnTo>
                      <a:pt x="67" y="90"/>
                    </a:lnTo>
                    <a:lnTo>
                      <a:pt x="70" y="87"/>
                    </a:lnTo>
                    <a:lnTo>
                      <a:pt x="70" y="84"/>
                    </a:lnTo>
                    <a:lnTo>
                      <a:pt x="72" y="82"/>
                    </a:lnTo>
                    <a:lnTo>
                      <a:pt x="72" y="79"/>
                    </a:lnTo>
                    <a:lnTo>
                      <a:pt x="72" y="74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70" y="23"/>
                    </a:lnTo>
                    <a:lnTo>
                      <a:pt x="69" y="19"/>
                    </a:lnTo>
                    <a:lnTo>
                      <a:pt x="65" y="15"/>
                    </a:lnTo>
                    <a:lnTo>
                      <a:pt x="62" y="12"/>
                    </a:lnTo>
                    <a:lnTo>
                      <a:pt x="57" y="12"/>
                    </a:lnTo>
                    <a:lnTo>
                      <a:pt x="51" y="12"/>
                    </a:lnTo>
                    <a:lnTo>
                      <a:pt x="45" y="15"/>
                    </a:lnTo>
                    <a:lnTo>
                      <a:pt x="38" y="20"/>
                    </a:lnTo>
                    <a:lnTo>
                      <a:pt x="34" y="25"/>
                    </a:lnTo>
                    <a:lnTo>
                      <a:pt x="34" y="74"/>
                    </a:lnTo>
                    <a:lnTo>
                      <a:pt x="34" y="81"/>
                    </a:lnTo>
                    <a:lnTo>
                      <a:pt x="34" y="84"/>
                    </a:lnTo>
                    <a:lnTo>
                      <a:pt x="34" y="87"/>
                    </a:lnTo>
                    <a:lnTo>
                      <a:pt x="35" y="89"/>
                    </a:lnTo>
                    <a:lnTo>
                      <a:pt x="38" y="90"/>
                    </a:lnTo>
                    <a:lnTo>
                      <a:pt x="40" y="92"/>
                    </a:lnTo>
                    <a:lnTo>
                      <a:pt x="43" y="92"/>
                    </a:lnTo>
                    <a:lnTo>
                      <a:pt x="48" y="92"/>
                    </a:lnTo>
                    <a:lnTo>
                      <a:pt x="48" y="96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3" y="92"/>
                    </a:lnTo>
                    <a:lnTo>
                      <a:pt x="8" y="92"/>
                    </a:lnTo>
                    <a:lnTo>
                      <a:pt x="11" y="90"/>
                    </a:lnTo>
                    <a:lnTo>
                      <a:pt x="13" y="89"/>
                    </a:lnTo>
                    <a:lnTo>
                      <a:pt x="15" y="85"/>
                    </a:lnTo>
                    <a:lnTo>
                      <a:pt x="16" y="81"/>
                    </a:lnTo>
                    <a:lnTo>
                      <a:pt x="16" y="74"/>
                    </a:lnTo>
                    <a:lnTo>
                      <a:pt x="16" y="41"/>
                    </a:lnTo>
                    <a:lnTo>
                      <a:pt x="16" y="33"/>
                    </a:lnTo>
                    <a:lnTo>
                      <a:pt x="16" y="27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3" y="15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5" name="Freeform 5317"/>
              <p:cNvSpPr>
                <a:spLocks/>
              </p:cNvSpPr>
              <p:nvPr/>
            </p:nvSpPr>
            <p:spPr bwMode="auto">
              <a:xfrm>
                <a:off x="11138" y="17717"/>
                <a:ext cx="28" cy="62"/>
              </a:xfrm>
              <a:custGeom>
                <a:avLst/>
                <a:gdLst>
                  <a:gd name="T0" fmla="*/ 29 w 57"/>
                  <a:gd name="T1" fmla="*/ 0 h 123"/>
                  <a:gd name="T2" fmla="*/ 32 w 57"/>
                  <a:gd name="T3" fmla="*/ 0 h 123"/>
                  <a:gd name="T4" fmla="*/ 32 w 57"/>
                  <a:gd name="T5" fmla="*/ 30 h 123"/>
                  <a:gd name="T6" fmla="*/ 54 w 57"/>
                  <a:gd name="T7" fmla="*/ 30 h 123"/>
                  <a:gd name="T8" fmla="*/ 54 w 57"/>
                  <a:gd name="T9" fmla="*/ 36 h 123"/>
                  <a:gd name="T10" fmla="*/ 32 w 57"/>
                  <a:gd name="T11" fmla="*/ 36 h 123"/>
                  <a:gd name="T12" fmla="*/ 32 w 57"/>
                  <a:gd name="T13" fmla="*/ 96 h 123"/>
                  <a:gd name="T14" fmla="*/ 32 w 57"/>
                  <a:gd name="T15" fmla="*/ 103 h 123"/>
                  <a:gd name="T16" fmla="*/ 34 w 57"/>
                  <a:gd name="T17" fmla="*/ 106 h 123"/>
                  <a:gd name="T18" fmla="*/ 35 w 57"/>
                  <a:gd name="T19" fmla="*/ 109 h 123"/>
                  <a:gd name="T20" fmla="*/ 38 w 57"/>
                  <a:gd name="T21" fmla="*/ 112 h 123"/>
                  <a:gd name="T22" fmla="*/ 41 w 57"/>
                  <a:gd name="T23" fmla="*/ 112 h 123"/>
                  <a:gd name="T24" fmla="*/ 45 w 57"/>
                  <a:gd name="T25" fmla="*/ 112 h 123"/>
                  <a:gd name="T26" fmla="*/ 48 w 57"/>
                  <a:gd name="T27" fmla="*/ 111 h 123"/>
                  <a:gd name="T28" fmla="*/ 51 w 57"/>
                  <a:gd name="T29" fmla="*/ 108 h 123"/>
                  <a:gd name="T30" fmla="*/ 53 w 57"/>
                  <a:gd name="T31" fmla="*/ 104 h 123"/>
                  <a:gd name="T32" fmla="*/ 57 w 57"/>
                  <a:gd name="T33" fmla="*/ 104 h 123"/>
                  <a:gd name="T34" fmla="*/ 54 w 57"/>
                  <a:gd name="T35" fmla="*/ 111 h 123"/>
                  <a:gd name="T36" fmla="*/ 51 w 57"/>
                  <a:gd name="T37" fmla="*/ 116 h 123"/>
                  <a:gd name="T38" fmla="*/ 46 w 57"/>
                  <a:gd name="T39" fmla="*/ 119 h 123"/>
                  <a:gd name="T40" fmla="*/ 40 w 57"/>
                  <a:gd name="T41" fmla="*/ 123 h 123"/>
                  <a:gd name="T42" fmla="*/ 34 w 57"/>
                  <a:gd name="T43" fmla="*/ 123 h 123"/>
                  <a:gd name="T44" fmla="*/ 29 w 57"/>
                  <a:gd name="T45" fmla="*/ 123 h 123"/>
                  <a:gd name="T46" fmla="*/ 24 w 57"/>
                  <a:gd name="T47" fmla="*/ 122 h 123"/>
                  <a:gd name="T48" fmla="*/ 21 w 57"/>
                  <a:gd name="T49" fmla="*/ 119 h 123"/>
                  <a:gd name="T50" fmla="*/ 18 w 57"/>
                  <a:gd name="T51" fmla="*/ 114 h 123"/>
                  <a:gd name="T52" fmla="*/ 16 w 57"/>
                  <a:gd name="T53" fmla="*/ 111 h 123"/>
                  <a:gd name="T54" fmla="*/ 16 w 57"/>
                  <a:gd name="T55" fmla="*/ 106 h 123"/>
                  <a:gd name="T56" fmla="*/ 14 w 57"/>
                  <a:gd name="T57" fmla="*/ 100 h 123"/>
                  <a:gd name="T58" fmla="*/ 14 w 57"/>
                  <a:gd name="T59" fmla="*/ 36 h 123"/>
                  <a:gd name="T60" fmla="*/ 0 w 57"/>
                  <a:gd name="T61" fmla="*/ 36 h 123"/>
                  <a:gd name="T62" fmla="*/ 0 w 57"/>
                  <a:gd name="T63" fmla="*/ 33 h 123"/>
                  <a:gd name="T64" fmla="*/ 7 w 57"/>
                  <a:gd name="T65" fmla="*/ 30 h 123"/>
                  <a:gd name="T66" fmla="*/ 11 w 57"/>
                  <a:gd name="T67" fmla="*/ 25 h 123"/>
                  <a:gd name="T68" fmla="*/ 18 w 57"/>
                  <a:gd name="T69" fmla="*/ 20 h 123"/>
                  <a:gd name="T70" fmla="*/ 22 w 57"/>
                  <a:gd name="T71" fmla="*/ 14 h 123"/>
                  <a:gd name="T72" fmla="*/ 24 w 57"/>
                  <a:gd name="T73" fmla="*/ 11 h 123"/>
                  <a:gd name="T74" fmla="*/ 27 w 57"/>
                  <a:gd name="T75" fmla="*/ 6 h 123"/>
                  <a:gd name="T76" fmla="*/ 29 w 57"/>
                  <a:gd name="T7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" h="123">
                    <a:moveTo>
                      <a:pt x="29" y="0"/>
                    </a:moveTo>
                    <a:lnTo>
                      <a:pt x="32" y="0"/>
                    </a:lnTo>
                    <a:lnTo>
                      <a:pt x="32" y="30"/>
                    </a:lnTo>
                    <a:lnTo>
                      <a:pt x="54" y="30"/>
                    </a:lnTo>
                    <a:lnTo>
                      <a:pt x="54" y="36"/>
                    </a:lnTo>
                    <a:lnTo>
                      <a:pt x="32" y="36"/>
                    </a:lnTo>
                    <a:lnTo>
                      <a:pt x="32" y="96"/>
                    </a:lnTo>
                    <a:lnTo>
                      <a:pt x="32" y="103"/>
                    </a:lnTo>
                    <a:lnTo>
                      <a:pt x="34" y="106"/>
                    </a:lnTo>
                    <a:lnTo>
                      <a:pt x="35" y="109"/>
                    </a:lnTo>
                    <a:lnTo>
                      <a:pt x="38" y="112"/>
                    </a:lnTo>
                    <a:lnTo>
                      <a:pt x="41" y="112"/>
                    </a:lnTo>
                    <a:lnTo>
                      <a:pt x="45" y="112"/>
                    </a:lnTo>
                    <a:lnTo>
                      <a:pt x="48" y="111"/>
                    </a:lnTo>
                    <a:lnTo>
                      <a:pt x="51" y="108"/>
                    </a:lnTo>
                    <a:lnTo>
                      <a:pt x="53" y="104"/>
                    </a:lnTo>
                    <a:lnTo>
                      <a:pt x="57" y="104"/>
                    </a:lnTo>
                    <a:lnTo>
                      <a:pt x="54" y="111"/>
                    </a:lnTo>
                    <a:lnTo>
                      <a:pt x="51" y="116"/>
                    </a:lnTo>
                    <a:lnTo>
                      <a:pt x="46" y="119"/>
                    </a:lnTo>
                    <a:lnTo>
                      <a:pt x="40" y="123"/>
                    </a:lnTo>
                    <a:lnTo>
                      <a:pt x="34" y="123"/>
                    </a:lnTo>
                    <a:lnTo>
                      <a:pt x="29" y="123"/>
                    </a:lnTo>
                    <a:lnTo>
                      <a:pt x="24" y="122"/>
                    </a:lnTo>
                    <a:lnTo>
                      <a:pt x="21" y="119"/>
                    </a:lnTo>
                    <a:lnTo>
                      <a:pt x="18" y="114"/>
                    </a:lnTo>
                    <a:lnTo>
                      <a:pt x="16" y="111"/>
                    </a:lnTo>
                    <a:lnTo>
                      <a:pt x="16" y="106"/>
                    </a:lnTo>
                    <a:lnTo>
                      <a:pt x="14" y="100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7" y="30"/>
                    </a:lnTo>
                    <a:lnTo>
                      <a:pt x="11" y="25"/>
                    </a:lnTo>
                    <a:lnTo>
                      <a:pt x="18" y="20"/>
                    </a:lnTo>
                    <a:lnTo>
                      <a:pt x="22" y="14"/>
                    </a:lnTo>
                    <a:lnTo>
                      <a:pt x="24" y="11"/>
                    </a:lnTo>
                    <a:lnTo>
                      <a:pt x="27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6" name="Freeform 5318"/>
              <p:cNvSpPr>
                <a:spLocks noEditPoints="1"/>
              </p:cNvSpPr>
              <p:nvPr/>
            </p:nvSpPr>
            <p:spPr bwMode="auto">
              <a:xfrm>
                <a:off x="11193" y="17710"/>
                <a:ext cx="70" cy="69"/>
              </a:xfrm>
              <a:custGeom>
                <a:avLst/>
                <a:gdLst>
                  <a:gd name="T0" fmla="*/ 61 w 140"/>
                  <a:gd name="T1" fmla="*/ 8 h 138"/>
                  <a:gd name="T2" fmla="*/ 51 w 140"/>
                  <a:gd name="T3" fmla="*/ 8 h 138"/>
                  <a:gd name="T4" fmla="*/ 40 w 140"/>
                  <a:gd name="T5" fmla="*/ 11 h 138"/>
                  <a:gd name="T6" fmla="*/ 40 w 140"/>
                  <a:gd name="T7" fmla="*/ 127 h 138"/>
                  <a:gd name="T8" fmla="*/ 48 w 140"/>
                  <a:gd name="T9" fmla="*/ 129 h 138"/>
                  <a:gd name="T10" fmla="*/ 56 w 140"/>
                  <a:gd name="T11" fmla="*/ 131 h 138"/>
                  <a:gd name="T12" fmla="*/ 62 w 140"/>
                  <a:gd name="T13" fmla="*/ 131 h 138"/>
                  <a:gd name="T14" fmla="*/ 83 w 140"/>
                  <a:gd name="T15" fmla="*/ 126 h 138"/>
                  <a:gd name="T16" fmla="*/ 101 w 140"/>
                  <a:gd name="T17" fmla="*/ 115 h 138"/>
                  <a:gd name="T18" fmla="*/ 110 w 140"/>
                  <a:gd name="T19" fmla="*/ 102 h 138"/>
                  <a:gd name="T20" fmla="*/ 115 w 140"/>
                  <a:gd name="T21" fmla="*/ 86 h 138"/>
                  <a:gd name="T22" fmla="*/ 116 w 140"/>
                  <a:gd name="T23" fmla="*/ 69 h 138"/>
                  <a:gd name="T24" fmla="*/ 115 w 140"/>
                  <a:gd name="T25" fmla="*/ 51 h 138"/>
                  <a:gd name="T26" fmla="*/ 110 w 140"/>
                  <a:gd name="T27" fmla="*/ 37 h 138"/>
                  <a:gd name="T28" fmla="*/ 101 w 140"/>
                  <a:gd name="T29" fmla="*/ 24 h 138"/>
                  <a:gd name="T30" fmla="*/ 89 w 140"/>
                  <a:gd name="T31" fmla="*/ 15 h 138"/>
                  <a:gd name="T32" fmla="*/ 77 w 140"/>
                  <a:gd name="T33" fmla="*/ 10 h 138"/>
                  <a:gd name="T34" fmla="*/ 61 w 140"/>
                  <a:gd name="T35" fmla="*/ 8 h 138"/>
                  <a:gd name="T36" fmla="*/ 0 w 140"/>
                  <a:gd name="T37" fmla="*/ 0 h 138"/>
                  <a:gd name="T38" fmla="*/ 58 w 140"/>
                  <a:gd name="T39" fmla="*/ 0 h 138"/>
                  <a:gd name="T40" fmla="*/ 85 w 140"/>
                  <a:gd name="T41" fmla="*/ 2 h 138"/>
                  <a:gd name="T42" fmla="*/ 104 w 140"/>
                  <a:gd name="T43" fmla="*/ 7 h 138"/>
                  <a:gd name="T44" fmla="*/ 118 w 140"/>
                  <a:gd name="T45" fmla="*/ 16 h 138"/>
                  <a:gd name="T46" fmla="*/ 131 w 140"/>
                  <a:gd name="T47" fmla="*/ 30 h 138"/>
                  <a:gd name="T48" fmla="*/ 137 w 140"/>
                  <a:gd name="T49" fmla="*/ 48 h 138"/>
                  <a:gd name="T50" fmla="*/ 140 w 140"/>
                  <a:gd name="T51" fmla="*/ 69 h 138"/>
                  <a:gd name="T52" fmla="*/ 139 w 140"/>
                  <a:gd name="T53" fmla="*/ 86 h 138"/>
                  <a:gd name="T54" fmla="*/ 132 w 140"/>
                  <a:gd name="T55" fmla="*/ 102 h 138"/>
                  <a:gd name="T56" fmla="*/ 123 w 140"/>
                  <a:gd name="T57" fmla="*/ 116 h 138"/>
                  <a:gd name="T58" fmla="*/ 107 w 140"/>
                  <a:gd name="T59" fmla="*/ 127 h 138"/>
                  <a:gd name="T60" fmla="*/ 88 w 140"/>
                  <a:gd name="T61" fmla="*/ 135 h 138"/>
                  <a:gd name="T62" fmla="*/ 62 w 140"/>
                  <a:gd name="T63" fmla="*/ 138 h 138"/>
                  <a:gd name="T64" fmla="*/ 0 w 140"/>
                  <a:gd name="T65" fmla="*/ 138 h 138"/>
                  <a:gd name="T66" fmla="*/ 0 w 140"/>
                  <a:gd name="T67" fmla="*/ 134 h 138"/>
                  <a:gd name="T68" fmla="*/ 7 w 140"/>
                  <a:gd name="T69" fmla="*/ 134 h 138"/>
                  <a:gd name="T70" fmla="*/ 12 w 140"/>
                  <a:gd name="T71" fmla="*/ 134 h 138"/>
                  <a:gd name="T72" fmla="*/ 16 w 140"/>
                  <a:gd name="T73" fmla="*/ 132 h 138"/>
                  <a:gd name="T74" fmla="*/ 18 w 140"/>
                  <a:gd name="T75" fmla="*/ 129 h 138"/>
                  <a:gd name="T76" fmla="*/ 19 w 140"/>
                  <a:gd name="T77" fmla="*/ 126 h 138"/>
                  <a:gd name="T78" fmla="*/ 21 w 140"/>
                  <a:gd name="T79" fmla="*/ 121 h 138"/>
                  <a:gd name="T80" fmla="*/ 21 w 140"/>
                  <a:gd name="T81" fmla="*/ 113 h 138"/>
                  <a:gd name="T82" fmla="*/ 21 w 140"/>
                  <a:gd name="T83" fmla="*/ 24 h 138"/>
                  <a:gd name="T84" fmla="*/ 21 w 140"/>
                  <a:gd name="T85" fmla="*/ 16 h 138"/>
                  <a:gd name="T86" fmla="*/ 19 w 140"/>
                  <a:gd name="T87" fmla="*/ 11 h 138"/>
                  <a:gd name="T88" fmla="*/ 18 w 140"/>
                  <a:gd name="T89" fmla="*/ 8 h 138"/>
                  <a:gd name="T90" fmla="*/ 15 w 140"/>
                  <a:gd name="T91" fmla="*/ 5 h 138"/>
                  <a:gd name="T92" fmla="*/ 12 w 140"/>
                  <a:gd name="T93" fmla="*/ 3 h 138"/>
                  <a:gd name="T94" fmla="*/ 7 w 140"/>
                  <a:gd name="T95" fmla="*/ 3 h 138"/>
                  <a:gd name="T96" fmla="*/ 0 w 140"/>
                  <a:gd name="T97" fmla="*/ 3 h 138"/>
                  <a:gd name="T98" fmla="*/ 0 w 140"/>
                  <a:gd name="T9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0" h="138">
                    <a:moveTo>
                      <a:pt x="61" y="8"/>
                    </a:moveTo>
                    <a:lnTo>
                      <a:pt x="51" y="8"/>
                    </a:lnTo>
                    <a:lnTo>
                      <a:pt x="40" y="11"/>
                    </a:lnTo>
                    <a:lnTo>
                      <a:pt x="40" y="127"/>
                    </a:lnTo>
                    <a:lnTo>
                      <a:pt x="48" y="129"/>
                    </a:lnTo>
                    <a:lnTo>
                      <a:pt x="56" y="131"/>
                    </a:lnTo>
                    <a:lnTo>
                      <a:pt x="62" y="131"/>
                    </a:lnTo>
                    <a:lnTo>
                      <a:pt x="83" y="126"/>
                    </a:lnTo>
                    <a:lnTo>
                      <a:pt x="101" y="115"/>
                    </a:lnTo>
                    <a:lnTo>
                      <a:pt x="110" y="102"/>
                    </a:lnTo>
                    <a:lnTo>
                      <a:pt x="115" y="86"/>
                    </a:lnTo>
                    <a:lnTo>
                      <a:pt x="116" y="69"/>
                    </a:lnTo>
                    <a:lnTo>
                      <a:pt x="115" y="51"/>
                    </a:lnTo>
                    <a:lnTo>
                      <a:pt x="110" y="37"/>
                    </a:lnTo>
                    <a:lnTo>
                      <a:pt x="101" y="24"/>
                    </a:lnTo>
                    <a:lnTo>
                      <a:pt x="89" y="15"/>
                    </a:lnTo>
                    <a:lnTo>
                      <a:pt x="77" y="10"/>
                    </a:lnTo>
                    <a:lnTo>
                      <a:pt x="61" y="8"/>
                    </a:lnTo>
                    <a:close/>
                    <a:moveTo>
                      <a:pt x="0" y="0"/>
                    </a:moveTo>
                    <a:lnTo>
                      <a:pt x="58" y="0"/>
                    </a:lnTo>
                    <a:lnTo>
                      <a:pt x="85" y="2"/>
                    </a:lnTo>
                    <a:lnTo>
                      <a:pt x="104" y="7"/>
                    </a:lnTo>
                    <a:lnTo>
                      <a:pt x="118" y="16"/>
                    </a:lnTo>
                    <a:lnTo>
                      <a:pt x="131" y="30"/>
                    </a:lnTo>
                    <a:lnTo>
                      <a:pt x="137" y="48"/>
                    </a:lnTo>
                    <a:lnTo>
                      <a:pt x="140" y="69"/>
                    </a:lnTo>
                    <a:lnTo>
                      <a:pt x="139" y="86"/>
                    </a:lnTo>
                    <a:lnTo>
                      <a:pt x="132" y="102"/>
                    </a:lnTo>
                    <a:lnTo>
                      <a:pt x="123" y="116"/>
                    </a:lnTo>
                    <a:lnTo>
                      <a:pt x="107" y="127"/>
                    </a:lnTo>
                    <a:lnTo>
                      <a:pt x="88" y="135"/>
                    </a:lnTo>
                    <a:lnTo>
                      <a:pt x="62" y="138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7" y="134"/>
                    </a:lnTo>
                    <a:lnTo>
                      <a:pt x="12" y="134"/>
                    </a:lnTo>
                    <a:lnTo>
                      <a:pt x="16" y="132"/>
                    </a:lnTo>
                    <a:lnTo>
                      <a:pt x="18" y="129"/>
                    </a:lnTo>
                    <a:lnTo>
                      <a:pt x="19" y="126"/>
                    </a:lnTo>
                    <a:lnTo>
                      <a:pt x="21" y="121"/>
                    </a:lnTo>
                    <a:lnTo>
                      <a:pt x="21" y="113"/>
                    </a:lnTo>
                    <a:lnTo>
                      <a:pt x="21" y="24"/>
                    </a:lnTo>
                    <a:lnTo>
                      <a:pt x="21" y="16"/>
                    </a:lnTo>
                    <a:lnTo>
                      <a:pt x="19" y="11"/>
                    </a:lnTo>
                    <a:lnTo>
                      <a:pt x="18" y="8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7" name="Freeform 5319"/>
              <p:cNvSpPr>
                <a:spLocks noEditPoints="1"/>
              </p:cNvSpPr>
              <p:nvPr/>
            </p:nvSpPr>
            <p:spPr bwMode="auto">
              <a:xfrm>
                <a:off x="11271" y="17730"/>
                <a:ext cx="39" cy="50"/>
              </a:xfrm>
              <a:custGeom>
                <a:avLst/>
                <a:gdLst>
                  <a:gd name="T0" fmla="*/ 37 w 78"/>
                  <a:gd name="T1" fmla="*/ 7 h 98"/>
                  <a:gd name="T2" fmla="*/ 32 w 78"/>
                  <a:gd name="T3" fmla="*/ 7 h 98"/>
                  <a:gd name="T4" fmla="*/ 27 w 78"/>
                  <a:gd name="T5" fmla="*/ 11 h 98"/>
                  <a:gd name="T6" fmla="*/ 22 w 78"/>
                  <a:gd name="T7" fmla="*/ 14 h 98"/>
                  <a:gd name="T8" fmla="*/ 18 w 78"/>
                  <a:gd name="T9" fmla="*/ 19 h 98"/>
                  <a:gd name="T10" fmla="*/ 16 w 78"/>
                  <a:gd name="T11" fmla="*/ 25 h 98"/>
                  <a:gd name="T12" fmla="*/ 14 w 78"/>
                  <a:gd name="T13" fmla="*/ 31 h 98"/>
                  <a:gd name="T14" fmla="*/ 57 w 78"/>
                  <a:gd name="T15" fmla="*/ 31 h 98"/>
                  <a:gd name="T16" fmla="*/ 57 w 78"/>
                  <a:gd name="T17" fmla="*/ 27 h 98"/>
                  <a:gd name="T18" fmla="*/ 56 w 78"/>
                  <a:gd name="T19" fmla="*/ 22 h 98"/>
                  <a:gd name="T20" fmla="*/ 56 w 78"/>
                  <a:gd name="T21" fmla="*/ 20 h 98"/>
                  <a:gd name="T22" fmla="*/ 51 w 78"/>
                  <a:gd name="T23" fmla="*/ 14 h 98"/>
                  <a:gd name="T24" fmla="*/ 48 w 78"/>
                  <a:gd name="T25" fmla="*/ 11 h 98"/>
                  <a:gd name="T26" fmla="*/ 41 w 78"/>
                  <a:gd name="T27" fmla="*/ 7 h 98"/>
                  <a:gd name="T28" fmla="*/ 37 w 78"/>
                  <a:gd name="T29" fmla="*/ 7 h 98"/>
                  <a:gd name="T30" fmla="*/ 43 w 78"/>
                  <a:gd name="T31" fmla="*/ 0 h 98"/>
                  <a:gd name="T32" fmla="*/ 57 w 78"/>
                  <a:gd name="T33" fmla="*/ 3 h 98"/>
                  <a:gd name="T34" fmla="*/ 68 w 78"/>
                  <a:gd name="T35" fmla="*/ 11 h 98"/>
                  <a:gd name="T36" fmla="*/ 76 w 78"/>
                  <a:gd name="T37" fmla="*/ 22 h 98"/>
                  <a:gd name="T38" fmla="*/ 78 w 78"/>
                  <a:gd name="T39" fmla="*/ 38 h 98"/>
                  <a:gd name="T40" fmla="*/ 14 w 78"/>
                  <a:gd name="T41" fmla="*/ 38 h 98"/>
                  <a:gd name="T42" fmla="*/ 16 w 78"/>
                  <a:gd name="T43" fmla="*/ 57 h 98"/>
                  <a:gd name="T44" fmla="*/ 24 w 78"/>
                  <a:gd name="T45" fmla="*/ 69 h 98"/>
                  <a:gd name="T46" fmla="*/ 29 w 78"/>
                  <a:gd name="T47" fmla="*/ 76 h 98"/>
                  <a:gd name="T48" fmla="*/ 35 w 78"/>
                  <a:gd name="T49" fmla="*/ 79 h 98"/>
                  <a:gd name="T50" fmla="*/ 41 w 78"/>
                  <a:gd name="T51" fmla="*/ 81 h 98"/>
                  <a:gd name="T52" fmla="*/ 48 w 78"/>
                  <a:gd name="T53" fmla="*/ 82 h 98"/>
                  <a:gd name="T54" fmla="*/ 54 w 78"/>
                  <a:gd name="T55" fmla="*/ 81 h 98"/>
                  <a:gd name="T56" fmla="*/ 59 w 78"/>
                  <a:gd name="T57" fmla="*/ 79 h 98"/>
                  <a:gd name="T58" fmla="*/ 64 w 78"/>
                  <a:gd name="T59" fmla="*/ 77 h 98"/>
                  <a:gd name="T60" fmla="*/ 68 w 78"/>
                  <a:gd name="T61" fmla="*/ 73 h 98"/>
                  <a:gd name="T62" fmla="*/ 72 w 78"/>
                  <a:gd name="T63" fmla="*/ 66 h 98"/>
                  <a:gd name="T64" fmla="*/ 75 w 78"/>
                  <a:gd name="T65" fmla="*/ 60 h 98"/>
                  <a:gd name="T66" fmla="*/ 78 w 78"/>
                  <a:gd name="T67" fmla="*/ 62 h 98"/>
                  <a:gd name="T68" fmla="*/ 76 w 78"/>
                  <a:gd name="T69" fmla="*/ 71 h 98"/>
                  <a:gd name="T70" fmla="*/ 72 w 78"/>
                  <a:gd name="T71" fmla="*/ 79 h 98"/>
                  <a:gd name="T72" fmla="*/ 65 w 78"/>
                  <a:gd name="T73" fmla="*/ 87 h 98"/>
                  <a:gd name="T74" fmla="*/ 54 w 78"/>
                  <a:gd name="T75" fmla="*/ 95 h 98"/>
                  <a:gd name="T76" fmla="*/ 40 w 78"/>
                  <a:gd name="T77" fmla="*/ 98 h 98"/>
                  <a:gd name="T78" fmla="*/ 24 w 78"/>
                  <a:gd name="T79" fmla="*/ 95 h 98"/>
                  <a:gd name="T80" fmla="*/ 11 w 78"/>
                  <a:gd name="T81" fmla="*/ 85 h 98"/>
                  <a:gd name="T82" fmla="*/ 3 w 78"/>
                  <a:gd name="T83" fmla="*/ 69 h 98"/>
                  <a:gd name="T84" fmla="*/ 0 w 78"/>
                  <a:gd name="T85" fmla="*/ 50 h 98"/>
                  <a:gd name="T86" fmla="*/ 3 w 78"/>
                  <a:gd name="T87" fmla="*/ 30 h 98"/>
                  <a:gd name="T88" fmla="*/ 11 w 78"/>
                  <a:gd name="T89" fmla="*/ 14 h 98"/>
                  <a:gd name="T90" fmla="*/ 26 w 78"/>
                  <a:gd name="T91" fmla="*/ 3 h 98"/>
                  <a:gd name="T92" fmla="*/ 43 w 7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98">
                    <a:moveTo>
                      <a:pt x="37" y="7"/>
                    </a:moveTo>
                    <a:lnTo>
                      <a:pt x="32" y="7"/>
                    </a:lnTo>
                    <a:lnTo>
                      <a:pt x="27" y="11"/>
                    </a:lnTo>
                    <a:lnTo>
                      <a:pt x="22" y="14"/>
                    </a:lnTo>
                    <a:lnTo>
                      <a:pt x="18" y="19"/>
                    </a:lnTo>
                    <a:lnTo>
                      <a:pt x="16" y="25"/>
                    </a:lnTo>
                    <a:lnTo>
                      <a:pt x="14" y="31"/>
                    </a:lnTo>
                    <a:lnTo>
                      <a:pt x="57" y="31"/>
                    </a:lnTo>
                    <a:lnTo>
                      <a:pt x="57" y="27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1" y="14"/>
                    </a:lnTo>
                    <a:lnTo>
                      <a:pt x="48" y="11"/>
                    </a:lnTo>
                    <a:lnTo>
                      <a:pt x="41" y="7"/>
                    </a:lnTo>
                    <a:lnTo>
                      <a:pt x="37" y="7"/>
                    </a:lnTo>
                    <a:close/>
                    <a:moveTo>
                      <a:pt x="43" y="0"/>
                    </a:moveTo>
                    <a:lnTo>
                      <a:pt x="57" y="3"/>
                    </a:lnTo>
                    <a:lnTo>
                      <a:pt x="68" y="11"/>
                    </a:lnTo>
                    <a:lnTo>
                      <a:pt x="76" y="22"/>
                    </a:lnTo>
                    <a:lnTo>
                      <a:pt x="78" y="38"/>
                    </a:lnTo>
                    <a:lnTo>
                      <a:pt x="14" y="38"/>
                    </a:lnTo>
                    <a:lnTo>
                      <a:pt x="16" y="57"/>
                    </a:lnTo>
                    <a:lnTo>
                      <a:pt x="24" y="69"/>
                    </a:lnTo>
                    <a:lnTo>
                      <a:pt x="29" y="76"/>
                    </a:lnTo>
                    <a:lnTo>
                      <a:pt x="35" y="79"/>
                    </a:lnTo>
                    <a:lnTo>
                      <a:pt x="41" y="81"/>
                    </a:lnTo>
                    <a:lnTo>
                      <a:pt x="48" y="82"/>
                    </a:lnTo>
                    <a:lnTo>
                      <a:pt x="54" y="81"/>
                    </a:lnTo>
                    <a:lnTo>
                      <a:pt x="59" y="79"/>
                    </a:lnTo>
                    <a:lnTo>
                      <a:pt x="64" y="77"/>
                    </a:lnTo>
                    <a:lnTo>
                      <a:pt x="68" y="73"/>
                    </a:lnTo>
                    <a:lnTo>
                      <a:pt x="72" y="66"/>
                    </a:lnTo>
                    <a:lnTo>
                      <a:pt x="75" y="60"/>
                    </a:lnTo>
                    <a:lnTo>
                      <a:pt x="78" y="62"/>
                    </a:lnTo>
                    <a:lnTo>
                      <a:pt x="76" y="71"/>
                    </a:lnTo>
                    <a:lnTo>
                      <a:pt x="72" y="79"/>
                    </a:lnTo>
                    <a:lnTo>
                      <a:pt x="65" y="87"/>
                    </a:lnTo>
                    <a:lnTo>
                      <a:pt x="54" y="95"/>
                    </a:lnTo>
                    <a:lnTo>
                      <a:pt x="40" y="98"/>
                    </a:lnTo>
                    <a:lnTo>
                      <a:pt x="24" y="95"/>
                    </a:lnTo>
                    <a:lnTo>
                      <a:pt x="11" y="85"/>
                    </a:lnTo>
                    <a:lnTo>
                      <a:pt x="3" y="69"/>
                    </a:lnTo>
                    <a:lnTo>
                      <a:pt x="0" y="50"/>
                    </a:lnTo>
                    <a:lnTo>
                      <a:pt x="3" y="30"/>
                    </a:lnTo>
                    <a:lnTo>
                      <a:pt x="11" y="14"/>
                    </a:lnTo>
                    <a:lnTo>
                      <a:pt x="26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8" name="Freeform 5320"/>
              <p:cNvSpPr>
                <a:spLocks/>
              </p:cNvSpPr>
              <p:nvPr/>
            </p:nvSpPr>
            <p:spPr bwMode="auto">
              <a:xfrm>
                <a:off x="11314" y="17730"/>
                <a:ext cx="51" cy="49"/>
              </a:xfrm>
              <a:custGeom>
                <a:avLst/>
                <a:gdLst>
                  <a:gd name="T0" fmla="*/ 32 w 102"/>
                  <a:gd name="T1" fmla="*/ 0 h 96"/>
                  <a:gd name="T2" fmla="*/ 48 w 102"/>
                  <a:gd name="T3" fmla="*/ 4 h 96"/>
                  <a:gd name="T4" fmla="*/ 70 w 102"/>
                  <a:gd name="T5" fmla="*/ 1 h 96"/>
                  <a:gd name="T6" fmla="*/ 79 w 102"/>
                  <a:gd name="T7" fmla="*/ 7 h 96"/>
                  <a:gd name="T8" fmla="*/ 86 w 102"/>
                  <a:gd name="T9" fmla="*/ 17 h 96"/>
                  <a:gd name="T10" fmla="*/ 87 w 102"/>
                  <a:gd name="T11" fmla="*/ 27 h 96"/>
                  <a:gd name="T12" fmla="*/ 87 w 102"/>
                  <a:gd name="T13" fmla="*/ 74 h 96"/>
                  <a:gd name="T14" fmla="*/ 87 w 102"/>
                  <a:gd name="T15" fmla="*/ 84 h 96"/>
                  <a:gd name="T16" fmla="*/ 91 w 102"/>
                  <a:gd name="T17" fmla="*/ 89 h 96"/>
                  <a:gd name="T18" fmla="*/ 95 w 102"/>
                  <a:gd name="T19" fmla="*/ 92 h 96"/>
                  <a:gd name="T20" fmla="*/ 102 w 102"/>
                  <a:gd name="T21" fmla="*/ 96 h 96"/>
                  <a:gd name="T22" fmla="*/ 56 w 102"/>
                  <a:gd name="T23" fmla="*/ 92 h 96"/>
                  <a:gd name="T24" fmla="*/ 64 w 102"/>
                  <a:gd name="T25" fmla="*/ 92 h 96"/>
                  <a:gd name="T26" fmla="*/ 68 w 102"/>
                  <a:gd name="T27" fmla="*/ 87 h 96"/>
                  <a:gd name="T28" fmla="*/ 70 w 102"/>
                  <a:gd name="T29" fmla="*/ 82 h 96"/>
                  <a:gd name="T30" fmla="*/ 70 w 102"/>
                  <a:gd name="T31" fmla="*/ 74 h 96"/>
                  <a:gd name="T32" fmla="*/ 70 w 102"/>
                  <a:gd name="T33" fmla="*/ 28 h 96"/>
                  <a:gd name="T34" fmla="*/ 67 w 102"/>
                  <a:gd name="T35" fmla="*/ 19 h 96"/>
                  <a:gd name="T36" fmla="*/ 60 w 102"/>
                  <a:gd name="T37" fmla="*/ 12 h 96"/>
                  <a:gd name="T38" fmla="*/ 51 w 102"/>
                  <a:gd name="T39" fmla="*/ 12 h 96"/>
                  <a:gd name="T40" fmla="*/ 38 w 102"/>
                  <a:gd name="T41" fmla="*/ 20 h 96"/>
                  <a:gd name="T42" fmla="*/ 32 w 102"/>
                  <a:gd name="T43" fmla="*/ 74 h 96"/>
                  <a:gd name="T44" fmla="*/ 33 w 102"/>
                  <a:gd name="T45" fmla="*/ 84 h 96"/>
                  <a:gd name="T46" fmla="*/ 35 w 102"/>
                  <a:gd name="T47" fmla="*/ 89 h 96"/>
                  <a:gd name="T48" fmla="*/ 40 w 102"/>
                  <a:gd name="T49" fmla="*/ 92 h 96"/>
                  <a:gd name="T50" fmla="*/ 48 w 102"/>
                  <a:gd name="T51" fmla="*/ 92 h 96"/>
                  <a:gd name="T52" fmla="*/ 2 w 102"/>
                  <a:gd name="T53" fmla="*/ 96 h 96"/>
                  <a:gd name="T54" fmla="*/ 3 w 102"/>
                  <a:gd name="T55" fmla="*/ 92 h 96"/>
                  <a:gd name="T56" fmla="*/ 11 w 102"/>
                  <a:gd name="T57" fmla="*/ 90 h 96"/>
                  <a:gd name="T58" fmla="*/ 14 w 102"/>
                  <a:gd name="T59" fmla="*/ 85 h 96"/>
                  <a:gd name="T60" fmla="*/ 16 w 102"/>
                  <a:gd name="T61" fmla="*/ 74 h 96"/>
                  <a:gd name="T62" fmla="*/ 16 w 102"/>
                  <a:gd name="T63" fmla="*/ 33 h 96"/>
                  <a:gd name="T64" fmla="*/ 14 w 102"/>
                  <a:gd name="T65" fmla="*/ 22 h 96"/>
                  <a:gd name="T66" fmla="*/ 14 w 102"/>
                  <a:gd name="T67" fmla="*/ 17 h 96"/>
                  <a:gd name="T68" fmla="*/ 11 w 102"/>
                  <a:gd name="T69" fmla="*/ 14 h 96"/>
                  <a:gd name="T70" fmla="*/ 5 w 102"/>
                  <a:gd name="T71" fmla="*/ 14 h 96"/>
                  <a:gd name="T72" fmla="*/ 0 w 102"/>
                  <a:gd name="T73" fmla="*/ 1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96">
                    <a:moveTo>
                      <a:pt x="29" y="0"/>
                    </a:moveTo>
                    <a:lnTo>
                      <a:pt x="32" y="0"/>
                    </a:lnTo>
                    <a:lnTo>
                      <a:pt x="32" y="20"/>
                    </a:lnTo>
                    <a:lnTo>
                      <a:pt x="48" y="4"/>
                    </a:lnTo>
                    <a:lnTo>
                      <a:pt x="64" y="0"/>
                    </a:lnTo>
                    <a:lnTo>
                      <a:pt x="70" y="1"/>
                    </a:lnTo>
                    <a:lnTo>
                      <a:pt x="76" y="4"/>
                    </a:lnTo>
                    <a:lnTo>
                      <a:pt x="79" y="7"/>
                    </a:lnTo>
                    <a:lnTo>
                      <a:pt x="83" y="11"/>
                    </a:lnTo>
                    <a:lnTo>
                      <a:pt x="86" y="17"/>
                    </a:lnTo>
                    <a:lnTo>
                      <a:pt x="86" y="22"/>
                    </a:lnTo>
                    <a:lnTo>
                      <a:pt x="87" y="27"/>
                    </a:lnTo>
                    <a:lnTo>
                      <a:pt x="87" y="34"/>
                    </a:lnTo>
                    <a:lnTo>
                      <a:pt x="87" y="74"/>
                    </a:lnTo>
                    <a:lnTo>
                      <a:pt x="87" y="81"/>
                    </a:lnTo>
                    <a:lnTo>
                      <a:pt x="87" y="84"/>
                    </a:lnTo>
                    <a:lnTo>
                      <a:pt x="89" y="87"/>
                    </a:lnTo>
                    <a:lnTo>
                      <a:pt x="91" y="89"/>
                    </a:lnTo>
                    <a:lnTo>
                      <a:pt x="92" y="90"/>
                    </a:lnTo>
                    <a:lnTo>
                      <a:pt x="95" y="92"/>
                    </a:lnTo>
                    <a:lnTo>
                      <a:pt x="102" y="92"/>
                    </a:lnTo>
                    <a:lnTo>
                      <a:pt x="102" y="96"/>
                    </a:lnTo>
                    <a:lnTo>
                      <a:pt x="56" y="96"/>
                    </a:lnTo>
                    <a:lnTo>
                      <a:pt x="56" y="92"/>
                    </a:lnTo>
                    <a:lnTo>
                      <a:pt x="57" y="92"/>
                    </a:lnTo>
                    <a:lnTo>
                      <a:pt x="64" y="92"/>
                    </a:lnTo>
                    <a:lnTo>
                      <a:pt x="67" y="90"/>
                    </a:lnTo>
                    <a:lnTo>
                      <a:pt x="68" y="87"/>
                    </a:lnTo>
                    <a:lnTo>
                      <a:pt x="70" y="84"/>
                    </a:lnTo>
                    <a:lnTo>
                      <a:pt x="70" y="82"/>
                    </a:lnTo>
                    <a:lnTo>
                      <a:pt x="70" y="79"/>
                    </a:lnTo>
                    <a:lnTo>
                      <a:pt x="70" y="74"/>
                    </a:lnTo>
                    <a:lnTo>
                      <a:pt x="70" y="36"/>
                    </a:lnTo>
                    <a:lnTo>
                      <a:pt x="70" y="28"/>
                    </a:lnTo>
                    <a:lnTo>
                      <a:pt x="68" y="23"/>
                    </a:lnTo>
                    <a:lnTo>
                      <a:pt x="67" y="19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51" y="12"/>
                    </a:lnTo>
                    <a:lnTo>
                      <a:pt x="44" y="15"/>
                    </a:lnTo>
                    <a:lnTo>
                      <a:pt x="38" y="20"/>
                    </a:lnTo>
                    <a:lnTo>
                      <a:pt x="32" y="25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33" y="84"/>
                    </a:lnTo>
                    <a:lnTo>
                      <a:pt x="33" y="87"/>
                    </a:lnTo>
                    <a:lnTo>
                      <a:pt x="35" y="89"/>
                    </a:lnTo>
                    <a:lnTo>
                      <a:pt x="36" y="90"/>
                    </a:lnTo>
                    <a:lnTo>
                      <a:pt x="40" y="92"/>
                    </a:lnTo>
                    <a:lnTo>
                      <a:pt x="43" y="92"/>
                    </a:lnTo>
                    <a:lnTo>
                      <a:pt x="48" y="92"/>
                    </a:lnTo>
                    <a:lnTo>
                      <a:pt x="48" y="96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3" y="92"/>
                    </a:lnTo>
                    <a:lnTo>
                      <a:pt x="8" y="92"/>
                    </a:lnTo>
                    <a:lnTo>
                      <a:pt x="11" y="90"/>
                    </a:lnTo>
                    <a:lnTo>
                      <a:pt x="13" y="89"/>
                    </a:lnTo>
                    <a:lnTo>
                      <a:pt x="14" y="85"/>
                    </a:lnTo>
                    <a:lnTo>
                      <a:pt x="14" y="81"/>
                    </a:lnTo>
                    <a:lnTo>
                      <a:pt x="16" y="74"/>
                    </a:lnTo>
                    <a:lnTo>
                      <a:pt x="16" y="41"/>
                    </a:lnTo>
                    <a:lnTo>
                      <a:pt x="16" y="33"/>
                    </a:lnTo>
                    <a:lnTo>
                      <a:pt x="16" y="27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3" y="15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9" name="Freeform 5321"/>
              <p:cNvSpPr>
                <a:spLocks/>
              </p:cNvSpPr>
              <p:nvPr/>
            </p:nvSpPr>
            <p:spPr bwMode="auto">
              <a:xfrm>
                <a:off x="11370" y="17730"/>
                <a:ext cx="32" cy="50"/>
              </a:xfrm>
              <a:custGeom>
                <a:avLst/>
                <a:gdLst>
                  <a:gd name="T0" fmla="*/ 35 w 63"/>
                  <a:gd name="T1" fmla="*/ 1 h 98"/>
                  <a:gd name="T2" fmla="*/ 46 w 63"/>
                  <a:gd name="T3" fmla="*/ 4 h 98"/>
                  <a:gd name="T4" fmla="*/ 51 w 63"/>
                  <a:gd name="T5" fmla="*/ 3 h 98"/>
                  <a:gd name="T6" fmla="*/ 52 w 63"/>
                  <a:gd name="T7" fmla="*/ 0 h 98"/>
                  <a:gd name="T8" fmla="*/ 57 w 63"/>
                  <a:gd name="T9" fmla="*/ 31 h 98"/>
                  <a:gd name="T10" fmla="*/ 51 w 63"/>
                  <a:gd name="T11" fmla="*/ 23 h 98"/>
                  <a:gd name="T12" fmla="*/ 43 w 63"/>
                  <a:gd name="T13" fmla="*/ 11 h 98"/>
                  <a:gd name="T14" fmla="*/ 33 w 63"/>
                  <a:gd name="T15" fmla="*/ 6 h 98"/>
                  <a:gd name="T16" fmla="*/ 24 w 63"/>
                  <a:gd name="T17" fmla="*/ 6 h 98"/>
                  <a:gd name="T18" fmla="*/ 16 w 63"/>
                  <a:gd name="T19" fmla="*/ 9 h 98"/>
                  <a:gd name="T20" fmla="*/ 12 w 63"/>
                  <a:gd name="T21" fmla="*/ 19 h 98"/>
                  <a:gd name="T22" fmla="*/ 16 w 63"/>
                  <a:gd name="T23" fmla="*/ 28 h 98"/>
                  <a:gd name="T24" fmla="*/ 22 w 63"/>
                  <a:gd name="T25" fmla="*/ 33 h 98"/>
                  <a:gd name="T26" fmla="*/ 43 w 63"/>
                  <a:gd name="T27" fmla="*/ 44 h 98"/>
                  <a:gd name="T28" fmla="*/ 62 w 63"/>
                  <a:gd name="T29" fmla="*/ 60 h 98"/>
                  <a:gd name="T30" fmla="*/ 63 w 63"/>
                  <a:gd name="T31" fmla="*/ 76 h 98"/>
                  <a:gd name="T32" fmla="*/ 59 w 63"/>
                  <a:gd name="T33" fmla="*/ 87 h 98"/>
                  <a:gd name="T34" fmla="*/ 47 w 63"/>
                  <a:gd name="T35" fmla="*/ 95 h 98"/>
                  <a:gd name="T36" fmla="*/ 32 w 63"/>
                  <a:gd name="T37" fmla="*/ 98 h 98"/>
                  <a:gd name="T38" fmla="*/ 12 w 63"/>
                  <a:gd name="T39" fmla="*/ 95 h 98"/>
                  <a:gd name="T40" fmla="*/ 8 w 63"/>
                  <a:gd name="T41" fmla="*/ 95 h 98"/>
                  <a:gd name="T42" fmla="*/ 3 w 63"/>
                  <a:gd name="T43" fmla="*/ 96 h 98"/>
                  <a:gd name="T44" fmla="*/ 0 w 63"/>
                  <a:gd name="T45" fmla="*/ 63 h 98"/>
                  <a:gd name="T46" fmla="*/ 6 w 63"/>
                  <a:gd name="T47" fmla="*/ 73 h 98"/>
                  <a:gd name="T48" fmla="*/ 14 w 63"/>
                  <a:gd name="T49" fmla="*/ 85 h 98"/>
                  <a:gd name="T50" fmla="*/ 27 w 63"/>
                  <a:gd name="T51" fmla="*/ 92 h 98"/>
                  <a:gd name="T52" fmla="*/ 36 w 63"/>
                  <a:gd name="T53" fmla="*/ 92 h 98"/>
                  <a:gd name="T54" fmla="*/ 44 w 63"/>
                  <a:gd name="T55" fmla="*/ 89 h 98"/>
                  <a:gd name="T56" fmla="*/ 49 w 63"/>
                  <a:gd name="T57" fmla="*/ 79 h 98"/>
                  <a:gd name="T58" fmla="*/ 46 w 63"/>
                  <a:gd name="T59" fmla="*/ 69 h 98"/>
                  <a:gd name="T60" fmla="*/ 39 w 63"/>
                  <a:gd name="T61" fmla="*/ 63 h 98"/>
                  <a:gd name="T62" fmla="*/ 24 w 63"/>
                  <a:gd name="T63" fmla="*/ 55 h 98"/>
                  <a:gd name="T64" fmla="*/ 8 w 63"/>
                  <a:gd name="T65" fmla="*/ 46 h 98"/>
                  <a:gd name="T66" fmla="*/ 1 w 63"/>
                  <a:gd name="T67" fmla="*/ 38 h 98"/>
                  <a:gd name="T68" fmla="*/ 0 w 63"/>
                  <a:gd name="T69" fmla="*/ 27 h 98"/>
                  <a:gd name="T70" fmla="*/ 3 w 63"/>
                  <a:gd name="T71" fmla="*/ 14 h 98"/>
                  <a:gd name="T72" fmla="*/ 14 w 63"/>
                  <a:gd name="T73" fmla="*/ 3 h 98"/>
                  <a:gd name="T74" fmla="*/ 28 w 63"/>
                  <a:gd name="T7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98">
                    <a:moveTo>
                      <a:pt x="28" y="0"/>
                    </a:moveTo>
                    <a:lnTo>
                      <a:pt x="35" y="1"/>
                    </a:lnTo>
                    <a:lnTo>
                      <a:pt x="41" y="3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57" y="31"/>
                    </a:lnTo>
                    <a:lnTo>
                      <a:pt x="52" y="31"/>
                    </a:lnTo>
                    <a:lnTo>
                      <a:pt x="51" y="23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38" y="9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19" y="7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12" y="19"/>
                    </a:lnTo>
                    <a:lnTo>
                      <a:pt x="12" y="23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22" y="33"/>
                    </a:lnTo>
                    <a:lnTo>
                      <a:pt x="28" y="36"/>
                    </a:lnTo>
                    <a:lnTo>
                      <a:pt x="43" y="44"/>
                    </a:lnTo>
                    <a:lnTo>
                      <a:pt x="54" y="52"/>
                    </a:lnTo>
                    <a:lnTo>
                      <a:pt x="62" y="60"/>
                    </a:lnTo>
                    <a:lnTo>
                      <a:pt x="63" y="69"/>
                    </a:lnTo>
                    <a:lnTo>
                      <a:pt x="63" y="76"/>
                    </a:lnTo>
                    <a:lnTo>
                      <a:pt x="62" y="82"/>
                    </a:lnTo>
                    <a:lnTo>
                      <a:pt x="59" y="87"/>
                    </a:lnTo>
                    <a:lnTo>
                      <a:pt x="54" y="90"/>
                    </a:lnTo>
                    <a:lnTo>
                      <a:pt x="47" y="95"/>
                    </a:lnTo>
                    <a:lnTo>
                      <a:pt x="39" y="98"/>
                    </a:lnTo>
                    <a:lnTo>
                      <a:pt x="32" y="98"/>
                    </a:lnTo>
                    <a:lnTo>
                      <a:pt x="24" y="98"/>
                    </a:lnTo>
                    <a:lnTo>
                      <a:pt x="12" y="95"/>
                    </a:lnTo>
                    <a:lnTo>
                      <a:pt x="9" y="95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3" y="96"/>
                    </a:lnTo>
                    <a:lnTo>
                      <a:pt x="0" y="96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6" y="73"/>
                    </a:lnTo>
                    <a:lnTo>
                      <a:pt x="9" y="79"/>
                    </a:lnTo>
                    <a:lnTo>
                      <a:pt x="14" y="85"/>
                    </a:lnTo>
                    <a:lnTo>
                      <a:pt x="20" y="89"/>
                    </a:lnTo>
                    <a:lnTo>
                      <a:pt x="27" y="92"/>
                    </a:lnTo>
                    <a:lnTo>
                      <a:pt x="33" y="92"/>
                    </a:lnTo>
                    <a:lnTo>
                      <a:pt x="36" y="92"/>
                    </a:lnTo>
                    <a:lnTo>
                      <a:pt x="41" y="90"/>
                    </a:lnTo>
                    <a:lnTo>
                      <a:pt x="44" y="89"/>
                    </a:lnTo>
                    <a:lnTo>
                      <a:pt x="47" y="84"/>
                    </a:lnTo>
                    <a:lnTo>
                      <a:pt x="49" y="79"/>
                    </a:lnTo>
                    <a:lnTo>
                      <a:pt x="47" y="74"/>
                    </a:lnTo>
                    <a:lnTo>
                      <a:pt x="46" y="69"/>
                    </a:lnTo>
                    <a:lnTo>
                      <a:pt x="43" y="66"/>
                    </a:lnTo>
                    <a:lnTo>
                      <a:pt x="39" y="63"/>
                    </a:lnTo>
                    <a:lnTo>
                      <a:pt x="33" y="60"/>
                    </a:lnTo>
                    <a:lnTo>
                      <a:pt x="24" y="55"/>
                    </a:lnTo>
                    <a:lnTo>
                      <a:pt x="16" y="50"/>
                    </a:lnTo>
                    <a:lnTo>
                      <a:pt x="8" y="46"/>
                    </a:lnTo>
                    <a:lnTo>
                      <a:pt x="5" y="41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1" y="20"/>
                    </a:lnTo>
                    <a:lnTo>
                      <a:pt x="3" y="14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0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0" name="Freeform 5322"/>
              <p:cNvSpPr>
                <a:spLocks noEditPoints="1"/>
              </p:cNvSpPr>
              <p:nvPr/>
            </p:nvSpPr>
            <p:spPr bwMode="auto">
              <a:xfrm>
                <a:off x="11409" y="17706"/>
                <a:ext cx="23" cy="73"/>
              </a:xfrm>
              <a:custGeom>
                <a:avLst/>
                <a:gdLst>
                  <a:gd name="T0" fmla="*/ 27 w 46"/>
                  <a:gd name="T1" fmla="*/ 48 h 144"/>
                  <a:gd name="T2" fmla="*/ 31 w 46"/>
                  <a:gd name="T3" fmla="*/ 48 h 144"/>
                  <a:gd name="T4" fmla="*/ 31 w 46"/>
                  <a:gd name="T5" fmla="*/ 122 h 144"/>
                  <a:gd name="T6" fmla="*/ 31 w 46"/>
                  <a:gd name="T7" fmla="*/ 129 h 144"/>
                  <a:gd name="T8" fmla="*/ 31 w 46"/>
                  <a:gd name="T9" fmla="*/ 132 h 144"/>
                  <a:gd name="T10" fmla="*/ 33 w 46"/>
                  <a:gd name="T11" fmla="*/ 135 h 144"/>
                  <a:gd name="T12" fmla="*/ 35 w 46"/>
                  <a:gd name="T13" fmla="*/ 137 h 144"/>
                  <a:gd name="T14" fmla="*/ 36 w 46"/>
                  <a:gd name="T15" fmla="*/ 138 h 144"/>
                  <a:gd name="T16" fmla="*/ 39 w 46"/>
                  <a:gd name="T17" fmla="*/ 140 h 144"/>
                  <a:gd name="T18" fmla="*/ 46 w 46"/>
                  <a:gd name="T19" fmla="*/ 140 h 144"/>
                  <a:gd name="T20" fmla="*/ 46 w 46"/>
                  <a:gd name="T21" fmla="*/ 144 h 144"/>
                  <a:gd name="T22" fmla="*/ 0 w 46"/>
                  <a:gd name="T23" fmla="*/ 144 h 144"/>
                  <a:gd name="T24" fmla="*/ 0 w 46"/>
                  <a:gd name="T25" fmla="*/ 140 h 144"/>
                  <a:gd name="T26" fmla="*/ 6 w 46"/>
                  <a:gd name="T27" fmla="*/ 140 h 144"/>
                  <a:gd name="T28" fmla="*/ 9 w 46"/>
                  <a:gd name="T29" fmla="*/ 138 h 144"/>
                  <a:gd name="T30" fmla="*/ 11 w 46"/>
                  <a:gd name="T31" fmla="*/ 137 h 144"/>
                  <a:gd name="T32" fmla="*/ 12 w 46"/>
                  <a:gd name="T33" fmla="*/ 135 h 144"/>
                  <a:gd name="T34" fmla="*/ 14 w 46"/>
                  <a:gd name="T35" fmla="*/ 132 h 144"/>
                  <a:gd name="T36" fmla="*/ 14 w 46"/>
                  <a:gd name="T37" fmla="*/ 129 h 144"/>
                  <a:gd name="T38" fmla="*/ 14 w 46"/>
                  <a:gd name="T39" fmla="*/ 122 h 144"/>
                  <a:gd name="T40" fmla="*/ 14 w 46"/>
                  <a:gd name="T41" fmla="*/ 87 h 144"/>
                  <a:gd name="T42" fmla="*/ 14 w 46"/>
                  <a:gd name="T43" fmla="*/ 78 h 144"/>
                  <a:gd name="T44" fmla="*/ 14 w 46"/>
                  <a:gd name="T45" fmla="*/ 71 h 144"/>
                  <a:gd name="T46" fmla="*/ 14 w 46"/>
                  <a:gd name="T47" fmla="*/ 67 h 144"/>
                  <a:gd name="T48" fmla="*/ 12 w 46"/>
                  <a:gd name="T49" fmla="*/ 65 h 144"/>
                  <a:gd name="T50" fmla="*/ 11 w 46"/>
                  <a:gd name="T51" fmla="*/ 63 h 144"/>
                  <a:gd name="T52" fmla="*/ 9 w 46"/>
                  <a:gd name="T53" fmla="*/ 62 h 144"/>
                  <a:gd name="T54" fmla="*/ 8 w 46"/>
                  <a:gd name="T55" fmla="*/ 62 h 144"/>
                  <a:gd name="T56" fmla="*/ 4 w 46"/>
                  <a:gd name="T57" fmla="*/ 62 h 144"/>
                  <a:gd name="T58" fmla="*/ 0 w 46"/>
                  <a:gd name="T59" fmla="*/ 63 h 144"/>
                  <a:gd name="T60" fmla="*/ 0 w 46"/>
                  <a:gd name="T61" fmla="*/ 59 h 144"/>
                  <a:gd name="T62" fmla="*/ 27 w 46"/>
                  <a:gd name="T63" fmla="*/ 48 h 144"/>
                  <a:gd name="T64" fmla="*/ 23 w 46"/>
                  <a:gd name="T65" fmla="*/ 0 h 144"/>
                  <a:gd name="T66" fmla="*/ 27 w 46"/>
                  <a:gd name="T67" fmla="*/ 0 h 144"/>
                  <a:gd name="T68" fmla="*/ 30 w 46"/>
                  <a:gd name="T69" fmla="*/ 1 h 144"/>
                  <a:gd name="T70" fmla="*/ 33 w 46"/>
                  <a:gd name="T71" fmla="*/ 6 h 144"/>
                  <a:gd name="T72" fmla="*/ 33 w 46"/>
                  <a:gd name="T73" fmla="*/ 9 h 144"/>
                  <a:gd name="T74" fmla="*/ 33 w 46"/>
                  <a:gd name="T75" fmla="*/ 14 h 144"/>
                  <a:gd name="T76" fmla="*/ 30 w 46"/>
                  <a:gd name="T77" fmla="*/ 17 h 144"/>
                  <a:gd name="T78" fmla="*/ 27 w 46"/>
                  <a:gd name="T79" fmla="*/ 19 h 144"/>
                  <a:gd name="T80" fmla="*/ 23 w 46"/>
                  <a:gd name="T81" fmla="*/ 21 h 144"/>
                  <a:gd name="T82" fmla="*/ 19 w 46"/>
                  <a:gd name="T83" fmla="*/ 19 h 144"/>
                  <a:gd name="T84" fmla="*/ 16 w 46"/>
                  <a:gd name="T85" fmla="*/ 17 h 144"/>
                  <a:gd name="T86" fmla="*/ 14 w 46"/>
                  <a:gd name="T87" fmla="*/ 14 h 144"/>
                  <a:gd name="T88" fmla="*/ 12 w 46"/>
                  <a:gd name="T89" fmla="*/ 9 h 144"/>
                  <a:gd name="T90" fmla="*/ 14 w 46"/>
                  <a:gd name="T91" fmla="*/ 6 h 144"/>
                  <a:gd name="T92" fmla="*/ 16 w 46"/>
                  <a:gd name="T93" fmla="*/ 1 h 144"/>
                  <a:gd name="T94" fmla="*/ 19 w 46"/>
                  <a:gd name="T95" fmla="*/ 0 h 144"/>
                  <a:gd name="T96" fmla="*/ 23 w 46"/>
                  <a:gd name="T9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144">
                    <a:moveTo>
                      <a:pt x="27" y="48"/>
                    </a:moveTo>
                    <a:lnTo>
                      <a:pt x="31" y="48"/>
                    </a:lnTo>
                    <a:lnTo>
                      <a:pt x="31" y="122"/>
                    </a:lnTo>
                    <a:lnTo>
                      <a:pt x="31" y="129"/>
                    </a:lnTo>
                    <a:lnTo>
                      <a:pt x="31" y="132"/>
                    </a:lnTo>
                    <a:lnTo>
                      <a:pt x="33" y="135"/>
                    </a:lnTo>
                    <a:lnTo>
                      <a:pt x="35" y="137"/>
                    </a:lnTo>
                    <a:lnTo>
                      <a:pt x="36" y="138"/>
                    </a:lnTo>
                    <a:lnTo>
                      <a:pt x="39" y="140"/>
                    </a:lnTo>
                    <a:lnTo>
                      <a:pt x="46" y="140"/>
                    </a:lnTo>
                    <a:lnTo>
                      <a:pt x="46" y="144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6" y="140"/>
                    </a:lnTo>
                    <a:lnTo>
                      <a:pt x="9" y="138"/>
                    </a:lnTo>
                    <a:lnTo>
                      <a:pt x="11" y="137"/>
                    </a:lnTo>
                    <a:lnTo>
                      <a:pt x="12" y="135"/>
                    </a:lnTo>
                    <a:lnTo>
                      <a:pt x="14" y="132"/>
                    </a:lnTo>
                    <a:lnTo>
                      <a:pt x="14" y="129"/>
                    </a:lnTo>
                    <a:lnTo>
                      <a:pt x="14" y="122"/>
                    </a:lnTo>
                    <a:lnTo>
                      <a:pt x="14" y="87"/>
                    </a:lnTo>
                    <a:lnTo>
                      <a:pt x="14" y="78"/>
                    </a:lnTo>
                    <a:lnTo>
                      <a:pt x="14" y="71"/>
                    </a:lnTo>
                    <a:lnTo>
                      <a:pt x="14" y="67"/>
                    </a:lnTo>
                    <a:lnTo>
                      <a:pt x="12" y="65"/>
                    </a:lnTo>
                    <a:lnTo>
                      <a:pt x="11" y="63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4" y="6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27" y="48"/>
                    </a:lnTo>
                    <a:close/>
                    <a:moveTo>
                      <a:pt x="23" y="0"/>
                    </a:moveTo>
                    <a:lnTo>
                      <a:pt x="27" y="0"/>
                    </a:lnTo>
                    <a:lnTo>
                      <a:pt x="30" y="1"/>
                    </a:lnTo>
                    <a:lnTo>
                      <a:pt x="33" y="6"/>
                    </a:lnTo>
                    <a:lnTo>
                      <a:pt x="33" y="9"/>
                    </a:lnTo>
                    <a:lnTo>
                      <a:pt x="33" y="14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3" y="21"/>
                    </a:lnTo>
                    <a:lnTo>
                      <a:pt x="19" y="19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1" name="Freeform 5323"/>
              <p:cNvSpPr>
                <a:spLocks/>
              </p:cNvSpPr>
              <p:nvPr/>
            </p:nvSpPr>
            <p:spPr bwMode="auto">
              <a:xfrm>
                <a:off x="11436" y="17717"/>
                <a:ext cx="28" cy="62"/>
              </a:xfrm>
              <a:custGeom>
                <a:avLst/>
                <a:gdLst>
                  <a:gd name="T0" fmla="*/ 29 w 57"/>
                  <a:gd name="T1" fmla="*/ 0 h 123"/>
                  <a:gd name="T2" fmla="*/ 32 w 57"/>
                  <a:gd name="T3" fmla="*/ 0 h 123"/>
                  <a:gd name="T4" fmla="*/ 32 w 57"/>
                  <a:gd name="T5" fmla="*/ 30 h 123"/>
                  <a:gd name="T6" fmla="*/ 54 w 57"/>
                  <a:gd name="T7" fmla="*/ 30 h 123"/>
                  <a:gd name="T8" fmla="*/ 54 w 57"/>
                  <a:gd name="T9" fmla="*/ 36 h 123"/>
                  <a:gd name="T10" fmla="*/ 32 w 57"/>
                  <a:gd name="T11" fmla="*/ 36 h 123"/>
                  <a:gd name="T12" fmla="*/ 32 w 57"/>
                  <a:gd name="T13" fmla="*/ 96 h 123"/>
                  <a:gd name="T14" fmla="*/ 32 w 57"/>
                  <a:gd name="T15" fmla="*/ 103 h 123"/>
                  <a:gd name="T16" fmla="*/ 33 w 57"/>
                  <a:gd name="T17" fmla="*/ 106 h 123"/>
                  <a:gd name="T18" fmla="*/ 35 w 57"/>
                  <a:gd name="T19" fmla="*/ 109 h 123"/>
                  <a:gd name="T20" fmla="*/ 38 w 57"/>
                  <a:gd name="T21" fmla="*/ 112 h 123"/>
                  <a:gd name="T22" fmla="*/ 41 w 57"/>
                  <a:gd name="T23" fmla="*/ 112 h 123"/>
                  <a:gd name="T24" fmla="*/ 45 w 57"/>
                  <a:gd name="T25" fmla="*/ 112 h 123"/>
                  <a:gd name="T26" fmla="*/ 48 w 57"/>
                  <a:gd name="T27" fmla="*/ 111 h 123"/>
                  <a:gd name="T28" fmla="*/ 51 w 57"/>
                  <a:gd name="T29" fmla="*/ 108 h 123"/>
                  <a:gd name="T30" fmla="*/ 53 w 57"/>
                  <a:gd name="T31" fmla="*/ 104 h 123"/>
                  <a:gd name="T32" fmla="*/ 57 w 57"/>
                  <a:gd name="T33" fmla="*/ 104 h 123"/>
                  <a:gd name="T34" fmla="*/ 54 w 57"/>
                  <a:gd name="T35" fmla="*/ 111 h 123"/>
                  <a:gd name="T36" fmla="*/ 51 w 57"/>
                  <a:gd name="T37" fmla="*/ 116 h 123"/>
                  <a:gd name="T38" fmla="*/ 46 w 57"/>
                  <a:gd name="T39" fmla="*/ 119 h 123"/>
                  <a:gd name="T40" fmla="*/ 40 w 57"/>
                  <a:gd name="T41" fmla="*/ 123 h 123"/>
                  <a:gd name="T42" fmla="*/ 33 w 57"/>
                  <a:gd name="T43" fmla="*/ 123 h 123"/>
                  <a:gd name="T44" fmla="*/ 29 w 57"/>
                  <a:gd name="T45" fmla="*/ 123 h 123"/>
                  <a:gd name="T46" fmla="*/ 24 w 57"/>
                  <a:gd name="T47" fmla="*/ 122 h 123"/>
                  <a:gd name="T48" fmla="*/ 21 w 57"/>
                  <a:gd name="T49" fmla="*/ 119 h 123"/>
                  <a:gd name="T50" fmla="*/ 18 w 57"/>
                  <a:gd name="T51" fmla="*/ 114 h 123"/>
                  <a:gd name="T52" fmla="*/ 16 w 57"/>
                  <a:gd name="T53" fmla="*/ 111 h 123"/>
                  <a:gd name="T54" fmla="*/ 16 w 57"/>
                  <a:gd name="T55" fmla="*/ 106 h 123"/>
                  <a:gd name="T56" fmla="*/ 16 w 57"/>
                  <a:gd name="T57" fmla="*/ 100 h 123"/>
                  <a:gd name="T58" fmla="*/ 16 w 57"/>
                  <a:gd name="T59" fmla="*/ 36 h 123"/>
                  <a:gd name="T60" fmla="*/ 0 w 57"/>
                  <a:gd name="T61" fmla="*/ 36 h 123"/>
                  <a:gd name="T62" fmla="*/ 0 w 57"/>
                  <a:gd name="T63" fmla="*/ 33 h 123"/>
                  <a:gd name="T64" fmla="*/ 6 w 57"/>
                  <a:gd name="T65" fmla="*/ 30 h 123"/>
                  <a:gd name="T66" fmla="*/ 13 w 57"/>
                  <a:gd name="T67" fmla="*/ 25 h 123"/>
                  <a:gd name="T68" fmla="*/ 18 w 57"/>
                  <a:gd name="T69" fmla="*/ 20 h 123"/>
                  <a:gd name="T70" fmla="*/ 22 w 57"/>
                  <a:gd name="T71" fmla="*/ 14 h 123"/>
                  <a:gd name="T72" fmla="*/ 24 w 57"/>
                  <a:gd name="T73" fmla="*/ 11 h 123"/>
                  <a:gd name="T74" fmla="*/ 27 w 57"/>
                  <a:gd name="T75" fmla="*/ 6 h 123"/>
                  <a:gd name="T76" fmla="*/ 29 w 57"/>
                  <a:gd name="T7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" h="123">
                    <a:moveTo>
                      <a:pt x="29" y="0"/>
                    </a:moveTo>
                    <a:lnTo>
                      <a:pt x="32" y="0"/>
                    </a:lnTo>
                    <a:lnTo>
                      <a:pt x="32" y="30"/>
                    </a:lnTo>
                    <a:lnTo>
                      <a:pt x="54" y="30"/>
                    </a:lnTo>
                    <a:lnTo>
                      <a:pt x="54" y="36"/>
                    </a:lnTo>
                    <a:lnTo>
                      <a:pt x="32" y="36"/>
                    </a:lnTo>
                    <a:lnTo>
                      <a:pt x="32" y="96"/>
                    </a:lnTo>
                    <a:lnTo>
                      <a:pt x="32" y="103"/>
                    </a:lnTo>
                    <a:lnTo>
                      <a:pt x="33" y="106"/>
                    </a:lnTo>
                    <a:lnTo>
                      <a:pt x="35" y="109"/>
                    </a:lnTo>
                    <a:lnTo>
                      <a:pt x="38" y="112"/>
                    </a:lnTo>
                    <a:lnTo>
                      <a:pt x="41" y="112"/>
                    </a:lnTo>
                    <a:lnTo>
                      <a:pt x="45" y="112"/>
                    </a:lnTo>
                    <a:lnTo>
                      <a:pt x="48" y="111"/>
                    </a:lnTo>
                    <a:lnTo>
                      <a:pt x="51" y="108"/>
                    </a:lnTo>
                    <a:lnTo>
                      <a:pt x="53" y="104"/>
                    </a:lnTo>
                    <a:lnTo>
                      <a:pt x="57" y="104"/>
                    </a:lnTo>
                    <a:lnTo>
                      <a:pt x="54" y="111"/>
                    </a:lnTo>
                    <a:lnTo>
                      <a:pt x="51" y="116"/>
                    </a:lnTo>
                    <a:lnTo>
                      <a:pt x="46" y="119"/>
                    </a:lnTo>
                    <a:lnTo>
                      <a:pt x="40" y="123"/>
                    </a:lnTo>
                    <a:lnTo>
                      <a:pt x="33" y="123"/>
                    </a:lnTo>
                    <a:lnTo>
                      <a:pt x="29" y="123"/>
                    </a:lnTo>
                    <a:lnTo>
                      <a:pt x="24" y="122"/>
                    </a:lnTo>
                    <a:lnTo>
                      <a:pt x="21" y="119"/>
                    </a:lnTo>
                    <a:lnTo>
                      <a:pt x="18" y="114"/>
                    </a:lnTo>
                    <a:lnTo>
                      <a:pt x="16" y="111"/>
                    </a:lnTo>
                    <a:lnTo>
                      <a:pt x="16" y="106"/>
                    </a:lnTo>
                    <a:lnTo>
                      <a:pt x="16" y="100"/>
                    </a:lnTo>
                    <a:lnTo>
                      <a:pt x="16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3" y="25"/>
                    </a:lnTo>
                    <a:lnTo>
                      <a:pt x="18" y="20"/>
                    </a:lnTo>
                    <a:lnTo>
                      <a:pt x="22" y="14"/>
                    </a:lnTo>
                    <a:lnTo>
                      <a:pt x="24" y="11"/>
                    </a:lnTo>
                    <a:lnTo>
                      <a:pt x="27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2" name="Freeform 5324"/>
              <p:cNvSpPr>
                <a:spLocks/>
              </p:cNvSpPr>
              <p:nvPr/>
            </p:nvSpPr>
            <p:spPr bwMode="auto">
              <a:xfrm>
                <a:off x="11464" y="17732"/>
                <a:ext cx="51" cy="69"/>
              </a:xfrm>
              <a:custGeom>
                <a:avLst/>
                <a:gdLst>
                  <a:gd name="T0" fmla="*/ 45 w 102"/>
                  <a:gd name="T1" fmla="*/ 0 h 138"/>
                  <a:gd name="T2" fmla="*/ 42 w 102"/>
                  <a:gd name="T3" fmla="*/ 3 h 138"/>
                  <a:gd name="T4" fmla="*/ 35 w 102"/>
                  <a:gd name="T5" fmla="*/ 6 h 138"/>
                  <a:gd name="T6" fmla="*/ 34 w 102"/>
                  <a:gd name="T7" fmla="*/ 11 h 138"/>
                  <a:gd name="T8" fmla="*/ 34 w 102"/>
                  <a:gd name="T9" fmla="*/ 17 h 138"/>
                  <a:gd name="T10" fmla="*/ 59 w 102"/>
                  <a:gd name="T11" fmla="*/ 68 h 138"/>
                  <a:gd name="T12" fmla="*/ 81 w 102"/>
                  <a:gd name="T13" fmla="*/ 12 h 138"/>
                  <a:gd name="T14" fmla="*/ 81 w 102"/>
                  <a:gd name="T15" fmla="*/ 8 h 138"/>
                  <a:gd name="T16" fmla="*/ 80 w 102"/>
                  <a:gd name="T17" fmla="*/ 4 h 138"/>
                  <a:gd name="T18" fmla="*/ 77 w 102"/>
                  <a:gd name="T19" fmla="*/ 3 h 138"/>
                  <a:gd name="T20" fmla="*/ 72 w 102"/>
                  <a:gd name="T21" fmla="*/ 0 h 138"/>
                  <a:gd name="T22" fmla="*/ 102 w 102"/>
                  <a:gd name="T23" fmla="*/ 3 h 138"/>
                  <a:gd name="T24" fmla="*/ 97 w 102"/>
                  <a:gd name="T25" fmla="*/ 4 h 138"/>
                  <a:gd name="T26" fmla="*/ 92 w 102"/>
                  <a:gd name="T27" fmla="*/ 9 h 138"/>
                  <a:gd name="T28" fmla="*/ 91 w 102"/>
                  <a:gd name="T29" fmla="*/ 14 h 138"/>
                  <a:gd name="T30" fmla="*/ 51 w 102"/>
                  <a:gd name="T31" fmla="*/ 111 h 138"/>
                  <a:gd name="T32" fmla="*/ 42 w 102"/>
                  <a:gd name="T33" fmla="*/ 125 h 138"/>
                  <a:gd name="T34" fmla="*/ 30 w 102"/>
                  <a:gd name="T35" fmla="*/ 135 h 138"/>
                  <a:gd name="T36" fmla="*/ 19 w 102"/>
                  <a:gd name="T37" fmla="*/ 138 h 138"/>
                  <a:gd name="T38" fmla="*/ 10 w 102"/>
                  <a:gd name="T39" fmla="*/ 135 h 138"/>
                  <a:gd name="T40" fmla="*/ 5 w 102"/>
                  <a:gd name="T41" fmla="*/ 127 h 138"/>
                  <a:gd name="T42" fmla="*/ 8 w 102"/>
                  <a:gd name="T43" fmla="*/ 119 h 138"/>
                  <a:gd name="T44" fmla="*/ 16 w 102"/>
                  <a:gd name="T45" fmla="*/ 117 h 138"/>
                  <a:gd name="T46" fmla="*/ 26 w 102"/>
                  <a:gd name="T47" fmla="*/ 119 h 138"/>
                  <a:gd name="T48" fmla="*/ 30 w 102"/>
                  <a:gd name="T49" fmla="*/ 120 h 138"/>
                  <a:gd name="T50" fmla="*/ 37 w 102"/>
                  <a:gd name="T51" fmla="*/ 117 h 138"/>
                  <a:gd name="T52" fmla="*/ 42 w 102"/>
                  <a:gd name="T53" fmla="*/ 111 h 138"/>
                  <a:gd name="T54" fmla="*/ 51 w 102"/>
                  <a:gd name="T55" fmla="*/ 89 h 138"/>
                  <a:gd name="T56" fmla="*/ 15 w 102"/>
                  <a:gd name="T57" fmla="*/ 16 h 138"/>
                  <a:gd name="T58" fmla="*/ 10 w 102"/>
                  <a:gd name="T59" fmla="*/ 8 h 138"/>
                  <a:gd name="T60" fmla="*/ 5 w 102"/>
                  <a:gd name="T61" fmla="*/ 4 h 138"/>
                  <a:gd name="T62" fmla="*/ 0 w 102"/>
                  <a:gd name="T6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38">
                    <a:moveTo>
                      <a:pt x="0" y="0"/>
                    </a:moveTo>
                    <a:lnTo>
                      <a:pt x="45" y="0"/>
                    </a:lnTo>
                    <a:lnTo>
                      <a:pt x="45" y="3"/>
                    </a:lnTo>
                    <a:lnTo>
                      <a:pt x="42" y="3"/>
                    </a:lnTo>
                    <a:lnTo>
                      <a:pt x="38" y="4"/>
                    </a:lnTo>
                    <a:lnTo>
                      <a:pt x="35" y="6"/>
                    </a:lnTo>
                    <a:lnTo>
                      <a:pt x="34" y="8"/>
                    </a:lnTo>
                    <a:lnTo>
                      <a:pt x="34" y="11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7" y="22"/>
                    </a:lnTo>
                    <a:lnTo>
                      <a:pt x="59" y="68"/>
                    </a:lnTo>
                    <a:lnTo>
                      <a:pt x="80" y="17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1" y="8"/>
                    </a:lnTo>
                    <a:lnTo>
                      <a:pt x="81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7" y="3"/>
                    </a:lnTo>
                    <a:lnTo>
                      <a:pt x="72" y="3"/>
                    </a:lnTo>
                    <a:lnTo>
                      <a:pt x="72" y="0"/>
                    </a:lnTo>
                    <a:lnTo>
                      <a:pt x="102" y="0"/>
                    </a:lnTo>
                    <a:lnTo>
                      <a:pt x="102" y="3"/>
                    </a:lnTo>
                    <a:lnTo>
                      <a:pt x="99" y="4"/>
                    </a:lnTo>
                    <a:lnTo>
                      <a:pt x="97" y="4"/>
                    </a:lnTo>
                    <a:lnTo>
                      <a:pt x="94" y="6"/>
                    </a:lnTo>
                    <a:lnTo>
                      <a:pt x="92" y="9"/>
                    </a:lnTo>
                    <a:lnTo>
                      <a:pt x="91" y="11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51" y="111"/>
                    </a:lnTo>
                    <a:lnTo>
                      <a:pt x="46" y="119"/>
                    </a:lnTo>
                    <a:lnTo>
                      <a:pt x="42" y="125"/>
                    </a:lnTo>
                    <a:lnTo>
                      <a:pt x="37" y="130"/>
                    </a:lnTo>
                    <a:lnTo>
                      <a:pt x="30" y="135"/>
                    </a:lnTo>
                    <a:lnTo>
                      <a:pt x="24" y="136"/>
                    </a:lnTo>
                    <a:lnTo>
                      <a:pt x="19" y="138"/>
                    </a:lnTo>
                    <a:lnTo>
                      <a:pt x="13" y="136"/>
                    </a:lnTo>
                    <a:lnTo>
                      <a:pt x="10" y="135"/>
                    </a:lnTo>
                    <a:lnTo>
                      <a:pt x="7" y="130"/>
                    </a:lnTo>
                    <a:lnTo>
                      <a:pt x="5" y="127"/>
                    </a:lnTo>
                    <a:lnTo>
                      <a:pt x="7" y="122"/>
                    </a:lnTo>
                    <a:lnTo>
                      <a:pt x="8" y="119"/>
                    </a:lnTo>
                    <a:lnTo>
                      <a:pt x="11" y="117"/>
                    </a:lnTo>
                    <a:lnTo>
                      <a:pt x="16" y="117"/>
                    </a:lnTo>
                    <a:lnTo>
                      <a:pt x="19" y="117"/>
                    </a:lnTo>
                    <a:lnTo>
                      <a:pt x="26" y="119"/>
                    </a:lnTo>
                    <a:lnTo>
                      <a:pt x="29" y="120"/>
                    </a:lnTo>
                    <a:lnTo>
                      <a:pt x="30" y="120"/>
                    </a:lnTo>
                    <a:lnTo>
                      <a:pt x="34" y="119"/>
                    </a:lnTo>
                    <a:lnTo>
                      <a:pt x="37" y="117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5" y="105"/>
                    </a:lnTo>
                    <a:lnTo>
                      <a:pt x="51" y="89"/>
                    </a:lnTo>
                    <a:lnTo>
                      <a:pt x="18" y="19"/>
                    </a:lnTo>
                    <a:lnTo>
                      <a:pt x="15" y="16"/>
                    </a:lnTo>
                    <a:lnTo>
                      <a:pt x="13" y="11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5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3" name="Freeform 5325"/>
              <p:cNvSpPr>
                <a:spLocks/>
              </p:cNvSpPr>
              <p:nvPr/>
            </p:nvSpPr>
            <p:spPr bwMode="auto">
              <a:xfrm>
                <a:off x="11521" y="17768"/>
                <a:ext cx="15" cy="27"/>
              </a:xfrm>
              <a:custGeom>
                <a:avLst/>
                <a:gdLst>
                  <a:gd name="T0" fmla="*/ 12 w 30"/>
                  <a:gd name="T1" fmla="*/ 0 h 54"/>
                  <a:gd name="T2" fmla="*/ 17 w 30"/>
                  <a:gd name="T3" fmla="*/ 0 h 54"/>
                  <a:gd name="T4" fmla="*/ 22 w 30"/>
                  <a:gd name="T5" fmla="*/ 1 h 54"/>
                  <a:gd name="T6" fmla="*/ 25 w 30"/>
                  <a:gd name="T7" fmla="*/ 5 h 54"/>
                  <a:gd name="T8" fmla="*/ 28 w 30"/>
                  <a:gd name="T9" fmla="*/ 9 h 54"/>
                  <a:gd name="T10" fmla="*/ 30 w 30"/>
                  <a:gd name="T11" fmla="*/ 14 h 54"/>
                  <a:gd name="T12" fmla="*/ 30 w 30"/>
                  <a:gd name="T13" fmla="*/ 20 h 54"/>
                  <a:gd name="T14" fmla="*/ 30 w 30"/>
                  <a:gd name="T15" fmla="*/ 27 h 54"/>
                  <a:gd name="T16" fmla="*/ 27 w 30"/>
                  <a:gd name="T17" fmla="*/ 33 h 54"/>
                  <a:gd name="T18" fmla="*/ 24 w 30"/>
                  <a:gd name="T19" fmla="*/ 40 h 54"/>
                  <a:gd name="T20" fmla="*/ 17 w 30"/>
                  <a:gd name="T21" fmla="*/ 46 h 54"/>
                  <a:gd name="T22" fmla="*/ 9 w 30"/>
                  <a:gd name="T23" fmla="*/ 51 h 54"/>
                  <a:gd name="T24" fmla="*/ 0 w 30"/>
                  <a:gd name="T25" fmla="*/ 54 h 54"/>
                  <a:gd name="T26" fmla="*/ 0 w 30"/>
                  <a:gd name="T27" fmla="*/ 51 h 54"/>
                  <a:gd name="T28" fmla="*/ 6 w 30"/>
                  <a:gd name="T29" fmla="*/ 47 h 54"/>
                  <a:gd name="T30" fmla="*/ 12 w 30"/>
                  <a:gd name="T31" fmla="*/ 43 h 54"/>
                  <a:gd name="T32" fmla="*/ 16 w 30"/>
                  <a:gd name="T33" fmla="*/ 40 h 54"/>
                  <a:gd name="T34" fmla="*/ 19 w 30"/>
                  <a:gd name="T35" fmla="*/ 35 h 54"/>
                  <a:gd name="T36" fmla="*/ 22 w 30"/>
                  <a:gd name="T37" fmla="*/ 28 h 54"/>
                  <a:gd name="T38" fmla="*/ 22 w 30"/>
                  <a:gd name="T39" fmla="*/ 24 h 54"/>
                  <a:gd name="T40" fmla="*/ 22 w 30"/>
                  <a:gd name="T41" fmla="*/ 20 h 54"/>
                  <a:gd name="T42" fmla="*/ 20 w 30"/>
                  <a:gd name="T43" fmla="*/ 20 h 54"/>
                  <a:gd name="T44" fmla="*/ 20 w 30"/>
                  <a:gd name="T45" fmla="*/ 19 h 54"/>
                  <a:gd name="T46" fmla="*/ 17 w 30"/>
                  <a:gd name="T47" fmla="*/ 20 h 54"/>
                  <a:gd name="T48" fmla="*/ 14 w 30"/>
                  <a:gd name="T49" fmla="*/ 22 h 54"/>
                  <a:gd name="T50" fmla="*/ 11 w 30"/>
                  <a:gd name="T51" fmla="*/ 22 h 54"/>
                  <a:gd name="T52" fmla="*/ 6 w 30"/>
                  <a:gd name="T53" fmla="*/ 22 h 54"/>
                  <a:gd name="T54" fmla="*/ 3 w 30"/>
                  <a:gd name="T55" fmla="*/ 19 h 54"/>
                  <a:gd name="T56" fmla="*/ 1 w 30"/>
                  <a:gd name="T57" fmla="*/ 16 h 54"/>
                  <a:gd name="T58" fmla="*/ 0 w 30"/>
                  <a:gd name="T59" fmla="*/ 11 h 54"/>
                  <a:gd name="T60" fmla="*/ 1 w 30"/>
                  <a:gd name="T61" fmla="*/ 6 h 54"/>
                  <a:gd name="T62" fmla="*/ 4 w 30"/>
                  <a:gd name="T63" fmla="*/ 3 h 54"/>
                  <a:gd name="T64" fmla="*/ 8 w 30"/>
                  <a:gd name="T65" fmla="*/ 0 h 54"/>
                  <a:gd name="T66" fmla="*/ 12 w 30"/>
                  <a:gd name="T6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54">
                    <a:moveTo>
                      <a:pt x="12" y="0"/>
                    </a:moveTo>
                    <a:lnTo>
                      <a:pt x="17" y="0"/>
                    </a:lnTo>
                    <a:lnTo>
                      <a:pt x="22" y="1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30" y="14"/>
                    </a:lnTo>
                    <a:lnTo>
                      <a:pt x="30" y="20"/>
                    </a:lnTo>
                    <a:lnTo>
                      <a:pt x="30" y="27"/>
                    </a:lnTo>
                    <a:lnTo>
                      <a:pt x="27" y="33"/>
                    </a:lnTo>
                    <a:lnTo>
                      <a:pt x="24" y="40"/>
                    </a:lnTo>
                    <a:lnTo>
                      <a:pt x="17" y="46"/>
                    </a:lnTo>
                    <a:lnTo>
                      <a:pt x="9" y="51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6" y="47"/>
                    </a:lnTo>
                    <a:lnTo>
                      <a:pt x="12" y="43"/>
                    </a:lnTo>
                    <a:lnTo>
                      <a:pt x="16" y="40"/>
                    </a:lnTo>
                    <a:lnTo>
                      <a:pt x="19" y="35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2"/>
                    </a:lnTo>
                    <a:lnTo>
                      <a:pt x="11" y="22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4" name="Freeform 5326"/>
              <p:cNvSpPr>
                <a:spLocks/>
              </p:cNvSpPr>
              <p:nvPr/>
            </p:nvSpPr>
            <p:spPr bwMode="auto">
              <a:xfrm>
                <a:off x="12146" y="17698"/>
                <a:ext cx="32" cy="105"/>
              </a:xfrm>
              <a:custGeom>
                <a:avLst/>
                <a:gdLst>
                  <a:gd name="T0" fmla="*/ 0 w 63"/>
                  <a:gd name="T1" fmla="*/ 0 h 210"/>
                  <a:gd name="T2" fmla="*/ 16 w 63"/>
                  <a:gd name="T3" fmla="*/ 9 h 210"/>
                  <a:gd name="T4" fmla="*/ 28 w 63"/>
                  <a:gd name="T5" fmla="*/ 21 h 210"/>
                  <a:gd name="T6" fmla="*/ 43 w 63"/>
                  <a:gd name="T7" fmla="*/ 38 h 210"/>
                  <a:gd name="T8" fmla="*/ 54 w 63"/>
                  <a:gd name="T9" fmla="*/ 59 h 210"/>
                  <a:gd name="T10" fmla="*/ 60 w 63"/>
                  <a:gd name="T11" fmla="*/ 81 h 210"/>
                  <a:gd name="T12" fmla="*/ 63 w 63"/>
                  <a:gd name="T13" fmla="*/ 105 h 210"/>
                  <a:gd name="T14" fmla="*/ 59 w 63"/>
                  <a:gd name="T15" fmla="*/ 138 h 210"/>
                  <a:gd name="T16" fmla="*/ 46 w 63"/>
                  <a:gd name="T17" fmla="*/ 168 h 210"/>
                  <a:gd name="T18" fmla="*/ 33 w 63"/>
                  <a:gd name="T19" fmla="*/ 186 h 210"/>
                  <a:gd name="T20" fmla="*/ 17 w 63"/>
                  <a:gd name="T21" fmla="*/ 200 h 210"/>
                  <a:gd name="T22" fmla="*/ 0 w 63"/>
                  <a:gd name="T23" fmla="*/ 210 h 210"/>
                  <a:gd name="T24" fmla="*/ 0 w 63"/>
                  <a:gd name="T25" fmla="*/ 205 h 210"/>
                  <a:gd name="T26" fmla="*/ 9 w 63"/>
                  <a:gd name="T27" fmla="*/ 200 h 210"/>
                  <a:gd name="T28" fmla="*/ 17 w 63"/>
                  <a:gd name="T29" fmla="*/ 192 h 210"/>
                  <a:gd name="T30" fmla="*/ 24 w 63"/>
                  <a:gd name="T31" fmla="*/ 184 h 210"/>
                  <a:gd name="T32" fmla="*/ 32 w 63"/>
                  <a:gd name="T33" fmla="*/ 170 h 210"/>
                  <a:gd name="T34" fmla="*/ 36 w 63"/>
                  <a:gd name="T35" fmla="*/ 151 h 210"/>
                  <a:gd name="T36" fmla="*/ 41 w 63"/>
                  <a:gd name="T37" fmla="*/ 108 h 210"/>
                  <a:gd name="T38" fmla="*/ 39 w 63"/>
                  <a:gd name="T39" fmla="*/ 86 h 210"/>
                  <a:gd name="T40" fmla="*/ 38 w 63"/>
                  <a:gd name="T41" fmla="*/ 64 h 210"/>
                  <a:gd name="T42" fmla="*/ 35 w 63"/>
                  <a:gd name="T43" fmla="*/ 54 h 210"/>
                  <a:gd name="T44" fmla="*/ 33 w 63"/>
                  <a:gd name="T45" fmla="*/ 46 h 210"/>
                  <a:gd name="T46" fmla="*/ 30 w 63"/>
                  <a:gd name="T47" fmla="*/ 40 h 210"/>
                  <a:gd name="T48" fmla="*/ 25 w 63"/>
                  <a:gd name="T49" fmla="*/ 30 h 210"/>
                  <a:gd name="T50" fmla="*/ 19 w 63"/>
                  <a:gd name="T51" fmla="*/ 22 h 210"/>
                  <a:gd name="T52" fmla="*/ 11 w 63"/>
                  <a:gd name="T53" fmla="*/ 13 h 210"/>
                  <a:gd name="T54" fmla="*/ 0 w 63"/>
                  <a:gd name="T55" fmla="*/ 5 h 210"/>
                  <a:gd name="T56" fmla="*/ 0 w 63"/>
                  <a:gd name="T5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" h="210">
                    <a:moveTo>
                      <a:pt x="0" y="0"/>
                    </a:moveTo>
                    <a:lnTo>
                      <a:pt x="16" y="9"/>
                    </a:lnTo>
                    <a:lnTo>
                      <a:pt x="28" y="21"/>
                    </a:lnTo>
                    <a:lnTo>
                      <a:pt x="43" y="38"/>
                    </a:lnTo>
                    <a:lnTo>
                      <a:pt x="54" y="59"/>
                    </a:lnTo>
                    <a:lnTo>
                      <a:pt x="60" y="81"/>
                    </a:lnTo>
                    <a:lnTo>
                      <a:pt x="63" y="105"/>
                    </a:lnTo>
                    <a:lnTo>
                      <a:pt x="59" y="138"/>
                    </a:lnTo>
                    <a:lnTo>
                      <a:pt x="46" y="168"/>
                    </a:lnTo>
                    <a:lnTo>
                      <a:pt x="33" y="186"/>
                    </a:lnTo>
                    <a:lnTo>
                      <a:pt x="17" y="200"/>
                    </a:lnTo>
                    <a:lnTo>
                      <a:pt x="0" y="210"/>
                    </a:lnTo>
                    <a:lnTo>
                      <a:pt x="0" y="205"/>
                    </a:lnTo>
                    <a:lnTo>
                      <a:pt x="9" y="200"/>
                    </a:lnTo>
                    <a:lnTo>
                      <a:pt x="17" y="192"/>
                    </a:lnTo>
                    <a:lnTo>
                      <a:pt x="24" y="184"/>
                    </a:lnTo>
                    <a:lnTo>
                      <a:pt x="32" y="170"/>
                    </a:lnTo>
                    <a:lnTo>
                      <a:pt x="36" y="151"/>
                    </a:lnTo>
                    <a:lnTo>
                      <a:pt x="41" y="108"/>
                    </a:lnTo>
                    <a:lnTo>
                      <a:pt x="39" y="86"/>
                    </a:lnTo>
                    <a:lnTo>
                      <a:pt x="38" y="64"/>
                    </a:lnTo>
                    <a:lnTo>
                      <a:pt x="35" y="54"/>
                    </a:lnTo>
                    <a:lnTo>
                      <a:pt x="33" y="46"/>
                    </a:lnTo>
                    <a:lnTo>
                      <a:pt x="30" y="40"/>
                    </a:lnTo>
                    <a:lnTo>
                      <a:pt x="25" y="30"/>
                    </a:lnTo>
                    <a:lnTo>
                      <a:pt x="19" y="22"/>
                    </a:lnTo>
                    <a:lnTo>
                      <a:pt x="11" y="1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5" name="Freeform 5327"/>
              <p:cNvSpPr>
                <a:spLocks/>
              </p:cNvSpPr>
              <p:nvPr/>
            </p:nvSpPr>
            <p:spPr bwMode="auto">
              <a:xfrm>
                <a:off x="11918" y="17725"/>
                <a:ext cx="43" cy="55"/>
              </a:xfrm>
              <a:custGeom>
                <a:avLst/>
                <a:gdLst>
                  <a:gd name="T0" fmla="*/ 49 w 85"/>
                  <a:gd name="T1" fmla="*/ 0 h 110"/>
                  <a:gd name="T2" fmla="*/ 58 w 85"/>
                  <a:gd name="T3" fmla="*/ 2 h 110"/>
                  <a:gd name="T4" fmla="*/ 66 w 85"/>
                  <a:gd name="T5" fmla="*/ 3 h 110"/>
                  <a:gd name="T6" fmla="*/ 73 w 85"/>
                  <a:gd name="T7" fmla="*/ 8 h 110"/>
                  <a:gd name="T8" fmla="*/ 79 w 85"/>
                  <a:gd name="T9" fmla="*/ 14 h 110"/>
                  <a:gd name="T10" fmla="*/ 82 w 85"/>
                  <a:gd name="T11" fmla="*/ 19 h 110"/>
                  <a:gd name="T12" fmla="*/ 82 w 85"/>
                  <a:gd name="T13" fmla="*/ 25 h 110"/>
                  <a:gd name="T14" fmla="*/ 82 w 85"/>
                  <a:gd name="T15" fmla="*/ 29 h 110"/>
                  <a:gd name="T16" fmla="*/ 81 w 85"/>
                  <a:gd name="T17" fmla="*/ 32 h 110"/>
                  <a:gd name="T18" fmla="*/ 78 w 85"/>
                  <a:gd name="T19" fmla="*/ 33 h 110"/>
                  <a:gd name="T20" fmla="*/ 73 w 85"/>
                  <a:gd name="T21" fmla="*/ 35 h 110"/>
                  <a:gd name="T22" fmla="*/ 68 w 85"/>
                  <a:gd name="T23" fmla="*/ 33 h 110"/>
                  <a:gd name="T24" fmla="*/ 65 w 85"/>
                  <a:gd name="T25" fmla="*/ 33 h 110"/>
                  <a:gd name="T26" fmla="*/ 63 w 85"/>
                  <a:gd name="T27" fmla="*/ 30 h 110"/>
                  <a:gd name="T28" fmla="*/ 62 w 85"/>
                  <a:gd name="T29" fmla="*/ 27 h 110"/>
                  <a:gd name="T30" fmla="*/ 60 w 85"/>
                  <a:gd name="T31" fmla="*/ 21 h 110"/>
                  <a:gd name="T32" fmla="*/ 58 w 85"/>
                  <a:gd name="T33" fmla="*/ 17 h 110"/>
                  <a:gd name="T34" fmla="*/ 58 w 85"/>
                  <a:gd name="T35" fmla="*/ 14 h 110"/>
                  <a:gd name="T36" fmla="*/ 55 w 85"/>
                  <a:gd name="T37" fmla="*/ 11 h 110"/>
                  <a:gd name="T38" fmla="*/ 52 w 85"/>
                  <a:gd name="T39" fmla="*/ 10 h 110"/>
                  <a:gd name="T40" fmla="*/ 49 w 85"/>
                  <a:gd name="T41" fmla="*/ 8 h 110"/>
                  <a:gd name="T42" fmla="*/ 44 w 85"/>
                  <a:gd name="T43" fmla="*/ 8 h 110"/>
                  <a:gd name="T44" fmla="*/ 38 w 85"/>
                  <a:gd name="T45" fmla="*/ 8 h 110"/>
                  <a:gd name="T46" fmla="*/ 31 w 85"/>
                  <a:gd name="T47" fmla="*/ 11 h 110"/>
                  <a:gd name="T48" fmla="*/ 27 w 85"/>
                  <a:gd name="T49" fmla="*/ 16 h 110"/>
                  <a:gd name="T50" fmla="*/ 20 w 85"/>
                  <a:gd name="T51" fmla="*/ 29 h 110"/>
                  <a:gd name="T52" fmla="*/ 17 w 85"/>
                  <a:gd name="T53" fmla="*/ 44 h 110"/>
                  <a:gd name="T54" fmla="*/ 20 w 85"/>
                  <a:gd name="T55" fmla="*/ 62 h 110"/>
                  <a:gd name="T56" fmla="*/ 27 w 85"/>
                  <a:gd name="T57" fmla="*/ 78 h 110"/>
                  <a:gd name="T58" fmla="*/ 31 w 85"/>
                  <a:gd name="T59" fmla="*/ 84 h 110"/>
                  <a:gd name="T60" fmla="*/ 38 w 85"/>
                  <a:gd name="T61" fmla="*/ 89 h 110"/>
                  <a:gd name="T62" fmla="*/ 44 w 85"/>
                  <a:gd name="T63" fmla="*/ 91 h 110"/>
                  <a:gd name="T64" fmla="*/ 51 w 85"/>
                  <a:gd name="T65" fmla="*/ 92 h 110"/>
                  <a:gd name="T66" fmla="*/ 58 w 85"/>
                  <a:gd name="T67" fmla="*/ 91 h 110"/>
                  <a:gd name="T68" fmla="*/ 65 w 85"/>
                  <a:gd name="T69" fmla="*/ 89 h 110"/>
                  <a:gd name="T70" fmla="*/ 71 w 85"/>
                  <a:gd name="T71" fmla="*/ 84 h 110"/>
                  <a:gd name="T72" fmla="*/ 74 w 85"/>
                  <a:gd name="T73" fmla="*/ 81 h 110"/>
                  <a:gd name="T74" fmla="*/ 79 w 85"/>
                  <a:gd name="T75" fmla="*/ 75 h 110"/>
                  <a:gd name="T76" fmla="*/ 82 w 85"/>
                  <a:gd name="T77" fmla="*/ 65 h 110"/>
                  <a:gd name="T78" fmla="*/ 85 w 85"/>
                  <a:gd name="T79" fmla="*/ 67 h 110"/>
                  <a:gd name="T80" fmla="*/ 79 w 85"/>
                  <a:gd name="T81" fmla="*/ 86 h 110"/>
                  <a:gd name="T82" fmla="*/ 70 w 85"/>
                  <a:gd name="T83" fmla="*/ 99 h 110"/>
                  <a:gd name="T84" fmla="*/ 57 w 85"/>
                  <a:gd name="T85" fmla="*/ 106 h 110"/>
                  <a:gd name="T86" fmla="*/ 43 w 85"/>
                  <a:gd name="T87" fmla="*/ 110 h 110"/>
                  <a:gd name="T88" fmla="*/ 27 w 85"/>
                  <a:gd name="T89" fmla="*/ 106 h 110"/>
                  <a:gd name="T90" fmla="*/ 12 w 85"/>
                  <a:gd name="T91" fmla="*/ 95 h 110"/>
                  <a:gd name="T92" fmla="*/ 3 w 85"/>
                  <a:gd name="T93" fmla="*/ 78 h 110"/>
                  <a:gd name="T94" fmla="*/ 0 w 85"/>
                  <a:gd name="T95" fmla="*/ 56 h 110"/>
                  <a:gd name="T96" fmla="*/ 3 w 85"/>
                  <a:gd name="T97" fmla="*/ 33 h 110"/>
                  <a:gd name="T98" fmla="*/ 14 w 85"/>
                  <a:gd name="T99" fmla="*/ 16 h 110"/>
                  <a:gd name="T100" fmla="*/ 30 w 85"/>
                  <a:gd name="T101" fmla="*/ 3 h 110"/>
                  <a:gd name="T102" fmla="*/ 49 w 85"/>
                  <a:gd name="T10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" h="110">
                    <a:moveTo>
                      <a:pt x="49" y="0"/>
                    </a:moveTo>
                    <a:lnTo>
                      <a:pt x="58" y="2"/>
                    </a:lnTo>
                    <a:lnTo>
                      <a:pt x="66" y="3"/>
                    </a:lnTo>
                    <a:lnTo>
                      <a:pt x="73" y="8"/>
                    </a:lnTo>
                    <a:lnTo>
                      <a:pt x="79" y="14"/>
                    </a:lnTo>
                    <a:lnTo>
                      <a:pt x="82" y="19"/>
                    </a:lnTo>
                    <a:lnTo>
                      <a:pt x="82" y="25"/>
                    </a:lnTo>
                    <a:lnTo>
                      <a:pt x="82" y="29"/>
                    </a:lnTo>
                    <a:lnTo>
                      <a:pt x="81" y="32"/>
                    </a:lnTo>
                    <a:lnTo>
                      <a:pt x="78" y="33"/>
                    </a:lnTo>
                    <a:lnTo>
                      <a:pt x="73" y="35"/>
                    </a:lnTo>
                    <a:lnTo>
                      <a:pt x="68" y="33"/>
                    </a:lnTo>
                    <a:lnTo>
                      <a:pt x="65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0" y="21"/>
                    </a:lnTo>
                    <a:lnTo>
                      <a:pt x="58" y="17"/>
                    </a:lnTo>
                    <a:lnTo>
                      <a:pt x="58" y="14"/>
                    </a:lnTo>
                    <a:lnTo>
                      <a:pt x="55" y="11"/>
                    </a:lnTo>
                    <a:lnTo>
                      <a:pt x="52" y="10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38" y="8"/>
                    </a:lnTo>
                    <a:lnTo>
                      <a:pt x="31" y="11"/>
                    </a:lnTo>
                    <a:lnTo>
                      <a:pt x="27" y="16"/>
                    </a:lnTo>
                    <a:lnTo>
                      <a:pt x="20" y="29"/>
                    </a:lnTo>
                    <a:lnTo>
                      <a:pt x="17" y="44"/>
                    </a:lnTo>
                    <a:lnTo>
                      <a:pt x="20" y="62"/>
                    </a:lnTo>
                    <a:lnTo>
                      <a:pt x="27" y="78"/>
                    </a:lnTo>
                    <a:lnTo>
                      <a:pt x="31" y="84"/>
                    </a:lnTo>
                    <a:lnTo>
                      <a:pt x="38" y="89"/>
                    </a:lnTo>
                    <a:lnTo>
                      <a:pt x="44" y="91"/>
                    </a:lnTo>
                    <a:lnTo>
                      <a:pt x="51" y="92"/>
                    </a:lnTo>
                    <a:lnTo>
                      <a:pt x="58" y="91"/>
                    </a:lnTo>
                    <a:lnTo>
                      <a:pt x="65" y="89"/>
                    </a:lnTo>
                    <a:lnTo>
                      <a:pt x="71" y="84"/>
                    </a:lnTo>
                    <a:lnTo>
                      <a:pt x="74" y="81"/>
                    </a:lnTo>
                    <a:lnTo>
                      <a:pt x="79" y="75"/>
                    </a:lnTo>
                    <a:lnTo>
                      <a:pt x="82" y="65"/>
                    </a:lnTo>
                    <a:lnTo>
                      <a:pt x="85" y="67"/>
                    </a:lnTo>
                    <a:lnTo>
                      <a:pt x="79" y="86"/>
                    </a:lnTo>
                    <a:lnTo>
                      <a:pt x="70" y="99"/>
                    </a:lnTo>
                    <a:lnTo>
                      <a:pt x="57" y="106"/>
                    </a:lnTo>
                    <a:lnTo>
                      <a:pt x="43" y="110"/>
                    </a:lnTo>
                    <a:lnTo>
                      <a:pt x="27" y="106"/>
                    </a:lnTo>
                    <a:lnTo>
                      <a:pt x="12" y="95"/>
                    </a:lnTo>
                    <a:lnTo>
                      <a:pt x="3" y="78"/>
                    </a:lnTo>
                    <a:lnTo>
                      <a:pt x="0" y="56"/>
                    </a:lnTo>
                    <a:lnTo>
                      <a:pt x="3" y="33"/>
                    </a:lnTo>
                    <a:lnTo>
                      <a:pt x="14" y="16"/>
                    </a:lnTo>
                    <a:lnTo>
                      <a:pt x="30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6" name="Freeform 5328"/>
              <p:cNvSpPr>
                <a:spLocks/>
              </p:cNvSpPr>
              <p:nvPr/>
            </p:nvSpPr>
            <p:spPr bwMode="auto">
              <a:xfrm>
                <a:off x="11965" y="17725"/>
                <a:ext cx="88" cy="54"/>
              </a:xfrm>
              <a:custGeom>
                <a:avLst/>
                <a:gdLst>
                  <a:gd name="T0" fmla="*/ 35 w 175"/>
                  <a:gd name="T1" fmla="*/ 0 h 106"/>
                  <a:gd name="T2" fmla="*/ 41 w 175"/>
                  <a:gd name="T3" fmla="*/ 17 h 106"/>
                  <a:gd name="T4" fmla="*/ 48 w 175"/>
                  <a:gd name="T5" fmla="*/ 11 h 106"/>
                  <a:gd name="T6" fmla="*/ 54 w 175"/>
                  <a:gd name="T7" fmla="*/ 5 h 106"/>
                  <a:gd name="T8" fmla="*/ 65 w 175"/>
                  <a:gd name="T9" fmla="*/ 0 h 106"/>
                  <a:gd name="T10" fmla="*/ 78 w 175"/>
                  <a:gd name="T11" fmla="*/ 0 h 106"/>
                  <a:gd name="T12" fmla="*/ 87 w 175"/>
                  <a:gd name="T13" fmla="*/ 6 h 106"/>
                  <a:gd name="T14" fmla="*/ 95 w 175"/>
                  <a:gd name="T15" fmla="*/ 16 h 106"/>
                  <a:gd name="T16" fmla="*/ 105 w 175"/>
                  <a:gd name="T17" fmla="*/ 14 h 106"/>
                  <a:gd name="T18" fmla="*/ 116 w 175"/>
                  <a:gd name="T19" fmla="*/ 5 h 106"/>
                  <a:gd name="T20" fmla="*/ 133 w 175"/>
                  <a:gd name="T21" fmla="*/ 0 h 106"/>
                  <a:gd name="T22" fmla="*/ 148 w 175"/>
                  <a:gd name="T23" fmla="*/ 5 h 106"/>
                  <a:gd name="T24" fmla="*/ 156 w 175"/>
                  <a:gd name="T25" fmla="*/ 13 h 106"/>
                  <a:gd name="T26" fmla="*/ 159 w 175"/>
                  <a:gd name="T27" fmla="*/ 24 h 106"/>
                  <a:gd name="T28" fmla="*/ 160 w 175"/>
                  <a:gd name="T29" fmla="*/ 38 h 106"/>
                  <a:gd name="T30" fmla="*/ 160 w 175"/>
                  <a:gd name="T31" fmla="*/ 89 h 106"/>
                  <a:gd name="T32" fmla="*/ 162 w 175"/>
                  <a:gd name="T33" fmla="*/ 97 h 106"/>
                  <a:gd name="T34" fmla="*/ 165 w 175"/>
                  <a:gd name="T35" fmla="*/ 100 h 106"/>
                  <a:gd name="T36" fmla="*/ 175 w 175"/>
                  <a:gd name="T37" fmla="*/ 102 h 106"/>
                  <a:gd name="T38" fmla="*/ 126 w 175"/>
                  <a:gd name="T39" fmla="*/ 106 h 106"/>
                  <a:gd name="T40" fmla="*/ 127 w 175"/>
                  <a:gd name="T41" fmla="*/ 102 h 106"/>
                  <a:gd name="T42" fmla="*/ 138 w 175"/>
                  <a:gd name="T43" fmla="*/ 100 h 106"/>
                  <a:gd name="T44" fmla="*/ 141 w 175"/>
                  <a:gd name="T45" fmla="*/ 94 h 106"/>
                  <a:gd name="T46" fmla="*/ 141 w 175"/>
                  <a:gd name="T47" fmla="*/ 89 h 106"/>
                  <a:gd name="T48" fmla="*/ 141 w 175"/>
                  <a:gd name="T49" fmla="*/ 38 h 106"/>
                  <a:gd name="T50" fmla="*/ 140 w 175"/>
                  <a:gd name="T51" fmla="*/ 25 h 106"/>
                  <a:gd name="T52" fmla="*/ 135 w 175"/>
                  <a:gd name="T53" fmla="*/ 17 h 106"/>
                  <a:gd name="T54" fmla="*/ 124 w 175"/>
                  <a:gd name="T55" fmla="*/ 14 h 106"/>
                  <a:gd name="T56" fmla="*/ 113 w 175"/>
                  <a:gd name="T57" fmla="*/ 17 h 106"/>
                  <a:gd name="T58" fmla="*/ 103 w 175"/>
                  <a:gd name="T59" fmla="*/ 24 h 106"/>
                  <a:gd name="T60" fmla="*/ 97 w 175"/>
                  <a:gd name="T61" fmla="*/ 29 h 106"/>
                  <a:gd name="T62" fmla="*/ 99 w 175"/>
                  <a:gd name="T63" fmla="*/ 83 h 106"/>
                  <a:gd name="T64" fmla="*/ 99 w 175"/>
                  <a:gd name="T65" fmla="*/ 94 h 106"/>
                  <a:gd name="T66" fmla="*/ 100 w 175"/>
                  <a:gd name="T67" fmla="*/ 99 h 106"/>
                  <a:gd name="T68" fmla="*/ 106 w 175"/>
                  <a:gd name="T69" fmla="*/ 102 h 106"/>
                  <a:gd name="T70" fmla="*/ 114 w 175"/>
                  <a:gd name="T71" fmla="*/ 102 h 106"/>
                  <a:gd name="T72" fmla="*/ 64 w 175"/>
                  <a:gd name="T73" fmla="*/ 106 h 106"/>
                  <a:gd name="T74" fmla="*/ 68 w 175"/>
                  <a:gd name="T75" fmla="*/ 102 h 106"/>
                  <a:gd name="T76" fmla="*/ 75 w 175"/>
                  <a:gd name="T77" fmla="*/ 100 h 106"/>
                  <a:gd name="T78" fmla="*/ 79 w 175"/>
                  <a:gd name="T79" fmla="*/ 94 h 106"/>
                  <a:gd name="T80" fmla="*/ 79 w 175"/>
                  <a:gd name="T81" fmla="*/ 89 h 106"/>
                  <a:gd name="T82" fmla="*/ 79 w 175"/>
                  <a:gd name="T83" fmla="*/ 38 h 106"/>
                  <a:gd name="T84" fmla="*/ 78 w 175"/>
                  <a:gd name="T85" fmla="*/ 25 h 106"/>
                  <a:gd name="T86" fmla="*/ 72 w 175"/>
                  <a:gd name="T87" fmla="*/ 16 h 106"/>
                  <a:gd name="T88" fmla="*/ 62 w 175"/>
                  <a:gd name="T89" fmla="*/ 13 h 106"/>
                  <a:gd name="T90" fmla="*/ 49 w 175"/>
                  <a:gd name="T91" fmla="*/ 16 h 106"/>
                  <a:gd name="T92" fmla="*/ 35 w 175"/>
                  <a:gd name="T93" fmla="*/ 29 h 106"/>
                  <a:gd name="T94" fmla="*/ 35 w 175"/>
                  <a:gd name="T95" fmla="*/ 89 h 106"/>
                  <a:gd name="T96" fmla="*/ 37 w 175"/>
                  <a:gd name="T97" fmla="*/ 97 h 106"/>
                  <a:gd name="T98" fmla="*/ 41 w 175"/>
                  <a:gd name="T99" fmla="*/ 100 h 106"/>
                  <a:gd name="T100" fmla="*/ 48 w 175"/>
                  <a:gd name="T101" fmla="*/ 102 h 106"/>
                  <a:gd name="T102" fmla="*/ 52 w 175"/>
                  <a:gd name="T103" fmla="*/ 106 h 106"/>
                  <a:gd name="T104" fmla="*/ 2 w 175"/>
                  <a:gd name="T105" fmla="*/ 102 h 106"/>
                  <a:gd name="T106" fmla="*/ 11 w 175"/>
                  <a:gd name="T107" fmla="*/ 100 h 106"/>
                  <a:gd name="T108" fmla="*/ 16 w 175"/>
                  <a:gd name="T109" fmla="*/ 97 h 106"/>
                  <a:gd name="T110" fmla="*/ 17 w 175"/>
                  <a:gd name="T111" fmla="*/ 89 h 106"/>
                  <a:gd name="T112" fmla="*/ 17 w 175"/>
                  <a:gd name="T113" fmla="*/ 44 h 106"/>
                  <a:gd name="T114" fmla="*/ 16 w 175"/>
                  <a:gd name="T115" fmla="*/ 27 h 106"/>
                  <a:gd name="T116" fmla="*/ 14 w 175"/>
                  <a:gd name="T117" fmla="*/ 19 h 106"/>
                  <a:gd name="T118" fmla="*/ 11 w 175"/>
                  <a:gd name="T119" fmla="*/ 16 h 106"/>
                  <a:gd name="T120" fmla="*/ 5 w 175"/>
                  <a:gd name="T121" fmla="*/ 16 h 106"/>
                  <a:gd name="T122" fmla="*/ 0 w 175"/>
                  <a:gd name="T123" fmla="*/ 1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" h="106">
                    <a:moveTo>
                      <a:pt x="30" y="0"/>
                    </a:moveTo>
                    <a:lnTo>
                      <a:pt x="35" y="0"/>
                    </a:lnTo>
                    <a:lnTo>
                      <a:pt x="35" y="22"/>
                    </a:lnTo>
                    <a:lnTo>
                      <a:pt x="41" y="17"/>
                    </a:lnTo>
                    <a:lnTo>
                      <a:pt x="44" y="13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54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3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5" y="16"/>
                    </a:lnTo>
                    <a:lnTo>
                      <a:pt x="97" y="22"/>
                    </a:lnTo>
                    <a:lnTo>
                      <a:pt x="105" y="14"/>
                    </a:lnTo>
                    <a:lnTo>
                      <a:pt x="111" y="8"/>
                    </a:lnTo>
                    <a:lnTo>
                      <a:pt x="116" y="5"/>
                    </a:lnTo>
                    <a:lnTo>
                      <a:pt x="126" y="2"/>
                    </a:lnTo>
                    <a:lnTo>
                      <a:pt x="133" y="0"/>
                    </a:lnTo>
                    <a:lnTo>
                      <a:pt x="141" y="2"/>
                    </a:lnTo>
                    <a:lnTo>
                      <a:pt x="148" y="5"/>
                    </a:lnTo>
                    <a:lnTo>
                      <a:pt x="151" y="8"/>
                    </a:lnTo>
                    <a:lnTo>
                      <a:pt x="156" y="13"/>
                    </a:lnTo>
                    <a:lnTo>
                      <a:pt x="157" y="17"/>
                    </a:lnTo>
                    <a:lnTo>
                      <a:pt x="159" y="24"/>
                    </a:lnTo>
                    <a:lnTo>
                      <a:pt x="160" y="30"/>
                    </a:lnTo>
                    <a:lnTo>
                      <a:pt x="160" y="38"/>
                    </a:lnTo>
                    <a:lnTo>
                      <a:pt x="160" y="83"/>
                    </a:lnTo>
                    <a:lnTo>
                      <a:pt x="160" y="89"/>
                    </a:lnTo>
                    <a:lnTo>
                      <a:pt x="160" y="94"/>
                    </a:lnTo>
                    <a:lnTo>
                      <a:pt x="162" y="97"/>
                    </a:lnTo>
                    <a:lnTo>
                      <a:pt x="164" y="99"/>
                    </a:lnTo>
                    <a:lnTo>
                      <a:pt x="165" y="100"/>
                    </a:lnTo>
                    <a:lnTo>
                      <a:pt x="170" y="102"/>
                    </a:lnTo>
                    <a:lnTo>
                      <a:pt x="175" y="102"/>
                    </a:lnTo>
                    <a:lnTo>
                      <a:pt x="175" y="106"/>
                    </a:lnTo>
                    <a:lnTo>
                      <a:pt x="126" y="106"/>
                    </a:lnTo>
                    <a:lnTo>
                      <a:pt x="126" y="102"/>
                    </a:lnTo>
                    <a:lnTo>
                      <a:pt x="127" y="102"/>
                    </a:lnTo>
                    <a:lnTo>
                      <a:pt x="133" y="102"/>
                    </a:lnTo>
                    <a:lnTo>
                      <a:pt x="138" y="100"/>
                    </a:lnTo>
                    <a:lnTo>
                      <a:pt x="140" y="97"/>
                    </a:lnTo>
                    <a:lnTo>
                      <a:pt x="141" y="94"/>
                    </a:lnTo>
                    <a:lnTo>
                      <a:pt x="141" y="92"/>
                    </a:lnTo>
                    <a:lnTo>
                      <a:pt x="141" y="89"/>
                    </a:lnTo>
                    <a:lnTo>
                      <a:pt x="141" y="83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0" y="25"/>
                    </a:lnTo>
                    <a:lnTo>
                      <a:pt x="138" y="21"/>
                    </a:lnTo>
                    <a:lnTo>
                      <a:pt x="135" y="17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19" y="14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3" y="24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9" y="33"/>
                    </a:lnTo>
                    <a:lnTo>
                      <a:pt x="99" y="83"/>
                    </a:lnTo>
                    <a:lnTo>
                      <a:pt x="99" y="89"/>
                    </a:lnTo>
                    <a:lnTo>
                      <a:pt x="99" y="94"/>
                    </a:lnTo>
                    <a:lnTo>
                      <a:pt x="99" y="97"/>
                    </a:lnTo>
                    <a:lnTo>
                      <a:pt x="100" y="99"/>
                    </a:lnTo>
                    <a:lnTo>
                      <a:pt x="103" y="100"/>
                    </a:lnTo>
                    <a:lnTo>
                      <a:pt x="106" y="102"/>
                    </a:lnTo>
                    <a:lnTo>
                      <a:pt x="110" y="102"/>
                    </a:lnTo>
                    <a:lnTo>
                      <a:pt x="114" y="102"/>
                    </a:lnTo>
                    <a:lnTo>
                      <a:pt x="114" y="106"/>
                    </a:lnTo>
                    <a:lnTo>
                      <a:pt x="64" y="106"/>
                    </a:lnTo>
                    <a:lnTo>
                      <a:pt x="64" y="102"/>
                    </a:lnTo>
                    <a:lnTo>
                      <a:pt x="68" y="102"/>
                    </a:lnTo>
                    <a:lnTo>
                      <a:pt x="72" y="102"/>
                    </a:lnTo>
                    <a:lnTo>
                      <a:pt x="75" y="100"/>
                    </a:lnTo>
                    <a:lnTo>
                      <a:pt x="78" y="99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9" y="89"/>
                    </a:lnTo>
                    <a:lnTo>
                      <a:pt x="79" y="83"/>
                    </a:lnTo>
                    <a:lnTo>
                      <a:pt x="79" y="38"/>
                    </a:lnTo>
                    <a:lnTo>
                      <a:pt x="79" y="32"/>
                    </a:lnTo>
                    <a:lnTo>
                      <a:pt x="78" y="25"/>
                    </a:lnTo>
                    <a:lnTo>
                      <a:pt x="76" y="21"/>
                    </a:lnTo>
                    <a:lnTo>
                      <a:pt x="72" y="16"/>
                    </a:lnTo>
                    <a:lnTo>
                      <a:pt x="67" y="14"/>
                    </a:lnTo>
                    <a:lnTo>
                      <a:pt x="62" y="13"/>
                    </a:lnTo>
                    <a:lnTo>
                      <a:pt x="56" y="14"/>
                    </a:lnTo>
                    <a:lnTo>
                      <a:pt x="49" y="16"/>
                    </a:lnTo>
                    <a:lnTo>
                      <a:pt x="41" y="22"/>
                    </a:lnTo>
                    <a:lnTo>
                      <a:pt x="35" y="29"/>
                    </a:lnTo>
                    <a:lnTo>
                      <a:pt x="35" y="83"/>
                    </a:lnTo>
                    <a:lnTo>
                      <a:pt x="35" y="89"/>
                    </a:lnTo>
                    <a:lnTo>
                      <a:pt x="37" y="94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1" y="100"/>
                    </a:lnTo>
                    <a:lnTo>
                      <a:pt x="43" y="102"/>
                    </a:lnTo>
                    <a:lnTo>
                      <a:pt x="48" y="102"/>
                    </a:lnTo>
                    <a:lnTo>
                      <a:pt x="52" y="102"/>
                    </a:lnTo>
                    <a:lnTo>
                      <a:pt x="52" y="106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8" y="102"/>
                    </a:lnTo>
                    <a:lnTo>
                      <a:pt x="11" y="100"/>
                    </a:lnTo>
                    <a:lnTo>
                      <a:pt x="14" y="99"/>
                    </a:lnTo>
                    <a:lnTo>
                      <a:pt x="16" y="97"/>
                    </a:lnTo>
                    <a:lnTo>
                      <a:pt x="16" y="94"/>
                    </a:lnTo>
                    <a:lnTo>
                      <a:pt x="17" y="89"/>
                    </a:lnTo>
                    <a:lnTo>
                      <a:pt x="17" y="83"/>
                    </a:lnTo>
                    <a:lnTo>
                      <a:pt x="17" y="44"/>
                    </a:lnTo>
                    <a:lnTo>
                      <a:pt x="17" y="33"/>
                    </a:lnTo>
                    <a:lnTo>
                      <a:pt x="16" y="27"/>
                    </a:lnTo>
                    <a:lnTo>
                      <a:pt x="16" y="22"/>
                    </a:lnTo>
                    <a:lnTo>
                      <a:pt x="14" y="19"/>
                    </a:lnTo>
                    <a:lnTo>
                      <a:pt x="13" y="17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7" name="Freeform 5329"/>
              <p:cNvSpPr>
                <a:spLocks noEditPoints="1"/>
              </p:cNvSpPr>
              <p:nvPr/>
            </p:nvSpPr>
            <p:spPr bwMode="auto">
              <a:xfrm>
                <a:off x="11815" y="17701"/>
                <a:ext cx="81" cy="78"/>
              </a:xfrm>
              <a:custGeom>
                <a:avLst/>
                <a:gdLst>
                  <a:gd name="T0" fmla="*/ 74 w 162"/>
                  <a:gd name="T1" fmla="*/ 35 h 155"/>
                  <a:gd name="T2" fmla="*/ 47 w 162"/>
                  <a:gd name="T3" fmla="*/ 97 h 155"/>
                  <a:gd name="T4" fmla="*/ 100 w 162"/>
                  <a:gd name="T5" fmla="*/ 97 h 155"/>
                  <a:gd name="T6" fmla="*/ 74 w 162"/>
                  <a:gd name="T7" fmla="*/ 35 h 155"/>
                  <a:gd name="T8" fmla="*/ 79 w 162"/>
                  <a:gd name="T9" fmla="*/ 0 h 155"/>
                  <a:gd name="T10" fmla="*/ 82 w 162"/>
                  <a:gd name="T11" fmla="*/ 0 h 155"/>
                  <a:gd name="T12" fmla="*/ 136 w 162"/>
                  <a:gd name="T13" fmla="*/ 127 h 155"/>
                  <a:gd name="T14" fmla="*/ 139 w 162"/>
                  <a:gd name="T15" fmla="*/ 135 h 155"/>
                  <a:gd name="T16" fmla="*/ 144 w 162"/>
                  <a:gd name="T17" fmla="*/ 143 h 155"/>
                  <a:gd name="T18" fmla="*/ 147 w 162"/>
                  <a:gd name="T19" fmla="*/ 146 h 155"/>
                  <a:gd name="T20" fmla="*/ 151 w 162"/>
                  <a:gd name="T21" fmla="*/ 149 h 155"/>
                  <a:gd name="T22" fmla="*/ 155 w 162"/>
                  <a:gd name="T23" fmla="*/ 151 h 155"/>
                  <a:gd name="T24" fmla="*/ 162 w 162"/>
                  <a:gd name="T25" fmla="*/ 151 h 155"/>
                  <a:gd name="T26" fmla="*/ 162 w 162"/>
                  <a:gd name="T27" fmla="*/ 155 h 155"/>
                  <a:gd name="T28" fmla="*/ 101 w 162"/>
                  <a:gd name="T29" fmla="*/ 155 h 155"/>
                  <a:gd name="T30" fmla="*/ 101 w 162"/>
                  <a:gd name="T31" fmla="*/ 151 h 155"/>
                  <a:gd name="T32" fmla="*/ 108 w 162"/>
                  <a:gd name="T33" fmla="*/ 151 h 155"/>
                  <a:gd name="T34" fmla="*/ 111 w 162"/>
                  <a:gd name="T35" fmla="*/ 149 h 155"/>
                  <a:gd name="T36" fmla="*/ 114 w 162"/>
                  <a:gd name="T37" fmla="*/ 149 h 155"/>
                  <a:gd name="T38" fmla="*/ 116 w 162"/>
                  <a:gd name="T39" fmla="*/ 146 h 155"/>
                  <a:gd name="T40" fmla="*/ 117 w 162"/>
                  <a:gd name="T41" fmla="*/ 141 h 155"/>
                  <a:gd name="T42" fmla="*/ 117 w 162"/>
                  <a:gd name="T43" fmla="*/ 138 h 155"/>
                  <a:gd name="T44" fmla="*/ 116 w 162"/>
                  <a:gd name="T45" fmla="*/ 133 h 155"/>
                  <a:gd name="T46" fmla="*/ 112 w 162"/>
                  <a:gd name="T47" fmla="*/ 127 h 155"/>
                  <a:gd name="T48" fmla="*/ 103 w 162"/>
                  <a:gd name="T49" fmla="*/ 105 h 155"/>
                  <a:gd name="T50" fmla="*/ 44 w 162"/>
                  <a:gd name="T51" fmla="*/ 105 h 155"/>
                  <a:gd name="T52" fmla="*/ 35 w 162"/>
                  <a:gd name="T53" fmla="*/ 128 h 155"/>
                  <a:gd name="T54" fmla="*/ 31 w 162"/>
                  <a:gd name="T55" fmla="*/ 135 h 155"/>
                  <a:gd name="T56" fmla="*/ 30 w 162"/>
                  <a:gd name="T57" fmla="*/ 138 h 155"/>
                  <a:gd name="T58" fmla="*/ 30 w 162"/>
                  <a:gd name="T59" fmla="*/ 141 h 155"/>
                  <a:gd name="T60" fmla="*/ 31 w 162"/>
                  <a:gd name="T61" fmla="*/ 144 h 155"/>
                  <a:gd name="T62" fmla="*/ 33 w 162"/>
                  <a:gd name="T63" fmla="*/ 148 h 155"/>
                  <a:gd name="T64" fmla="*/ 36 w 162"/>
                  <a:gd name="T65" fmla="*/ 149 h 155"/>
                  <a:gd name="T66" fmla="*/ 41 w 162"/>
                  <a:gd name="T67" fmla="*/ 151 h 155"/>
                  <a:gd name="T68" fmla="*/ 47 w 162"/>
                  <a:gd name="T69" fmla="*/ 151 h 155"/>
                  <a:gd name="T70" fmla="*/ 47 w 162"/>
                  <a:gd name="T71" fmla="*/ 155 h 155"/>
                  <a:gd name="T72" fmla="*/ 0 w 162"/>
                  <a:gd name="T73" fmla="*/ 155 h 155"/>
                  <a:gd name="T74" fmla="*/ 0 w 162"/>
                  <a:gd name="T75" fmla="*/ 151 h 155"/>
                  <a:gd name="T76" fmla="*/ 6 w 162"/>
                  <a:gd name="T77" fmla="*/ 151 h 155"/>
                  <a:gd name="T78" fmla="*/ 9 w 162"/>
                  <a:gd name="T79" fmla="*/ 149 h 155"/>
                  <a:gd name="T80" fmla="*/ 12 w 162"/>
                  <a:gd name="T81" fmla="*/ 148 h 155"/>
                  <a:gd name="T82" fmla="*/ 16 w 162"/>
                  <a:gd name="T83" fmla="*/ 143 h 155"/>
                  <a:gd name="T84" fmla="*/ 20 w 162"/>
                  <a:gd name="T85" fmla="*/ 135 h 155"/>
                  <a:gd name="T86" fmla="*/ 25 w 162"/>
                  <a:gd name="T87" fmla="*/ 125 h 155"/>
                  <a:gd name="T88" fmla="*/ 79 w 162"/>
                  <a:gd name="T8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55">
                    <a:moveTo>
                      <a:pt x="74" y="35"/>
                    </a:moveTo>
                    <a:lnTo>
                      <a:pt x="47" y="97"/>
                    </a:lnTo>
                    <a:lnTo>
                      <a:pt x="100" y="97"/>
                    </a:lnTo>
                    <a:lnTo>
                      <a:pt x="74" y="35"/>
                    </a:lnTo>
                    <a:close/>
                    <a:moveTo>
                      <a:pt x="79" y="0"/>
                    </a:moveTo>
                    <a:lnTo>
                      <a:pt x="82" y="0"/>
                    </a:lnTo>
                    <a:lnTo>
                      <a:pt x="136" y="127"/>
                    </a:lnTo>
                    <a:lnTo>
                      <a:pt x="139" y="135"/>
                    </a:lnTo>
                    <a:lnTo>
                      <a:pt x="144" y="143"/>
                    </a:lnTo>
                    <a:lnTo>
                      <a:pt x="147" y="146"/>
                    </a:lnTo>
                    <a:lnTo>
                      <a:pt x="151" y="149"/>
                    </a:lnTo>
                    <a:lnTo>
                      <a:pt x="155" y="151"/>
                    </a:lnTo>
                    <a:lnTo>
                      <a:pt x="162" y="151"/>
                    </a:lnTo>
                    <a:lnTo>
                      <a:pt x="162" y="155"/>
                    </a:lnTo>
                    <a:lnTo>
                      <a:pt x="101" y="155"/>
                    </a:lnTo>
                    <a:lnTo>
                      <a:pt x="101" y="151"/>
                    </a:lnTo>
                    <a:lnTo>
                      <a:pt x="108" y="151"/>
                    </a:lnTo>
                    <a:lnTo>
                      <a:pt x="111" y="149"/>
                    </a:lnTo>
                    <a:lnTo>
                      <a:pt x="114" y="149"/>
                    </a:lnTo>
                    <a:lnTo>
                      <a:pt x="116" y="146"/>
                    </a:lnTo>
                    <a:lnTo>
                      <a:pt x="117" y="141"/>
                    </a:lnTo>
                    <a:lnTo>
                      <a:pt x="117" y="138"/>
                    </a:lnTo>
                    <a:lnTo>
                      <a:pt x="116" y="133"/>
                    </a:lnTo>
                    <a:lnTo>
                      <a:pt x="112" y="127"/>
                    </a:lnTo>
                    <a:lnTo>
                      <a:pt x="103" y="105"/>
                    </a:lnTo>
                    <a:lnTo>
                      <a:pt x="44" y="105"/>
                    </a:lnTo>
                    <a:lnTo>
                      <a:pt x="35" y="128"/>
                    </a:lnTo>
                    <a:lnTo>
                      <a:pt x="31" y="135"/>
                    </a:lnTo>
                    <a:lnTo>
                      <a:pt x="30" y="138"/>
                    </a:lnTo>
                    <a:lnTo>
                      <a:pt x="30" y="141"/>
                    </a:lnTo>
                    <a:lnTo>
                      <a:pt x="31" y="144"/>
                    </a:lnTo>
                    <a:lnTo>
                      <a:pt x="33" y="148"/>
                    </a:lnTo>
                    <a:lnTo>
                      <a:pt x="36" y="149"/>
                    </a:lnTo>
                    <a:lnTo>
                      <a:pt x="41" y="151"/>
                    </a:lnTo>
                    <a:lnTo>
                      <a:pt x="47" y="151"/>
                    </a:lnTo>
                    <a:lnTo>
                      <a:pt x="47" y="155"/>
                    </a:lnTo>
                    <a:lnTo>
                      <a:pt x="0" y="155"/>
                    </a:lnTo>
                    <a:lnTo>
                      <a:pt x="0" y="151"/>
                    </a:lnTo>
                    <a:lnTo>
                      <a:pt x="6" y="151"/>
                    </a:lnTo>
                    <a:lnTo>
                      <a:pt x="9" y="149"/>
                    </a:lnTo>
                    <a:lnTo>
                      <a:pt x="12" y="148"/>
                    </a:lnTo>
                    <a:lnTo>
                      <a:pt x="16" y="143"/>
                    </a:lnTo>
                    <a:lnTo>
                      <a:pt x="20" y="135"/>
                    </a:lnTo>
                    <a:lnTo>
                      <a:pt x="25" y="12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8" name="Freeform 5330"/>
              <p:cNvSpPr>
                <a:spLocks/>
              </p:cNvSpPr>
              <p:nvPr/>
            </p:nvSpPr>
            <p:spPr bwMode="auto">
              <a:xfrm>
                <a:off x="11778" y="17698"/>
                <a:ext cx="31" cy="105"/>
              </a:xfrm>
              <a:custGeom>
                <a:avLst/>
                <a:gdLst>
                  <a:gd name="T0" fmla="*/ 62 w 62"/>
                  <a:gd name="T1" fmla="*/ 0 h 210"/>
                  <a:gd name="T2" fmla="*/ 62 w 62"/>
                  <a:gd name="T3" fmla="*/ 5 h 210"/>
                  <a:gd name="T4" fmla="*/ 52 w 62"/>
                  <a:gd name="T5" fmla="*/ 11 h 210"/>
                  <a:gd name="T6" fmla="*/ 46 w 62"/>
                  <a:gd name="T7" fmla="*/ 17 h 210"/>
                  <a:gd name="T8" fmla="*/ 38 w 62"/>
                  <a:gd name="T9" fmla="*/ 25 h 210"/>
                  <a:gd name="T10" fmla="*/ 32 w 62"/>
                  <a:gd name="T11" fmla="*/ 41 h 210"/>
                  <a:gd name="T12" fmla="*/ 25 w 62"/>
                  <a:gd name="T13" fmla="*/ 59 h 210"/>
                  <a:gd name="T14" fmla="*/ 22 w 62"/>
                  <a:gd name="T15" fmla="*/ 81 h 210"/>
                  <a:gd name="T16" fmla="*/ 21 w 62"/>
                  <a:gd name="T17" fmla="*/ 102 h 210"/>
                  <a:gd name="T18" fmla="*/ 22 w 62"/>
                  <a:gd name="T19" fmla="*/ 126 h 210"/>
                  <a:gd name="T20" fmla="*/ 25 w 62"/>
                  <a:gd name="T21" fmla="*/ 146 h 210"/>
                  <a:gd name="T22" fmla="*/ 27 w 62"/>
                  <a:gd name="T23" fmla="*/ 156 h 210"/>
                  <a:gd name="T24" fmla="*/ 29 w 62"/>
                  <a:gd name="T25" fmla="*/ 164 h 210"/>
                  <a:gd name="T26" fmla="*/ 32 w 62"/>
                  <a:gd name="T27" fmla="*/ 170 h 210"/>
                  <a:gd name="T28" fmla="*/ 37 w 62"/>
                  <a:gd name="T29" fmla="*/ 180 h 210"/>
                  <a:gd name="T30" fmla="*/ 43 w 62"/>
                  <a:gd name="T31" fmla="*/ 189 h 210"/>
                  <a:gd name="T32" fmla="*/ 51 w 62"/>
                  <a:gd name="T33" fmla="*/ 197 h 210"/>
                  <a:gd name="T34" fmla="*/ 62 w 62"/>
                  <a:gd name="T35" fmla="*/ 205 h 210"/>
                  <a:gd name="T36" fmla="*/ 62 w 62"/>
                  <a:gd name="T37" fmla="*/ 210 h 210"/>
                  <a:gd name="T38" fmla="*/ 46 w 62"/>
                  <a:gd name="T39" fmla="*/ 200 h 210"/>
                  <a:gd name="T40" fmla="*/ 33 w 62"/>
                  <a:gd name="T41" fmla="*/ 189 h 210"/>
                  <a:gd name="T42" fmla="*/ 19 w 62"/>
                  <a:gd name="T43" fmla="*/ 172 h 210"/>
                  <a:gd name="T44" fmla="*/ 8 w 62"/>
                  <a:gd name="T45" fmla="*/ 151 h 210"/>
                  <a:gd name="T46" fmla="*/ 2 w 62"/>
                  <a:gd name="T47" fmla="*/ 129 h 210"/>
                  <a:gd name="T48" fmla="*/ 0 w 62"/>
                  <a:gd name="T49" fmla="*/ 105 h 210"/>
                  <a:gd name="T50" fmla="*/ 3 w 62"/>
                  <a:gd name="T51" fmla="*/ 71 h 210"/>
                  <a:gd name="T52" fmla="*/ 17 w 62"/>
                  <a:gd name="T53" fmla="*/ 41 h 210"/>
                  <a:gd name="T54" fmla="*/ 30 w 62"/>
                  <a:gd name="T55" fmla="*/ 24 h 210"/>
                  <a:gd name="T56" fmla="*/ 44 w 62"/>
                  <a:gd name="T57" fmla="*/ 9 h 210"/>
                  <a:gd name="T58" fmla="*/ 62 w 62"/>
                  <a:gd name="T5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210">
                    <a:moveTo>
                      <a:pt x="62" y="0"/>
                    </a:moveTo>
                    <a:lnTo>
                      <a:pt x="62" y="5"/>
                    </a:lnTo>
                    <a:lnTo>
                      <a:pt x="52" y="11"/>
                    </a:lnTo>
                    <a:lnTo>
                      <a:pt x="46" y="17"/>
                    </a:lnTo>
                    <a:lnTo>
                      <a:pt x="38" y="25"/>
                    </a:lnTo>
                    <a:lnTo>
                      <a:pt x="32" y="41"/>
                    </a:lnTo>
                    <a:lnTo>
                      <a:pt x="25" y="59"/>
                    </a:lnTo>
                    <a:lnTo>
                      <a:pt x="22" y="81"/>
                    </a:lnTo>
                    <a:lnTo>
                      <a:pt x="21" y="102"/>
                    </a:lnTo>
                    <a:lnTo>
                      <a:pt x="22" y="126"/>
                    </a:lnTo>
                    <a:lnTo>
                      <a:pt x="25" y="146"/>
                    </a:lnTo>
                    <a:lnTo>
                      <a:pt x="27" y="156"/>
                    </a:lnTo>
                    <a:lnTo>
                      <a:pt x="29" y="164"/>
                    </a:lnTo>
                    <a:lnTo>
                      <a:pt x="32" y="170"/>
                    </a:lnTo>
                    <a:lnTo>
                      <a:pt x="37" y="180"/>
                    </a:lnTo>
                    <a:lnTo>
                      <a:pt x="43" y="189"/>
                    </a:lnTo>
                    <a:lnTo>
                      <a:pt x="51" y="197"/>
                    </a:lnTo>
                    <a:lnTo>
                      <a:pt x="62" y="205"/>
                    </a:lnTo>
                    <a:lnTo>
                      <a:pt x="62" y="210"/>
                    </a:lnTo>
                    <a:lnTo>
                      <a:pt x="46" y="200"/>
                    </a:lnTo>
                    <a:lnTo>
                      <a:pt x="33" y="189"/>
                    </a:lnTo>
                    <a:lnTo>
                      <a:pt x="19" y="172"/>
                    </a:lnTo>
                    <a:lnTo>
                      <a:pt x="8" y="151"/>
                    </a:lnTo>
                    <a:lnTo>
                      <a:pt x="2" y="129"/>
                    </a:lnTo>
                    <a:lnTo>
                      <a:pt x="0" y="105"/>
                    </a:lnTo>
                    <a:lnTo>
                      <a:pt x="3" y="71"/>
                    </a:lnTo>
                    <a:lnTo>
                      <a:pt x="17" y="41"/>
                    </a:lnTo>
                    <a:lnTo>
                      <a:pt x="30" y="24"/>
                    </a:lnTo>
                    <a:lnTo>
                      <a:pt x="44" y="9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9" name="Freeform 5331"/>
              <p:cNvSpPr>
                <a:spLocks/>
              </p:cNvSpPr>
              <p:nvPr/>
            </p:nvSpPr>
            <p:spPr bwMode="auto">
              <a:xfrm>
                <a:off x="12098" y="17682"/>
                <a:ext cx="30" cy="45"/>
              </a:xfrm>
              <a:custGeom>
                <a:avLst/>
                <a:gdLst>
                  <a:gd name="T0" fmla="*/ 29 w 59"/>
                  <a:gd name="T1" fmla="*/ 0 h 90"/>
                  <a:gd name="T2" fmla="*/ 35 w 59"/>
                  <a:gd name="T3" fmla="*/ 0 h 90"/>
                  <a:gd name="T4" fmla="*/ 42 w 59"/>
                  <a:gd name="T5" fmla="*/ 3 h 90"/>
                  <a:gd name="T6" fmla="*/ 46 w 59"/>
                  <a:gd name="T7" fmla="*/ 6 h 90"/>
                  <a:gd name="T8" fmla="*/ 51 w 59"/>
                  <a:gd name="T9" fmla="*/ 11 h 90"/>
                  <a:gd name="T10" fmla="*/ 53 w 59"/>
                  <a:gd name="T11" fmla="*/ 17 h 90"/>
                  <a:gd name="T12" fmla="*/ 54 w 59"/>
                  <a:gd name="T13" fmla="*/ 22 h 90"/>
                  <a:gd name="T14" fmla="*/ 53 w 59"/>
                  <a:gd name="T15" fmla="*/ 30 h 90"/>
                  <a:gd name="T16" fmla="*/ 51 w 59"/>
                  <a:gd name="T17" fmla="*/ 36 h 90"/>
                  <a:gd name="T18" fmla="*/ 46 w 59"/>
                  <a:gd name="T19" fmla="*/ 44 h 90"/>
                  <a:gd name="T20" fmla="*/ 42 w 59"/>
                  <a:gd name="T21" fmla="*/ 50 h 90"/>
                  <a:gd name="T22" fmla="*/ 35 w 59"/>
                  <a:gd name="T23" fmla="*/ 58 h 90"/>
                  <a:gd name="T24" fmla="*/ 29 w 59"/>
                  <a:gd name="T25" fmla="*/ 65 h 90"/>
                  <a:gd name="T26" fmla="*/ 24 w 59"/>
                  <a:gd name="T27" fmla="*/ 71 h 90"/>
                  <a:gd name="T28" fmla="*/ 19 w 59"/>
                  <a:gd name="T29" fmla="*/ 74 h 90"/>
                  <a:gd name="T30" fmla="*/ 18 w 59"/>
                  <a:gd name="T31" fmla="*/ 77 h 90"/>
                  <a:gd name="T32" fmla="*/ 15 w 59"/>
                  <a:gd name="T33" fmla="*/ 81 h 90"/>
                  <a:gd name="T34" fmla="*/ 39 w 59"/>
                  <a:gd name="T35" fmla="*/ 81 h 90"/>
                  <a:gd name="T36" fmla="*/ 45 w 59"/>
                  <a:gd name="T37" fmla="*/ 81 h 90"/>
                  <a:gd name="T38" fmla="*/ 48 w 59"/>
                  <a:gd name="T39" fmla="*/ 79 h 90"/>
                  <a:gd name="T40" fmla="*/ 51 w 59"/>
                  <a:gd name="T41" fmla="*/ 79 h 90"/>
                  <a:gd name="T42" fmla="*/ 53 w 59"/>
                  <a:gd name="T43" fmla="*/ 77 h 90"/>
                  <a:gd name="T44" fmla="*/ 56 w 59"/>
                  <a:gd name="T45" fmla="*/ 76 h 90"/>
                  <a:gd name="T46" fmla="*/ 58 w 59"/>
                  <a:gd name="T47" fmla="*/ 73 h 90"/>
                  <a:gd name="T48" fmla="*/ 59 w 59"/>
                  <a:gd name="T49" fmla="*/ 73 h 90"/>
                  <a:gd name="T50" fmla="*/ 53 w 59"/>
                  <a:gd name="T51" fmla="*/ 90 h 90"/>
                  <a:gd name="T52" fmla="*/ 0 w 59"/>
                  <a:gd name="T53" fmla="*/ 90 h 90"/>
                  <a:gd name="T54" fmla="*/ 0 w 59"/>
                  <a:gd name="T55" fmla="*/ 87 h 90"/>
                  <a:gd name="T56" fmla="*/ 21 w 59"/>
                  <a:gd name="T57" fmla="*/ 68 h 90"/>
                  <a:gd name="T58" fmla="*/ 34 w 59"/>
                  <a:gd name="T59" fmla="*/ 54 h 90"/>
                  <a:gd name="T60" fmla="*/ 39 w 59"/>
                  <a:gd name="T61" fmla="*/ 44 h 90"/>
                  <a:gd name="T62" fmla="*/ 42 w 59"/>
                  <a:gd name="T63" fmla="*/ 36 h 90"/>
                  <a:gd name="T64" fmla="*/ 43 w 59"/>
                  <a:gd name="T65" fmla="*/ 28 h 90"/>
                  <a:gd name="T66" fmla="*/ 42 w 59"/>
                  <a:gd name="T67" fmla="*/ 23 h 90"/>
                  <a:gd name="T68" fmla="*/ 40 w 59"/>
                  <a:gd name="T69" fmla="*/ 19 h 90"/>
                  <a:gd name="T70" fmla="*/ 39 w 59"/>
                  <a:gd name="T71" fmla="*/ 15 h 90"/>
                  <a:gd name="T72" fmla="*/ 34 w 59"/>
                  <a:gd name="T73" fmla="*/ 12 h 90"/>
                  <a:gd name="T74" fmla="*/ 31 w 59"/>
                  <a:gd name="T75" fmla="*/ 9 h 90"/>
                  <a:gd name="T76" fmla="*/ 26 w 59"/>
                  <a:gd name="T77" fmla="*/ 9 h 90"/>
                  <a:gd name="T78" fmla="*/ 19 w 59"/>
                  <a:gd name="T79" fmla="*/ 11 h 90"/>
                  <a:gd name="T80" fmla="*/ 13 w 59"/>
                  <a:gd name="T81" fmla="*/ 12 h 90"/>
                  <a:gd name="T82" fmla="*/ 10 w 59"/>
                  <a:gd name="T83" fmla="*/ 15 h 90"/>
                  <a:gd name="T84" fmla="*/ 8 w 59"/>
                  <a:gd name="T85" fmla="*/ 20 h 90"/>
                  <a:gd name="T86" fmla="*/ 5 w 59"/>
                  <a:gd name="T87" fmla="*/ 23 h 90"/>
                  <a:gd name="T88" fmla="*/ 4 w 59"/>
                  <a:gd name="T89" fmla="*/ 23 h 90"/>
                  <a:gd name="T90" fmla="*/ 5 w 59"/>
                  <a:gd name="T91" fmla="*/ 17 h 90"/>
                  <a:gd name="T92" fmla="*/ 8 w 59"/>
                  <a:gd name="T93" fmla="*/ 11 h 90"/>
                  <a:gd name="T94" fmla="*/ 11 w 59"/>
                  <a:gd name="T95" fmla="*/ 6 h 90"/>
                  <a:gd name="T96" fmla="*/ 16 w 59"/>
                  <a:gd name="T97" fmla="*/ 3 h 90"/>
                  <a:gd name="T98" fmla="*/ 23 w 59"/>
                  <a:gd name="T99" fmla="*/ 0 h 90"/>
                  <a:gd name="T100" fmla="*/ 29 w 59"/>
                  <a:gd name="T10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" h="90">
                    <a:moveTo>
                      <a:pt x="29" y="0"/>
                    </a:moveTo>
                    <a:lnTo>
                      <a:pt x="35" y="0"/>
                    </a:lnTo>
                    <a:lnTo>
                      <a:pt x="42" y="3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3" y="17"/>
                    </a:lnTo>
                    <a:lnTo>
                      <a:pt x="54" y="22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6" y="44"/>
                    </a:lnTo>
                    <a:lnTo>
                      <a:pt x="42" y="50"/>
                    </a:lnTo>
                    <a:lnTo>
                      <a:pt x="35" y="58"/>
                    </a:lnTo>
                    <a:lnTo>
                      <a:pt x="29" y="65"/>
                    </a:lnTo>
                    <a:lnTo>
                      <a:pt x="24" y="71"/>
                    </a:lnTo>
                    <a:lnTo>
                      <a:pt x="19" y="74"/>
                    </a:lnTo>
                    <a:lnTo>
                      <a:pt x="18" y="77"/>
                    </a:lnTo>
                    <a:lnTo>
                      <a:pt x="15" y="81"/>
                    </a:lnTo>
                    <a:lnTo>
                      <a:pt x="39" y="81"/>
                    </a:lnTo>
                    <a:lnTo>
                      <a:pt x="45" y="81"/>
                    </a:lnTo>
                    <a:lnTo>
                      <a:pt x="48" y="79"/>
                    </a:lnTo>
                    <a:lnTo>
                      <a:pt x="51" y="79"/>
                    </a:lnTo>
                    <a:lnTo>
                      <a:pt x="53" y="77"/>
                    </a:lnTo>
                    <a:lnTo>
                      <a:pt x="56" y="76"/>
                    </a:lnTo>
                    <a:lnTo>
                      <a:pt x="58" y="73"/>
                    </a:lnTo>
                    <a:lnTo>
                      <a:pt x="59" y="73"/>
                    </a:lnTo>
                    <a:lnTo>
                      <a:pt x="53" y="90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21" y="68"/>
                    </a:lnTo>
                    <a:lnTo>
                      <a:pt x="34" y="54"/>
                    </a:lnTo>
                    <a:lnTo>
                      <a:pt x="39" y="44"/>
                    </a:lnTo>
                    <a:lnTo>
                      <a:pt x="42" y="36"/>
                    </a:lnTo>
                    <a:lnTo>
                      <a:pt x="43" y="28"/>
                    </a:lnTo>
                    <a:lnTo>
                      <a:pt x="42" y="23"/>
                    </a:lnTo>
                    <a:lnTo>
                      <a:pt x="40" y="19"/>
                    </a:lnTo>
                    <a:lnTo>
                      <a:pt x="39" y="15"/>
                    </a:lnTo>
                    <a:lnTo>
                      <a:pt x="34" y="12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19" y="11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5" y="17"/>
                    </a:lnTo>
                    <a:lnTo>
                      <a:pt x="8" y="11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0" name="Freeform 5332"/>
              <p:cNvSpPr>
                <a:spLocks/>
              </p:cNvSpPr>
              <p:nvPr/>
            </p:nvSpPr>
            <p:spPr bwMode="auto">
              <a:xfrm>
                <a:off x="11633" y="17776"/>
                <a:ext cx="25" cy="32"/>
              </a:xfrm>
              <a:custGeom>
                <a:avLst/>
                <a:gdLst>
                  <a:gd name="T0" fmla="*/ 29 w 51"/>
                  <a:gd name="T1" fmla="*/ 0 h 63"/>
                  <a:gd name="T2" fmla="*/ 35 w 51"/>
                  <a:gd name="T3" fmla="*/ 1 h 63"/>
                  <a:gd name="T4" fmla="*/ 40 w 51"/>
                  <a:gd name="T5" fmla="*/ 3 h 63"/>
                  <a:gd name="T6" fmla="*/ 43 w 51"/>
                  <a:gd name="T7" fmla="*/ 4 h 63"/>
                  <a:gd name="T8" fmla="*/ 48 w 51"/>
                  <a:gd name="T9" fmla="*/ 9 h 63"/>
                  <a:gd name="T10" fmla="*/ 49 w 51"/>
                  <a:gd name="T11" fmla="*/ 14 h 63"/>
                  <a:gd name="T12" fmla="*/ 49 w 51"/>
                  <a:gd name="T13" fmla="*/ 17 h 63"/>
                  <a:gd name="T14" fmla="*/ 48 w 51"/>
                  <a:gd name="T15" fmla="*/ 19 h 63"/>
                  <a:gd name="T16" fmla="*/ 46 w 51"/>
                  <a:gd name="T17" fmla="*/ 20 h 63"/>
                  <a:gd name="T18" fmla="*/ 43 w 51"/>
                  <a:gd name="T19" fmla="*/ 20 h 63"/>
                  <a:gd name="T20" fmla="*/ 40 w 51"/>
                  <a:gd name="T21" fmla="*/ 20 h 63"/>
                  <a:gd name="T22" fmla="*/ 37 w 51"/>
                  <a:gd name="T23" fmla="*/ 17 h 63"/>
                  <a:gd name="T24" fmla="*/ 37 w 51"/>
                  <a:gd name="T25" fmla="*/ 16 h 63"/>
                  <a:gd name="T26" fmla="*/ 35 w 51"/>
                  <a:gd name="T27" fmla="*/ 12 h 63"/>
                  <a:gd name="T28" fmla="*/ 35 w 51"/>
                  <a:gd name="T29" fmla="*/ 9 h 63"/>
                  <a:gd name="T30" fmla="*/ 34 w 51"/>
                  <a:gd name="T31" fmla="*/ 6 h 63"/>
                  <a:gd name="T32" fmla="*/ 30 w 51"/>
                  <a:gd name="T33" fmla="*/ 4 h 63"/>
                  <a:gd name="T34" fmla="*/ 27 w 51"/>
                  <a:gd name="T35" fmla="*/ 4 h 63"/>
                  <a:gd name="T36" fmla="*/ 22 w 51"/>
                  <a:gd name="T37" fmla="*/ 4 h 63"/>
                  <a:gd name="T38" fmla="*/ 19 w 51"/>
                  <a:gd name="T39" fmla="*/ 6 h 63"/>
                  <a:gd name="T40" fmla="*/ 16 w 51"/>
                  <a:gd name="T41" fmla="*/ 9 h 63"/>
                  <a:gd name="T42" fmla="*/ 13 w 51"/>
                  <a:gd name="T43" fmla="*/ 14 h 63"/>
                  <a:gd name="T44" fmla="*/ 11 w 51"/>
                  <a:gd name="T45" fmla="*/ 20 h 63"/>
                  <a:gd name="T46" fmla="*/ 11 w 51"/>
                  <a:gd name="T47" fmla="*/ 27 h 63"/>
                  <a:gd name="T48" fmla="*/ 11 w 51"/>
                  <a:gd name="T49" fmla="*/ 33 h 63"/>
                  <a:gd name="T50" fmla="*/ 13 w 51"/>
                  <a:gd name="T51" fmla="*/ 39 h 63"/>
                  <a:gd name="T52" fmla="*/ 16 w 51"/>
                  <a:gd name="T53" fmla="*/ 46 h 63"/>
                  <a:gd name="T54" fmla="*/ 21 w 51"/>
                  <a:gd name="T55" fmla="*/ 51 h 63"/>
                  <a:gd name="T56" fmla="*/ 26 w 51"/>
                  <a:gd name="T57" fmla="*/ 52 h 63"/>
                  <a:gd name="T58" fmla="*/ 30 w 51"/>
                  <a:gd name="T59" fmla="*/ 54 h 63"/>
                  <a:gd name="T60" fmla="*/ 37 w 51"/>
                  <a:gd name="T61" fmla="*/ 52 h 63"/>
                  <a:gd name="T62" fmla="*/ 41 w 51"/>
                  <a:gd name="T63" fmla="*/ 49 h 63"/>
                  <a:gd name="T64" fmla="*/ 46 w 51"/>
                  <a:gd name="T65" fmla="*/ 46 h 63"/>
                  <a:gd name="T66" fmla="*/ 49 w 51"/>
                  <a:gd name="T67" fmla="*/ 38 h 63"/>
                  <a:gd name="T68" fmla="*/ 51 w 51"/>
                  <a:gd name="T69" fmla="*/ 39 h 63"/>
                  <a:gd name="T70" fmla="*/ 49 w 51"/>
                  <a:gd name="T71" fmla="*/ 47 h 63"/>
                  <a:gd name="T72" fmla="*/ 46 w 51"/>
                  <a:gd name="T73" fmla="*/ 52 h 63"/>
                  <a:gd name="T74" fmla="*/ 41 w 51"/>
                  <a:gd name="T75" fmla="*/ 57 h 63"/>
                  <a:gd name="T76" fmla="*/ 37 w 51"/>
                  <a:gd name="T77" fmla="*/ 62 h 63"/>
                  <a:gd name="T78" fmla="*/ 32 w 51"/>
                  <a:gd name="T79" fmla="*/ 63 h 63"/>
                  <a:gd name="T80" fmla="*/ 26 w 51"/>
                  <a:gd name="T81" fmla="*/ 63 h 63"/>
                  <a:gd name="T82" fmla="*/ 19 w 51"/>
                  <a:gd name="T83" fmla="*/ 63 h 63"/>
                  <a:gd name="T84" fmla="*/ 13 w 51"/>
                  <a:gd name="T85" fmla="*/ 60 h 63"/>
                  <a:gd name="T86" fmla="*/ 8 w 51"/>
                  <a:gd name="T87" fmla="*/ 55 h 63"/>
                  <a:gd name="T88" fmla="*/ 3 w 51"/>
                  <a:gd name="T89" fmla="*/ 49 h 63"/>
                  <a:gd name="T90" fmla="*/ 2 w 51"/>
                  <a:gd name="T91" fmla="*/ 41 h 63"/>
                  <a:gd name="T92" fmla="*/ 0 w 51"/>
                  <a:gd name="T93" fmla="*/ 31 h 63"/>
                  <a:gd name="T94" fmla="*/ 2 w 51"/>
                  <a:gd name="T95" fmla="*/ 24 h 63"/>
                  <a:gd name="T96" fmla="*/ 3 w 51"/>
                  <a:gd name="T97" fmla="*/ 16 h 63"/>
                  <a:gd name="T98" fmla="*/ 8 w 51"/>
                  <a:gd name="T99" fmla="*/ 9 h 63"/>
                  <a:gd name="T100" fmla="*/ 14 w 51"/>
                  <a:gd name="T101" fmla="*/ 4 h 63"/>
                  <a:gd name="T102" fmla="*/ 21 w 51"/>
                  <a:gd name="T103" fmla="*/ 1 h 63"/>
                  <a:gd name="T104" fmla="*/ 29 w 51"/>
                  <a:gd name="T10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" h="63">
                    <a:moveTo>
                      <a:pt x="29" y="0"/>
                    </a:moveTo>
                    <a:lnTo>
                      <a:pt x="35" y="1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8" y="9"/>
                    </a:lnTo>
                    <a:lnTo>
                      <a:pt x="49" y="14"/>
                    </a:lnTo>
                    <a:lnTo>
                      <a:pt x="49" y="17"/>
                    </a:lnTo>
                    <a:lnTo>
                      <a:pt x="48" y="19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5" y="9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9" y="6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11" y="27"/>
                    </a:lnTo>
                    <a:lnTo>
                      <a:pt x="11" y="33"/>
                    </a:lnTo>
                    <a:lnTo>
                      <a:pt x="13" y="39"/>
                    </a:lnTo>
                    <a:lnTo>
                      <a:pt x="16" y="46"/>
                    </a:lnTo>
                    <a:lnTo>
                      <a:pt x="21" y="51"/>
                    </a:lnTo>
                    <a:lnTo>
                      <a:pt x="26" y="52"/>
                    </a:lnTo>
                    <a:lnTo>
                      <a:pt x="30" y="54"/>
                    </a:lnTo>
                    <a:lnTo>
                      <a:pt x="37" y="52"/>
                    </a:lnTo>
                    <a:lnTo>
                      <a:pt x="41" y="49"/>
                    </a:lnTo>
                    <a:lnTo>
                      <a:pt x="46" y="46"/>
                    </a:lnTo>
                    <a:lnTo>
                      <a:pt x="49" y="38"/>
                    </a:lnTo>
                    <a:lnTo>
                      <a:pt x="51" y="39"/>
                    </a:lnTo>
                    <a:lnTo>
                      <a:pt x="49" y="47"/>
                    </a:lnTo>
                    <a:lnTo>
                      <a:pt x="46" y="52"/>
                    </a:lnTo>
                    <a:lnTo>
                      <a:pt x="41" y="57"/>
                    </a:lnTo>
                    <a:lnTo>
                      <a:pt x="37" y="62"/>
                    </a:lnTo>
                    <a:lnTo>
                      <a:pt x="32" y="63"/>
                    </a:lnTo>
                    <a:lnTo>
                      <a:pt x="26" y="63"/>
                    </a:lnTo>
                    <a:lnTo>
                      <a:pt x="19" y="63"/>
                    </a:lnTo>
                    <a:lnTo>
                      <a:pt x="13" y="60"/>
                    </a:lnTo>
                    <a:lnTo>
                      <a:pt x="8" y="55"/>
                    </a:lnTo>
                    <a:lnTo>
                      <a:pt x="3" y="49"/>
                    </a:lnTo>
                    <a:lnTo>
                      <a:pt x="2" y="41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3" y="16"/>
                    </a:lnTo>
                    <a:lnTo>
                      <a:pt x="8" y="9"/>
                    </a:lnTo>
                    <a:lnTo>
                      <a:pt x="14" y="4"/>
                    </a:lnTo>
                    <a:lnTo>
                      <a:pt x="21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1" name="Freeform 5333"/>
              <p:cNvSpPr>
                <a:spLocks noEditPoints="1"/>
              </p:cNvSpPr>
              <p:nvPr/>
            </p:nvSpPr>
            <p:spPr bwMode="auto">
              <a:xfrm>
                <a:off x="11663" y="17776"/>
                <a:ext cx="25" cy="32"/>
              </a:xfrm>
              <a:custGeom>
                <a:avLst/>
                <a:gdLst>
                  <a:gd name="T0" fmla="*/ 23 w 50"/>
                  <a:gd name="T1" fmla="*/ 4 h 63"/>
                  <a:gd name="T2" fmla="*/ 19 w 50"/>
                  <a:gd name="T3" fmla="*/ 6 h 63"/>
                  <a:gd name="T4" fmla="*/ 14 w 50"/>
                  <a:gd name="T5" fmla="*/ 9 h 63"/>
                  <a:gd name="T6" fmla="*/ 12 w 50"/>
                  <a:gd name="T7" fmla="*/ 12 h 63"/>
                  <a:gd name="T8" fmla="*/ 11 w 50"/>
                  <a:gd name="T9" fmla="*/ 16 h 63"/>
                  <a:gd name="T10" fmla="*/ 9 w 50"/>
                  <a:gd name="T11" fmla="*/ 20 h 63"/>
                  <a:gd name="T12" fmla="*/ 36 w 50"/>
                  <a:gd name="T13" fmla="*/ 20 h 63"/>
                  <a:gd name="T14" fmla="*/ 36 w 50"/>
                  <a:gd name="T15" fmla="*/ 16 h 63"/>
                  <a:gd name="T16" fmla="*/ 36 w 50"/>
                  <a:gd name="T17" fmla="*/ 12 h 63"/>
                  <a:gd name="T18" fmla="*/ 33 w 50"/>
                  <a:gd name="T19" fmla="*/ 9 h 63"/>
                  <a:gd name="T20" fmla="*/ 31 w 50"/>
                  <a:gd name="T21" fmla="*/ 8 h 63"/>
                  <a:gd name="T22" fmla="*/ 27 w 50"/>
                  <a:gd name="T23" fmla="*/ 6 h 63"/>
                  <a:gd name="T24" fmla="*/ 23 w 50"/>
                  <a:gd name="T25" fmla="*/ 4 h 63"/>
                  <a:gd name="T26" fmla="*/ 28 w 50"/>
                  <a:gd name="T27" fmla="*/ 0 h 63"/>
                  <a:gd name="T28" fmla="*/ 35 w 50"/>
                  <a:gd name="T29" fmla="*/ 1 h 63"/>
                  <a:gd name="T30" fmla="*/ 39 w 50"/>
                  <a:gd name="T31" fmla="*/ 3 h 63"/>
                  <a:gd name="T32" fmla="*/ 44 w 50"/>
                  <a:gd name="T33" fmla="*/ 8 h 63"/>
                  <a:gd name="T34" fmla="*/ 47 w 50"/>
                  <a:gd name="T35" fmla="*/ 12 h 63"/>
                  <a:gd name="T36" fmla="*/ 50 w 50"/>
                  <a:gd name="T37" fmla="*/ 17 h 63"/>
                  <a:gd name="T38" fmla="*/ 50 w 50"/>
                  <a:gd name="T39" fmla="*/ 25 h 63"/>
                  <a:gd name="T40" fmla="*/ 9 w 50"/>
                  <a:gd name="T41" fmla="*/ 25 h 63"/>
                  <a:gd name="T42" fmla="*/ 9 w 50"/>
                  <a:gd name="T43" fmla="*/ 33 h 63"/>
                  <a:gd name="T44" fmla="*/ 12 w 50"/>
                  <a:gd name="T45" fmla="*/ 39 h 63"/>
                  <a:gd name="T46" fmla="*/ 15 w 50"/>
                  <a:gd name="T47" fmla="*/ 46 h 63"/>
                  <a:gd name="T48" fmla="*/ 20 w 50"/>
                  <a:gd name="T49" fmla="*/ 51 h 63"/>
                  <a:gd name="T50" fmla="*/ 25 w 50"/>
                  <a:gd name="T51" fmla="*/ 52 h 63"/>
                  <a:gd name="T52" fmla="*/ 31 w 50"/>
                  <a:gd name="T53" fmla="*/ 54 h 63"/>
                  <a:gd name="T54" fmla="*/ 36 w 50"/>
                  <a:gd name="T55" fmla="*/ 52 h 63"/>
                  <a:gd name="T56" fmla="*/ 41 w 50"/>
                  <a:gd name="T57" fmla="*/ 51 h 63"/>
                  <a:gd name="T58" fmla="*/ 46 w 50"/>
                  <a:gd name="T59" fmla="*/ 46 h 63"/>
                  <a:gd name="T60" fmla="*/ 49 w 50"/>
                  <a:gd name="T61" fmla="*/ 39 h 63"/>
                  <a:gd name="T62" fmla="*/ 50 w 50"/>
                  <a:gd name="T63" fmla="*/ 39 h 63"/>
                  <a:gd name="T64" fmla="*/ 49 w 50"/>
                  <a:gd name="T65" fmla="*/ 46 h 63"/>
                  <a:gd name="T66" fmla="*/ 46 w 50"/>
                  <a:gd name="T67" fmla="*/ 52 h 63"/>
                  <a:gd name="T68" fmla="*/ 42 w 50"/>
                  <a:gd name="T69" fmla="*/ 57 h 63"/>
                  <a:gd name="T70" fmla="*/ 38 w 50"/>
                  <a:gd name="T71" fmla="*/ 60 h 63"/>
                  <a:gd name="T72" fmla="*/ 33 w 50"/>
                  <a:gd name="T73" fmla="*/ 63 h 63"/>
                  <a:gd name="T74" fmla="*/ 27 w 50"/>
                  <a:gd name="T75" fmla="*/ 63 h 63"/>
                  <a:gd name="T76" fmla="*/ 19 w 50"/>
                  <a:gd name="T77" fmla="*/ 63 h 63"/>
                  <a:gd name="T78" fmla="*/ 12 w 50"/>
                  <a:gd name="T79" fmla="*/ 60 h 63"/>
                  <a:gd name="T80" fmla="*/ 7 w 50"/>
                  <a:gd name="T81" fmla="*/ 55 h 63"/>
                  <a:gd name="T82" fmla="*/ 3 w 50"/>
                  <a:gd name="T83" fmla="*/ 49 h 63"/>
                  <a:gd name="T84" fmla="*/ 1 w 50"/>
                  <a:gd name="T85" fmla="*/ 41 h 63"/>
                  <a:gd name="T86" fmla="*/ 0 w 50"/>
                  <a:gd name="T87" fmla="*/ 33 h 63"/>
                  <a:gd name="T88" fmla="*/ 0 w 50"/>
                  <a:gd name="T89" fmla="*/ 25 h 63"/>
                  <a:gd name="T90" fmla="*/ 1 w 50"/>
                  <a:gd name="T91" fmla="*/ 19 h 63"/>
                  <a:gd name="T92" fmla="*/ 4 w 50"/>
                  <a:gd name="T93" fmla="*/ 14 h 63"/>
                  <a:gd name="T94" fmla="*/ 7 w 50"/>
                  <a:gd name="T95" fmla="*/ 9 h 63"/>
                  <a:gd name="T96" fmla="*/ 14 w 50"/>
                  <a:gd name="T97" fmla="*/ 4 h 63"/>
                  <a:gd name="T98" fmla="*/ 20 w 50"/>
                  <a:gd name="T99" fmla="*/ 1 h 63"/>
                  <a:gd name="T100" fmla="*/ 28 w 50"/>
                  <a:gd name="T10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63">
                    <a:moveTo>
                      <a:pt x="23" y="4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1" y="16"/>
                    </a:lnTo>
                    <a:lnTo>
                      <a:pt x="9" y="20"/>
                    </a:lnTo>
                    <a:lnTo>
                      <a:pt x="36" y="20"/>
                    </a:lnTo>
                    <a:lnTo>
                      <a:pt x="36" y="16"/>
                    </a:lnTo>
                    <a:lnTo>
                      <a:pt x="36" y="12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3" y="4"/>
                    </a:lnTo>
                    <a:close/>
                    <a:moveTo>
                      <a:pt x="28" y="0"/>
                    </a:moveTo>
                    <a:lnTo>
                      <a:pt x="35" y="1"/>
                    </a:lnTo>
                    <a:lnTo>
                      <a:pt x="39" y="3"/>
                    </a:lnTo>
                    <a:lnTo>
                      <a:pt x="44" y="8"/>
                    </a:lnTo>
                    <a:lnTo>
                      <a:pt x="47" y="12"/>
                    </a:lnTo>
                    <a:lnTo>
                      <a:pt x="50" y="17"/>
                    </a:lnTo>
                    <a:lnTo>
                      <a:pt x="50" y="25"/>
                    </a:lnTo>
                    <a:lnTo>
                      <a:pt x="9" y="25"/>
                    </a:lnTo>
                    <a:lnTo>
                      <a:pt x="9" y="33"/>
                    </a:lnTo>
                    <a:lnTo>
                      <a:pt x="12" y="39"/>
                    </a:lnTo>
                    <a:lnTo>
                      <a:pt x="15" y="46"/>
                    </a:lnTo>
                    <a:lnTo>
                      <a:pt x="20" y="51"/>
                    </a:lnTo>
                    <a:lnTo>
                      <a:pt x="25" y="52"/>
                    </a:lnTo>
                    <a:lnTo>
                      <a:pt x="31" y="54"/>
                    </a:lnTo>
                    <a:lnTo>
                      <a:pt x="36" y="52"/>
                    </a:lnTo>
                    <a:lnTo>
                      <a:pt x="41" y="51"/>
                    </a:lnTo>
                    <a:lnTo>
                      <a:pt x="46" y="46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49" y="46"/>
                    </a:lnTo>
                    <a:lnTo>
                      <a:pt x="46" y="52"/>
                    </a:lnTo>
                    <a:lnTo>
                      <a:pt x="42" y="57"/>
                    </a:lnTo>
                    <a:lnTo>
                      <a:pt x="38" y="60"/>
                    </a:lnTo>
                    <a:lnTo>
                      <a:pt x="33" y="63"/>
                    </a:lnTo>
                    <a:lnTo>
                      <a:pt x="27" y="63"/>
                    </a:lnTo>
                    <a:lnTo>
                      <a:pt x="19" y="63"/>
                    </a:lnTo>
                    <a:lnTo>
                      <a:pt x="12" y="60"/>
                    </a:lnTo>
                    <a:lnTo>
                      <a:pt x="7" y="55"/>
                    </a:lnTo>
                    <a:lnTo>
                      <a:pt x="3" y="49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4"/>
                    </a:lnTo>
                    <a:lnTo>
                      <a:pt x="20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2" name="Freeform 5334"/>
              <p:cNvSpPr>
                <a:spLocks/>
              </p:cNvSpPr>
              <p:nvPr/>
            </p:nvSpPr>
            <p:spPr bwMode="auto">
              <a:xfrm>
                <a:off x="11692" y="17760"/>
                <a:ext cx="16" cy="47"/>
              </a:xfrm>
              <a:custGeom>
                <a:avLst/>
                <a:gdLst>
                  <a:gd name="T0" fmla="*/ 19 w 32"/>
                  <a:gd name="T1" fmla="*/ 0 h 94"/>
                  <a:gd name="T2" fmla="*/ 23 w 32"/>
                  <a:gd name="T3" fmla="*/ 0 h 94"/>
                  <a:gd name="T4" fmla="*/ 23 w 32"/>
                  <a:gd name="T5" fmla="*/ 81 h 94"/>
                  <a:gd name="T6" fmla="*/ 23 w 32"/>
                  <a:gd name="T7" fmla="*/ 86 h 94"/>
                  <a:gd name="T8" fmla="*/ 23 w 32"/>
                  <a:gd name="T9" fmla="*/ 87 h 94"/>
                  <a:gd name="T10" fmla="*/ 24 w 32"/>
                  <a:gd name="T11" fmla="*/ 89 h 94"/>
                  <a:gd name="T12" fmla="*/ 26 w 32"/>
                  <a:gd name="T13" fmla="*/ 91 h 94"/>
                  <a:gd name="T14" fmla="*/ 27 w 32"/>
                  <a:gd name="T15" fmla="*/ 92 h 94"/>
                  <a:gd name="T16" fmla="*/ 32 w 32"/>
                  <a:gd name="T17" fmla="*/ 92 h 94"/>
                  <a:gd name="T18" fmla="*/ 32 w 32"/>
                  <a:gd name="T19" fmla="*/ 94 h 94"/>
                  <a:gd name="T20" fmla="*/ 2 w 32"/>
                  <a:gd name="T21" fmla="*/ 94 h 94"/>
                  <a:gd name="T22" fmla="*/ 2 w 32"/>
                  <a:gd name="T23" fmla="*/ 92 h 94"/>
                  <a:gd name="T24" fmla="*/ 5 w 32"/>
                  <a:gd name="T25" fmla="*/ 92 h 94"/>
                  <a:gd name="T26" fmla="*/ 8 w 32"/>
                  <a:gd name="T27" fmla="*/ 91 h 94"/>
                  <a:gd name="T28" fmla="*/ 10 w 32"/>
                  <a:gd name="T29" fmla="*/ 91 h 94"/>
                  <a:gd name="T30" fmla="*/ 10 w 32"/>
                  <a:gd name="T31" fmla="*/ 89 h 94"/>
                  <a:gd name="T32" fmla="*/ 11 w 32"/>
                  <a:gd name="T33" fmla="*/ 86 h 94"/>
                  <a:gd name="T34" fmla="*/ 11 w 32"/>
                  <a:gd name="T35" fmla="*/ 81 h 94"/>
                  <a:gd name="T36" fmla="*/ 11 w 32"/>
                  <a:gd name="T37" fmla="*/ 25 h 94"/>
                  <a:gd name="T38" fmla="*/ 11 w 32"/>
                  <a:gd name="T39" fmla="*/ 21 h 94"/>
                  <a:gd name="T40" fmla="*/ 11 w 32"/>
                  <a:gd name="T41" fmla="*/ 16 h 94"/>
                  <a:gd name="T42" fmla="*/ 10 w 32"/>
                  <a:gd name="T43" fmla="*/ 14 h 94"/>
                  <a:gd name="T44" fmla="*/ 10 w 32"/>
                  <a:gd name="T45" fmla="*/ 11 h 94"/>
                  <a:gd name="T46" fmla="*/ 10 w 32"/>
                  <a:gd name="T47" fmla="*/ 11 h 94"/>
                  <a:gd name="T48" fmla="*/ 8 w 32"/>
                  <a:gd name="T49" fmla="*/ 9 h 94"/>
                  <a:gd name="T50" fmla="*/ 7 w 32"/>
                  <a:gd name="T51" fmla="*/ 9 h 94"/>
                  <a:gd name="T52" fmla="*/ 5 w 32"/>
                  <a:gd name="T53" fmla="*/ 9 h 94"/>
                  <a:gd name="T54" fmla="*/ 2 w 32"/>
                  <a:gd name="T55" fmla="*/ 11 h 94"/>
                  <a:gd name="T56" fmla="*/ 0 w 32"/>
                  <a:gd name="T57" fmla="*/ 8 h 94"/>
                  <a:gd name="T58" fmla="*/ 19 w 32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94">
                    <a:moveTo>
                      <a:pt x="19" y="0"/>
                    </a:moveTo>
                    <a:lnTo>
                      <a:pt x="23" y="0"/>
                    </a:lnTo>
                    <a:lnTo>
                      <a:pt x="23" y="81"/>
                    </a:lnTo>
                    <a:lnTo>
                      <a:pt x="23" y="86"/>
                    </a:lnTo>
                    <a:lnTo>
                      <a:pt x="23" y="87"/>
                    </a:lnTo>
                    <a:lnTo>
                      <a:pt x="24" y="89"/>
                    </a:lnTo>
                    <a:lnTo>
                      <a:pt x="26" y="91"/>
                    </a:lnTo>
                    <a:lnTo>
                      <a:pt x="27" y="92"/>
                    </a:lnTo>
                    <a:lnTo>
                      <a:pt x="32" y="92"/>
                    </a:lnTo>
                    <a:lnTo>
                      <a:pt x="32" y="94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11" y="86"/>
                    </a:lnTo>
                    <a:lnTo>
                      <a:pt x="11" y="81"/>
                    </a:lnTo>
                    <a:lnTo>
                      <a:pt x="11" y="25"/>
                    </a:lnTo>
                    <a:lnTo>
                      <a:pt x="11" y="21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3" name="Freeform 5335"/>
              <p:cNvSpPr>
                <a:spLocks/>
              </p:cNvSpPr>
              <p:nvPr/>
            </p:nvSpPr>
            <p:spPr bwMode="auto">
              <a:xfrm>
                <a:off x="11710" y="17760"/>
                <a:ext cx="15" cy="47"/>
              </a:xfrm>
              <a:custGeom>
                <a:avLst/>
                <a:gdLst>
                  <a:gd name="T0" fmla="*/ 18 w 31"/>
                  <a:gd name="T1" fmla="*/ 0 h 94"/>
                  <a:gd name="T2" fmla="*/ 21 w 31"/>
                  <a:gd name="T3" fmla="*/ 0 h 94"/>
                  <a:gd name="T4" fmla="*/ 21 w 31"/>
                  <a:gd name="T5" fmla="*/ 81 h 94"/>
                  <a:gd name="T6" fmla="*/ 21 w 31"/>
                  <a:gd name="T7" fmla="*/ 86 h 94"/>
                  <a:gd name="T8" fmla="*/ 23 w 31"/>
                  <a:gd name="T9" fmla="*/ 87 h 94"/>
                  <a:gd name="T10" fmla="*/ 23 w 31"/>
                  <a:gd name="T11" fmla="*/ 89 h 94"/>
                  <a:gd name="T12" fmla="*/ 24 w 31"/>
                  <a:gd name="T13" fmla="*/ 91 h 94"/>
                  <a:gd name="T14" fmla="*/ 27 w 31"/>
                  <a:gd name="T15" fmla="*/ 92 h 94"/>
                  <a:gd name="T16" fmla="*/ 31 w 31"/>
                  <a:gd name="T17" fmla="*/ 92 h 94"/>
                  <a:gd name="T18" fmla="*/ 31 w 31"/>
                  <a:gd name="T19" fmla="*/ 94 h 94"/>
                  <a:gd name="T20" fmla="*/ 2 w 31"/>
                  <a:gd name="T21" fmla="*/ 94 h 94"/>
                  <a:gd name="T22" fmla="*/ 2 w 31"/>
                  <a:gd name="T23" fmla="*/ 92 h 94"/>
                  <a:gd name="T24" fmla="*/ 5 w 31"/>
                  <a:gd name="T25" fmla="*/ 92 h 94"/>
                  <a:gd name="T26" fmla="*/ 7 w 31"/>
                  <a:gd name="T27" fmla="*/ 91 h 94"/>
                  <a:gd name="T28" fmla="*/ 8 w 31"/>
                  <a:gd name="T29" fmla="*/ 91 h 94"/>
                  <a:gd name="T30" fmla="*/ 10 w 31"/>
                  <a:gd name="T31" fmla="*/ 89 h 94"/>
                  <a:gd name="T32" fmla="*/ 10 w 31"/>
                  <a:gd name="T33" fmla="*/ 86 h 94"/>
                  <a:gd name="T34" fmla="*/ 10 w 31"/>
                  <a:gd name="T35" fmla="*/ 81 h 94"/>
                  <a:gd name="T36" fmla="*/ 10 w 31"/>
                  <a:gd name="T37" fmla="*/ 25 h 94"/>
                  <a:gd name="T38" fmla="*/ 10 w 31"/>
                  <a:gd name="T39" fmla="*/ 21 h 94"/>
                  <a:gd name="T40" fmla="*/ 10 w 31"/>
                  <a:gd name="T41" fmla="*/ 16 h 94"/>
                  <a:gd name="T42" fmla="*/ 10 w 31"/>
                  <a:gd name="T43" fmla="*/ 14 h 94"/>
                  <a:gd name="T44" fmla="*/ 10 w 31"/>
                  <a:gd name="T45" fmla="*/ 11 h 94"/>
                  <a:gd name="T46" fmla="*/ 8 w 31"/>
                  <a:gd name="T47" fmla="*/ 11 h 94"/>
                  <a:gd name="T48" fmla="*/ 7 w 31"/>
                  <a:gd name="T49" fmla="*/ 9 h 94"/>
                  <a:gd name="T50" fmla="*/ 5 w 31"/>
                  <a:gd name="T51" fmla="*/ 9 h 94"/>
                  <a:gd name="T52" fmla="*/ 3 w 31"/>
                  <a:gd name="T53" fmla="*/ 9 h 94"/>
                  <a:gd name="T54" fmla="*/ 2 w 31"/>
                  <a:gd name="T55" fmla="*/ 11 h 94"/>
                  <a:gd name="T56" fmla="*/ 0 w 31"/>
                  <a:gd name="T57" fmla="*/ 8 h 94"/>
                  <a:gd name="T58" fmla="*/ 18 w 31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94">
                    <a:moveTo>
                      <a:pt x="18" y="0"/>
                    </a:moveTo>
                    <a:lnTo>
                      <a:pt x="21" y="0"/>
                    </a:lnTo>
                    <a:lnTo>
                      <a:pt x="21" y="81"/>
                    </a:lnTo>
                    <a:lnTo>
                      <a:pt x="21" y="86"/>
                    </a:lnTo>
                    <a:lnTo>
                      <a:pt x="23" y="87"/>
                    </a:lnTo>
                    <a:lnTo>
                      <a:pt x="23" y="89"/>
                    </a:lnTo>
                    <a:lnTo>
                      <a:pt x="24" y="91"/>
                    </a:lnTo>
                    <a:lnTo>
                      <a:pt x="27" y="92"/>
                    </a:lnTo>
                    <a:lnTo>
                      <a:pt x="31" y="92"/>
                    </a:lnTo>
                    <a:lnTo>
                      <a:pt x="31" y="94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10" y="89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4" name="Rectangle 5336"/>
              <p:cNvSpPr>
                <a:spLocks noChangeArrowheads="1"/>
              </p:cNvSpPr>
              <p:nvPr/>
            </p:nvSpPr>
            <p:spPr bwMode="auto">
              <a:xfrm>
                <a:off x="12062" y="17708"/>
                <a:ext cx="34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5" name="Freeform 5337"/>
              <p:cNvSpPr>
                <a:spLocks noEditPoints="1"/>
              </p:cNvSpPr>
              <p:nvPr/>
            </p:nvSpPr>
            <p:spPr bwMode="auto">
              <a:xfrm>
                <a:off x="11606" y="17705"/>
                <a:ext cx="26" cy="75"/>
              </a:xfrm>
              <a:custGeom>
                <a:avLst/>
                <a:gdLst>
                  <a:gd name="T0" fmla="*/ 44 w 51"/>
                  <a:gd name="T1" fmla="*/ 46 h 151"/>
                  <a:gd name="T2" fmla="*/ 20 w 51"/>
                  <a:gd name="T3" fmla="*/ 125 h 151"/>
                  <a:gd name="T4" fmla="*/ 19 w 51"/>
                  <a:gd name="T5" fmla="*/ 130 h 151"/>
                  <a:gd name="T6" fmla="*/ 17 w 51"/>
                  <a:gd name="T7" fmla="*/ 133 h 151"/>
                  <a:gd name="T8" fmla="*/ 17 w 51"/>
                  <a:gd name="T9" fmla="*/ 135 h 151"/>
                  <a:gd name="T10" fmla="*/ 17 w 51"/>
                  <a:gd name="T11" fmla="*/ 136 h 151"/>
                  <a:gd name="T12" fmla="*/ 19 w 51"/>
                  <a:gd name="T13" fmla="*/ 138 h 151"/>
                  <a:gd name="T14" fmla="*/ 20 w 51"/>
                  <a:gd name="T15" fmla="*/ 138 h 151"/>
                  <a:gd name="T16" fmla="*/ 20 w 51"/>
                  <a:gd name="T17" fmla="*/ 138 h 151"/>
                  <a:gd name="T18" fmla="*/ 22 w 51"/>
                  <a:gd name="T19" fmla="*/ 138 h 151"/>
                  <a:gd name="T20" fmla="*/ 25 w 51"/>
                  <a:gd name="T21" fmla="*/ 136 h 151"/>
                  <a:gd name="T22" fmla="*/ 30 w 51"/>
                  <a:gd name="T23" fmla="*/ 132 h 151"/>
                  <a:gd name="T24" fmla="*/ 36 w 51"/>
                  <a:gd name="T25" fmla="*/ 122 h 151"/>
                  <a:gd name="T26" fmla="*/ 39 w 51"/>
                  <a:gd name="T27" fmla="*/ 125 h 151"/>
                  <a:gd name="T28" fmla="*/ 32 w 51"/>
                  <a:gd name="T29" fmla="*/ 136 h 151"/>
                  <a:gd name="T30" fmla="*/ 24 w 51"/>
                  <a:gd name="T31" fmla="*/ 144 h 151"/>
                  <a:gd name="T32" fmla="*/ 19 w 51"/>
                  <a:gd name="T33" fmla="*/ 147 h 151"/>
                  <a:gd name="T34" fmla="*/ 14 w 51"/>
                  <a:gd name="T35" fmla="*/ 149 h 151"/>
                  <a:gd name="T36" fmla="*/ 9 w 51"/>
                  <a:gd name="T37" fmla="*/ 151 h 151"/>
                  <a:gd name="T38" fmla="*/ 4 w 51"/>
                  <a:gd name="T39" fmla="*/ 149 h 151"/>
                  <a:gd name="T40" fmla="*/ 1 w 51"/>
                  <a:gd name="T41" fmla="*/ 147 h 151"/>
                  <a:gd name="T42" fmla="*/ 0 w 51"/>
                  <a:gd name="T43" fmla="*/ 144 h 151"/>
                  <a:gd name="T44" fmla="*/ 0 w 51"/>
                  <a:gd name="T45" fmla="*/ 141 h 151"/>
                  <a:gd name="T46" fmla="*/ 0 w 51"/>
                  <a:gd name="T47" fmla="*/ 138 h 151"/>
                  <a:gd name="T48" fmla="*/ 0 w 51"/>
                  <a:gd name="T49" fmla="*/ 133 h 151"/>
                  <a:gd name="T50" fmla="*/ 1 w 51"/>
                  <a:gd name="T51" fmla="*/ 127 h 151"/>
                  <a:gd name="T52" fmla="*/ 17 w 51"/>
                  <a:gd name="T53" fmla="*/ 76 h 151"/>
                  <a:gd name="T54" fmla="*/ 20 w 51"/>
                  <a:gd name="T55" fmla="*/ 68 h 151"/>
                  <a:gd name="T56" fmla="*/ 20 w 51"/>
                  <a:gd name="T57" fmla="*/ 63 h 151"/>
                  <a:gd name="T58" fmla="*/ 22 w 51"/>
                  <a:gd name="T59" fmla="*/ 60 h 151"/>
                  <a:gd name="T60" fmla="*/ 20 w 51"/>
                  <a:gd name="T61" fmla="*/ 58 h 151"/>
                  <a:gd name="T62" fmla="*/ 19 w 51"/>
                  <a:gd name="T63" fmla="*/ 55 h 151"/>
                  <a:gd name="T64" fmla="*/ 17 w 51"/>
                  <a:gd name="T65" fmla="*/ 55 h 151"/>
                  <a:gd name="T66" fmla="*/ 14 w 51"/>
                  <a:gd name="T67" fmla="*/ 55 h 151"/>
                  <a:gd name="T68" fmla="*/ 12 w 51"/>
                  <a:gd name="T69" fmla="*/ 55 h 151"/>
                  <a:gd name="T70" fmla="*/ 9 w 51"/>
                  <a:gd name="T71" fmla="*/ 55 h 151"/>
                  <a:gd name="T72" fmla="*/ 4 w 51"/>
                  <a:gd name="T73" fmla="*/ 55 h 151"/>
                  <a:gd name="T74" fmla="*/ 4 w 51"/>
                  <a:gd name="T75" fmla="*/ 51 h 151"/>
                  <a:gd name="T76" fmla="*/ 44 w 51"/>
                  <a:gd name="T77" fmla="*/ 46 h 151"/>
                  <a:gd name="T78" fmla="*/ 39 w 51"/>
                  <a:gd name="T79" fmla="*/ 0 h 151"/>
                  <a:gd name="T80" fmla="*/ 43 w 51"/>
                  <a:gd name="T81" fmla="*/ 1 h 151"/>
                  <a:gd name="T82" fmla="*/ 47 w 51"/>
                  <a:gd name="T83" fmla="*/ 3 h 151"/>
                  <a:gd name="T84" fmla="*/ 49 w 51"/>
                  <a:gd name="T85" fmla="*/ 8 h 151"/>
                  <a:gd name="T86" fmla="*/ 51 w 51"/>
                  <a:gd name="T87" fmla="*/ 12 h 151"/>
                  <a:gd name="T88" fmla="*/ 49 w 51"/>
                  <a:gd name="T89" fmla="*/ 16 h 151"/>
                  <a:gd name="T90" fmla="*/ 47 w 51"/>
                  <a:gd name="T91" fmla="*/ 20 h 151"/>
                  <a:gd name="T92" fmla="*/ 43 w 51"/>
                  <a:gd name="T93" fmla="*/ 22 h 151"/>
                  <a:gd name="T94" fmla="*/ 39 w 51"/>
                  <a:gd name="T95" fmla="*/ 24 h 151"/>
                  <a:gd name="T96" fmla="*/ 35 w 51"/>
                  <a:gd name="T97" fmla="*/ 22 h 151"/>
                  <a:gd name="T98" fmla="*/ 32 w 51"/>
                  <a:gd name="T99" fmla="*/ 20 h 151"/>
                  <a:gd name="T100" fmla="*/ 28 w 51"/>
                  <a:gd name="T101" fmla="*/ 16 h 151"/>
                  <a:gd name="T102" fmla="*/ 27 w 51"/>
                  <a:gd name="T103" fmla="*/ 12 h 151"/>
                  <a:gd name="T104" fmla="*/ 28 w 51"/>
                  <a:gd name="T105" fmla="*/ 8 h 151"/>
                  <a:gd name="T106" fmla="*/ 30 w 51"/>
                  <a:gd name="T107" fmla="*/ 3 h 151"/>
                  <a:gd name="T108" fmla="*/ 35 w 51"/>
                  <a:gd name="T109" fmla="*/ 1 h 151"/>
                  <a:gd name="T110" fmla="*/ 39 w 51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151">
                    <a:moveTo>
                      <a:pt x="44" y="46"/>
                    </a:moveTo>
                    <a:lnTo>
                      <a:pt x="20" y="125"/>
                    </a:lnTo>
                    <a:lnTo>
                      <a:pt x="19" y="130"/>
                    </a:lnTo>
                    <a:lnTo>
                      <a:pt x="17" y="133"/>
                    </a:lnTo>
                    <a:lnTo>
                      <a:pt x="17" y="135"/>
                    </a:lnTo>
                    <a:lnTo>
                      <a:pt x="17" y="136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5" y="136"/>
                    </a:lnTo>
                    <a:lnTo>
                      <a:pt x="30" y="132"/>
                    </a:lnTo>
                    <a:lnTo>
                      <a:pt x="36" y="122"/>
                    </a:lnTo>
                    <a:lnTo>
                      <a:pt x="39" y="125"/>
                    </a:lnTo>
                    <a:lnTo>
                      <a:pt x="32" y="136"/>
                    </a:lnTo>
                    <a:lnTo>
                      <a:pt x="24" y="144"/>
                    </a:lnTo>
                    <a:lnTo>
                      <a:pt x="19" y="147"/>
                    </a:lnTo>
                    <a:lnTo>
                      <a:pt x="14" y="149"/>
                    </a:lnTo>
                    <a:lnTo>
                      <a:pt x="9" y="151"/>
                    </a:lnTo>
                    <a:lnTo>
                      <a:pt x="4" y="149"/>
                    </a:lnTo>
                    <a:lnTo>
                      <a:pt x="1" y="147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1" y="127"/>
                    </a:lnTo>
                    <a:lnTo>
                      <a:pt x="17" y="76"/>
                    </a:lnTo>
                    <a:lnTo>
                      <a:pt x="20" y="68"/>
                    </a:lnTo>
                    <a:lnTo>
                      <a:pt x="20" y="63"/>
                    </a:lnTo>
                    <a:lnTo>
                      <a:pt x="22" y="60"/>
                    </a:lnTo>
                    <a:lnTo>
                      <a:pt x="20" y="58"/>
                    </a:lnTo>
                    <a:lnTo>
                      <a:pt x="19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9" y="55"/>
                    </a:lnTo>
                    <a:lnTo>
                      <a:pt x="4" y="55"/>
                    </a:lnTo>
                    <a:lnTo>
                      <a:pt x="4" y="51"/>
                    </a:lnTo>
                    <a:lnTo>
                      <a:pt x="44" y="46"/>
                    </a:lnTo>
                    <a:close/>
                    <a:moveTo>
                      <a:pt x="39" y="0"/>
                    </a:moveTo>
                    <a:lnTo>
                      <a:pt x="43" y="1"/>
                    </a:lnTo>
                    <a:lnTo>
                      <a:pt x="47" y="3"/>
                    </a:lnTo>
                    <a:lnTo>
                      <a:pt x="49" y="8"/>
                    </a:lnTo>
                    <a:lnTo>
                      <a:pt x="51" y="12"/>
                    </a:lnTo>
                    <a:lnTo>
                      <a:pt x="49" y="16"/>
                    </a:lnTo>
                    <a:lnTo>
                      <a:pt x="47" y="20"/>
                    </a:lnTo>
                    <a:lnTo>
                      <a:pt x="43" y="22"/>
                    </a:lnTo>
                    <a:lnTo>
                      <a:pt x="39" y="24"/>
                    </a:lnTo>
                    <a:lnTo>
                      <a:pt x="35" y="22"/>
                    </a:lnTo>
                    <a:lnTo>
                      <a:pt x="32" y="20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8" y="8"/>
                    </a:lnTo>
                    <a:lnTo>
                      <a:pt x="30" y="3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6" name="Freeform 5338"/>
              <p:cNvSpPr>
                <a:spLocks/>
              </p:cNvSpPr>
              <p:nvPr/>
            </p:nvSpPr>
            <p:spPr bwMode="auto">
              <a:xfrm>
                <a:off x="10098" y="17022"/>
                <a:ext cx="72" cy="62"/>
              </a:xfrm>
              <a:custGeom>
                <a:avLst/>
                <a:gdLst>
                  <a:gd name="T0" fmla="*/ 110 w 145"/>
                  <a:gd name="T1" fmla="*/ 0 h 124"/>
                  <a:gd name="T2" fmla="*/ 126 w 145"/>
                  <a:gd name="T3" fmla="*/ 12 h 124"/>
                  <a:gd name="T4" fmla="*/ 137 w 145"/>
                  <a:gd name="T5" fmla="*/ 26 h 124"/>
                  <a:gd name="T6" fmla="*/ 143 w 145"/>
                  <a:gd name="T7" fmla="*/ 40 h 124"/>
                  <a:gd name="T8" fmla="*/ 145 w 145"/>
                  <a:gd name="T9" fmla="*/ 58 h 124"/>
                  <a:gd name="T10" fmla="*/ 141 w 145"/>
                  <a:gd name="T11" fmla="*/ 78 h 124"/>
                  <a:gd name="T12" fmla="*/ 134 w 145"/>
                  <a:gd name="T13" fmla="*/ 97 h 124"/>
                  <a:gd name="T14" fmla="*/ 119 w 145"/>
                  <a:gd name="T15" fmla="*/ 112 h 124"/>
                  <a:gd name="T16" fmla="*/ 99 w 145"/>
                  <a:gd name="T17" fmla="*/ 121 h 124"/>
                  <a:gd name="T18" fmla="*/ 75 w 145"/>
                  <a:gd name="T19" fmla="*/ 124 h 124"/>
                  <a:gd name="T20" fmla="*/ 56 w 145"/>
                  <a:gd name="T21" fmla="*/ 123 h 124"/>
                  <a:gd name="T22" fmla="*/ 37 w 145"/>
                  <a:gd name="T23" fmla="*/ 117 h 124"/>
                  <a:gd name="T24" fmla="*/ 22 w 145"/>
                  <a:gd name="T25" fmla="*/ 105 h 124"/>
                  <a:gd name="T26" fmla="*/ 10 w 145"/>
                  <a:gd name="T27" fmla="*/ 91 h 124"/>
                  <a:gd name="T28" fmla="*/ 3 w 145"/>
                  <a:gd name="T29" fmla="*/ 74 h 124"/>
                  <a:gd name="T30" fmla="*/ 0 w 145"/>
                  <a:gd name="T31" fmla="*/ 55 h 124"/>
                  <a:gd name="T32" fmla="*/ 3 w 145"/>
                  <a:gd name="T33" fmla="*/ 40 h 124"/>
                  <a:gd name="T34" fmla="*/ 8 w 145"/>
                  <a:gd name="T35" fmla="*/ 26 h 124"/>
                  <a:gd name="T36" fmla="*/ 10 w 145"/>
                  <a:gd name="T37" fmla="*/ 23 h 124"/>
                  <a:gd name="T38" fmla="*/ 10 w 145"/>
                  <a:gd name="T39" fmla="*/ 20 h 124"/>
                  <a:gd name="T40" fmla="*/ 10 w 145"/>
                  <a:gd name="T41" fmla="*/ 16 h 124"/>
                  <a:gd name="T42" fmla="*/ 8 w 145"/>
                  <a:gd name="T43" fmla="*/ 15 h 124"/>
                  <a:gd name="T44" fmla="*/ 5 w 145"/>
                  <a:gd name="T45" fmla="*/ 13 h 124"/>
                  <a:gd name="T46" fmla="*/ 0 w 145"/>
                  <a:gd name="T47" fmla="*/ 12 h 124"/>
                  <a:gd name="T48" fmla="*/ 0 w 145"/>
                  <a:gd name="T49" fmla="*/ 7 h 124"/>
                  <a:gd name="T50" fmla="*/ 48 w 145"/>
                  <a:gd name="T51" fmla="*/ 4 h 124"/>
                  <a:gd name="T52" fmla="*/ 48 w 145"/>
                  <a:gd name="T53" fmla="*/ 7 h 124"/>
                  <a:gd name="T54" fmla="*/ 30 w 145"/>
                  <a:gd name="T55" fmla="*/ 15 h 124"/>
                  <a:gd name="T56" fmla="*/ 18 w 145"/>
                  <a:gd name="T57" fmla="*/ 26 h 124"/>
                  <a:gd name="T58" fmla="*/ 11 w 145"/>
                  <a:gd name="T59" fmla="*/ 39 h 124"/>
                  <a:gd name="T60" fmla="*/ 8 w 145"/>
                  <a:gd name="T61" fmla="*/ 53 h 124"/>
                  <a:gd name="T62" fmla="*/ 10 w 145"/>
                  <a:gd name="T63" fmla="*/ 62 h 124"/>
                  <a:gd name="T64" fmla="*/ 11 w 145"/>
                  <a:gd name="T65" fmla="*/ 70 h 124"/>
                  <a:gd name="T66" fmla="*/ 14 w 145"/>
                  <a:gd name="T67" fmla="*/ 78 h 124"/>
                  <a:gd name="T68" fmla="*/ 21 w 145"/>
                  <a:gd name="T69" fmla="*/ 85 h 124"/>
                  <a:gd name="T70" fmla="*/ 29 w 145"/>
                  <a:gd name="T71" fmla="*/ 91 h 124"/>
                  <a:gd name="T72" fmla="*/ 37 w 145"/>
                  <a:gd name="T73" fmla="*/ 96 h 124"/>
                  <a:gd name="T74" fmla="*/ 54 w 145"/>
                  <a:gd name="T75" fmla="*/ 101 h 124"/>
                  <a:gd name="T76" fmla="*/ 75 w 145"/>
                  <a:gd name="T77" fmla="*/ 102 h 124"/>
                  <a:gd name="T78" fmla="*/ 92 w 145"/>
                  <a:gd name="T79" fmla="*/ 101 h 124"/>
                  <a:gd name="T80" fmla="*/ 108 w 145"/>
                  <a:gd name="T81" fmla="*/ 96 h 124"/>
                  <a:gd name="T82" fmla="*/ 116 w 145"/>
                  <a:gd name="T83" fmla="*/ 91 h 124"/>
                  <a:gd name="T84" fmla="*/ 122 w 145"/>
                  <a:gd name="T85" fmla="*/ 85 h 124"/>
                  <a:gd name="T86" fmla="*/ 129 w 145"/>
                  <a:gd name="T87" fmla="*/ 78 h 124"/>
                  <a:gd name="T88" fmla="*/ 134 w 145"/>
                  <a:gd name="T89" fmla="*/ 66 h 124"/>
                  <a:gd name="T90" fmla="*/ 135 w 145"/>
                  <a:gd name="T91" fmla="*/ 50 h 124"/>
                  <a:gd name="T92" fmla="*/ 135 w 145"/>
                  <a:gd name="T93" fmla="*/ 42 h 124"/>
                  <a:gd name="T94" fmla="*/ 134 w 145"/>
                  <a:gd name="T95" fmla="*/ 34 h 124"/>
                  <a:gd name="T96" fmla="*/ 130 w 145"/>
                  <a:gd name="T97" fmla="*/ 26 h 124"/>
                  <a:gd name="T98" fmla="*/ 126 w 145"/>
                  <a:gd name="T99" fmla="*/ 20 h 124"/>
                  <a:gd name="T100" fmla="*/ 118 w 145"/>
                  <a:gd name="T101" fmla="*/ 12 h 124"/>
                  <a:gd name="T102" fmla="*/ 108 w 145"/>
                  <a:gd name="T103" fmla="*/ 4 h 124"/>
                  <a:gd name="T104" fmla="*/ 110 w 145"/>
                  <a:gd name="T10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" h="124">
                    <a:moveTo>
                      <a:pt x="110" y="0"/>
                    </a:moveTo>
                    <a:lnTo>
                      <a:pt x="126" y="12"/>
                    </a:lnTo>
                    <a:lnTo>
                      <a:pt x="137" y="26"/>
                    </a:lnTo>
                    <a:lnTo>
                      <a:pt x="143" y="40"/>
                    </a:lnTo>
                    <a:lnTo>
                      <a:pt x="145" y="58"/>
                    </a:lnTo>
                    <a:lnTo>
                      <a:pt x="141" y="78"/>
                    </a:lnTo>
                    <a:lnTo>
                      <a:pt x="134" y="97"/>
                    </a:lnTo>
                    <a:lnTo>
                      <a:pt x="119" y="112"/>
                    </a:lnTo>
                    <a:lnTo>
                      <a:pt x="99" y="121"/>
                    </a:lnTo>
                    <a:lnTo>
                      <a:pt x="75" y="124"/>
                    </a:lnTo>
                    <a:lnTo>
                      <a:pt x="56" y="123"/>
                    </a:lnTo>
                    <a:lnTo>
                      <a:pt x="37" y="117"/>
                    </a:lnTo>
                    <a:lnTo>
                      <a:pt x="22" y="105"/>
                    </a:lnTo>
                    <a:lnTo>
                      <a:pt x="10" y="91"/>
                    </a:lnTo>
                    <a:lnTo>
                      <a:pt x="3" y="74"/>
                    </a:lnTo>
                    <a:lnTo>
                      <a:pt x="0" y="55"/>
                    </a:lnTo>
                    <a:lnTo>
                      <a:pt x="3" y="40"/>
                    </a:lnTo>
                    <a:lnTo>
                      <a:pt x="8" y="26"/>
                    </a:lnTo>
                    <a:lnTo>
                      <a:pt x="10" y="23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8" y="15"/>
                    </a:lnTo>
                    <a:lnTo>
                      <a:pt x="5" y="13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48" y="4"/>
                    </a:lnTo>
                    <a:lnTo>
                      <a:pt x="48" y="7"/>
                    </a:lnTo>
                    <a:lnTo>
                      <a:pt x="30" y="15"/>
                    </a:lnTo>
                    <a:lnTo>
                      <a:pt x="18" y="26"/>
                    </a:lnTo>
                    <a:lnTo>
                      <a:pt x="11" y="39"/>
                    </a:lnTo>
                    <a:lnTo>
                      <a:pt x="8" y="53"/>
                    </a:lnTo>
                    <a:lnTo>
                      <a:pt x="10" y="62"/>
                    </a:lnTo>
                    <a:lnTo>
                      <a:pt x="11" y="70"/>
                    </a:lnTo>
                    <a:lnTo>
                      <a:pt x="14" y="78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6"/>
                    </a:lnTo>
                    <a:lnTo>
                      <a:pt x="54" y="101"/>
                    </a:lnTo>
                    <a:lnTo>
                      <a:pt x="75" y="102"/>
                    </a:lnTo>
                    <a:lnTo>
                      <a:pt x="92" y="101"/>
                    </a:lnTo>
                    <a:lnTo>
                      <a:pt x="108" y="96"/>
                    </a:lnTo>
                    <a:lnTo>
                      <a:pt x="116" y="91"/>
                    </a:lnTo>
                    <a:lnTo>
                      <a:pt x="122" y="85"/>
                    </a:lnTo>
                    <a:lnTo>
                      <a:pt x="129" y="78"/>
                    </a:lnTo>
                    <a:lnTo>
                      <a:pt x="134" y="66"/>
                    </a:lnTo>
                    <a:lnTo>
                      <a:pt x="135" y="50"/>
                    </a:lnTo>
                    <a:lnTo>
                      <a:pt x="135" y="42"/>
                    </a:lnTo>
                    <a:lnTo>
                      <a:pt x="134" y="34"/>
                    </a:lnTo>
                    <a:lnTo>
                      <a:pt x="130" y="26"/>
                    </a:lnTo>
                    <a:lnTo>
                      <a:pt x="126" y="20"/>
                    </a:lnTo>
                    <a:lnTo>
                      <a:pt x="118" y="12"/>
                    </a:lnTo>
                    <a:lnTo>
                      <a:pt x="108" y="4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7" name="Freeform 5339"/>
              <p:cNvSpPr>
                <a:spLocks noEditPoints="1"/>
              </p:cNvSpPr>
              <p:nvPr/>
            </p:nvSpPr>
            <p:spPr bwMode="auto">
              <a:xfrm>
                <a:off x="10121" y="16975"/>
                <a:ext cx="49" cy="40"/>
              </a:xfrm>
              <a:custGeom>
                <a:avLst/>
                <a:gdLst>
                  <a:gd name="T0" fmla="*/ 32 w 99"/>
                  <a:gd name="T1" fmla="*/ 22 h 79"/>
                  <a:gd name="T2" fmla="*/ 27 w 99"/>
                  <a:gd name="T3" fmla="*/ 22 h 79"/>
                  <a:gd name="T4" fmla="*/ 22 w 99"/>
                  <a:gd name="T5" fmla="*/ 22 h 79"/>
                  <a:gd name="T6" fmla="*/ 19 w 99"/>
                  <a:gd name="T7" fmla="*/ 24 h 79"/>
                  <a:gd name="T8" fmla="*/ 14 w 99"/>
                  <a:gd name="T9" fmla="*/ 27 h 79"/>
                  <a:gd name="T10" fmla="*/ 11 w 99"/>
                  <a:gd name="T11" fmla="*/ 32 h 79"/>
                  <a:gd name="T12" fmla="*/ 8 w 99"/>
                  <a:gd name="T13" fmla="*/ 36 h 79"/>
                  <a:gd name="T14" fmla="*/ 6 w 99"/>
                  <a:gd name="T15" fmla="*/ 41 h 79"/>
                  <a:gd name="T16" fmla="*/ 8 w 99"/>
                  <a:gd name="T17" fmla="*/ 47 h 79"/>
                  <a:gd name="T18" fmla="*/ 10 w 99"/>
                  <a:gd name="T19" fmla="*/ 52 h 79"/>
                  <a:gd name="T20" fmla="*/ 13 w 99"/>
                  <a:gd name="T21" fmla="*/ 57 h 79"/>
                  <a:gd name="T22" fmla="*/ 19 w 99"/>
                  <a:gd name="T23" fmla="*/ 60 h 79"/>
                  <a:gd name="T24" fmla="*/ 24 w 99"/>
                  <a:gd name="T25" fmla="*/ 63 h 79"/>
                  <a:gd name="T26" fmla="*/ 32 w 99"/>
                  <a:gd name="T27" fmla="*/ 65 h 79"/>
                  <a:gd name="T28" fmla="*/ 32 w 99"/>
                  <a:gd name="T29" fmla="*/ 22 h 79"/>
                  <a:gd name="T30" fmla="*/ 38 w 99"/>
                  <a:gd name="T31" fmla="*/ 0 h 79"/>
                  <a:gd name="T32" fmla="*/ 38 w 99"/>
                  <a:gd name="T33" fmla="*/ 65 h 79"/>
                  <a:gd name="T34" fmla="*/ 56 w 99"/>
                  <a:gd name="T35" fmla="*/ 62 h 79"/>
                  <a:gd name="T36" fmla="*/ 70 w 99"/>
                  <a:gd name="T37" fmla="*/ 55 h 79"/>
                  <a:gd name="T38" fmla="*/ 75 w 99"/>
                  <a:gd name="T39" fmla="*/ 49 h 79"/>
                  <a:gd name="T40" fmla="*/ 80 w 99"/>
                  <a:gd name="T41" fmla="*/ 44 h 79"/>
                  <a:gd name="T42" fmla="*/ 81 w 99"/>
                  <a:gd name="T43" fmla="*/ 38 h 79"/>
                  <a:gd name="T44" fmla="*/ 81 w 99"/>
                  <a:gd name="T45" fmla="*/ 30 h 79"/>
                  <a:gd name="T46" fmla="*/ 81 w 99"/>
                  <a:gd name="T47" fmla="*/ 25 h 79"/>
                  <a:gd name="T48" fmla="*/ 80 w 99"/>
                  <a:gd name="T49" fmla="*/ 19 h 79"/>
                  <a:gd name="T50" fmla="*/ 76 w 99"/>
                  <a:gd name="T51" fmla="*/ 14 h 79"/>
                  <a:gd name="T52" fmla="*/ 73 w 99"/>
                  <a:gd name="T53" fmla="*/ 11 h 79"/>
                  <a:gd name="T54" fmla="*/ 67 w 99"/>
                  <a:gd name="T55" fmla="*/ 6 h 79"/>
                  <a:gd name="T56" fmla="*/ 59 w 99"/>
                  <a:gd name="T57" fmla="*/ 3 h 79"/>
                  <a:gd name="T58" fmla="*/ 62 w 99"/>
                  <a:gd name="T59" fmla="*/ 0 h 79"/>
                  <a:gd name="T60" fmla="*/ 70 w 99"/>
                  <a:gd name="T61" fmla="*/ 3 h 79"/>
                  <a:gd name="T62" fmla="*/ 80 w 99"/>
                  <a:gd name="T63" fmla="*/ 6 h 79"/>
                  <a:gd name="T64" fmla="*/ 88 w 99"/>
                  <a:gd name="T65" fmla="*/ 12 h 79"/>
                  <a:gd name="T66" fmla="*/ 95 w 99"/>
                  <a:gd name="T67" fmla="*/ 24 h 79"/>
                  <a:gd name="T68" fmla="*/ 99 w 99"/>
                  <a:gd name="T69" fmla="*/ 38 h 79"/>
                  <a:gd name="T70" fmla="*/ 95 w 99"/>
                  <a:gd name="T71" fmla="*/ 54 h 79"/>
                  <a:gd name="T72" fmla="*/ 86 w 99"/>
                  <a:gd name="T73" fmla="*/ 66 h 79"/>
                  <a:gd name="T74" fmla="*/ 70 w 99"/>
                  <a:gd name="T75" fmla="*/ 76 h 79"/>
                  <a:gd name="T76" fmla="*/ 51 w 99"/>
                  <a:gd name="T77" fmla="*/ 79 h 79"/>
                  <a:gd name="T78" fmla="*/ 29 w 99"/>
                  <a:gd name="T79" fmla="*/ 76 h 79"/>
                  <a:gd name="T80" fmla="*/ 13 w 99"/>
                  <a:gd name="T81" fmla="*/ 66 h 79"/>
                  <a:gd name="T82" fmla="*/ 3 w 99"/>
                  <a:gd name="T83" fmla="*/ 54 h 79"/>
                  <a:gd name="T84" fmla="*/ 0 w 99"/>
                  <a:gd name="T85" fmla="*/ 36 h 79"/>
                  <a:gd name="T86" fmla="*/ 3 w 99"/>
                  <a:gd name="T87" fmla="*/ 22 h 79"/>
                  <a:gd name="T88" fmla="*/ 10 w 99"/>
                  <a:gd name="T89" fmla="*/ 11 h 79"/>
                  <a:gd name="T90" fmla="*/ 22 w 99"/>
                  <a:gd name="T91" fmla="*/ 3 h 79"/>
                  <a:gd name="T92" fmla="*/ 38 w 99"/>
                  <a:gd name="T9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79">
                    <a:moveTo>
                      <a:pt x="32" y="22"/>
                    </a:moveTo>
                    <a:lnTo>
                      <a:pt x="27" y="22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1" y="32"/>
                    </a:lnTo>
                    <a:lnTo>
                      <a:pt x="8" y="36"/>
                    </a:lnTo>
                    <a:lnTo>
                      <a:pt x="6" y="41"/>
                    </a:lnTo>
                    <a:lnTo>
                      <a:pt x="8" y="47"/>
                    </a:lnTo>
                    <a:lnTo>
                      <a:pt x="10" y="52"/>
                    </a:lnTo>
                    <a:lnTo>
                      <a:pt x="13" y="57"/>
                    </a:lnTo>
                    <a:lnTo>
                      <a:pt x="19" y="60"/>
                    </a:lnTo>
                    <a:lnTo>
                      <a:pt x="24" y="63"/>
                    </a:lnTo>
                    <a:lnTo>
                      <a:pt x="32" y="65"/>
                    </a:lnTo>
                    <a:lnTo>
                      <a:pt x="32" y="22"/>
                    </a:lnTo>
                    <a:close/>
                    <a:moveTo>
                      <a:pt x="38" y="0"/>
                    </a:moveTo>
                    <a:lnTo>
                      <a:pt x="38" y="65"/>
                    </a:lnTo>
                    <a:lnTo>
                      <a:pt x="56" y="62"/>
                    </a:lnTo>
                    <a:lnTo>
                      <a:pt x="70" y="55"/>
                    </a:lnTo>
                    <a:lnTo>
                      <a:pt x="75" y="49"/>
                    </a:lnTo>
                    <a:lnTo>
                      <a:pt x="80" y="44"/>
                    </a:lnTo>
                    <a:lnTo>
                      <a:pt x="81" y="38"/>
                    </a:lnTo>
                    <a:lnTo>
                      <a:pt x="81" y="30"/>
                    </a:lnTo>
                    <a:lnTo>
                      <a:pt x="81" y="25"/>
                    </a:lnTo>
                    <a:lnTo>
                      <a:pt x="80" y="19"/>
                    </a:lnTo>
                    <a:lnTo>
                      <a:pt x="76" y="14"/>
                    </a:lnTo>
                    <a:lnTo>
                      <a:pt x="73" y="11"/>
                    </a:lnTo>
                    <a:lnTo>
                      <a:pt x="67" y="6"/>
                    </a:lnTo>
                    <a:lnTo>
                      <a:pt x="59" y="3"/>
                    </a:lnTo>
                    <a:lnTo>
                      <a:pt x="62" y="0"/>
                    </a:lnTo>
                    <a:lnTo>
                      <a:pt x="70" y="3"/>
                    </a:lnTo>
                    <a:lnTo>
                      <a:pt x="80" y="6"/>
                    </a:lnTo>
                    <a:lnTo>
                      <a:pt x="88" y="12"/>
                    </a:lnTo>
                    <a:lnTo>
                      <a:pt x="95" y="24"/>
                    </a:lnTo>
                    <a:lnTo>
                      <a:pt x="99" y="38"/>
                    </a:lnTo>
                    <a:lnTo>
                      <a:pt x="95" y="54"/>
                    </a:lnTo>
                    <a:lnTo>
                      <a:pt x="86" y="66"/>
                    </a:lnTo>
                    <a:lnTo>
                      <a:pt x="70" y="76"/>
                    </a:lnTo>
                    <a:lnTo>
                      <a:pt x="51" y="79"/>
                    </a:lnTo>
                    <a:lnTo>
                      <a:pt x="29" y="76"/>
                    </a:lnTo>
                    <a:lnTo>
                      <a:pt x="13" y="66"/>
                    </a:lnTo>
                    <a:lnTo>
                      <a:pt x="3" y="54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1"/>
                    </a:lnTo>
                    <a:lnTo>
                      <a:pt x="22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8" name="Freeform 5340"/>
              <p:cNvSpPr>
                <a:spLocks/>
              </p:cNvSpPr>
              <p:nvPr/>
            </p:nvSpPr>
            <p:spPr bwMode="auto">
              <a:xfrm>
                <a:off x="10096" y="16946"/>
                <a:ext cx="72" cy="23"/>
              </a:xfrm>
              <a:custGeom>
                <a:avLst/>
                <a:gdLst>
                  <a:gd name="T0" fmla="*/ 141 w 144"/>
                  <a:gd name="T1" fmla="*/ 0 h 46"/>
                  <a:gd name="T2" fmla="*/ 144 w 144"/>
                  <a:gd name="T3" fmla="*/ 0 h 46"/>
                  <a:gd name="T4" fmla="*/ 144 w 144"/>
                  <a:gd name="T5" fmla="*/ 44 h 46"/>
                  <a:gd name="T6" fmla="*/ 141 w 144"/>
                  <a:gd name="T7" fmla="*/ 44 h 46"/>
                  <a:gd name="T8" fmla="*/ 141 w 144"/>
                  <a:gd name="T9" fmla="*/ 40 h 46"/>
                  <a:gd name="T10" fmla="*/ 140 w 144"/>
                  <a:gd name="T11" fmla="*/ 36 h 46"/>
                  <a:gd name="T12" fmla="*/ 138 w 144"/>
                  <a:gd name="T13" fmla="*/ 35 h 46"/>
                  <a:gd name="T14" fmla="*/ 135 w 144"/>
                  <a:gd name="T15" fmla="*/ 33 h 46"/>
                  <a:gd name="T16" fmla="*/ 133 w 144"/>
                  <a:gd name="T17" fmla="*/ 32 h 46"/>
                  <a:gd name="T18" fmla="*/ 129 w 144"/>
                  <a:gd name="T19" fmla="*/ 32 h 46"/>
                  <a:gd name="T20" fmla="*/ 124 w 144"/>
                  <a:gd name="T21" fmla="*/ 32 h 46"/>
                  <a:gd name="T22" fmla="*/ 40 w 144"/>
                  <a:gd name="T23" fmla="*/ 32 h 46"/>
                  <a:gd name="T24" fmla="*/ 30 w 144"/>
                  <a:gd name="T25" fmla="*/ 32 h 46"/>
                  <a:gd name="T26" fmla="*/ 24 w 144"/>
                  <a:gd name="T27" fmla="*/ 32 h 46"/>
                  <a:gd name="T28" fmla="*/ 21 w 144"/>
                  <a:gd name="T29" fmla="*/ 32 h 46"/>
                  <a:gd name="T30" fmla="*/ 17 w 144"/>
                  <a:gd name="T31" fmla="*/ 33 h 46"/>
                  <a:gd name="T32" fmla="*/ 16 w 144"/>
                  <a:gd name="T33" fmla="*/ 35 h 46"/>
                  <a:gd name="T34" fmla="*/ 14 w 144"/>
                  <a:gd name="T35" fmla="*/ 36 h 46"/>
                  <a:gd name="T36" fmla="*/ 14 w 144"/>
                  <a:gd name="T37" fmla="*/ 38 h 46"/>
                  <a:gd name="T38" fmla="*/ 14 w 144"/>
                  <a:gd name="T39" fmla="*/ 41 h 46"/>
                  <a:gd name="T40" fmla="*/ 16 w 144"/>
                  <a:gd name="T41" fmla="*/ 44 h 46"/>
                  <a:gd name="T42" fmla="*/ 11 w 144"/>
                  <a:gd name="T43" fmla="*/ 46 h 46"/>
                  <a:gd name="T44" fmla="*/ 0 w 144"/>
                  <a:gd name="T45" fmla="*/ 19 h 46"/>
                  <a:gd name="T46" fmla="*/ 0 w 144"/>
                  <a:gd name="T47" fmla="*/ 14 h 46"/>
                  <a:gd name="T48" fmla="*/ 124 w 144"/>
                  <a:gd name="T49" fmla="*/ 14 h 46"/>
                  <a:gd name="T50" fmla="*/ 129 w 144"/>
                  <a:gd name="T51" fmla="*/ 14 h 46"/>
                  <a:gd name="T52" fmla="*/ 133 w 144"/>
                  <a:gd name="T53" fmla="*/ 14 h 46"/>
                  <a:gd name="T54" fmla="*/ 135 w 144"/>
                  <a:gd name="T55" fmla="*/ 13 h 46"/>
                  <a:gd name="T56" fmla="*/ 138 w 144"/>
                  <a:gd name="T57" fmla="*/ 11 h 46"/>
                  <a:gd name="T58" fmla="*/ 140 w 144"/>
                  <a:gd name="T59" fmla="*/ 9 h 46"/>
                  <a:gd name="T60" fmla="*/ 140 w 144"/>
                  <a:gd name="T61" fmla="*/ 6 h 46"/>
                  <a:gd name="T62" fmla="*/ 141 w 144"/>
                  <a:gd name="T63" fmla="*/ 3 h 46"/>
                  <a:gd name="T64" fmla="*/ 141 w 144"/>
                  <a:gd name="T6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46">
                    <a:moveTo>
                      <a:pt x="141" y="0"/>
                    </a:moveTo>
                    <a:lnTo>
                      <a:pt x="144" y="0"/>
                    </a:lnTo>
                    <a:lnTo>
                      <a:pt x="144" y="44"/>
                    </a:lnTo>
                    <a:lnTo>
                      <a:pt x="141" y="44"/>
                    </a:lnTo>
                    <a:lnTo>
                      <a:pt x="141" y="40"/>
                    </a:lnTo>
                    <a:lnTo>
                      <a:pt x="140" y="36"/>
                    </a:lnTo>
                    <a:lnTo>
                      <a:pt x="138" y="35"/>
                    </a:lnTo>
                    <a:lnTo>
                      <a:pt x="135" y="33"/>
                    </a:lnTo>
                    <a:lnTo>
                      <a:pt x="133" y="32"/>
                    </a:lnTo>
                    <a:lnTo>
                      <a:pt x="129" y="32"/>
                    </a:lnTo>
                    <a:lnTo>
                      <a:pt x="124" y="32"/>
                    </a:lnTo>
                    <a:lnTo>
                      <a:pt x="40" y="32"/>
                    </a:lnTo>
                    <a:lnTo>
                      <a:pt x="30" y="32"/>
                    </a:lnTo>
                    <a:lnTo>
                      <a:pt x="24" y="32"/>
                    </a:lnTo>
                    <a:lnTo>
                      <a:pt x="21" y="32"/>
                    </a:lnTo>
                    <a:lnTo>
                      <a:pt x="17" y="33"/>
                    </a:lnTo>
                    <a:lnTo>
                      <a:pt x="16" y="35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4"/>
                    </a:lnTo>
                    <a:lnTo>
                      <a:pt x="11" y="46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24" y="14"/>
                    </a:lnTo>
                    <a:lnTo>
                      <a:pt x="129" y="14"/>
                    </a:lnTo>
                    <a:lnTo>
                      <a:pt x="133" y="14"/>
                    </a:lnTo>
                    <a:lnTo>
                      <a:pt x="135" y="13"/>
                    </a:lnTo>
                    <a:lnTo>
                      <a:pt x="138" y="11"/>
                    </a:lnTo>
                    <a:lnTo>
                      <a:pt x="140" y="9"/>
                    </a:lnTo>
                    <a:lnTo>
                      <a:pt x="140" y="6"/>
                    </a:lnTo>
                    <a:lnTo>
                      <a:pt x="141" y="3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9" name="Freeform 5341"/>
              <p:cNvSpPr>
                <a:spLocks/>
              </p:cNvSpPr>
              <p:nvPr/>
            </p:nvSpPr>
            <p:spPr bwMode="auto">
              <a:xfrm>
                <a:off x="10096" y="16917"/>
                <a:ext cx="72" cy="23"/>
              </a:xfrm>
              <a:custGeom>
                <a:avLst/>
                <a:gdLst>
                  <a:gd name="T0" fmla="*/ 141 w 144"/>
                  <a:gd name="T1" fmla="*/ 0 h 48"/>
                  <a:gd name="T2" fmla="*/ 144 w 144"/>
                  <a:gd name="T3" fmla="*/ 0 h 48"/>
                  <a:gd name="T4" fmla="*/ 144 w 144"/>
                  <a:gd name="T5" fmla="*/ 46 h 48"/>
                  <a:gd name="T6" fmla="*/ 141 w 144"/>
                  <a:gd name="T7" fmla="*/ 46 h 48"/>
                  <a:gd name="T8" fmla="*/ 141 w 144"/>
                  <a:gd name="T9" fmla="*/ 41 h 48"/>
                  <a:gd name="T10" fmla="*/ 140 w 144"/>
                  <a:gd name="T11" fmla="*/ 37 h 48"/>
                  <a:gd name="T12" fmla="*/ 138 w 144"/>
                  <a:gd name="T13" fmla="*/ 35 h 48"/>
                  <a:gd name="T14" fmla="*/ 135 w 144"/>
                  <a:gd name="T15" fmla="*/ 33 h 48"/>
                  <a:gd name="T16" fmla="*/ 133 w 144"/>
                  <a:gd name="T17" fmla="*/ 33 h 48"/>
                  <a:gd name="T18" fmla="*/ 129 w 144"/>
                  <a:gd name="T19" fmla="*/ 32 h 48"/>
                  <a:gd name="T20" fmla="*/ 124 w 144"/>
                  <a:gd name="T21" fmla="*/ 32 h 48"/>
                  <a:gd name="T22" fmla="*/ 40 w 144"/>
                  <a:gd name="T23" fmla="*/ 32 h 48"/>
                  <a:gd name="T24" fmla="*/ 30 w 144"/>
                  <a:gd name="T25" fmla="*/ 32 h 48"/>
                  <a:gd name="T26" fmla="*/ 24 w 144"/>
                  <a:gd name="T27" fmla="*/ 32 h 48"/>
                  <a:gd name="T28" fmla="*/ 21 w 144"/>
                  <a:gd name="T29" fmla="*/ 33 h 48"/>
                  <a:gd name="T30" fmla="*/ 17 w 144"/>
                  <a:gd name="T31" fmla="*/ 33 h 48"/>
                  <a:gd name="T32" fmla="*/ 16 w 144"/>
                  <a:gd name="T33" fmla="*/ 35 h 48"/>
                  <a:gd name="T34" fmla="*/ 14 w 144"/>
                  <a:gd name="T35" fmla="*/ 37 h 48"/>
                  <a:gd name="T36" fmla="*/ 14 w 144"/>
                  <a:gd name="T37" fmla="*/ 40 h 48"/>
                  <a:gd name="T38" fmla="*/ 14 w 144"/>
                  <a:gd name="T39" fmla="*/ 43 h 48"/>
                  <a:gd name="T40" fmla="*/ 16 w 144"/>
                  <a:gd name="T41" fmla="*/ 46 h 48"/>
                  <a:gd name="T42" fmla="*/ 11 w 144"/>
                  <a:gd name="T43" fmla="*/ 48 h 48"/>
                  <a:gd name="T44" fmla="*/ 0 w 144"/>
                  <a:gd name="T45" fmla="*/ 21 h 48"/>
                  <a:gd name="T46" fmla="*/ 0 w 144"/>
                  <a:gd name="T47" fmla="*/ 16 h 48"/>
                  <a:gd name="T48" fmla="*/ 124 w 144"/>
                  <a:gd name="T49" fmla="*/ 16 h 48"/>
                  <a:gd name="T50" fmla="*/ 129 w 144"/>
                  <a:gd name="T51" fmla="*/ 16 h 48"/>
                  <a:gd name="T52" fmla="*/ 133 w 144"/>
                  <a:gd name="T53" fmla="*/ 14 h 48"/>
                  <a:gd name="T54" fmla="*/ 135 w 144"/>
                  <a:gd name="T55" fmla="*/ 14 h 48"/>
                  <a:gd name="T56" fmla="*/ 138 w 144"/>
                  <a:gd name="T57" fmla="*/ 13 h 48"/>
                  <a:gd name="T58" fmla="*/ 140 w 144"/>
                  <a:gd name="T59" fmla="*/ 10 h 48"/>
                  <a:gd name="T60" fmla="*/ 140 w 144"/>
                  <a:gd name="T61" fmla="*/ 8 h 48"/>
                  <a:gd name="T62" fmla="*/ 141 w 144"/>
                  <a:gd name="T63" fmla="*/ 5 h 48"/>
                  <a:gd name="T64" fmla="*/ 141 w 144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48">
                    <a:moveTo>
                      <a:pt x="141" y="0"/>
                    </a:moveTo>
                    <a:lnTo>
                      <a:pt x="144" y="0"/>
                    </a:lnTo>
                    <a:lnTo>
                      <a:pt x="144" y="46"/>
                    </a:lnTo>
                    <a:lnTo>
                      <a:pt x="141" y="46"/>
                    </a:lnTo>
                    <a:lnTo>
                      <a:pt x="141" y="41"/>
                    </a:lnTo>
                    <a:lnTo>
                      <a:pt x="140" y="37"/>
                    </a:lnTo>
                    <a:lnTo>
                      <a:pt x="138" y="35"/>
                    </a:lnTo>
                    <a:lnTo>
                      <a:pt x="135" y="33"/>
                    </a:lnTo>
                    <a:lnTo>
                      <a:pt x="133" y="33"/>
                    </a:lnTo>
                    <a:lnTo>
                      <a:pt x="129" y="32"/>
                    </a:lnTo>
                    <a:lnTo>
                      <a:pt x="124" y="32"/>
                    </a:lnTo>
                    <a:lnTo>
                      <a:pt x="40" y="32"/>
                    </a:lnTo>
                    <a:lnTo>
                      <a:pt x="30" y="32"/>
                    </a:lnTo>
                    <a:lnTo>
                      <a:pt x="24" y="32"/>
                    </a:lnTo>
                    <a:lnTo>
                      <a:pt x="21" y="33"/>
                    </a:lnTo>
                    <a:lnTo>
                      <a:pt x="17" y="33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40"/>
                    </a:lnTo>
                    <a:lnTo>
                      <a:pt x="14" y="43"/>
                    </a:lnTo>
                    <a:lnTo>
                      <a:pt x="16" y="46"/>
                    </a:lnTo>
                    <a:lnTo>
                      <a:pt x="11" y="4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24" y="16"/>
                    </a:lnTo>
                    <a:lnTo>
                      <a:pt x="129" y="16"/>
                    </a:lnTo>
                    <a:lnTo>
                      <a:pt x="133" y="14"/>
                    </a:lnTo>
                    <a:lnTo>
                      <a:pt x="135" y="14"/>
                    </a:lnTo>
                    <a:lnTo>
                      <a:pt x="138" y="13"/>
                    </a:lnTo>
                    <a:lnTo>
                      <a:pt x="140" y="10"/>
                    </a:lnTo>
                    <a:lnTo>
                      <a:pt x="140" y="8"/>
                    </a:lnTo>
                    <a:lnTo>
                      <a:pt x="141" y="5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0" name="Freeform 5342"/>
              <p:cNvSpPr>
                <a:spLocks/>
              </p:cNvSpPr>
              <p:nvPr/>
            </p:nvSpPr>
            <p:spPr bwMode="auto">
              <a:xfrm>
                <a:off x="10099" y="16815"/>
                <a:ext cx="71" cy="73"/>
              </a:xfrm>
              <a:custGeom>
                <a:avLst/>
                <a:gdLst>
                  <a:gd name="T0" fmla="*/ 0 w 142"/>
                  <a:gd name="T1" fmla="*/ 0 h 146"/>
                  <a:gd name="T2" fmla="*/ 5 w 142"/>
                  <a:gd name="T3" fmla="*/ 0 h 146"/>
                  <a:gd name="T4" fmla="*/ 7 w 142"/>
                  <a:gd name="T5" fmla="*/ 6 h 146"/>
                  <a:gd name="T6" fmla="*/ 10 w 142"/>
                  <a:gd name="T7" fmla="*/ 11 h 146"/>
                  <a:gd name="T8" fmla="*/ 13 w 142"/>
                  <a:gd name="T9" fmla="*/ 14 h 146"/>
                  <a:gd name="T10" fmla="*/ 18 w 142"/>
                  <a:gd name="T11" fmla="*/ 17 h 146"/>
                  <a:gd name="T12" fmla="*/ 24 w 142"/>
                  <a:gd name="T13" fmla="*/ 20 h 146"/>
                  <a:gd name="T14" fmla="*/ 142 w 142"/>
                  <a:gd name="T15" fmla="*/ 68 h 146"/>
                  <a:gd name="T16" fmla="*/ 142 w 142"/>
                  <a:gd name="T17" fmla="*/ 71 h 146"/>
                  <a:gd name="T18" fmla="*/ 22 w 142"/>
                  <a:gd name="T19" fmla="*/ 124 h 146"/>
                  <a:gd name="T20" fmla="*/ 18 w 142"/>
                  <a:gd name="T21" fmla="*/ 125 h 146"/>
                  <a:gd name="T22" fmla="*/ 15 w 142"/>
                  <a:gd name="T23" fmla="*/ 128 h 146"/>
                  <a:gd name="T24" fmla="*/ 11 w 142"/>
                  <a:gd name="T25" fmla="*/ 128 h 146"/>
                  <a:gd name="T26" fmla="*/ 10 w 142"/>
                  <a:gd name="T27" fmla="*/ 132 h 146"/>
                  <a:gd name="T28" fmla="*/ 7 w 142"/>
                  <a:gd name="T29" fmla="*/ 135 h 146"/>
                  <a:gd name="T30" fmla="*/ 5 w 142"/>
                  <a:gd name="T31" fmla="*/ 140 h 146"/>
                  <a:gd name="T32" fmla="*/ 5 w 142"/>
                  <a:gd name="T33" fmla="*/ 146 h 146"/>
                  <a:gd name="T34" fmla="*/ 0 w 142"/>
                  <a:gd name="T35" fmla="*/ 146 h 146"/>
                  <a:gd name="T36" fmla="*/ 0 w 142"/>
                  <a:gd name="T37" fmla="*/ 89 h 146"/>
                  <a:gd name="T38" fmla="*/ 5 w 142"/>
                  <a:gd name="T39" fmla="*/ 89 h 146"/>
                  <a:gd name="T40" fmla="*/ 5 w 142"/>
                  <a:gd name="T41" fmla="*/ 95 h 146"/>
                  <a:gd name="T42" fmla="*/ 7 w 142"/>
                  <a:gd name="T43" fmla="*/ 98 h 146"/>
                  <a:gd name="T44" fmla="*/ 8 w 142"/>
                  <a:gd name="T45" fmla="*/ 101 h 146"/>
                  <a:gd name="T46" fmla="*/ 11 w 142"/>
                  <a:gd name="T47" fmla="*/ 103 h 146"/>
                  <a:gd name="T48" fmla="*/ 15 w 142"/>
                  <a:gd name="T49" fmla="*/ 105 h 146"/>
                  <a:gd name="T50" fmla="*/ 18 w 142"/>
                  <a:gd name="T51" fmla="*/ 103 h 146"/>
                  <a:gd name="T52" fmla="*/ 22 w 142"/>
                  <a:gd name="T53" fmla="*/ 101 h 146"/>
                  <a:gd name="T54" fmla="*/ 30 w 142"/>
                  <a:gd name="T55" fmla="*/ 100 h 146"/>
                  <a:gd name="T56" fmla="*/ 110 w 142"/>
                  <a:gd name="T57" fmla="*/ 65 h 146"/>
                  <a:gd name="T58" fmla="*/ 30 w 142"/>
                  <a:gd name="T59" fmla="*/ 31 h 146"/>
                  <a:gd name="T60" fmla="*/ 24 w 142"/>
                  <a:gd name="T61" fmla="*/ 30 h 146"/>
                  <a:gd name="T62" fmla="*/ 18 w 142"/>
                  <a:gd name="T63" fmla="*/ 28 h 146"/>
                  <a:gd name="T64" fmla="*/ 15 w 142"/>
                  <a:gd name="T65" fmla="*/ 27 h 146"/>
                  <a:gd name="T66" fmla="*/ 11 w 142"/>
                  <a:gd name="T67" fmla="*/ 28 h 146"/>
                  <a:gd name="T68" fmla="*/ 8 w 142"/>
                  <a:gd name="T69" fmla="*/ 30 h 146"/>
                  <a:gd name="T70" fmla="*/ 7 w 142"/>
                  <a:gd name="T71" fmla="*/ 35 h 146"/>
                  <a:gd name="T72" fmla="*/ 5 w 142"/>
                  <a:gd name="T73" fmla="*/ 39 h 146"/>
                  <a:gd name="T74" fmla="*/ 5 w 142"/>
                  <a:gd name="T75" fmla="*/ 41 h 146"/>
                  <a:gd name="T76" fmla="*/ 0 w 142"/>
                  <a:gd name="T77" fmla="*/ 41 h 146"/>
                  <a:gd name="T78" fmla="*/ 0 w 142"/>
                  <a:gd name="T7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2" h="146">
                    <a:moveTo>
                      <a:pt x="0" y="0"/>
                    </a:moveTo>
                    <a:lnTo>
                      <a:pt x="5" y="0"/>
                    </a:lnTo>
                    <a:lnTo>
                      <a:pt x="7" y="6"/>
                    </a:lnTo>
                    <a:lnTo>
                      <a:pt x="10" y="11"/>
                    </a:lnTo>
                    <a:lnTo>
                      <a:pt x="13" y="14"/>
                    </a:lnTo>
                    <a:lnTo>
                      <a:pt x="18" y="17"/>
                    </a:lnTo>
                    <a:lnTo>
                      <a:pt x="24" y="20"/>
                    </a:lnTo>
                    <a:lnTo>
                      <a:pt x="142" y="68"/>
                    </a:lnTo>
                    <a:lnTo>
                      <a:pt x="142" y="71"/>
                    </a:lnTo>
                    <a:lnTo>
                      <a:pt x="22" y="124"/>
                    </a:lnTo>
                    <a:lnTo>
                      <a:pt x="18" y="125"/>
                    </a:lnTo>
                    <a:lnTo>
                      <a:pt x="15" y="128"/>
                    </a:lnTo>
                    <a:lnTo>
                      <a:pt x="11" y="128"/>
                    </a:lnTo>
                    <a:lnTo>
                      <a:pt x="10" y="132"/>
                    </a:lnTo>
                    <a:lnTo>
                      <a:pt x="7" y="135"/>
                    </a:lnTo>
                    <a:lnTo>
                      <a:pt x="5" y="140"/>
                    </a:lnTo>
                    <a:lnTo>
                      <a:pt x="5" y="146"/>
                    </a:lnTo>
                    <a:lnTo>
                      <a:pt x="0" y="146"/>
                    </a:lnTo>
                    <a:lnTo>
                      <a:pt x="0" y="89"/>
                    </a:lnTo>
                    <a:lnTo>
                      <a:pt x="5" y="89"/>
                    </a:lnTo>
                    <a:lnTo>
                      <a:pt x="5" y="95"/>
                    </a:lnTo>
                    <a:lnTo>
                      <a:pt x="7" y="98"/>
                    </a:lnTo>
                    <a:lnTo>
                      <a:pt x="8" y="101"/>
                    </a:lnTo>
                    <a:lnTo>
                      <a:pt x="11" y="103"/>
                    </a:lnTo>
                    <a:lnTo>
                      <a:pt x="15" y="105"/>
                    </a:lnTo>
                    <a:lnTo>
                      <a:pt x="18" y="103"/>
                    </a:lnTo>
                    <a:lnTo>
                      <a:pt x="22" y="101"/>
                    </a:lnTo>
                    <a:lnTo>
                      <a:pt x="30" y="100"/>
                    </a:lnTo>
                    <a:lnTo>
                      <a:pt x="110" y="65"/>
                    </a:lnTo>
                    <a:lnTo>
                      <a:pt x="30" y="31"/>
                    </a:lnTo>
                    <a:lnTo>
                      <a:pt x="24" y="30"/>
                    </a:lnTo>
                    <a:lnTo>
                      <a:pt x="18" y="28"/>
                    </a:lnTo>
                    <a:lnTo>
                      <a:pt x="15" y="27"/>
                    </a:lnTo>
                    <a:lnTo>
                      <a:pt x="11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1" name="Freeform 5343"/>
              <p:cNvSpPr>
                <a:spLocks noEditPoints="1"/>
              </p:cNvSpPr>
              <p:nvPr/>
            </p:nvSpPr>
            <p:spPr bwMode="auto">
              <a:xfrm>
                <a:off x="10121" y="16765"/>
                <a:ext cx="49" cy="45"/>
              </a:xfrm>
              <a:custGeom>
                <a:avLst/>
                <a:gdLst>
                  <a:gd name="T0" fmla="*/ 56 w 99"/>
                  <a:gd name="T1" fmla="*/ 19 h 90"/>
                  <a:gd name="T2" fmla="*/ 33 w 99"/>
                  <a:gd name="T3" fmla="*/ 22 h 90"/>
                  <a:gd name="T4" fmla="*/ 16 w 99"/>
                  <a:gd name="T5" fmla="*/ 30 h 90"/>
                  <a:gd name="T6" fmla="*/ 11 w 99"/>
                  <a:gd name="T7" fmla="*/ 35 h 90"/>
                  <a:gd name="T8" fmla="*/ 8 w 99"/>
                  <a:gd name="T9" fmla="*/ 41 h 90"/>
                  <a:gd name="T10" fmla="*/ 6 w 99"/>
                  <a:gd name="T11" fmla="*/ 47 h 90"/>
                  <a:gd name="T12" fmla="*/ 8 w 99"/>
                  <a:gd name="T13" fmla="*/ 54 h 90"/>
                  <a:gd name="T14" fmla="*/ 10 w 99"/>
                  <a:gd name="T15" fmla="*/ 58 h 90"/>
                  <a:gd name="T16" fmla="*/ 14 w 99"/>
                  <a:gd name="T17" fmla="*/ 63 h 90"/>
                  <a:gd name="T18" fmla="*/ 21 w 99"/>
                  <a:gd name="T19" fmla="*/ 68 h 90"/>
                  <a:gd name="T20" fmla="*/ 27 w 99"/>
                  <a:gd name="T21" fmla="*/ 69 h 90"/>
                  <a:gd name="T22" fmla="*/ 33 w 99"/>
                  <a:gd name="T23" fmla="*/ 69 h 90"/>
                  <a:gd name="T24" fmla="*/ 41 w 99"/>
                  <a:gd name="T25" fmla="*/ 71 h 90"/>
                  <a:gd name="T26" fmla="*/ 61 w 99"/>
                  <a:gd name="T27" fmla="*/ 68 h 90"/>
                  <a:gd name="T28" fmla="*/ 76 w 99"/>
                  <a:gd name="T29" fmla="*/ 63 h 90"/>
                  <a:gd name="T30" fmla="*/ 83 w 99"/>
                  <a:gd name="T31" fmla="*/ 58 h 90"/>
                  <a:gd name="T32" fmla="*/ 88 w 99"/>
                  <a:gd name="T33" fmla="*/ 54 h 90"/>
                  <a:gd name="T34" fmla="*/ 91 w 99"/>
                  <a:gd name="T35" fmla="*/ 47 h 90"/>
                  <a:gd name="T36" fmla="*/ 91 w 99"/>
                  <a:gd name="T37" fmla="*/ 41 h 90"/>
                  <a:gd name="T38" fmla="*/ 91 w 99"/>
                  <a:gd name="T39" fmla="*/ 35 h 90"/>
                  <a:gd name="T40" fmla="*/ 88 w 99"/>
                  <a:gd name="T41" fmla="*/ 30 h 90"/>
                  <a:gd name="T42" fmla="*/ 83 w 99"/>
                  <a:gd name="T43" fmla="*/ 25 h 90"/>
                  <a:gd name="T44" fmla="*/ 72 w 99"/>
                  <a:gd name="T45" fmla="*/ 20 h 90"/>
                  <a:gd name="T46" fmla="*/ 56 w 99"/>
                  <a:gd name="T47" fmla="*/ 19 h 90"/>
                  <a:gd name="T48" fmla="*/ 48 w 99"/>
                  <a:gd name="T49" fmla="*/ 0 h 90"/>
                  <a:gd name="T50" fmla="*/ 56 w 99"/>
                  <a:gd name="T51" fmla="*/ 0 h 90"/>
                  <a:gd name="T52" fmla="*/ 64 w 99"/>
                  <a:gd name="T53" fmla="*/ 3 h 90"/>
                  <a:gd name="T54" fmla="*/ 73 w 99"/>
                  <a:gd name="T55" fmla="*/ 6 h 90"/>
                  <a:gd name="T56" fmla="*/ 81 w 99"/>
                  <a:gd name="T57" fmla="*/ 11 h 90"/>
                  <a:gd name="T58" fmla="*/ 88 w 99"/>
                  <a:gd name="T59" fmla="*/ 15 h 90"/>
                  <a:gd name="T60" fmla="*/ 92 w 99"/>
                  <a:gd name="T61" fmla="*/ 22 h 90"/>
                  <a:gd name="T62" fmla="*/ 95 w 99"/>
                  <a:gd name="T63" fmla="*/ 30 h 90"/>
                  <a:gd name="T64" fmla="*/ 97 w 99"/>
                  <a:gd name="T65" fmla="*/ 38 h 90"/>
                  <a:gd name="T66" fmla="*/ 99 w 99"/>
                  <a:gd name="T67" fmla="*/ 46 h 90"/>
                  <a:gd name="T68" fmla="*/ 97 w 99"/>
                  <a:gd name="T69" fmla="*/ 58 h 90"/>
                  <a:gd name="T70" fmla="*/ 91 w 99"/>
                  <a:gd name="T71" fmla="*/ 69 h 90"/>
                  <a:gd name="T72" fmla="*/ 81 w 99"/>
                  <a:gd name="T73" fmla="*/ 79 h 90"/>
                  <a:gd name="T74" fmla="*/ 67 w 99"/>
                  <a:gd name="T75" fmla="*/ 87 h 90"/>
                  <a:gd name="T76" fmla="*/ 49 w 99"/>
                  <a:gd name="T77" fmla="*/ 90 h 90"/>
                  <a:gd name="T78" fmla="*/ 41 w 99"/>
                  <a:gd name="T79" fmla="*/ 89 h 90"/>
                  <a:gd name="T80" fmla="*/ 33 w 99"/>
                  <a:gd name="T81" fmla="*/ 87 h 90"/>
                  <a:gd name="T82" fmla="*/ 24 w 99"/>
                  <a:gd name="T83" fmla="*/ 82 h 90"/>
                  <a:gd name="T84" fmla="*/ 18 w 99"/>
                  <a:gd name="T85" fmla="*/ 79 h 90"/>
                  <a:gd name="T86" fmla="*/ 11 w 99"/>
                  <a:gd name="T87" fmla="*/ 73 h 90"/>
                  <a:gd name="T88" fmla="*/ 6 w 99"/>
                  <a:gd name="T89" fmla="*/ 66 h 90"/>
                  <a:gd name="T90" fmla="*/ 3 w 99"/>
                  <a:gd name="T91" fmla="*/ 60 h 90"/>
                  <a:gd name="T92" fmla="*/ 0 w 99"/>
                  <a:gd name="T93" fmla="*/ 52 h 90"/>
                  <a:gd name="T94" fmla="*/ 0 w 99"/>
                  <a:gd name="T95" fmla="*/ 44 h 90"/>
                  <a:gd name="T96" fmla="*/ 3 w 99"/>
                  <a:gd name="T97" fmla="*/ 25 h 90"/>
                  <a:gd name="T98" fmla="*/ 16 w 99"/>
                  <a:gd name="T99" fmla="*/ 11 h 90"/>
                  <a:gd name="T100" fmla="*/ 30 w 99"/>
                  <a:gd name="T101" fmla="*/ 3 h 90"/>
                  <a:gd name="T102" fmla="*/ 48 w 99"/>
                  <a:gd name="T10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" h="90">
                    <a:moveTo>
                      <a:pt x="56" y="19"/>
                    </a:moveTo>
                    <a:lnTo>
                      <a:pt x="33" y="22"/>
                    </a:lnTo>
                    <a:lnTo>
                      <a:pt x="16" y="30"/>
                    </a:lnTo>
                    <a:lnTo>
                      <a:pt x="11" y="35"/>
                    </a:lnTo>
                    <a:lnTo>
                      <a:pt x="8" y="41"/>
                    </a:lnTo>
                    <a:lnTo>
                      <a:pt x="6" y="47"/>
                    </a:lnTo>
                    <a:lnTo>
                      <a:pt x="8" y="54"/>
                    </a:lnTo>
                    <a:lnTo>
                      <a:pt x="10" y="58"/>
                    </a:lnTo>
                    <a:lnTo>
                      <a:pt x="14" y="63"/>
                    </a:lnTo>
                    <a:lnTo>
                      <a:pt x="21" y="68"/>
                    </a:lnTo>
                    <a:lnTo>
                      <a:pt x="27" y="69"/>
                    </a:lnTo>
                    <a:lnTo>
                      <a:pt x="33" y="69"/>
                    </a:lnTo>
                    <a:lnTo>
                      <a:pt x="41" y="71"/>
                    </a:lnTo>
                    <a:lnTo>
                      <a:pt x="61" y="68"/>
                    </a:lnTo>
                    <a:lnTo>
                      <a:pt x="76" y="63"/>
                    </a:lnTo>
                    <a:lnTo>
                      <a:pt x="83" y="58"/>
                    </a:lnTo>
                    <a:lnTo>
                      <a:pt x="88" y="54"/>
                    </a:lnTo>
                    <a:lnTo>
                      <a:pt x="91" y="47"/>
                    </a:lnTo>
                    <a:lnTo>
                      <a:pt x="91" y="41"/>
                    </a:lnTo>
                    <a:lnTo>
                      <a:pt x="91" y="35"/>
                    </a:lnTo>
                    <a:lnTo>
                      <a:pt x="88" y="30"/>
                    </a:lnTo>
                    <a:lnTo>
                      <a:pt x="83" y="25"/>
                    </a:lnTo>
                    <a:lnTo>
                      <a:pt x="72" y="20"/>
                    </a:lnTo>
                    <a:lnTo>
                      <a:pt x="56" y="19"/>
                    </a:lnTo>
                    <a:close/>
                    <a:moveTo>
                      <a:pt x="48" y="0"/>
                    </a:moveTo>
                    <a:lnTo>
                      <a:pt x="56" y="0"/>
                    </a:lnTo>
                    <a:lnTo>
                      <a:pt x="64" y="3"/>
                    </a:lnTo>
                    <a:lnTo>
                      <a:pt x="73" y="6"/>
                    </a:lnTo>
                    <a:lnTo>
                      <a:pt x="81" y="11"/>
                    </a:lnTo>
                    <a:lnTo>
                      <a:pt x="88" y="15"/>
                    </a:lnTo>
                    <a:lnTo>
                      <a:pt x="92" y="22"/>
                    </a:lnTo>
                    <a:lnTo>
                      <a:pt x="95" y="30"/>
                    </a:lnTo>
                    <a:lnTo>
                      <a:pt x="97" y="38"/>
                    </a:lnTo>
                    <a:lnTo>
                      <a:pt x="99" y="46"/>
                    </a:lnTo>
                    <a:lnTo>
                      <a:pt x="97" y="58"/>
                    </a:lnTo>
                    <a:lnTo>
                      <a:pt x="91" y="69"/>
                    </a:lnTo>
                    <a:lnTo>
                      <a:pt x="81" y="79"/>
                    </a:lnTo>
                    <a:lnTo>
                      <a:pt x="67" y="87"/>
                    </a:lnTo>
                    <a:lnTo>
                      <a:pt x="49" y="90"/>
                    </a:lnTo>
                    <a:lnTo>
                      <a:pt x="41" y="89"/>
                    </a:lnTo>
                    <a:lnTo>
                      <a:pt x="33" y="87"/>
                    </a:lnTo>
                    <a:lnTo>
                      <a:pt x="24" y="82"/>
                    </a:lnTo>
                    <a:lnTo>
                      <a:pt x="18" y="79"/>
                    </a:lnTo>
                    <a:lnTo>
                      <a:pt x="11" y="73"/>
                    </a:lnTo>
                    <a:lnTo>
                      <a:pt x="6" y="66"/>
                    </a:lnTo>
                    <a:lnTo>
                      <a:pt x="3" y="60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3" y="25"/>
                    </a:lnTo>
                    <a:lnTo>
                      <a:pt x="16" y="11"/>
                    </a:lnTo>
                    <a:lnTo>
                      <a:pt x="30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2" name="Freeform 5344"/>
              <p:cNvSpPr>
                <a:spLocks/>
              </p:cNvSpPr>
              <p:nvPr/>
            </p:nvSpPr>
            <p:spPr bwMode="auto">
              <a:xfrm>
                <a:off x="10096" y="16735"/>
                <a:ext cx="72" cy="23"/>
              </a:xfrm>
              <a:custGeom>
                <a:avLst/>
                <a:gdLst>
                  <a:gd name="T0" fmla="*/ 141 w 144"/>
                  <a:gd name="T1" fmla="*/ 0 h 48"/>
                  <a:gd name="T2" fmla="*/ 144 w 144"/>
                  <a:gd name="T3" fmla="*/ 0 h 48"/>
                  <a:gd name="T4" fmla="*/ 144 w 144"/>
                  <a:gd name="T5" fmla="*/ 45 h 48"/>
                  <a:gd name="T6" fmla="*/ 141 w 144"/>
                  <a:gd name="T7" fmla="*/ 45 h 48"/>
                  <a:gd name="T8" fmla="*/ 141 w 144"/>
                  <a:gd name="T9" fmla="*/ 40 h 48"/>
                  <a:gd name="T10" fmla="*/ 140 w 144"/>
                  <a:gd name="T11" fmla="*/ 37 h 48"/>
                  <a:gd name="T12" fmla="*/ 138 w 144"/>
                  <a:gd name="T13" fmla="*/ 35 h 48"/>
                  <a:gd name="T14" fmla="*/ 135 w 144"/>
                  <a:gd name="T15" fmla="*/ 34 h 48"/>
                  <a:gd name="T16" fmla="*/ 133 w 144"/>
                  <a:gd name="T17" fmla="*/ 32 h 48"/>
                  <a:gd name="T18" fmla="*/ 129 w 144"/>
                  <a:gd name="T19" fmla="*/ 32 h 48"/>
                  <a:gd name="T20" fmla="*/ 124 w 144"/>
                  <a:gd name="T21" fmla="*/ 32 h 48"/>
                  <a:gd name="T22" fmla="*/ 40 w 144"/>
                  <a:gd name="T23" fmla="*/ 32 h 48"/>
                  <a:gd name="T24" fmla="*/ 30 w 144"/>
                  <a:gd name="T25" fmla="*/ 32 h 48"/>
                  <a:gd name="T26" fmla="*/ 24 w 144"/>
                  <a:gd name="T27" fmla="*/ 32 h 48"/>
                  <a:gd name="T28" fmla="*/ 21 w 144"/>
                  <a:gd name="T29" fmla="*/ 32 h 48"/>
                  <a:gd name="T30" fmla="*/ 17 w 144"/>
                  <a:gd name="T31" fmla="*/ 34 h 48"/>
                  <a:gd name="T32" fmla="*/ 16 w 144"/>
                  <a:gd name="T33" fmla="*/ 35 h 48"/>
                  <a:gd name="T34" fmla="*/ 14 w 144"/>
                  <a:gd name="T35" fmla="*/ 37 h 48"/>
                  <a:gd name="T36" fmla="*/ 14 w 144"/>
                  <a:gd name="T37" fmla="*/ 38 h 48"/>
                  <a:gd name="T38" fmla="*/ 14 w 144"/>
                  <a:gd name="T39" fmla="*/ 41 h 48"/>
                  <a:gd name="T40" fmla="*/ 16 w 144"/>
                  <a:gd name="T41" fmla="*/ 45 h 48"/>
                  <a:gd name="T42" fmla="*/ 11 w 144"/>
                  <a:gd name="T43" fmla="*/ 48 h 48"/>
                  <a:gd name="T44" fmla="*/ 0 w 144"/>
                  <a:gd name="T45" fmla="*/ 19 h 48"/>
                  <a:gd name="T46" fmla="*/ 0 w 144"/>
                  <a:gd name="T47" fmla="*/ 14 h 48"/>
                  <a:gd name="T48" fmla="*/ 124 w 144"/>
                  <a:gd name="T49" fmla="*/ 14 h 48"/>
                  <a:gd name="T50" fmla="*/ 129 w 144"/>
                  <a:gd name="T51" fmla="*/ 14 h 48"/>
                  <a:gd name="T52" fmla="*/ 133 w 144"/>
                  <a:gd name="T53" fmla="*/ 14 h 48"/>
                  <a:gd name="T54" fmla="*/ 135 w 144"/>
                  <a:gd name="T55" fmla="*/ 13 h 48"/>
                  <a:gd name="T56" fmla="*/ 138 w 144"/>
                  <a:gd name="T57" fmla="*/ 11 h 48"/>
                  <a:gd name="T58" fmla="*/ 140 w 144"/>
                  <a:gd name="T59" fmla="*/ 10 h 48"/>
                  <a:gd name="T60" fmla="*/ 140 w 144"/>
                  <a:gd name="T61" fmla="*/ 8 h 48"/>
                  <a:gd name="T62" fmla="*/ 141 w 144"/>
                  <a:gd name="T63" fmla="*/ 3 h 48"/>
                  <a:gd name="T64" fmla="*/ 141 w 144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48">
                    <a:moveTo>
                      <a:pt x="141" y="0"/>
                    </a:moveTo>
                    <a:lnTo>
                      <a:pt x="144" y="0"/>
                    </a:lnTo>
                    <a:lnTo>
                      <a:pt x="144" y="45"/>
                    </a:lnTo>
                    <a:lnTo>
                      <a:pt x="141" y="45"/>
                    </a:lnTo>
                    <a:lnTo>
                      <a:pt x="141" y="40"/>
                    </a:lnTo>
                    <a:lnTo>
                      <a:pt x="140" y="37"/>
                    </a:lnTo>
                    <a:lnTo>
                      <a:pt x="138" y="35"/>
                    </a:lnTo>
                    <a:lnTo>
                      <a:pt x="135" y="34"/>
                    </a:lnTo>
                    <a:lnTo>
                      <a:pt x="133" y="32"/>
                    </a:lnTo>
                    <a:lnTo>
                      <a:pt x="129" y="32"/>
                    </a:lnTo>
                    <a:lnTo>
                      <a:pt x="124" y="32"/>
                    </a:lnTo>
                    <a:lnTo>
                      <a:pt x="40" y="32"/>
                    </a:lnTo>
                    <a:lnTo>
                      <a:pt x="30" y="32"/>
                    </a:lnTo>
                    <a:lnTo>
                      <a:pt x="24" y="32"/>
                    </a:lnTo>
                    <a:lnTo>
                      <a:pt x="21" y="32"/>
                    </a:lnTo>
                    <a:lnTo>
                      <a:pt x="17" y="34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5"/>
                    </a:lnTo>
                    <a:lnTo>
                      <a:pt x="11" y="4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24" y="14"/>
                    </a:lnTo>
                    <a:lnTo>
                      <a:pt x="129" y="14"/>
                    </a:lnTo>
                    <a:lnTo>
                      <a:pt x="133" y="14"/>
                    </a:lnTo>
                    <a:lnTo>
                      <a:pt x="135" y="13"/>
                    </a:lnTo>
                    <a:lnTo>
                      <a:pt x="138" y="11"/>
                    </a:lnTo>
                    <a:lnTo>
                      <a:pt x="140" y="10"/>
                    </a:lnTo>
                    <a:lnTo>
                      <a:pt x="140" y="8"/>
                    </a:lnTo>
                    <a:lnTo>
                      <a:pt x="141" y="3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3" name="Freeform 5345"/>
              <p:cNvSpPr>
                <a:spLocks/>
              </p:cNvSpPr>
              <p:nvPr/>
            </p:nvSpPr>
            <p:spPr bwMode="auto">
              <a:xfrm>
                <a:off x="10106" y="16703"/>
                <a:ext cx="63" cy="28"/>
              </a:xfrm>
              <a:custGeom>
                <a:avLst/>
                <a:gdLst>
                  <a:gd name="T0" fmla="*/ 104 w 125"/>
                  <a:gd name="T1" fmla="*/ 0 h 57"/>
                  <a:gd name="T2" fmla="*/ 111 w 125"/>
                  <a:gd name="T3" fmla="*/ 3 h 57"/>
                  <a:gd name="T4" fmla="*/ 116 w 125"/>
                  <a:gd name="T5" fmla="*/ 6 h 57"/>
                  <a:gd name="T6" fmla="*/ 120 w 125"/>
                  <a:gd name="T7" fmla="*/ 11 h 57"/>
                  <a:gd name="T8" fmla="*/ 123 w 125"/>
                  <a:gd name="T9" fmla="*/ 17 h 57"/>
                  <a:gd name="T10" fmla="*/ 125 w 125"/>
                  <a:gd name="T11" fmla="*/ 23 h 57"/>
                  <a:gd name="T12" fmla="*/ 125 w 125"/>
                  <a:gd name="T13" fmla="*/ 28 h 57"/>
                  <a:gd name="T14" fmla="*/ 123 w 125"/>
                  <a:gd name="T15" fmla="*/ 33 h 57"/>
                  <a:gd name="T16" fmla="*/ 119 w 125"/>
                  <a:gd name="T17" fmla="*/ 36 h 57"/>
                  <a:gd name="T18" fmla="*/ 116 w 125"/>
                  <a:gd name="T19" fmla="*/ 39 h 57"/>
                  <a:gd name="T20" fmla="*/ 111 w 125"/>
                  <a:gd name="T21" fmla="*/ 41 h 57"/>
                  <a:gd name="T22" fmla="*/ 106 w 125"/>
                  <a:gd name="T23" fmla="*/ 41 h 57"/>
                  <a:gd name="T24" fmla="*/ 100 w 125"/>
                  <a:gd name="T25" fmla="*/ 41 h 57"/>
                  <a:gd name="T26" fmla="*/ 38 w 125"/>
                  <a:gd name="T27" fmla="*/ 41 h 57"/>
                  <a:gd name="T28" fmla="*/ 38 w 125"/>
                  <a:gd name="T29" fmla="*/ 57 h 57"/>
                  <a:gd name="T30" fmla="*/ 34 w 125"/>
                  <a:gd name="T31" fmla="*/ 57 h 57"/>
                  <a:gd name="T32" fmla="*/ 31 w 125"/>
                  <a:gd name="T33" fmla="*/ 50 h 57"/>
                  <a:gd name="T34" fmla="*/ 27 w 125"/>
                  <a:gd name="T35" fmla="*/ 46 h 57"/>
                  <a:gd name="T36" fmla="*/ 20 w 125"/>
                  <a:gd name="T37" fmla="*/ 39 h 57"/>
                  <a:gd name="T38" fmla="*/ 14 w 125"/>
                  <a:gd name="T39" fmla="*/ 35 h 57"/>
                  <a:gd name="T40" fmla="*/ 11 w 125"/>
                  <a:gd name="T41" fmla="*/ 33 h 57"/>
                  <a:gd name="T42" fmla="*/ 6 w 125"/>
                  <a:gd name="T43" fmla="*/ 30 h 57"/>
                  <a:gd name="T44" fmla="*/ 0 w 125"/>
                  <a:gd name="T45" fmla="*/ 28 h 57"/>
                  <a:gd name="T46" fmla="*/ 0 w 125"/>
                  <a:gd name="T47" fmla="*/ 25 h 57"/>
                  <a:gd name="T48" fmla="*/ 31 w 125"/>
                  <a:gd name="T49" fmla="*/ 25 h 57"/>
                  <a:gd name="T50" fmla="*/ 31 w 125"/>
                  <a:gd name="T51" fmla="*/ 3 h 57"/>
                  <a:gd name="T52" fmla="*/ 38 w 125"/>
                  <a:gd name="T53" fmla="*/ 3 h 57"/>
                  <a:gd name="T54" fmla="*/ 38 w 125"/>
                  <a:gd name="T55" fmla="*/ 25 h 57"/>
                  <a:gd name="T56" fmla="*/ 98 w 125"/>
                  <a:gd name="T57" fmla="*/ 25 h 57"/>
                  <a:gd name="T58" fmla="*/ 103 w 125"/>
                  <a:gd name="T59" fmla="*/ 25 h 57"/>
                  <a:gd name="T60" fmla="*/ 108 w 125"/>
                  <a:gd name="T61" fmla="*/ 23 h 57"/>
                  <a:gd name="T62" fmla="*/ 111 w 125"/>
                  <a:gd name="T63" fmla="*/ 22 h 57"/>
                  <a:gd name="T64" fmla="*/ 112 w 125"/>
                  <a:gd name="T65" fmla="*/ 19 h 57"/>
                  <a:gd name="T66" fmla="*/ 114 w 125"/>
                  <a:gd name="T67" fmla="*/ 16 h 57"/>
                  <a:gd name="T68" fmla="*/ 112 w 125"/>
                  <a:gd name="T69" fmla="*/ 12 h 57"/>
                  <a:gd name="T70" fmla="*/ 111 w 125"/>
                  <a:gd name="T71" fmla="*/ 9 h 57"/>
                  <a:gd name="T72" fmla="*/ 109 w 125"/>
                  <a:gd name="T73" fmla="*/ 6 h 57"/>
                  <a:gd name="T74" fmla="*/ 104 w 125"/>
                  <a:gd name="T75" fmla="*/ 4 h 57"/>
                  <a:gd name="T76" fmla="*/ 104 w 125"/>
                  <a:gd name="T7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" h="57">
                    <a:moveTo>
                      <a:pt x="104" y="0"/>
                    </a:moveTo>
                    <a:lnTo>
                      <a:pt x="111" y="3"/>
                    </a:lnTo>
                    <a:lnTo>
                      <a:pt x="116" y="6"/>
                    </a:lnTo>
                    <a:lnTo>
                      <a:pt x="120" y="11"/>
                    </a:lnTo>
                    <a:lnTo>
                      <a:pt x="123" y="17"/>
                    </a:lnTo>
                    <a:lnTo>
                      <a:pt x="125" y="23"/>
                    </a:lnTo>
                    <a:lnTo>
                      <a:pt x="125" y="28"/>
                    </a:lnTo>
                    <a:lnTo>
                      <a:pt x="123" y="33"/>
                    </a:lnTo>
                    <a:lnTo>
                      <a:pt x="119" y="36"/>
                    </a:lnTo>
                    <a:lnTo>
                      <a:pt x="116" y="39"/>
                    </a:lnTo>
                    <a:lnTo>
                      <a:pt x="111" y="41"/>
                    </a:lnTo>
                    <a:lnTo>
                      <a:pt x="106" y="41"/>
                    </a:lnTo>
                    <a:lnTo>
                      <a:pt x="100" y="41"/>
                    </a:lnTo>
                    <a:lnTo>
                      <a:pt x="38" y="41"/>
                    </a:lnTo>
                    <a:lnTo>
                      <a:pt x="38" y="57"/>
                    </a:lnTo>
                    <a:lnTo>
                      <a:pt x="34" y="57"/>
                    </a:lnTo>
                    <a:lnTo>
                      <a:pt x="31" y="50"/>
                    </a:lnTo>
                    <a:lnTo>
                      <a:pt x="27" y="46"/>
                    </a:lnTo>
                    <a:lnTo>
                      <a:pt x="20" y="39"/>
                    </a:lnTo>
                    <a:lnTo>
                      <a:pt x="14" y="35"/>
                    </a:lnTo>
                    <a:lnTo>
                      <a:pt x="11" y="33"/>
                    </a:lnTo>
                    <a:lnTo>
                      <a:pt x="6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1" y="25"/>
                    </a:lnTo>
                    <a:lnTo>
                      <a:pt x="31" y="3"/>
                    </a:lnTo>
                    <a:lnTo>
                      <a:pt x="38" y="3"/>
                    </a:lnTo>
                    <a:lnTo>
                      <a:pt x="38" y="25"/>
                    </a:lnTo>
                    <a:lnTo>
                      <a:pt x="98" y="25"/>
                    </a:lnTo>
                    <a:lnTo>
                      <a:pt x="103" y="25"/>
                    </a:lnTo>
                    <a:lnTo>
                      <a:pt x="108" y="23"/>
                    </a:lnTo>
                    <a:lnTo>
                      <a:pt x="111" y="22"/>
                    </a:lnTo>
                    <a:lnTo>
                      <a:pt x="112" y="19"/>
                    </a:lnTo>
                    <a:lnTo>
                      <a:pt x="114" y="16"/>
                    </a:lnTo>
                    <a:lnTo>
                      <a:pt x="112" y="12"/>
                    </a:lnTo>
                    <a:lnTo>
                      <a:pt x="111" y="9"/>
                    </a:lnTo>
                    <a:lnTo>
                      <a:pt x="109" y="6"/>
                    </a:lnTo>
                    <a:lnTo>
                      <a:pt x="104" y="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4" name="Freeform 5346"/>
              <p:cNvSpPr>
                <a:spLocks noEditPoints="1"/>
              </p:cNvSpPr>
              <p:nvPr/>
            </p:nvSpPr>
            <p:spPr bwMode="auto">
              <a:xfrm>
                <a:off x="10121" y="16658"/>
                <a:ext cx="48" cy="42"/>
              </a:xfrm>
              <a:custGeom>
                <a:avLst/>
                <a:gdLst>
                  <a:gd name="T0" fmla="*/ 43 w 97"/>
                  <a:gd name="T1" fmla="*/ 40 h 84"/>
                  <a:gd name="T2" fmla="*/ 48 w 97"/>
                  <a:gd name="T3" fmla="*/ 49 h 84"/>
                  <a:gd name="T4" fmla="*/ 54 w 97"/>
                  <a:gd name="T5" fmla="*/ 59 h 84"/>
                  <a:gd name="T6" fmla="*/ 64 w 97"/>
                  <a:gd name="T7" fmla="*/ 67 h 84"/>
                  <a:gd name="T8" fmla="*/ 73 w 97"/>
                  <a:gd name="T9" fmla="*/ 67 h 84"/>
                  <a:gd name="T10" fmla="*/ 81 w 97"/>
                  <a:gd name="T11" fmla="*/ 64 h 84"/>
                  <a:gd name="T12" fmla="*/ 86 w 97"/>
                  <a:gd name="T13" fmla="*/ 57 h 84"/>
                  <a:gd name="T14" fmla="*/ 84 w 97"/>
                  <a:gd name="T15" fmla="*/ 49 h 84"/>
                  <a:gd name="T16" fmla="*/ 80 w 97"/>
                  <a:gd name="T17" fmla="*/ 38 h 84"/>
                  <a:gd name="T18" fmla="*/ 40 w 97"/>
                  <a:gd name="T19" fmla="*/ 32 h 84"/>
                  <a:gd name="T20" fmla="*/ 83 w 97"/>
                  <a:gd name="T21" fmla="*/ 0 h 84"/>
                  <a:gd name="T22" fmla="*/ 94 w 97"/>
                  <a:gd name="T23" fmla="*/ 11 h 84"/>
                  <a:gd name="T24" fmla="*/ 97 w 97"/>
                  <a:gd name="T25" fmla="*/ 21 h 84"/>
                  <a:gd name="T26" fmla="*/ 94 w 97"/>
                  <a:gd name="T27" fmla="*/ 29 h 84"/>
                  <a:gd name="T28" fmla="*/ 88 w 97"/>
                  <a:gd name="T29" fmla="*/ 32 h 84"/>
                  <a:gd name="T30" fmla="*/ 88 w 97"/>
                  <a:gd name="T31" fmla="*/ 40 h 84"/>
                  <a:gd name="T32" fmla="*/ 94 w 97"/>
                  <a:gd name="T33" fmla="*/ 48 h 84"/>
                  <a:gd name="T34" fmla="*/ 97 w 97"/>
                  <a:gd name="T35" fmla="*/ 56 h 84"/>
                  <a:gd name="T36" fmla="*/ 97 w 97"/>
                  <a:gd name="T37" fmla="*/ 68 h 84"/>
                  <a:gd name="T38" fmla="*/ 91 w 97"/>
                  <a:gd name="T39" fmla="*/ 78 h 84"/>
                  <a:gd name="T40" fmla="*/ 80 w 97"/>
                  <a:gd name="T41" fmla="*/ 84 h 84"/>
                  <a:gd name="T42" fmla="*/ 67 w 97"/>
                  <a:gd name="T43" fmla="*/ 84 h 84"/>
                  <a:gd name="T44" fmla="*/ 57 w 97"/>
                  <a:gd name="T45" fmla="*/ 78 h 84"/>
                  <a:gd name="T46" fmla="*/ 49 w 97"/>
                  <a:gd name="T47" fmla="*/ 67 h 84"/>
                  <a:gd name="T48" fmla="*/ 33 w 97"/>
                  <a:gd name="T49" fmla="*/ 32 h 84"/>
                  <a:gd name="T50" fmla="*/ 22 w 97"/>
                  <a:gd name="T51" fmla="*/ 33 h 84"/>
                  <a:gd name="T52" fmla="*/ 11 w 97"/>
                  <a:gd name="T53" fmla="*/ 37 h 84"/>
                  <a:gd name="T54" fmla="*/ 6 w 97"/>
                  <a:gd name="T55" fmla="*/ 45 h 84"/>
                  <a:gd name="T56" fmla="*/ 6 w 97"/>
                  <a:gd name="T57" fmla="*/ 56 h 84"/>
                  <a:gd name="T58" fmla="*/ 13 w 97"/>
                  <a:gd name="T59" fmla="*/ 62 h 84"/>
                  <a:gd name="T60" fmla="*/ 24 w 97"/>
                  <a:gd name="T61" fmla="*/ 64 h 84"/>
                  <a:gd name="T62" fmla="*/ 30 w 97"/>
                  <a:gd name="T63" fmla="*/ 67 h 84"/>
                  <a:gd name="T64" fmla="*/ 33 w 97"/>
                  <a:gd name="T65" fmla="*/ 72 h 84"/>
                  <a:gd name="T66" fmla="*/ 30 w 97"/>
                  <a:gd name="T67" fmla="*/ 78 h 84"/>
                  <a:gd name="T68" fmla="*/ 24 w 97"/>
                  <a:gd name="T69" fmla="*/ 81 h 84"/>
                  <a:gd name="T70" fmla="*/ 13 w 97"/>
                  <a:gd name="T71" fmla="*/ 76 h 84"/>
                  <a:gd name="T72" fmla="*/ 3 w 97"/>
                  <a:gd name="T73" fmla="*/ 67 h 84"/>
                  <a:gd name="T74" fmla="*/ 0 w 97"/>
                  <a:gd name="T75" fmla="*/ 54 h 84"/>
                  <a:gd name="T76" fmla="*/ 0 w 97"/>
                  <a:gd name="T77" fmla="*/ 38 h 84"/>
                  <a:gd name="T78" fmla="*/ 3 w 97"/>
                  <a:gd name="T79" fmla="*/ 25 h 84"/>
                  <a:gd name="T80" fmla="*/ 10 w 97"/>
                  <a:gd name="T81" fmla="*/ 19 h 84"/>
                  <a:gd name="T82" fmla="*/ 18 w 97"/>
                  <a:gd name="T83" fmla="*/ 16 h 84"/>
                  <a:gd name="T84" fmla="*/ 32 w 97"/>
                  <a:gd name="T85" fmla="*/ 16 h 84"/>
                  <a:gd name="T86" fmla="*/ 72 w 97"/>
                  <a:gd name="T87" fmla="*/ 16 h 84"/>
                  <a:gd name="T88" fmla="*/ 80 w 97"/>
                  <a:gd name="T89" fmla="*/ 16 h 84"/>
                  <a:gd name="T90" fmla="*/ 83 w 97"/>
                  <a:gd name="T91" fmla="*/ 13 h 84"/>
                  <a:gd name="T92" fmla="*/ 84 w 97"/>
                  <a:gd name="T93" fmla="*/ 11 h 84"/>
                  <a:gd name="T94" fmla="*/ 83 w 97"/>
                  <a:gd name="T95" fmla="*/ 6 h 84"/>
                  <a:gd name="T96" fmla="*/ 76 w 97"/>
                  <a:gd name="T9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" h="84">
                    <a:moveTo>
                      <a:pt x="40" y="32"/>
                    </a:moveTo>
                    <a:lnTo>
                      <a:pt x="43" y="40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54" y="59"/>
                    </a:lnTo>
                    <a:lnTo>
                      <a:pt x="57" y="64"/>
                    </a:lnTo>
                    <a:lnTo>
                      <a:pt x="64" y="67"/>
                    </a:lnTo>
                    <a:lnTo>
                      <a:pt x="68" y="67"/>
                    </a:lnTo>
                    <a:lnTo>
                      <a:pt x="73" y="67"/>
                    </a:lnTo>
                    <a:lnTo>
                      <a:pt x="78" y="65"/>
                    </a:lnTo>
                    <a:lnTo>
                      <a:pt x="81" y="64"/>
                    </a:lnTo>
                    <a:lnTo>
                      <a:pt x="84" y="60"/>
                    </a:lnTo>
                    <a:lnTo>
                      <a:pt x="86" y="57"/>
                    </a:lnTo>
                    <a:lnTo>
                      <a:pt x="86" y="52"/>
                    </a:lnTo>
                    <a:lnTo>
                      <a:pt x="84" y="49"/>
                    </a:lnTo>
                    <a:lnTo>
                      <a:pt x="83" y="45"/>
                    </a:lnTo>
                    <a:lnTo>
                      <a:pt x="80" y="38"/>
                    </a:lnTo>
                    <a:lnTo>
                      <a:pt x="75" y="32"/>
                    </a:lnTo>
                    <a:lnTo>
                      <a:pt x="40" y="32"/>
                    </a:lnTo>
                    <a:close/>
                    <a:moveTo>
                      <a:pt x="76" y="0"/>
                    </a:moveTo>
                    <a:lnTo>
                      <a:pt x="83" y="0"/>
                    </a:lnTo>
                    <a:lnTo>
                      <a:pt x="89" y="5"/>
                    </a:lnTo>
                    <a:lnTo>
                      <a:pt x="94" y="11"/>
                    </a:lnTo>
                    <a:lnTo>
                      <a:pt x="97" y="16"/>
                    </a:lnTo>
                    <a:lnTo>
                      <a:pt x="97" y="21"/>
                    </a:lnTo>
                    <a:lnTo>
                      <a:pt x="97" y="25"/>
                    </a:lnTo>
                    <a:lnTo>
                      <a:pt x="94" y="29"/>
                    </a:lnTo>
                    <a:lnTo>
                      <a:pt x="91" y="32"/>
                    </a:lnTo>
                    <a:lnTo>
                      <a:pt x="88" y="32"/>
                    </a:lnTo>
                    <a:lnTo>
                      <a:pt x="83" y="32"/>
                    </a:lnTo>
                    <a:lnTo>
                      <a:pt x="88" y="40"/>
                    </a:lnTo>
                    <a:lnTo>
                      <a:pt x="91" y="45"/>
                    </a:lnTo>
                    <a:lnTo>
                      <a:pt x="94" y="48"/>
                    </a:lnTo>
                    <a:lnTo>
                      <a:pt x="95" y="51"/>
                    </a:lnTo>
                    <a:lnTo>
                      <a:pt x="97" y="56"/>
                    </a:lnTo>
                    <a:lnTo>
                      <a:pt x="97" y="62"/>
                    </a:lnTo>
                    <a:lnTo>
                      <a:pt x="97" y="68"/>
                    </a:lnTo>
                    <a:lnTo>
                      <a:pt x="94" y="73"/>
                    </a:lnTo>
                    <a:lnTo>
                      <a:pt x="91" y="78"/>
                    </a:lnTo>
                    <a:lnTo>
                      <a:pt x="86" y="81"/>
                    </a:lnTo>
                    <a:lnTo>
                      <a:pt x="80" y="84"/>
                    </a:lnTo>
                    <a:lnTo>
                      <a:pt x="73" y="84"/>
                    </a:lnTo>
                    <a:lnTo>
                      <a:pt x="67" y="84"/>
                    </a:lnTo>
                    <a:lnTo>
                      <a:pt x="62" y="81"/>
                    </a:lnTo>
                    <a:lnTo>
                      <a:pt x="57" y="78"/>
                    </a:lnTo>
                    <a:lnTo>
                      <a:pt x="53" y="73"/>
                    </a:lnTo>
                    <a:lnTo>
                      <a:pt x="49" y="67"/>
                    </a:lnTo>
                    <a:lnTo>
                      <a:pt x="41" y="52"/>
                    </a:lnTo>
                    <a:lnTo>
                      <a:pt x="33" y="32"/>
                    </a:lnTo>
                    <a:lnTo>
                      <a:pt x="30" y="32"/>
                    </a:lnTo>
                    <a:lnTo>
                      <a:pt x="22" y="33"/>
                    </a:lnTo>
                    <a:lnTo>
                      <a:pt x="16" y="35"/>
                    </a:lnTo>
                    <a:lnTo>
                      <a:pt x="11" y="37"/>
                    </a:lnTo>
                    <a:lnTo>
                      <a:pt x="8" y="40"/>
                    </a:lnTo>
                    <a:lnTo>
                      <a:pt x="6" y="45"/>
                    </a:lnTo>
                    <a:lnTo>
                      <a:pt x="6" y="49"/>
                    </a:lnTo>
                    <a:lnTo>
                      <a:pt x="6" y="56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4" y="64"/>
                    </a:lnTo>
                    <a:lnTo>
                      <a:pt x="27" y="64"/>
                    </a:lnTo>
                    <a:lnTo>
                      <a:pt x="30" y="67"/>
                    </a:lnTo>
                    <a:lnTo>
                      <a:pt x="32" y="68"/>
                    </a:lnTo>
                    <a:lnTo>
                      <a:pt x="33" y="72"/>
                    </a:lnTo>
                    <a:lnTo>
                      <a:pt x="32" y="76"/>
                    </a:lnTo>
                    <a:lnTo>
                      <a:pt x="30" y="78"/>
                    </a:lnTo>
                    <a:lnTo>
                      <a:pt x="27" y="79"/>
                    </a:lnTo>
                    <a:lnTo>
                      <a:pt x="24" y="81"/>
                    </a:lnTo>
                    <a:lnTo>
                      <a:pt x="18" y="79"/>
                    </a:lnTo>
                    <a:lnTo>
                      <a:pt x="13" y="76"/>
                    </a:lnTo>
                    <a:lnTo>
                      <a:pt x="6" y="72"/>
                    </a:lnTo>
                    <a:lnTo>
                      <a:pt x="3" y="67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3" y="25"/>
                    </a:lnTo>
                    <a:lnTo>
                      <a:pt x="6" y="22"/>
                    </a:lnTo>
                    <a:lnTo>
                      <a:pt x="10" y="19"/>
                    </a:lnTo>
                    <a:lnTo>
                      <a:pt x="14" y="18"/>
                    </a:lnTo>
                    <a:lnTo>
                      <a:pt x="18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64" y="16"/>
                    </a:lnTo>
                    <a:lnTo>
                      <a:pt x="72" y="16"/>
                    </a:lnTo>
                    <a:lnTo>
                      <a:pt x="76" y="16"/>
                    </a:lnTo>
                    <a:lnTo>
                      <a:pt x="80" y="16"/>
                    </a:lnTo>
                    <a:lnTo>
                      <a:pt x="81" y="14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3" y="6"/>
                    </a:lnTo>
                    <a:lnTo>
                      <a:pt x="80" y="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5" name="Freeform 5347"/>
              <p:cNvSpPr>
                <a:spLocks noEditPoints="1"/>
              </p:cNvSpPr>
              <p:nvPr/>
            </p:nvSpPr>
            <p:spPr bwMode="auto">
              <a:xfrm>
                <a:off x="10121" y="16607"/>
                <a:ext cx="69" cy="47"/>
              </a:xfrm>
              <a:custGeom>
                <a:avLst/>
                <a:gdLst>
                  <a:gd name="T0" fmla="*/ 22 w 140"/>
                  <a:gd name="T1" fmla="*/ 34 h 94"/>
                  <a:gd name="T2" fmla="*/ 8 w 140"/>
                  <a:gd name="T3" fmla="*/ 43 h 94"/>
                  <a:gd name="T4" fmla="*/ 5 w 140"/>
                  <a:gd name="T5" fmla="*/ 56 h 94"/>
                  <a:gd name="T6" fmla="*/ 16 w 140"/>
                  <a:gd name="T7" fmla="*/ 67 h 94"/>
                  <a:gd name="T8" fmla="*/ 37 w 140"/>
                  <a:gd name="T9" fmla="*/ 69 h 94"/>
                  <a:gd name="T10" fmla="*/ 54 w 140"/>
                  <a:gd name="T11" fmla="*/ 62 h 94"/>
                  <a:gd name="T12" fmla="*/ 61 w 140"/>
                  <a:gd name="T13" fmla="*/ 50 h 94"/>
                  <a:gd name="T14" fmla="*/ 54 w 140"/>
                  <a:gd name="T15" fmla="*/ 37 h 94"/>
                  <a:gd name="T16" fmla="*/ 37 w 140"/>
                  <a:gd name="T17" fmla="*/ 32 h 94"/>
                  <a:gd name="T18" fmla="*/ 102 w 140"/>
                  <a:gd name="T19" fmla="*/ 11 h 94"/>
                  <a:gd name="T20" fmla="*/ 99 w 140"/>
                  <a:gd name="T21" fmla="*/ 26 h 94"/>
                  <a:gd name="T22" fmla="*/ 95 w 140"/>
                  <a:gd name="T23" fmla="*/ 70 h 94"/>
                  <a:gd name="T24" fmla="*/ 110 w 140"/>
                  <a:gd name="T25" fmla="*/ 80 h 94"/>
                  <a:gd name="T26" fmla="*/ 119 w 140"/>
                  <a:gd name="T27" fmla="*/ 78 h 94"/>
                  <a:gd name="T28" fmla="*/ 129 w 140"/>
                  <a:gd name="T29" fmla="*/ 45 h 94"/>
                  <a:gd name="T30" fmla="*/ 118 w 140"/>
                  <a:gd name="T31" fmla="*/ 13 h 94"/>
                  <a:gd name="T32" fmla="*/ 11 w 140"/>
                  <a:gd name="T33" fmla="*/ 0 h 94"/>
                  <a:gd name="T34" fmla="*/ 16 w 140"/>
                  <a:gd name="T35" fmla="*/ 2 h 94"/>
                  <a:gd name="T36" fmla="*/ 16 w 140"/>
                  <a:gd name="T37" fmla="*/ 19 h 94"/>
                  <a:gd name="T38" fmla="*/ 33 w 140"/>
                  <a:gd name="T39" fmla="*/ 15 h 94"/>
                  <a:gd name="T40" fmla="*/ 56 w 140"/>
                  <a:gd name="T41" fmla="*/ 24 h 94"/>
                  <a:gd name="T42" fmla="*/ 65 w 140"/>
                  <a:gd name="T43" fmla="*/ 58 h 94"/>
                  <a:gd name="T44" fmla="*/ 70 w 140"/>
                  <a:gd name="T45" fmla="*/ 70 h 94"/>
                  <a:gd name="T46" fmla="*/ 76 w 140"/>
                  <a:gd name="T47" fmla="*/ 72 h 94"/>
                  <a:gd name="T48" fmla="*/ 81 w 140"/>
                  <a:gd name="T49" fmla="*/ 64 h 94"/>
                  <a:gd name="T50" fmla="*/ 81 w 140"/>
                  <a:gd name="T51" fmla="*/ 50 h 94"/>
                  <a:gd name="T52" fmla="*/ 84 w 140"/>
                  <a:gd name="T53" fmla="*/ 16 h 94"/>
                  <a:gd name="T54" fmla="*/ 94 w 140"/>
                  <a:gd name="T55" fmla="*/ 5 h 94"/>
                  <a:gd name="T56" fmla="*/ 111 w 140"/>
                  <a:gd name="T57" fmla="*/ 3 h 94"/>
                  <a:gd name="T58" fmla="*/ 137 w 140"/>
                  <a:gd name="T59" fmla="*/ 31 h 94"/>
                  <a:gd name="T60" fmla="*/ 132 w 140"/>
                  <a:gd name="T61" fmla="*/ 88 h 94"/>
                  <a:gd name="T62" fmla="*/ 121 w 140"/>
                  <a:gd name="T63" fmla="*/ 94 h 94"/>
                  <a:gd name="T64" fmla="*/ 110 w 140"/>
                  <a:gd name="T65" fmla="*/ 89 h 94"/>
                  <a:gd name="T66" fmla="*/ 103 w 140"/>
                  <a:gd name="T67" fmla="*/ 83 h 94"/>
                  <a:gd name="T68" fmla="*/ 92 w 140"/>
                  <a:gd name="T69" fmla="*/ 81 h 94"/>
                  <a:gd name="T70" fmla="*/ 84 w 140"/>
                  <a:gd name="T71" fmla="*/ 86 h 94"/>
                  <a:gd name="T72" fmla="*/ 72 w 140"/>
                  <a:gd name="T73" fmla="*/ 80 h 94"/>
                  <a:gd name="T74" fmla="*/ 59 w 140"/>
                  <a:gd name="T75" fmla="*/ 75 h 94"/>
                  <a:gd name="T76" fmla="*/ 41 w 140"/>
                  <a:gd name="T77" fmla="*/ 86 h 94"/>
                  <a:gd name="T78" fmla="*/ 21 w 140"/>
                  <a:gd name="T79" fmla="*/ 85 h 94"/>
                  <a:gd name="T80" fmla="*/ 2 w 140"/>
                  <a:gd name="T81" fmla="*/ 65 h 94"/>
                  <a:gd name="T82" fmla="*/ 3 w 140"/>
                  <a:gd name="T83" fmla="*/ 34 h 94"/>
                  <a:gd name="T84" fmla="*/ 6 w 140"/>
                  <a:gd name="T85" fmla="*/ 3 h 94"/>
                  <a:gd name="T86" fmla="*/ 8 w 140"/>
                  <a:gd name="T8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0" h="94">
                    <a:moveTo>
                      <a:pt x="37" y="32"/>
                    </a:moveTo>
                    <a:lnTo>
                      <a:pt x="29" y="32"/>
                    </a:lnTo>
                    <a:lnTo>
                      <a:pt x="22" y="34"/>
                    </a:lnTo>
                    <a:lnTo>
                      <a:pt x="16" y="35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5" y="51"/>
                    </a:lnTo>
                    <a:lnTo>
                      <a:pt x="5" y="56"/>
                    </a:lnTo>
                    <a:lnTo>
                      <a:pt x="8" y="61"/>
                    </a:lnTo>
                    <a:lnTo>
                      <a:pt x="11" y="64"/>
                    </a:lnTo>
                    <a:lnTo>
                      <a:pt x="16" y="67"/>
                    </a:lnTo>
                    <a:lnTo>
                      <a:pt x="22" y="69"/>
                    </a:lnTo>
                    <a:lnTo>
                      <a:pt x="29" y="70"/>
                    </a:lnTo>
                    <a:lnTo>
                      <a:pt x="37" y="69"/>
                    </a:lnTo>
                    <a:lnTo>
                      <a:pt x="43" y="69"/>
                    </a:lnTo>
                    <a:lnTo>
                      <a:pt x="49" y="65"/>
                    </a:lnTo>
                    <a:lnTo>
                      <a:pt x="54" y="62"/>
                    </a:lnTo>
                    <a:lnTo>
                      <a:pt x="57" y="59"/>
                    </a:lnTo>
                    <a:lnTo>
                      <a:pt x="61" y="54"/>
                    </a:lnTo>
                    <a:lnTo>
                      <a:pt x="61" y="50"/>
                    </a:lnTo>
                    <a:lnTo>
                      <a:pt x="61" y="45"/>
                    </a:lnTo>
                    <a:lnTo>
                      <a:pt x="57" y="40"/>
                    </a:lnTo>
                    <a:lnTo>
                      <a:pt x="54" y="37"/>
                    </a:lnTo>
                    <a:lnTo>
                      <a:pt x="51" y="34"/>
                    </a:lnTo>
                    <a:lnTo>
                      <a:pt x="45" y="32"/>
                    </a:lnTo>
                    <a:lnTo>
                      <a:pt x="37" y="32"/>
                    </a:lnTo>
                    <a:close/>
                    <a:moveTo>
                      <a:pt x="108" y="10"/>
                    </a:moveTo>
                    <a:lnTo>
                      <a:pt x="105" y="10"/>
                    </a:lnTo>
                    <a:lnTo>
                      <a:pt x="102" y="11"/>
                    </a:lnTo>
                    <a:lnTo>
                      <a:pt x="100" y="15"/>
                    </a:lnTo>
                    <a:lnTo>
                      <a:pt x="99" y="19"/>
                    </a:lnTo>
                    <a:lnTo>
                      <a:pt x="99" y="26"/>
                    </a:lnTo>
                    <a:lnTo>
                      <a:pt x="99" y="35"/>
                    </a:lnTo>
                    <a:lnTo>
                      <a:pt x="97" y="56"/>
                    </a:lnTo>
                    <a:lnTo>
                      <a:pt x="95" y="70"/>
                    </a:lnTo>
                    <a:lnTo>
                      <a:pt x="100" y="75"/>
                    </a:lnTo>
                    <a:lnTo>
                      <a:pt x="105" y="78"/>
                    </a:lnTo>
                    <a:lnTo>
                      <a:pt x="110" y="80"/>
                    </a:lnTo>
                    <a:lnTo>
                      <a:pt x="113" y="80"/>
                    </a:lnTo>
                    <a:lnTo>
                      <a:pt x="116" y="80"/>
                    </a:lnTo>
                    <a:lnTo>
                      <a:pt x="119" y="78"/>
                    </a:lnTo>
                    <a:lnTo>
                      <a:pt x="122" y="75"/>
                    </a:lnTo>
                    <a:lnTo>
                      <a:pt x="127" y="62"/>
                    </a:lnTo>
                    <a:lnTo>
                      <a:pt x="129" y="45"/>
                    </a:lnTo>
                    <a:lnTo>
                      <a:pt x="127" y="29"/>
                    </a:lnTo>
                    <a:lnTo>
                      <a:pt x="122" y="18"/>
                    </a:lnTo>
                    <a:lnTo>
                      <a:pt x="118" y="13"/>
                    </a:lnTo>
                    <a:lnTo>
                      <a:pt x="113" y="10"/>
                    </a:lnTo>
                    <a:lnTo>
                      <a:pt x="108" y="10"/>
                    </a:lnTo>
                    <a:close/>
                    <a:moveTo>
                      <a:pt x="11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19"/>
                    </a:lnTo>
                    <a:lnTo>
                      <a:pt x="21" y="16"/>
                    </a:lnTo>
                    <a:lnTo>
                      <a:pt x="27" y="15"/>
                    </a:lnTo>
                    <a:lnTo>
                      <a:pt x="33" y="15"/>
                    </a:lnTo>
                    <a:lnTo>
                      <a:pt x="43" y="15"/>
                    </a:lnTo>
                    <a:lnTo>
                      <a:pt x="49" y="18"/>
                    </a:lnTo>
                    <a:lnTo>
                      <a:pt x="56" y="24"/>
                    </a:lnTo>
                    <a:lnTo>
                      <a:pt x="64" y="35"/>
                    </a:lnTo>
                    <a:lnTo>
                      <a:pt x="65" y="51"/>
                    </a:lnTo>
                    <a:lnTo>
                      <a:pt x="65" y="58"/>
                    </a:lnTo>
                    <a:lnTo>
                      <a:pt x="64" y="64"/>
                    </a:lnTo>
                    <a:lnTo>
                      <a:pt x="67" y="69"/>
                    </a:lnTo>
                    <a:lnTo>
                      <a:pt x="70" y="70"/>
                    </a:lnTo>
                    <a:lnTo>
                      <a:pt x="73" y="72"/>
                    </a:lnTo>
                    <a:lnTo>
                      <a:pt x="75" y="72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69"/>
                    </a:lnTo>
                    <a:lnTo>
                      <a:pt x="81" y="64"/>
                    </a:lnTo>
                    <a:lnTo>
                      <a:pt x="81" y="61"/>
                    </a:lnTo>
                    <a:lnTo>
                      <a:pt x="81" y="56"/>
                    </a:lnTo>
                    <a:lnTo>
                      <a:pt x="81" y="50"/>
                    </a:lnTo>
                    <a:lnTo>
                      <a:pt x="83" y="32"/>
                    </a:lnTo>
                    <a:lnTo>
                      <a:pt x="83" y="23"/>
                    </a:lnTo>
                    <a:lnTo>
                      <a:pt x="84" y="16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5"/>
                    </a:lnTo>
                    <a:lnTo>
                      <a:pt x="99" y="2"/>
                    </a:lnTo>
                    <a:lnTo>
                      <a:pt x="105" y="2"/>
                    </a:lnTo>
                    <a:lnTo>
                      <a:pt x="111" y="3"/>
                    </a:lnTo>
                    <a:lnTo>
                      <a:pt x="119" y="7"/>
                    </a:lnTo>
                    <a:lnTo>
                      <a:pt x="126" y="13"/>
                    </a:lnTo>
                    <a:lnTo>
                      <a:pt x="137" y="31"/>
                    </a:lnTo>
                    <a:lnTo>
                      <a:pt x="140" y="54"/>
                    </a:lnTo>
                    <a:lnTo>
                      <a:pt x="138" y="72"/>
                    </a:lnTo>
                    <a:lnTo>
                      <a:pt x="132" y="88"/>
                    </a:lnTo>
                    <a:lnTo>
                      <a:pt x="129" y="91"/>
                    </a:lnTo>
                    <a:lnTo>
                      <a:pt x="124" y="94"/>
                    </a:lnTo>
                    <a:lnTo>
                      <a:pt x="121" y="94"/>
                    </a:lnTo>
                    <a:lnTo>
                      <a:pt x="116" y="94"/>
                    </a:lnTo>
                    <a:lnTo>
                      <a:pt x="113" y="92"/>
                    </a:lnTo>
                    <a:lnTo>
                      <a:pt x="110" y="89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3" y="83"/>
                    </a:lnTo>
                    <a:lnTo>
                      <a:pt x="99" y="80"/>
                    </a:lnTo>
                    <a:lnTo>
                      <a:pt x="95" y="77"/>
                    </a:lnTo>
                    <a:lnTo>
                      <a:pt x="92" y="81"/>
                    </a:lnTo>
                    <a:lnTo>
                      <a:pt x="89" y="85"/>
                    </a:lnTo>
                    <a:lnTo>
                      <a:pt x="86" y="86"/>
                    </a:lnTo>
                    <a:lnTo>
                      <a:pt x="84" y="86"/>
                    </a:lnTo>
                    <a:lnTo>
                      <a:pt x="80" y="85"/>
                    </a:lnTo>
                    <a:lnTo>
                      <a:pt x="75" y="83"/>
                    </a:lnTo>
                    <a:lnTo>
                      <a:pt x="72" y="80"/>
                    </a:lnTo>
                    <a:lnTo>
                      <a:pt x="67" y="77"/>
                    </a:lnTo>
                    <a:lnTo>
                      <a:pt x="62" y="70"/>
                    </a:lnTo>
                    <a:lnTo>
                      <a:pt x="59" y="75"/>
                    </a:lnTo>
                    <a:lnTo>
                      <a:pt x="54" y="80"/>
                    </a:lnTo>
                    <a:lnTo>
                      <a:pt x="49" y="83"/>
                    </a:lnTo>
                    <a:lnTo>
                      <a:pt x="41" y="86"/>
                    </a:lnTo>
                    <a:lnTo>
                      <a:pt x="33" y="88"/>
                    </a:lnTo>
                    <a:lnTo>
                      <a:pt x="27" y="86"/>
                    </a:lnTo>
                    <a:lnTo>
                      <a:pt x="21" y="85"/>
                    </a:lnTo>
                    <a:lnTo>
                      <a:pt x="14" y="81"/>
                    </a:lnTo>
                    <a:lnTo>
                      <a:pt x="10" y="77"/>
                    </a:lnTo>
                    <a:lnTo>
                      <a:pt x="2" y="65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6" y="27"/>
                    </a:lnTo>
                    <a:lnTo>
                      <a:pt x="6" y="8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6" name="Freeform 5348"/>
              <p:cNvSpPr>
                <a:spLocks noEditPoints="1"/>
              </p:cNvSpPr>
              <p:nvPr/>
            </p:nvSpPr>
            <p:spPr bwMode="auto">
              <a:xfrm>
                <a:off x="10121" y="16561"/>
                <a:ext cx="49" cy="40"/>
              </a:xfrm>
              <a:custGeom>
                <a:avLst/>
                <a:gdLst>
                  <a:gd name="T0" fmla="*/ 32 w 99"/>
                  <a:gd name="T1" fmla="*/ 22 h 79"/>
                  <a:gd name="T2" fmla="*/ 27 w 99"/>
                  <a:gd name="T3" fmla="*/ 22 h 79"/>
                  <a:gd name="T4" fmla="*/ 22 w 99"/>
                  <a:gd name="T5" fmla="*/ 24 h 79"/>
                  <a:gd name="T6" fmla="*/ 19 w 99"/>
                  <a:gd name="T7" fmla="*/ 24 h 79"/>
                  <a:gd name="T8" fmla="*/ 14 w 99"/>
                  <a:gd name="T9" fmla="*/ 27 h 79"/>
                  <a:gd name="T10" fmla="*/ 11 w 99"/>
                  <a:gd name="T11" fmla="*/ 32 h 79"/>
                  <a:gd name="T12" fmla="*/ 8 w 99"/>
                  <a:gd name="T13" fmla="*/ 36 h 79"/>
                  <a:gd name="T14" fmla="*/ 6 w 99"/>
                  <a:gd name="T15" fmla="*/ 43 h 79"/>
                  <a:gd name="T16" fmla="*/ 8 w 99"/>
                  <a:gd name="T17" fmla="*/ 47 h 79"/>
                  <a:gd name="T18" fmla="*/ 10 w 99"/>
                  <a:gd name="T19" fmla="*/ 52 h 79"/>
                  <a:gd name="T20" fmla="*/ 13 w 99"/>
                  <a:gd name="T21" fmla="*/ 57 h 79"/>
                  <a:gd name="T22" fmla="*/ 19 w 99"/>
                  <a:gd name="T23" fmla="*/ 60 h 79"/>
                  <a:gd name="T24" fmla="*/ 24 w 99"/>
                  <a:gd name="T25" fmla="*/ 63 h 79"/>
                  <a:gd name="T26" fmla="*/ 32 w 99"/>
                  <a:gd name="T27" fmla="*/ 65 h 79"/>
                  <a:gd name="T28" fmla="*/ 32 w 99"/>
                  <a:gd name="T29" fmla="*/ 22 h 79"/>
                  <a:gd name="T30" fmla="*/ 38 w 99"/>
                  <a:gd name="T31" fmla="*/ 0 h 79"/>
                  <a:gd name="T32" fmla="*/ 38 w 99"/>
                  <a:gd name="T33" fmla="*/ 65 h 79"/>
                  <a:gd name="T34" fmla="*/ 56 w 99"/>
                  <a:gd name="T35" fmla="*/ 62 h 79"/>
                  <a:gd name="T36" fmla="*/ 70 w 99"/>
                  <a:gd name="T37" fmla="*/ 55 h 79"/>
                  <a:gd name="T38" fmla="*/ 75 w 99"/>
                  <a:gd name="T39" fmla="*/ 49 h 79"/>
                  <a:gd name="T40" fmla="*/ 80 w 99"/>
                  <a:gd name="T41" fmla="*/ 44 h 79"/>
                  <a:gd name="T42" fmla="*/ 81 w 99"/>
                  <a:gd name="T43" fmla="*/ 38 h 79"/>
                  <a:gd name="T44" fmla="*/ 81 w 99"/>
                  <a:gd name="T45" fmla="*/ 32 h 79"/>
                  <a:gd name="T46" fmla="*/ 81 w 99"/>
                  <a:gd name="T47" fmla="*/ 25 h 79"/>
                  <a:gd name="T48" fmla="*/ 80 w 99"/>
                  <a:gd name="T49" fmla="*/ 20 h 79"/>
                  <a:gd name="T50" fmla="*/ 76 w 99"/>
                  <a:gd name="T51" fmla="*/ 14 h 79"/>
                  <a:gd name="T52" fmla="*/ 73 w 99"/>
                  <a:gd name="T53" fmla="*/ 11 h 79"/>
                  <a:gd name="T54" fmla="*/ 67 w 99"/>
                  <a:gd name="T55" fmla="*/ 6 h 79"/>
                  <a:gd name="T56" fmla="*/ 59 w 99"/>
                  <a:gd name="T57" fmla="*/ 3 h 79"/>
                  <a:gd name="T58" fmla="*/ 62 w 99"/>
                  <a:gd name="T59" fmla="*/ 0 h 79"/>
                  <a:gd name="T60" fmla="*/ 70 w 99"/>
                  <a:gd name="T61" fmla="*/ 3 h 79"/>
                  <a:gd name="T62" fmla="*/ 80 w 99"/>
                  <a:gd name="T63" fmla="*/ 8 h 79"/>
                  <a:gd name="T64" fmla="*/ 88 w 99"/>
                  <a:gd name="T65" fmla="*/ 12 h 79"/>
                  <a:gd name="T66" fmla="*/ 95 w 99"/>
                  <a:gd name="T67" fmla="*/ 24 h 79"/>
                  <a:gd name="T68" fmla="*/ 99 w 99"/>
                  <a:gd name="T69" fmla="*/ 38 h 79"/>
                  <a:gd name="T70" fmla="*/ 95 w 99"/>
                  <a:gd name="T71" fmla="*/ 54 h 79"/>
                  <a:gd name="T72" fmla="*/ 86 w 99"/>
                  <a:gd name="T73" fmla="*/ 68 h 79"/>
                  <a:gd name="T74" fmla="*/ 70 w 99"/>
                  <a:gd name="T75" fmla="*/ 76 h 79"/>
                  <a:gd name="T76" fmla="*/ 51 w 99"/>
                  <a:gd name="T77" fmla="*/ 79 h 79"/>
                  <a:gd name="T78" fmla="*/ 29 w 99"/>
                  <a:gd name="T79" fmla="*/ 76 h 79"/>
                  <a:gd name="T80" fmla="*/ 13 w 99"/>
                  <a:gd name="T81" fmla="*/ 66 h 79"/>
                  <a:gd name="T82" fmla="*/ 3 w 99"/>
                  <a:gd name="T83" fmla="*/ 54 h 79"/>
                  <a:gd name="T84" fmla="*/ 0 w 99"/>
                  <a:gd name="T85" fmla="*/ 36 h 79"/>
                  <a:gd name="T86" fmla="*/ 3 w 99"/>
                  <a:gd name="T87" fmla="*/ 22 h 79"/>
                  <a:gd name="T88" fmla="*/ 10 w 99"/>
                  <a:gd name="T89" fmla="*/ 11 h 79"/>
                  <a:gd name="T90" fmla="*/ 22 w 99"/>
                  <a:gd name="T91" fmla="*/ 3 h 79"/>
                  <a:gd name="T92" fmla="*/ 38 w 99"/>
                  <a:gd name="T9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79">
                    <a:moveTo>
                      <a:pt x="32" y="22"/>
                    </a:moveTo>
                    <a:lnTo>
                      <a:pt x="27" y="22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1" y="32"/>
                    </a:lnTo>
                    <a:lnTo>
                      <a:pt x="8" y="36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0" y="52"/>
                    </a:lnTo>
                    <a:lnTo>
                      <a:pt x="13" y="57"/>
                    </a:lnTo>
                    <a:lnTo>
                      <a:pt x="19" y="60"/>
                    </a:lnTo>
                    <a:lnTo>
                      <a:pt x="24" y="63"/>
                    </a:lnTo>
                    <a:lnTo>
                      <a:pt x="32" y="65"/>
                    </a:lnTo>
                    <a:lnTo>
                      <a:pt x="32" y="22"/>
                    </a:lnTo>
                    <a:close/>
                    <a:moveTo>
                      <a:pt x="38" y="0"/>
                    </a:moveTo>
                    <a:lnTo>
                      <a:pt x="38" y="65"/>
                    </a:lnTo>
                    <a:lnTo>
                      <a:pt x="56" y="62"/>
                    </a:lnTo>
                    <a:lnTo>
                      <a:pt x="70" y="55"/>
                    </a:lnTo>
                    <a:lnTo>
                      <a:pt x="75" y="49"/>
                    </a:lnTo>
                    <a:lnTo>
                      <a:pt x="80" y="44"/>
                    </a:lnTo>
                    <a:lnTo>
                      <a:pt x="81" y="38"/>
                    </a:lnTo>
                    <a:lnTo>
                      <a:pt x="81" y="32"/>
                    </a:lnTo>
                    <a:lnTo>
                      <a:pt x="81" y="25"/>
                    </a:lnTo>
                    <a:lnTo>
                      <a:pt x="80" y="20"/>
                    </a:lnTo>
                    <a:lnTo>
                      <a:pt x="76" y="14"/>
                    </a:lnTo>
                    <a:lnTo>
                      <a:pt x="73" y="11"/>
                    </a:lnTo>
                    <a:lnTo>
                      <a:pt x="67" y="6"/>
                    </a:lnTo>
                    <a:lnTo>
                      <a:pt x="59" y="3"/>
                    </a:lnTo>
                    <a:lnTo>
                      <a:pt x="62" y="0"/>
                    </a:lnTo>
                    <a:lnTo>
                      <a:pt x="70" y="3"/>
                    </a:lnTo>
                    <a:lnTo>
                      <a:pt x="80" y="8"/>
                    </a:lnTo>
                    <a:lnTo>
                      <a:pt x="88" y="12"/>
                    </a:lnTo>
                    <a:lnTo>
                      <a:pt x="95" y="24"/>
                    </a:lnTo>
                    <a:lnTo>
                      <a:pt x="99" y="38"/>
                    </a:lnTo>
                    <a:lnTo>
                      <a:pt x="95" y="54"/>
                    </a:lnTo>
                    <a:lnTo>
                      <a:pt x="86" y="68"/>
                    </a:lnTo>
                    <a:lnTo>
                      <a:pt x="70" y="76"/>
                    </a:lnTo>
                    <a:lnTo>
                      <a:pt x="51" y="79"/>
                    </a:lnTo>
                    <a:lnTo>
                      <a:pt x="29" y="76"/>
                    </a:lnTo>
                    <a:lnTo>
                      <a:pt x="13" y="66"/>
                    </a:lnTo>
                    <a:lnTo>
                      <a:pt x="3" y="54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1"/>
                    </a:lnTo>
                    <a:lnTo>
                      <a:pt x="22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7" name="Freeform 5349"/>
              <p:cNvSpPr>
                <a:spLocks/>
              </p:cNvSpPr>
              <p:nvPr/>
            </p:nvSpPr>
            <p:spPr bwMode="auto">
              <a:xfrm>
                <a:off x="10158" y="16538"/>
                <a:ext cx="28" cy="15"/>
              </a:xfrm>
              <a:custGeom>
                <a:avLst/>
                <a:gdLst>
                  <a:gd name="T0" fmla="*/ 22 w 55"/>
                  <a:gd name="T1" fmla="*/ 0 h 32"/>
                  <a:gd name="T2" fmla="*/ 28 w 55"/>
                  <a:gd name="T3" fmla="*/ 2 h 32"/>
                  <a:gd name="T4" fmla="*/ 35 w 55"/>
                  <a:gd name="T5" fmla="*/ 3 h 32"/>
                  <a:gd name="T6" fmla="*/ 41 w 55"/>
                  <a:gd name="T7" fmla="*/ 8 h 32"/>
                  <a:gd name="T8" fmla="*/ 46 w 55"/>
                  <a:gd name="T9" fmla="*/ 14 h 32"/>
                  <a:gd name="T10" fmla="*/ 51 w 55"/>
                  <a:gd name="T11" fmla="*/ 21 h 32"/>
                  <a:gd name="T12" fmla="*/ 55 w 55"/>
                  <a:gd name="T13" fmla="*/ 32 h 32"/>
                  <a:gd name="T14" fmla="*/ 51 w 55"/>
                  <a:gd name="T15" fmla="*/ 32 h 32"/>
                  <a:gd name="T16" fmla="*/ 47 w 55"/>
                  <a:gd name="T17" fmla="*/ 24 h 32"/>
                  <a:gd name="T18" fmla="*/ 44 w 55"/>
                  <a:gd name="T19" fmla="*/ 19 h 32"/>
                  <a:gd name="T20" fmla="*/ 40 w 55"/>
                  <a:gd name="T21" fmla="*/ 14 h 32"/>
                  <a:gd name="T22" fmla="*/ 35 w 55"/>
                  <a:gd name="T23" fmla="*/ 11 h 32"/>
                  <a:gd name="T24" fmla="*/ 30 w 55"/>
                  <a:gd name="T25" fmla="*/ 10 h 32"/>
                  <a:gd name="T26" fmla="*/ 25 w 55"/>
                  <a:gd name="T27" fmla="*/ 10 h 32"/>
                  <a:gd name="T28" fmla="*/ 22 w 55"/>
                  <a:gd name="T29" fmla="*/ 10 h 32"/>
                  <a:gd name="T30" fmla="*/ 20 w 55"/>
                  <a:gd name="T31" fmla="*/ 11 h 32"/>
                  <a:gd name="T32" fmla="*/ 20 w 55"/>
                  <a:gd name="T33" fmla="*/ 11 h 32"/>
                  <a:gd name="T34" fmla="*/ 20 w 55"/>
                  <a:gd name="T35" fmla="*/ 13 h 32"/>
                  <a:gd name="T36" fmla="*/ 22 w 55"/>
                  <a:gd name="T37" fmla="*/ 16 h 32"/>
                  <a:gd name="T38" fmla="*/ 24 w 55"/>
                  <a:gd name="T39" fmla="*/ 21 h 32"/>
                  <a:gd name="T40" fmla="*/ 22 w 55"/>
                  <a:gd name="T41" fmla="*/ 24 h 32"/>
                  <a:gd name="T42" fmla="*/ 20 w 55"/>
                  <a:gd name="T43" fmla="*/ 29 h 32"/>
                  <a:gd name="T44" fmla="*/ 17 w 55"/>
                  <a:gd name="T45" fmla="*/ 30 h 32"/>
                  <a:gd name="T46" fmla="*/ 13 w 55"/>
                  <a:gd name="T47" fmla="*/ 32 h 32"/>
                  <a:gd name="T48" fmla="*/ 8 w 55"/>
                  <a:gd name="T49" fmla="*/ 30 h 32"/>
                  <a:gd name="T50" fmla="*/ 5 w 55"/>
                  <a:gd name="T51" fmla="*/ 27 h 32"/>
                  <a:gd name="T52" fmla="*/ 1 w 55"/>
                  <a:gd name="T53" fmla="*/ 22 h 32"/>
                  <a:gd name="T54" fmla="*/ 0 w 55"/>
                  <a:gd name="T55" fmla="*/ 18 h 32"/>
                  <a:gd name="T56" fmla="*/ 1 w 55"/>
                  <a:gd name="T57" fmla="*/ 14 h 32"/>
                  <a:gd name="T58" fmla="*/ 3 w 55"/>
                  <a:gd name="T59" fmla="*/ 10 h 32"/>
                  <a:gd name="T60" fmla="*/ 6 w 55"/>
                  <a:gd name="T61" fmla="*/ 6 h 32"/>
                  <a:gd name="T62" fmla="*/ 11 w 55"/>
                  <a:gd name="T63" fmla="*/ 3 h 32"/>
                  <a:gd name="T64" fmla="*/ 16 w 55"/>
                  <a:gd name="T65" fmla="*/ 2 h 32"/>
                  <a:gd name="T66" fmla="*/ 22 w 55"/>
                  <a:gd name="T6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" h="32">
                    <a:moveTo>
                      <a:pt x="22" y="0"/>
                    </a:moveTo>
                    <a:lnTo>
                      <a:pt x="28" y="2"/>
                    </a:lnTo>
                    <a:lnTo>
                      <a:pt x="35" y="3"/>
                    </a:lnTo>
                    <a:lnTo>
                      <a:pt x="41" y="8"/>
                    </a:lnTo>
                    <a:lnTo>
                      <a:pt x="46" y="14"/>
                    </a:lnTo>
                    <a:lnTo>
                      <a:pt x="51" y="21"/>
                    </a:lnTo>
                    <a:lnTo>
                      <a:pt x="55" y="32"/>
                    </a:lnTo>
                    <a:lnTo>
                      <a:pt x="51" y="32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4"/>
                    </a:lnTo>
                    <a:lnTo>
                      <a:pt x="35" y="11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2" y="16"/>
                    </a:lnTo>
                    <a:lnTo>
                      <a:pt x="24" y="21"/>
                    </a:lnTo>
                    <a:lnTo>
                      <a:pt x="22" y="24"/>
                    </a:lnTo>
                    <a:lnTo>
                      <a:pt x="20" y="29"/>
                    </a:lnTo>
                    <a:lnTo>
                      <a:pt x="17" y="30"/>
                    </a:lnTo>
                    <a:lnTo>
                      <a:pt x="13" y="32"/>
                    </a:lnTo>
                    <a:lnTo>
                      <a:pt x="8" y="30"/>
                    </a:lnTo>
                    <a:lnTo>
                      <a:pt x="5" y="27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8" name="Freeform 5350"/>
              <p:cNvSpPr>
                <a:spLocks/>
              </p:cNvSpPr>
              <p:nvPr/>
            </p:nvSpPr>
            <p:spPr bwMode="auto">
              <a:xfrm>
                <a:off x="10092" y="16108"/>
                <a:ext cx="104" cy="31"/>
              </a:xfrm>
              <a:custGeom>
                <a:avLst/>
                <a:gdLst>
                  <a:gd name="T0" fmla="*/ 105 w 208"/>
                  <a:gd name="T1" fmla="*/ 0 h 62"/>
                  <a:gd name="T2" fmla="*/ 138 w 208"/>
                  <a:gd name="T3" fmla="*/ 5 h 62"/>
                  <a:gd name="T4" fmla="*/ 168 w 208"/>
                  <a:gd name="T5" fmla="*/ 17 h 62"/>
                  <a:gd name="T6" fmla="*/ 186 w 208"/>
                  <a:gd name="T7" fmla="*/ 30 h 62"/>
                  <a:gd name="T8" fmla="*/ 199 w 208"/>
                  <a:gd name="T9" fmla="*/ 44 h 62"/>
                  <a:gd name="T10" fmla="*/ 208 w 208"/>
                  <a:gd name="T11" fmla="*/ 62 h 62"/>
                  <a:gd name="T12" fmla="*/ 205 w 208"/>
                  <a:gd name="T13" fmla="*/ 62 h 62"/>
                  <a:gd name="T14" fmla="*/ 199 w 208"/>
                  <a:gd name="T15" fmla="*/ 54 h 62"/>
                  <a:gd name="T16" fmla="*/ 192 w 208"/>
                  <a:gd name="T17" fmla="*/ 46 h 62"/>
                  <a:gd name="T18" fmla="*/ 184 w 208"/>
                  <a:gd name="T19" fmla="*/ 40 h 62"/>
                  <a:gd name="T20" fmla="*/ 168 w 208"/>
                  <a:gd name="T21" fmla="*/ 32 h 62"/>
                  <a:gd name="T22" fmla="*/ 149 w 208"/>
                  <a:gd name="T23" fmla="*/ 25 h 62"/>
                  <a:gd name="T24" fmla="*/ 108 w 208"/>
                  <a:gd name="T25" fmla="*/ 22 h 62"/>
                  <a:gd name="T26" fmla="*/ 84 w 208"/>
                  <a:gd name="T27" fmla="*/ 22 h 62"/>
                  <a:gd name="T28" fmla="*/ 63 w 208"/>
                  <a:gd name="T29" fmla="*/ 25 h 62"/>
                  <a:gd name="T30" fmla="*/ 54 w 208"/>
                  <a:gd name="T31" fmla="*/ 27 h 62"/>
                  <a:gd name="T32" fmla="*/ 46 w 208"/>
                  <a:gd name="T33" fmla="*/ 30 h 62"/>
                  <a:gd name="T34" fmla="*/ 40 w 208"/>
                  <a:gd name="T35" fmla="*/ 33 h 62"/>
                  <a:gd name="T36" fmla="*/ 30 w 208"/>
                  <a:gd name="T37" fmla="*/ 38 h 62"/>
                  <a:gd name="T38" fmla="*/ 22 w 208"/>
                  <a:gd name="T39" fmla="*/ 44 h 62"/>
                  <a:gd name="T40" fmla="*/ 13 w 208"/>
                  <a:gd name="T41" fmla="*/ 52 h 62"/>
                  <a:gd name="T42" fmla="*/ 5 w 208"/>
                  <a:gd name="T43" fmla="*/ 62 h 62"/>
                  <a:gd name="T44" fmla="*/ 0 w 208"/>
                  <a:gd name="T45" fmla="*/ 62 h 62"/>
                  <a:gd name="T46" fmla="*/ 9 w 208"/>
                  <a:gd name="T47" fmla="*/ 46 h 62"/>
                  <a:gd name="T48" fmla="*/ 21 w 208"/>
                  <a:gd name="T49" fmla="*/ 33 h 62"/>
                  <a:gd name="T50" fmla="*/ 38 w 208"/>
                  <a:gd name="T51" fmla="*/ 19 h 62"/>
                  <a:gd name="T52" fmla="*/ 59 w 208"/>
                  <a:gd name="T53" fmla="*/ 9 h 62"/>
                  <a:gd name="T54" fmla="*/ 81 w 208"/>
                  <a:gd name="T55" fmla="*/ 1 h 62"/>
                  <a:gd name="T56" fmla="*/ 105 w 208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8" h="62">
                    <a:moveTo>
                      <a:pt x="105" y="0"/>
                    </a:moveTo>
                    <a:lnTo>
                      <a:pt x="138" y="5"/>
                    </a:lnTo>
                    <a:lnTo>
                      <a:pt x="168" y="17"/>
                    </a:lnTo>
                    <a:lnTo>
                      <a:pt x="186" y="30"/>
                    </a:lnTo>
                    <a:lnTo>
                      <a:pt x="199" y="44"/>
                    </a:lnTo>
                    <a:lnTo>
                      <a:pt x="208" y="62"/>
                    </a:lnTo>
                    <a:lnTo>
                      <a:pt x="205" y="62"/>
                    </a:lnTo>
                    <a:lnTo>
                      <a:pt x="199" y="54"/>
                    </a:lnTo>
                    <a:lnTo>
                      <a:pt x="192" y="46"/>
                    </a:lnTo>
                    <a:lnTo>
                      <a:pt x="184" y="40"/>
                    </a:lnTo>
                    <a:lnTo>
                      <a:pt x="168" y="32"/>
                    </a:lnTo>
                    <a:lnTo>
                      <a:pt x="149" y="25"/>
                    </a:lnTo>
                    <a:lnTo>
                      <a:pt x="108" y="22"/>
                    </a:lnTo>
                    <a:lnTo>
                      <a:pt x="84" y="22"/>
                    </a:lnTo>
                    <a:lnTo>
                      <a:pt x="63" y="25"/>
                    </a:lnTo>
                    <a:lnTo>
                      <a:pt x="54" y="27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0" y="38"/>
                    </a:lnTo>
                    <a:lnTo>
                      <a:pt x="22" y="44"/>
                    </a:lnTo>
                    <a:lnTo>
                      <a:pt x="13" y="52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9" y="46"/>
                    </a:lnTo>
                    <a:lnTo>
                      <a:pt x="21" y="33"/>
                    </a:lnTo>
                    <a:lnTo>
                      <a:pt x="38" y="19"/>
                    </a:lnTo>
                    <a:lnTo>
                      <a:pt x="59" y="9"/>
                    </a:lnTo>
                    <a:lnTo>
                      <a:pt x="81" y="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9" name="Freeform 5351"/>
              <p:cNvSpPr>
                <a:spLocks/>
              </p:cNvSpPr>
              <p:nvPr/>
            </p:nvSpPr>
            <p:spPr bwMode="auto">
              <a:xfrm>
                <a:off x="10096" y="16147"/>
                <a:ext cx="78" cy="81"/>
              </a:xfrm>
              <a:custGeom>
                <a:avLst/>
                <a:gdLst>
                  <a:gd name="T0" fmla="*/ 0 w 156"/>
                  <a:gd name="T1" fmla="*/ 0 h 162"/>
                  <a:gd name="T2" fmla="*/ 3 w 156"/>
                  <a:gd name="T3" fmla="*/ 0 h 162"/>
                  <a:gd name="T4" fmla="*/ 6 w 156"/>
                  <a:gd name="T5" fmla="*/ 8 h 162"/>
                  <a:gd name="T6" fmla="*/ 9 w 156"/>
                  <a:gd name="T7" fmla="*/ 13 h 162"/>
                  <a:gd name="T8" fmla="*/ 13 w 156"/>
                  <a:gd name="T9" fmla="*/ 18 h 162"/>
                  <a:gd name="T10" fmla="*/ 19 w 156"/>
                  <a:gd name="T11" fmla="*/ 21 h 162"/>
                  <a:gd name="T12" fmla="*/ 25 w 156"/>
                  <a:gd name="T13" fmla="*/ 24 h 162"/>
                  <a:gd name="T14" fmla="*/ 156 w 156"/>
                  <a:gd name="T15" fmla="*/ 76 h 162"/>
                  <a:gd name="T16" fmla="*/ 156 w 156"/>
                  <a:gd name="T17" fmla="*/ 81 h 162"/>
                  <a:gd name="T18" fmla="*/ 24 w 156"/>
                  <a:gd name="T19" fmla="*/ 138 h 162"/>
                  <a:gd name="T20" fmla="*/ 19 w 156"/>
                  <a:gd name="T21" fmla="*/ 142 h 162"/>
                  <a:gd name="T22" fmla="*/ 14 w 156"/>
                  <a:gd name="T23" fmla="*/ 143 h 162"/>
                  <a:gd name="T24" fmla="*/ 11 w 156"/>
                  <a:gd name="T25" fmla="*/ 145 h 162"/>
                  <a:gd name="T26" fmla="*/ 8 w 156"/>
                  <a:gd name="T27" fmla="*/ 148 h 162"/>
                  <a:gd name="T28" fmla="*/ 6 w 156"/>
                  <a:gd name="T29" fmla="*/ 151 h 162"/>
                  <a:gd name="T30" fmla="*/ 5 w 156"/>
                  <a:gd name="T31" fmla="*/ 156 h 162"/>
                  <a:gd name="T32" fmla="*/ 3 w 156"/>
                  <a:gd name="T33" fmla="*/ 162 h 162"/>
                  <a:gd name="T34" fmla="*/ 0 w 156"/>
                  <a:gd name="T35" fmla="*/ 162 h 162"/>
                  <a:gd name="T36" fmla="*/ 0 w 156"/>
                  <a:gd name="T37" fmla="*/ 100 h 162"/>
                  <a:gd name="T38" fmla="*/ 3 w 156"/>
                  <a:gd name="T39" fmla="*/ 100 h 162"/>
                  <a:gd name="T40" fmla="*/ 5 w 156"/>
                  <a:gd name="T41" fmla="*/ 107 h 162"/>
                  <a:gd name="T42" fmla="*/ 6 w 156"/>
                  <a:gd name="T43" fmla="*/ 111 h 162"/>
                  <a:gd name="T44" fmla="*/ 8 w 156"/>
                  <a:gd name="T45" fmla="*/ 113 h 162"/>
                  <a:gd name="T46" fmla="*/ 9 w 156"/>
                  <a:gd name="T47" fmla="*/ 116 h 162"/>
                  <a:gd name="T48" fmla="*/ 14 w 156"/>
                  <a:gd name="T49" fmla="*/ 116 h 162"/>
                  <a:gd name="T50" fmla="*/ 19 w 156"/>
                  <a:gd name="T51" fmla="*/ 116 h 162"/>
                  <a:gd name="T52" fmla="*/ 24 w 156"/>
                  <a:gd name="T53" fmla="*/ 115 h 162"/>
                  <a:gd name="T54" fmla="*/ 32 w 156"/>
                  <a:gd name="T55" fmla="*/ 111 h 162"/>
                  <a:gd name="T56" fmla="*/ 121 w 156"/>
                  <a:gd name="T57" fmla="*/ 73 h 162"/>
                  <a:gd name="T58" fmla="*/ 32 w 156"/>
                  <a:gd name="T59" fmla="*/ 37 h 162"/>
                  <a:gd name="T60" fmla="*/ 25 w 156"/>
                  <a:gd name="T61" fmla="*/ 34 h 162"/>
                  <a:gd name="T62" fmla="*/ 19 w 156"/>
                  <a:gd name="T63" fmla="*/ 32 h 162"/>
                  <a:gd name="T64" fmla="*/ 14 w 156"/>
                  <a:gd name="T65" fmla="*/ 32 h 162"/>
                  <a:gd name="T66" fmla="*/ 11 w 156"/>
                  <a:gd name="T67" fmla="*/ 32 h 162"/>
                  <a:gd name="T68" fmla="*/ 8 w 156"/>
                  <a:gd name="T69" fmla="*/ 35 h 162"/>
                  <a:gd name="T70" fmla="*/ 6 w 156"/>
                  <a:gd name="T71" fmla="*/ 37 h 162"/>
                  <a:gd name="T72" fmla="*/ 5 w 156"/>
                  <a:gd name="T73" fmla="*/ 41 h 162"/>
                  <a:gd name="T74" fmla="*/ 3 w 156"/>
                  <a:gd name="T75" fmla="*/ 46 h 162"/>
                  <a:gd name="T76" fmla="*/ 3 w 156"/>
                  <a:gd name="T77" fmla="*/ 48 h 162"/>
                  <a:gd name="T78" fmla="*/ 0 w 156"/>
                  <a:gd name="T79" fmla="*/ 48 h 162"/>
                  <a:gd name="T80" fmla="*/ 0 w 156"/>
                  <a:gd name="T8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62">
                    <a:moveTo>
                      <a:pt x="0" y="0"/>
                    </a:moveTo>
                    <a:lnTo>
                      <a:pt x="3" y="0"/>
                    </a:lnTo>
                    <a:lnTo>
                      <a:pt x="6" y="8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9" y="21"/>
                    </a:lnTo>
                    <a:lnTo>
                      <a:pt x="25" y="24"/>
                    </a:lnTo>
                    <a:lnTo>
                      <a:pt x="156" y="76"/>
                    </a:lnTo>
                    <a:lnTo>
                      <a:pt x="156" y="81"/>
                    </a:lnTo>
                    <a:lnTo>
                      <a:pt x="24" y="138"/>
                    </a:lnTo>
                    <a:lnTo>
                      <a:pt x="19" y="142"/>
                    </a:lnTo>
                    <a:lnTo>
                      <a:pt x="14" y="143"/>
                    </a:lnTo>
                    <a:lnTo>
                      <a:pt x="11" y="145"/>
                    </a:lnTo>
                    <a:lnTo>
                      <a:pt x="8" y="148"/>
                    </a:lnTo>
                    <a:lnTo>
                      <a:pt x="6" y="151"/>
                    </a:lnTo>
                    <a:lnTo>
                      <a:pt x="5" y="156"/>
                    </a:lnTo>
                    <a:lnTo>
                      <a:pt x="3" y="162"/>
                    </a:lnTo>
                    <a:lnTo>
                      <a:pt x="0" y="162"/>
                    </a:lnTo>
                    <a:lnTo>
                      <a:pt x="0" y="100"/>
                    </a:lnTo>
                    <a:lnTo>
                      <a:pt x="3" y="100"/>
                    </a:lnTo>
                    <a:lnTo>
                      <a:pt x="5" y="107"/>
                    </a:lnTo>
                    <a:lnTo>
                      <a:pt x="6" y="111"/>
                    </a:lnTo>
                    <a:lnTo>
                      <a:pt x="8" y="113"/>
                    </a:lnTo>
                    <a:lnTo>
                      <a:pt x="9" y="116"/>
                    </a:lnTo>
                    <a:lnTo>
                      <a:pt x="14" y="116"/>
                    </a:lnTo>
                    <a:lnTo>
                      <a:pt x="19" y="116"/>
                    </a:lnTo>
                    <a:lnTo>
                      <a:pt x="24" y="115"/>
                    </a:lnTo>
                    <a:lnTo>
                      <a:pt x="32" y="111"/>
                    </a:lnTo>
                    <a:lnTo>
                      <a:pt x="121" y="73"/>
                    </a:lnTo>
                    <a:lnTo>
                      <a:pt x="32" y="37"/>
                    </a:lnTo>
                    <a:lnTo>
                      <a:pt x="25" y="34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8" y="35"/>
                    </a:lnTo>
                    <a:lnTo>
                      <a:pt x="6" y="37"/>
                    </a:lnTo>
                    <a:lnTo>
                      <a:pt x="5" y="41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0" name="Freeform 5352"/>
              <p:cNvSpPr>
                <a:spLocks/>
              </p:cNvSpPr>
              <p:nvPr/>
            </p:nvSpPr>
            <p:spPr bwMode="auto">
              <a:xfrm>
                <a:off x="10092" y="16234"/>
                <a:ext cx="104" cy="32"/>
              </a:xfrm>
              <a:custGeom>
                <a:avLst/>
                <a:gdLst>
                  <a:gd name="T0" fmla="*/ 0 w 208"/>
                  <a:gd name="T1" fmla="*/ 0 h 64"/>
                  <a:gd name="T2" fmla="*/ 5 w 208"/>
                  <a:gd name="T3" fmla="*/ 0 h 64"/>
                  <a:gd name="T4" fmla="*/ 11 w 208"/>
                  <a:gd name="T5" fmla="*/ 9 h 64"/>
                  <a:gd name="T6" fmla="*/ 17 w 208"/>
                  <a:gd name="T7" fmla="*/ 17 h 64"/>
                  <a:gd name="T8" fmla="*/ 25 w 208"/>
                  <a:gd name="T9" fmla="*/ 24 h 64"/>
                  <a:gd name="T10" fmla="*/ 41 w 208"/>
                  <a:gd name="T11" fmla="*/ 32 h 64"/>
                  <a:gd name="T12" fmla="*/ 59 w 208"/>
                  <a:gd name="T13" fmla="*/ 36 h 64"/>
                  <a:gd name="T14" fmla="*/ 79 w 208"/>
                  <a:gd name="T15" fmla="*/ 40 h 64"/>
                  <a:gd name="T16" fmla="*/ 102 w 208"/>
                  <a:gd name="T17" fmla="*/ 41 h 64"/>
                  <a:gd name="T18" fmla="*/ 124 w 208"/>
                  <a:gd name="T19" fmla="*/ 40 h 64"/>
                  <a:gd name="T20" fmla="*/ 145 w 208"/>
                  <a:gd name="T21" fmla="*/ 38 h 64"/>
                  <a:gd name="T22" fmla="*/ 154 w 208"/>
                  <a:gd name="T23" fmla="*/ 35 h 64"/>
                  <a:gd name="T24" fmla="*/ 164 w 208"/>
                  <a:gd name="T25" fmla="*/ 33 h 64"/>
                  <a:gd name="T26" fmla="*/ 170 w 208"/>
                  <a:gd name="T27" fmla="*/ 30 h 64"/>
                  <a:gd name="T28" fmla="*/ 179 w 208"/>
                  <a:gd name="T29" fmla="*/ 25 h 64"/>
                  <a:gd name="T30" fmla="*/ 187 w 208"/>
                  <a:gd name="T31" fmla="*/ 19 h 64"/>
                  <a:gd name="T32" fmla="*/ 197 w 208"/>
                  <a:gd name="T33" fmla="*/ 11 h 64"/>
                  <a:gd name="T34" fmla="*/ 205 w 208"/>
                  <a:gd name="T35" fmla="*/ 0 h 64"/>
                  <a:gd name="T36" fmla="*/ 208 w 208"/>
                  <a:gd name="T37" fmla="*/ 0 h 64"/>
                  <a:gd name="T38" fmla="*/ 200 w 208"/>
                  <a:gd name="T39" fmla="*/ 16 h 64"/>
                  <a:gd name="T40" fmla="*/ 189 w 208"/>
                  <a:gd name="T41" fmla="*/ 29 h 64"/>
                  <a:gd name="T42" fmla="*/ 172 w 208"/>
                  <a:gd name="T43" fmla="*/ 43 h 64"/>
                  <a:gd name="T44" fmla="*/ 151 w 208"/>
                  <a:gd name="T45" fmla="*/ 54 h 64"/>
                  <a:gd name="T46" fmla="*/ 129 w 208"/>
                  <a:gd name="T47" fmla="*/ 60 h 64"/>
                  <a:gd name="T48" fmla="*/ 105 w 208"/>
                  <a:gd name="T49" fmla="*/ 64 h 64"/>
                  <a:gd name="T50" fmla="*/ 71 w 208"/>
                  <a:gd name="T51" fmla="*/ 59 h 64"/>
                  <a:gd name="T52" fmla="*/ 41 w 208"/>
                  <a:gd name="T53" fmla="*/ 46 h 64"/>
                  <a:gd name="T54" fmla="*/ 24 w 208"/>
                  <a:gd name="T55" fmla="*/ 33 h 64"/>
                  <a:gd name="T56" fmla="*/ 9 w 208"/>
                  <a:gd name="T57" fmla="*/ 17 h 64"/>
                  <a:gd name="T58" fmla="*/ 0 w 208"/>
                  <a:gd name="T5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8" h="64">
                    <a:moveTo>
                      <a:pt x="0" y="0"/>
                    </a:moveTo>
                    <a:lnTo>
                      <a:pt x="5" y="0"/>
                    </a:lnTo>
                    <a:lnTo>
                      <a:pt x="11" y="9"/>
                    </a:lnTo>
                    <a:lnTo>
                      <a:pt x="17" y="17"/>
                    </a:lnTo>
                    <a:lnTo>
                      <a:pt x="25" y="24"/>
                    </a:lnTo>
                    <a:lnTo>
                      <a:pt x="41" y="32"/>
                    </a:lnTo>
                    <a:lnTo>
                      <a:pt x="59" y="36"/>
                    </a:lnTo>
                    <a:lnTo>
                      <a:pt x="79" y="40"/>
                    </a:lnTo>
                    <a:lnTo>
                      <a:pt x="102" y="41"/>
                    </a:lnTo>
                    <a:lnTo>
                      <a:pt x="124" y="40"/>
                    </a:lnTo>
                    <a:lnTo>
                      <a:pt x="145" y="38"/>
                    </a:lnTo>
                    <a:lnTo>
                      <a:pt x="154" y="35"/>
                    </a:lnTo>
                    <a:lnTo>
                      <a:pt x="164" y="33"/>
                    </a:lnTo>
                    <a:lnTo>
                      <a:pt x="170" y="30"/>
                    </a:lnTo>
                    <a:lnTo>
                      <a:pt x="179" y="25"/>
                    </a:lnTo>
                    <a:lnTo>
                      <a:pt x="187" y="19"/>
                    </a:lnTo>
                    <a:lnTo>
                      <a:pt x="197" y="11"/>
                    </a:lnTo>
                    <a:lnTo>
                      <a:pt x="205" y="0"/>
                    </a:lnTo>
                    <a:lnTo>
                      <a:pt x="208" y="0"/>
                    </a:lnTo>
                    <a:lnTo>
                      <a:pt x="200" y="16"/>
                    </a:lnTo>
                    <a:lnTo>
                      <a:pt x="189" y="29"/>
                    </a:lnTo>
                    <a:lnTo>
                      <a:pt x="172" y="43"/>
                    </a:lnTo>
                    <a:lnTo>
                      <a:pt x="151" y="54"/>
                    </a:lnTo>
                    <a:lnTo>
                      <a:pt x="129" y="60"/>
                    </a:lnTo>
                    <a:lnTo>
                      <a:pt x="105" y="64"/>
                    </a:lnTo>
                    <a:lnTo>
                      <a:pt x="71" y="59"/>
                    </a:lnTo>
                    <a:lnTo>
                      <a:pt x="41" y="46"/>
                    </a:lnTo>
                    <a:lnTo>
                      <a:pt x="24" y="33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1" name="Freeform 5353"/>
              <p:cNvSpPr>
                <a:spLocks/>
              </p:cNvSpPr>
              <p:nvPr/>
            </p:nvSpPr>
            <p:spPr bwMode="auto">
              <a:xfrm>
                <a:off x="10170" y="16385"/>
                <a:ext cx="32" cy="25"/>
              </a:xfrm>
              <a:custGeom>
                <a:avLst/>
                <a:gdLst>
                  <a:gd name="T0" fmla="*/ 38 w 63"/>
                  <a:gd name="T1" fmla="*/ 0 h 51"/>
                  <a:gd name="T2" fmla="*/ 46 w 63"/>
                  <a:gd name="T3" fmla="*/ 3 h 51"/>
                  <a:gd name="T4" fmla="*/ 52 w 63"/>
                  <a:gd name="T5" fmla="*/ 6 h 51"/>
                  <a:gd name="T6" fmla="*/ 57 w 63"/>
                  <a:gd name="T7" fmla="*/ 9 h 51"/>
                  <a:gd name="T8" fmla="*/ 60 w 63"/>
                  <a:gd name="T9" fmla="*/ 14 h 51"/>
                  <a:gd name="T10" fmla="*/ 62 w 63"/>
                  <a:gd name="T11" fmla="*/ 21 h 51"/>
                  <a:gd name="T12" fmla="*/ 63 w 63"/>
                  <a:gd name="T13" fmla="*/ 25 h 51"/>
                  <a:gd name="T14" fmla="*/ 62 w 63"/>
                  <a:gd name="T15" fmla="*/ 32 h 51"/>
                  <a:gd name="T16" fmla="*/ 60 w 63"/>
                  <a:gd name="T17" fmla="*/ 38 h 51"/>
                  <a:gd name="T18" fmla="*/ 55 w 63"/>
                  <a:gd name="T19" fmla="*/ 43 h 51"/>
                  <a:gd name="T20" fmla="*/ 47 w 63"/>
                  <a:gd name="T21" fmla="*/ 48 h 51"/>
                  <a:gd name="T22" fmla="*/ 41 w 63"/>
                  <a:gd name="T23" fmla="*/ 51 h 51"/>
                  <a:gd name="T24" fmla="*/ 31 w 63"/>
                  <a:gd name="T25" fmla="*/ 51 h 51"/>
                  <a:gd name="T26" fmla="*/ 22 w 63"/>
                  <a:gd name="T27" fmla="*/ 51 h 51"/>
                  <a:gd name="T28" fmla="*/ 16 w 63"/>
                  <a:gd name="T29" fmla="*/ 48 h 51"/>
                  <a:gd name="T30" fmla="*/ 8 w 63"/>
                  <a:gd name="T31" fmla="*/ 43 h 51"/>
                  <a:gd name="T32" fmla="*/ 3 w 63"/>
                  <a:gd name="T33" fmla="*/ 36 h 51"/>
                  <a:gd name="T34" fmla="*/ 1 w 63"/>
                  <a:gd name="T35" fmla="*/ 30 h 51"/>
                  <a:gd name="T36" fmla="*/ 0 w 63"/>
                  <a:gd name="T37" fmla="*/ 22 h 51"/>
                  <a:gd name="T38" fmla="*/ 0 w 63"/>
                  <a:gd name="T39" fmla="*/ 17 h 51"/>
                  <a:gd name="T40" fmla="*/ 1 w 63"/>
                  <a:gd name="T41" fmla="*/ 13 h 51"/>
                  <a:gd name="T42" fmla="*/ 4 w 63"/>
                  <a:gd name="T43" fmla="*/ 8 h 51"/>
                  <a:gd name="T44" fmla="*/ 9 w 63"/>
                  <a:gd name="T45" fmla="*/ 3 h 51"/>
                  <a:gd name="T46" fmla="*/ 14 w 63"/>
                  <a:gd name="T47" fmla="*/ 1 h 51"/>
                  <a:gd name="T48" fmla="*/ 16 w 63"/>
                  <a:gd name="T49" fmla="*/ 3 h 51"/>
                  <a:gd name="T50" fmla="*/ 19 w 63"/>
                  <a:gd name="T51" fmla="*/ 3 h 51"/>
                  <a:gd name="T52" fmla="*/ 19 w 63"/>
                  <a:gd name="T53" fmla="*/ 6 h 51"/>
                  <a:gd name="T54" fmla="*/ 19 w 63"/>
                  <a:gd name="T55" fmla="*/ 8 h 51"/>
                  <a:gd name="T56" fmla="*/ 19 w 63"/>
                  <a:gd name="T57" fmla="*/ 11 h 51"/>
                  <a:gd name="T58" fmla="*/ 17 w 63"/>
                  <a:gd name="T59" fmla="*/ 14 h 51"/>
                  <a:gd name="T60" fmla="*/ 16 w 63"/>
                  <a:gd name="T61" fmla="*/ 14 h 51"/>
                  <a:gd name="T62" fmla="*/ 12 w 63"/>
                  <a:gd name="T63" fmla="*/ 16 h 51"/>
                  <a:gd name="T64" fmla="*/ 8 w 63"/>
                  <a:gd name="T65" fmla="*/ 16 h 51"/>
                  <a:gd name="T66" fmla="*/ 6 w 63"/>
                  <a:gd name="T67" fmla="*/ 19 h 51"/>
                  <a:gd name="T68" fmla="*/ 4 w 63"/>
                  <a:gd name="T69" fmla="*/ 21 h 51"/>
                  <a:gd name="T70" fmla="*/ 4 w 63"/>
                  <a:gd name="T71" fmla="*/ 25 h 51"/>
                  <a:gd name="T72" fmla="*/ 4 w 63"/>
                  <a:gd name="T73" fmla="*/ 29 h 51"/>
                  <a:gd name="T74" fmla="*/ 6 w 63"/>
                  <a:gd name="T75" fmla="*/ 32 h 51"/>
                  <a:gd name="T76" fmla="*/ 9 w 63"/>
                  <a:gd name="T77" fmla="*/ 35 h 51"/>
                  <a:gd name="T78" fmla="*/ 14 w 63"/>
                  <a:gd name="T79" fmla="*/ 38 h 51"/>
                  <a:gd name="T80" fmla="*/ 19 w 63"/>
                  <a:gd name="T81" fmla="*/ 40 h 51"/>
                  <a:gd name="T82" fmla="*/ 25 w 63"/>
                  <a:gd name="T83" fmla="*/ 41 h 51"/>
                  <a:gd name="T84" fmla="*/ 33 w 63"/>
                  <a:gd name="T85" fmla="*/ 40 h 51"/>
                  <a:gd name="T86" fmla="*/ 39 w 63"/>
                  <a:gd name="T87" fmla="*/ 38 h 51"/>
                  <a:gd name="T88" fmla="*/ 44 w 63"/>
                  <a:gd name="T89" fmla="*/ 35 h 51"/>
                  <a:gd name="T90" fmla="*/ 49 w 63"/>
                  <a:gd name="T91" fmla="*/ 32 h 51"/>
                  <a:gd name="T92" fmla="*/ 52 w 63"/>
                  <a:gd name="T93" fmla="*/ 27 h 51"/>
                  <a:gd name="T94" fmla="*/ 52 w 63"/>
                  <a:gd name="T95" fmla="*/ 21 h 51"/>
                  <a:gd name="T96" fmla="*/ 52 w 63"/>
                  <a:gd name="T97" fmla="*/ 14 h 51"/>
                  <a:gd name="T98" fmla="*/ 49 w 63"/>
                  <a:gd name="T99" fmla="*/ 9 h 51"/>
                  <a:gd name="T100" fmla="*/ 44 w 63"/>
                  <a:gd name="T101" fmla="*/ 6 h 51"/>
                  <a:gd name="T102" fmla="*/ 38 w 63"/>
                  <a:gd name="T103" fmla="*/ 1 h 51"/>
                  <a:gd name="T104" fmla="*/ 38 w 63"/>
                  <a:gd name="T10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51">
                    <a:moveTo>
                      <a:pt x="38" y="0"/>
                    </a:moveTo>
                    <a:lnTo>
                      <a:pt x="46" y="3"/>
                    </a:lnTo>
                    <a:lnTo>
                      <a:pt x="52" y="6"/>
                    </a:lnTo>
                    <a:lnTo>
                      <a:pt x="57" y="9"/>
                    </a:lnTo>
                    <a:lnTo>
                      <a:pt x="60" y="14"/>
                    </a:lnTo>
                    <a:lnTo>
                      <a:pt x="62" y="21"/>
                    </a:lnTo>
                    <a:lnTo>
                      <a:pt x="63" y="25"/>
                    </a:lnTo>
                    <a:lnTo>
                      <a:pt x="62" y="32"/>
                    </a:lnTo>
                    <a:lnTo>
                      <a:pt x="60" y="38"/>
                    </a:lnTo>
                    <a:lnTo>
                      <a:pt x="55" y="43"/>
                    </a:lnTo>
                    <a:lnTo>
                      <a:pt x="47" y="48"/>
                    </a:lnTo>
                    <a:lnTo>
                      <a:pt x="41" y="51"/>
                    </a:lnTo>
                    <a:lnTo>
                      <a:pt x="31" y="51"/>
                    </a:lnTo>
                    <a:lnTo>
                      <a:pt x="22" y="51"/>
                    </a:lnTo>
                    <a:lnTo>
                      <a:pt x="16" y="48"/>
                    </a:lnTo>
                    <a:lnTo>
                      <a:pt x="8" y="43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6" y="19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9" y="35"/>
                    </a:lnTo>
                    <a:lnTo>
                      <a:pt x="14" y="38"/>
                    </a:lnTo>
                    <a:lnTo>
                      <a:pt x="19" y="40"/>
                    </a:lnTo>
                    <a:lnTo>
                      <a:pt x="25" y="41"/>
                    </a:lnTo>
                    <a:lnTo>
                      <a:pt x="33" y="40"/>
                    </a:lnTo>
                    <a:lnTo>
                      <a:pt x="39" y="38"/>
                    </a:lnTo>
                    <a:lnTo>
                      <a:pt x="44" y="35"/>
                    </a:lnTo>
                    <a:lnTo>
                      <a:pt x="49" y="32"/>
                    </a:lnTo>
                    <a:lnTo>
                      <a:pt x="52" y="27"/>
                    </a:lnTo>
                    <a:lnTo>
                      <a:pt x="52" y="21"/>
                    </a:lnTo>
                    <a:lnTo>
                      <a:pt x="52" y="14"/>
                    </a:lnTo>
                    <a:lnTo>
                      <a:pt x="49" y="9"/>
                    </a:lnTo>
                    <a:lnTo>
                      <a:pt x="44" y="6"/>
                    </a:lnTo>
                    <a:lnTo>
                      <a:pt x="38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2" name="Freeform 5354"/>
              <p:cNvSpPr>
                <a:spLocks noEditPoints="1"/>
              </p:cNvSpPr>
              <p:nvPr/>
            </p:nvSpPr>
            <p:spPr bwMode="auto">
              <a:xfrm>
                <a:off x="10170" y="16355"/>
                <a:ext cx="32" cy="25"/>
              </a:xfrm>
              <a:custGeom>
                <a:avLst/>
                <a:gdLst>
                  <a:gd name="T0" fmla="*/ 20 w 63"/>
                  <a:gd name="T1" fmla="*/ 14 h 50"/>
                  <a:gd name="T2" fmla="*/ 16 w 63"/>
                  <a:gd name="T3" fmla="*/ 14 h 50"/>
                  <a:gd name="T4" fmla="*/ 12 w 63"/>
                  <a:gd name="T5" fmla="*/ 15 h 50"/>
                  <a:gd name="T6" fmla="*/ 9 w 63"/>
                  <a:gd name="T7" fmla="*/ 17 h 50"/>
                  <a:gd name="T8" fmla="*/ 6 w 63"/>
                  <a:gd name="T9" fmla="*/ 20 h 50"/>
                  <a:gd name="T10" fmla="*/ 4 w 63"/>
                  <a:gd name="T11" fmla="*/ 23 h 50"/>
                  <a:gd name="T12" fmla="*/ 4 w 63"/>
                  <a:gd name="T13" fmla="*/ 27 h 50"/>
                  <a:gd name="T14" fmla="*/ 6 w 63"/>
                  <a:gd name="T15" fmla="*/ 31 h 50"/>
                  <a:gd name="T16" fmla="*/ 8 w 63"/>
                  <a:gd name="T17" fmla="*/ 36 h 50"/>
                  <a:gd name="T18" fmla="*/ 12 w 63"/>
                  <a:gd name="T19" fmla="*/ 39 h 50"/>
                  <a:gd name="T20" fmla="*/ 16 w 63"/>
                  <a:gd name="T21" fmla="*/ 41 h 50"/>
                  <a:gd name="T22" fmla="*/ 20 w 63"/>
                  <a:gd name="T23" fmla="*/ 41 h 50"/>
                  <a:gd name="T24" fmla="*/ 20 w 63"/>
                  <a:gd name="T25" fmla="*/ 14 h 50"/>
                  <a:gd name="T26" fmla="*/ 23 w 63"/>
                  <a:gd name="T27" fmla="*/ 0 h 50"/>
                  <a:gd name="T28" fmla="*/ 23 w 63"/>
                  <a:gd name="T29" fmla="*/ 41 h 50"/>
                  <a:gd name="T30" fmla="*/ 31 w 63"/>
                  <a:gd name="T31" fmla="*/ 41 h 50"/>
                  <a:gd name="T32" fmla="*/ 39 w 63"/>
                  <a:gd name="T33" fmla="*/ 39 h 50"/>
                  <a:gd name="T34" fmla="*/ 44 w 63"/>
                  <a:gd name="T35" fmla="*/ 34 h 50"/>
                  <a:gd name="T36" fmla="*/ 49 w 63"/>
                  <a:gd name="T37" fmla="*/ 30 h 50"/>
                  <a:gd name="T38" fmla="*/ 52 w 63"/>
                  <a:gd name="T39" fmla="*/ 25 h 50"/>
                  <a:gd name="T40" fmla="*/ 52 w 63"/>
                  <a:gd name="T41" fmla="*/ 20 h 50"/>
                  <a:gd name="T42" fmla="*/ 52 w 63"/>
                  <a:gd name="T43" fmla="*/ 14 h 50"/>
                  <a:gd name="T44" fmla="*/ 49 w 63"/>
                  <a:gd name="T45" fmla="*/ 9 h 50"/>
                  <a:gd name="T46" fmla="*/ 44 w 63"/>
                  <a:gd name="T47" fmla="*/ 6 h 50"/>
                  <a:gd name="T48" fmla="*/ 38 w 63"/>
                  <a:gd name="T49" fmla="*/ 1 h 50"/>
                  <a:gd name="T50" fmla="*/ 39 w 63"/>
                  <a:gd name="T51" fmla="*/ 0 h 50"/>
                  <a:gd name="T52" fmla="*/ 46 w 63"/>
                  <a:gd name="T53" fmla="*/ 1 h 50"/>
                  <a:gd name="T54" fmla="*/ 51 w 63"/>
                  <a:gd name="T55" fmla="*/ 4 h 50"/>
                  <a:gd name="T56" fmla="*/ 55 w 63"/>
                  <a:gd name="T57" fmla="*/ 7 h 50"/>
                  <a:gd name="T58" fmla="*/ 60 w 63"/>
                  <a:gd name="T59" fmla="*/ 12 h 50"/>
                  <a:gd name="T60" fmla="*/ 62 w 63"/>
                  <a:gd name="T61" fmla="*/ 19 h 50"/>
                  <a:gd name="T62" fmla="*/ 63 w 63"/>
                  <a:gd name="T63" fmla="*/ 25 h 50"/>
                  <a:gd name="T64" fmla="*/ 62 w 63"/>
                  <a:gd name="T65" fmla="*/ 31 h 50"/>
                  <a:gd name="T66" fmla="*/ 60 w 63"/>
                  <a:gd name="T67" fmla="*/ 38 h 50"/>
                  <a:gd name="T68" fmla="*/ 55 w 63"/>
                  <a:gd name="T69" fmla="*/ 42 h 50"/>
                  <a:gd name="T70" fmla="*/ 49 w 63"/>
                  <a:gd name="T71" fmla="*/ 47 h 50"/>
                  <a:gd name="T72" fmla="*/ 41 w 63"/>
                  <a:gd name="T73" fmla="*/ 50 h 50"/>
                  <a:gd name="T74" fmla="*/ 31 w 63"/>
                  <a:gd name="T75" fmla="*/ 50 h 50"/>
                  <a:gd name="T76" fmla="*/ 25 w 63"/>
                  <a:gd name="T77" fmla="*/ 50 h 50"/>
                  <a:gd name="T78" fmla="*/ 19 w 63"/>
                  <a:gd name="T79" fmla="*/ 49 h 50"/>
                  <a:gd name="T80" fmla="*/ 12 w 63"/>
                  <a:gd name="T81" fmla="*/ 46 h 50"/>
                  <a:gd name="T82" fmla="*/ 8 w 63"/>
                  <a:gd name="T83" fmla="*/ 42 h 50"/>
                  <a:gd name="T84" fmla="*/ 3 w 63"/>
                  <a:gd name="T85" fmla="*/ 38 h 50"/>
                  <a:gd name="T86" fmla="*/ 1 w 63"/>
                  <a:gd name="T87" fmla="*/ 30 h 50"/>
                  <a:gd name="T88" fmla="*/ 0 w 63"/>
                  <a:gd name="T89" fmla="*/ 23 h 50"/>
                  <a:gd name="T90" fmla="*/ 0 w 63"/>
                  <a:gd name="T91" fmla="*/ 17 h 50"/>
                  <a:gd name="T92" fmla="*/ 3 w 63"/>
                  <a:gd name="T93" fmla="*/ 11 h 50"/>
                  <a:gd name="T94" fmla="*/ 6 w 63"/>
                  <a:gd name="T95" fmla="*/ 6 h 50"/>
                  <a:gd name="T96" fmla="*/ 11 w 63"/>
                  <a:gd name="T97" fmla="*/ 3 h 50"/>
                  <a:gd name="T98" fmla="*/ 17 w 63"/>
                  <a:gd name="T99" fmla="*/ 1 h 50"/>
                  <a:gd name="T100" fmla="*/ 23 w 63"/>
                  <a:gd name="T10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" h="50">
                    <a:moveTo>
                      <a:pt x="20" y="14"/>
                    </a:moveTo>
                    <a:lnTo>
                      <a:pt x="16" y="14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4" y="23"/>
                    </a:lnTo>
                    <a:lnTo>
                      <a:pt x="4" y="27"/>
                    </a:lnTo>
                    <a:lnTo>
                      <a:pt x="6" y="31"/>
                    </a:lnTo>
                    <a:lnTo>
                      <a:pt x="8" y="36"/>
                    </a:lnTo>
                    <a:lnTo>
                      <a:pt x="12" y="39"/>
                    </a:lnTo>
                    <a:lnTo>
                      <a:pt x="16" y="41"/>
                    </a:lnTo>
                    <a:lnTo>
                      <a:pt x="20" y="41"/>
                    </a:lnTo>
                    <a:lnTo>
                      <a:pt x="20" y="14"/>
                    </a:lnTo>
                    <a:close/>
                    <a:moveTo>
                      <a:pt x="23" y="0"/>
                    </a:moveTo>
                    <a:lnTo>
                      <a:pt x="23" y="41"/>
                    </a:lnTo>
                    <a:lnTo>
                      <a:pt x="31" y="41"/>
                    </a:lnTo>
                    <a:lnTo>
                      <a:pt x="39" y="39"/>
                    </a:lnTo>
                    <a:lnTo>
                      <a:pt x="44" y="34"/>
                    </a:lnTo>
                    <a:lnTo>
                      <a:pt x="49" y="30"/>
                    </a:lnTo>
                    <a:lnTo>
                      <a:pt x="52" y="25"/>
                    </a:lnTo>
                    <a:lnTo>
                      <a:pt x="52" y="20"/>
                    </a:lnTo>
                    <a:lnTo>
                      <a:pt x="52" y="14"/>
                    </a:lnTo>
                    <a:lnTo>
                      <a:pt x="49" y="9"/>
                    </a:lnTo>
                    <a:lnTo>
                      <a:pt x="44" y="6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6" y="1"/>
                    </a:lnTo>
                    <a:lnTo>
                      <a:pt x="51" y="4"/>
                    </a:lnTo>
                    <a:lnTo>
                      <a:pt x="55" y="7"/>
                    </a:lnTo>
                    <a:lnTo>
                      <a:pt x="60" y="12"/>
                    </a:lnTo>
                    <a:lnTo>
                      <a:pt x="62" y="19"/>
                    </a:lnTo>
                    <a:lnTo>
                      <a:pt x="63" y="25"/>
                    </a:lnTo>
                    <a:lnTo>
                      <a:pt x="62" y="31"/>
                    </a:lnTo>
                    <a:lnTo>
                      <a:pt x="60" y="38"/>
                    </a:lnTo>
                    <a:lnTo>
                      <a:pt x="55" y="42"/>
                    </a:lnTo>
                    <a:lnTo>
                      <a:pt x="49" y="47"/>
                    </a:lnTo>
                    <a:lnTo>
                      <a:pt x="41" y="50"/>
                    </a:lnTo>
                    <a:lnTo>
                      <a:pt x="31" y="50"/>
                    </a:lnTo>
                    <a:lnTo>
                      <a:pt x="25" y="50"/>
                    </a:lnTo>
                    <a:lnTo>
                      <a:pt x="19" y="49"/>
                    </a:lnTo>
                    <a:lnTo>
                      <a:pt x="12" y="46"/>
                    </a:lnTo>
                    <a:lnTo>
                      <a:pt x="8" y="42"/>
                    </a:lnTo>
                    <a:lnTo>
                      <a:pt x="3" y="38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7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3" name="Freeform 5355"/>
              <p:cNvSpPr>
                <a:spLocks/>
              </p:cNvSpPr>
              <p:nvPr/>
            </p:nvSpPr>
            <p:spPr bwMode="auto">
              <a:xfrm>
                <a:off x="10154" y="16336"/>
                <a:ext cx="47" cy="15"/>
              </a:xfrm>
              <a:custGeom>
                <a:avLst/>
                <a:gdLst>
                  <a:gd name="T0" fmla="*/ 90 w 94"/>
                  <a:gd name="T1" fmla="*/ 0 h 31"/>
                  <a:gd name="T2" fmla="*/ 94 w 94"/>
                  <a:gd name="T3" fmla="*/ 0 h 31"/>
                  <a:gd name="T4" fmla="*/ 94 w 94"/>
                  <a:gd name="T5" fmla="*/ 29 h 31"/>
                  <a:gd name="T6" fmla="*/ 90 w 94"/>
                  <a:gd name="T7" fmla="*/ 29 h 31"/>
                  <a:gd name="T8" fmla="*/ 90 w 94"/>
                  <a:gd name="T9" fmla="*/ 26 h 31"/>
                  <a:gd name="T10" fmla="*/ 90 w 94"/>
                  <a:gd name="T11" fmla="*/ 24 h 31"/>
                  <a:gd name="T12" fmla="*/ 89 w 94"/>
                  <a:gd name="T13" fmla="*/ 23 h 31"/>
                  <a:gd name="T14" fmla="*/ 87 w 94"/>
                  <a:gd name="T15" fmla="*/ 21 h 31"/>
                  <a:gd name="T16" fmla="*/ 84 w 94"/>
                  <a:gd name="T17" fmla="*/ 21 h 31"/>
                  <a:gd name="T18" fmla="*/ 79 w 94"/>
                  <a:gd name="T19" fmla="*/ 21 h 31"/>
                  <a:gd name="T20" fmla="*/ 25 w 94"/>
                  <a:gd name="T21" fmla="*/ 21 h 31"/>
                  <a:gd name="T22" fmla="*/ 19 w 94"/>
                  <a:gd name="T23" fmla="*/ 21 h 31"/>
                  <a:gd name="T24" fmla="*/ 16 w 94"/>
                  <a:gd name="T25" fmla="*/ 21 h 31"/>
                  <a:gd name="T26" fmla="*/ 13 w 94"/>
                  <a:gd name="T27" fmla="*/ 21 h 31"/>
                  <a:gd name="T28" fmla="*/ 11 w 94"/>
                  <a:gd name="T29" fmla="*/ 21 h 31"/>
                  <a:gd name="T30" fmla="*/ 9 w 94"/>
                  <a:gd name="T31" fmla="*/ 23 h 31"/>
                  <a:gd name="T32" fmla="*/ 9 w 94"/>
                  <a:gd name="T33" fmla="*/ 24 h 31"/>
                  <a:gd name="T34" fmla="*/ 9 w 94"/>
                  <a:gd name="T35" fmla="*/ 24 h 31"/>
                  <a:gd name="T36" fmla="*/ 9 w 94"/>
                  <a:gd name="T37" fmla="*/ 27 h 31"/>
                  <a:gd name="T38" fmla="*/ 9 w 94"/>
                  <a:gd name="T39" fmla="*/ 29 h 31"/>
                  <a:gd name="T40" fmla="*/ 8 w 94"/>
                  <a:gd name="T41" fmla="*/ 31 h 31"/>
                  <a:gd name="T42" fmla="*/ 0 w 94"/>
                  <a:gd name="T43" fmla="*/ 13 h 31"/>
                  <a:gd name="T44" fmla="*/ 0 w 94"/>
                  <a:gd name="T45" fmla="*/ 10 h 31"/>
                  <a:gd name="T46" fmla="*/ 79 w 94"/>
                  <a:gd name="T47" fmla="*/ 10 h 31"/>
                  <a:gd name="T48" fmla="*/ 84 w 94"/>
                  <a:gd name="T49" fmla="*/ 10 h 31"/>
                  <a:gd name="T50" fmla="*/ 87 w 94"/>
                  <a:gd name="T51" fmla="*/ 8 h 31"/>
                  <a:gd name="T52" fmla="*/ 89 w 94"/>
                  <a:gd name="T53" fmla="*/ 8 h 31"/>
                  <a:gd name="T54" fmla="*/ 90 w 94"/>
                  <a:gd name="T55" fmla="*/ 7 h 31"/>
                  <a:gd name="T56" fmla="*/ 90 w 94"/>
                  <a:gd name="T57" fmla="*/ 4 h 31"/>
                  <a:gd name="T58" fmla="*/ 90 w 94"/>
                  <a:gd name="T5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4" h="31">
                    <a:moveTo>
                      <a:pt x="90" y="0"/>
                    </a:moveTo>
                    <a:lnTo>
                      <a:pt x="94" y="0"/>
                    </a:lnTo>
                    <a:lnTo>
                      <a:pt x="94" y="29"/>
                    </a:lnTo>
                    <a:lnTo>
                      <a:pt x="90" y="29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7" y="21"/>
                    </a:lnTo>
                    <a:lnTo>
                      <a:pt x="84" y="21"/>
                    </a:lnTo>
                    <a:lnTo>
                      <a:pt x="79" y="21"/>
                    </a:lnTo>
                    <a:lnTo>
                      <a:pt x="25" y="21"/>
                    </a:lnTo>
                    <a:lnTo>
                      <a:pt x="19" y="21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8" y="31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79" y="10"/>
                    </a:lnTo>
                    <a:lnTo>
                      <a:pt x="84" y="10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90" y="7"/>
                    </a:lnTo>
                    <a:lnTo>
                      <a:pt x="90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4" name="Freeform 5356"/>
              <p:cNvSpPr>
                <a:spLocks/>
              </p:cNvSpPr>
              <p:nvPr/>
            </p:nvSpPr>
            <p:spPr bwMode="auto">
              <a:xfrm>
                <a:off x="10154" y="16318"/>
                <a:ext cx="47" cy="15"/>
              </a:xfrm>
              <a:custGeom>
                <a:avLst/>
                <a:gdLst>
                  <a:gd name="T0" fmla="*/ 90 w 94"/>
                  <a:gd name="T1" fmla="*/ 0 h 31"/>
                  <a:gd name="T2" fmla="*/ 94 w 94"/>
                  <a:gd name="T3" fmla="*/ 0 h 31"/>
                  <a:gd name="T4" fmla="*/ 94 w 94"/>
                  <a:gd name="T5" fmla="*/ 31 h 31"/>
                  <a:gd name="T6" fmla="*/ 90 w 94"/>
                  <a:gd name="T7" fmla="*/ 31 h 31"/>
                  <a:gd name="T8" fmla="*/ 90 w 94"/>
                  <a:gd name="T9" fmla="*/ 26 h 31"/>
                  <a:gd name="T10" fmla="*/ 90 w 94"/>
                  <a:gd name="T11" fmla="*/ 24 h 31"/>
                  <a:gd name="T12" fmla="*/ 89 w 94"/>
                  <a:gd name="T13" fmla="*/ 23 h 31"/>
                  <a:gd name="T14" fmla="*/ 87 w 94"/>
                  <a:gd name="T15" fmla="*/ 23 h 31"/>
                  <a:gd name="T16" fmla="*/ 84 w 94"/>
                  <a:gd name="T17" fmla="*/ 21 h 31"/>
                  <a:gd name="T18" fmla="*/ 79 w 94"/>
                  <a:gd name="T19" fmla="*/ 21 h 31"/>
                  <a:gd name="T20" fmla="*/ 25 w 94"/>
                  <a:gd name="T21" fmla="*/ 21 h 31"/>
                  <a:gd name="T22" fmla="*/ 19 w 94"/>
                  <a:gd name="T23" fmla="*/ 21 h 31"/>
                  <a:gd name="T24" fmla="*/ 16 w 94"/>
                  <a:gd name="T25" fmla="*/ 21 h 31"/>
                  <a:gd name="T26" fmla="*/ 13 w 94"/>
                  <a:gd name="T27" fmla="*/ 21 h 31"/>
                  <a:gd name="T28" fmla="*/ 11 w 94"/>
                  <a:gd name="T29" fmla="*/ 23 h 31"/>
                  <a:gd name="T30" fmla="*/ 9 w 94"/>
                  <a:gd name="T31" fmla="*/ 23 h 31"/>
                  <a:gd name="T32" fmla="*/ 9 w 94"/>
                  <a:gd name="T33" fmla="*/ 24 h 31"/>
                  <a:gd name="T34" fmla="*/ 9 w 94"/>
                  <a:gd name="T35" fmla="*/ 26 h 31"/>
                  <a:gd name="T36" fmla="*/ 9 w 94"/>
                  <a:gd name="T37" fmla="*/ 27 h 31"/>
                  <a:gd name="T38" fmla="*/ 9 w 94"/>
                  <a:gd name="T39" fmla="*/ 31 h 31"/>
                  <a:gd name="T40" fmla="*/ 8 w 94"/>
                  <a:gd name="T41" fmla="*/ 31 h 31"/>
                  <a:gd name="T42" fmla="*/ 0 w 94"/>
                  <a:gd name="T43" fmla="*/ 13 h 31"/>
                  <a:gd name="T44" fmla="*/ 0 w 94"/>
                  <a:gd name="T45" fmla="*/ 10 h 31"/>
                  <a:gd name="T46" fmla="*/ 79 w 94"/>
                  <a:gd name="T47" fmla="*/ 10 h 31"/>
                  <a:gd name="T48" fmla="*/ 84 w 94"/>
                  <a:gd name="T49" fmla="*/ 10 h 31"/>
                  <a:gd name="T50" fmla="*/ 87 w 94"/>
                  <a:gd name="T51" fmla="*/ 10 h 31"/>
                  <a:gd name="T52" fmla="*/ 89 w 94"/>
                  <a:gd name="T53" fmla="*/ 8 h 31"/>
                  <a:gd name="T54" fmla="*/ 90 w 94"/>
                  <a:gd name="T55" fmla="*/ 7 h 31"/>
                  <a:gd name="T56" fmla="*/ 90 w 94"/>
                  <a:gd name="T57" fmla="*/ 5 h 31"/>
                  <a:gd name="T58" fmla="*/ 90 w 94"/>
                  <a:gd name="T5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4" h="31">
                    <a:moveTo>
                      <a:pt x="90" y="0"/>
                    </a:moveTo>
                    <a:lnTo>
                      <a:pt x="94" y="0"/>
                    </a:lnTo>
                    <a:lnTo>
                      <a:pt x="94" y="31"/>
                    </a:lnTo>
                    <a:lnTo>
                      <a:pt x="90" y="31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7" y="23"/>
                    </a:lnTo>
                    <a:lnTo>
                      <a:pt x="84" y="21"/>
                    </a:lnTo>
                    <a:lnTo>
                      <a:pt x="79" y="21"/>
                    </a:lnTo>
                    <a:lnTo>
                      <a:pt x="25" y="21"/>
                    </a:lnTo>
                    <a:lnTo>
                      <a:pt x="19" y="21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79" y="10"/>
                    </a:lnTo>
                    <a:lnTo>
                      <a:pt x="84" y="10"/>
                    </a:lnTo>
                    <a:lnTo>
                      <a:pt x="87" y="10"/>
                    </a:lnTo>
                    <a:lnTo>
                      <a:pt x="89" y="8"/>
                    </a:lnTo>
                    <a:lnTo>
                      <a:pt x="90" y="7"/>
                    </a:lnTo>
                    <a:lnTo>
                      <a:pt x="90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5" name="Freeform 5357"/>
              <p:cNvSpPr>
                <a:spLocks/>
              </p:cNvSpPr>
              <p:nvPr/>
            </p:nvSpPr>
            <p:spPr bwMode="auto">
              <a:xfrm>
                <a:off x="10096" y="16397"/>
                <a:ext cx="78" cy="69"/>
              </a:xfrm>
              <a:custGeom>
                <a:avLst/>
                <a:gdLst>
                  <a:gd name="T0" fmla="*/ 0 w 156"/>
                  <a:gd name="T1" fmla="*/ 0 h 138"/>
                  <a:gd name="T2" fmla="*/ 3 w 156"/>
                  <a:gd name="T3" fmla="*/ 1 h 138"/>
                  <a:gd name="T4" fmla="*/ 5 w 156"/>
                  <a:gd name="T5" fmla="*/ 6 h 138"/>
                  <a:gd name="T6" fmla="*/ 6 w 156"/>
                  <a:gd name="T7" fmla="*/ 9 h 138"/>
                  <a:gd name="T8" fmla="*/ 9 w 156"/>
                  <a:gd name="T9" fmla="*/ 16 h 138"/>
                  <a:gd name="T10" fmla="*/ 14 w 156"/>
                  <a:gd name="T11" fmla="*/ 22 h 138"/>
                  <a:gd name="T12" fmla="*/ 19 w 156"/>
                  <a:gd name="T13" fmla="*/ 25 h 138"/>
                  <a:gd name="T14" fmla="*/ 24 w 156"/>
                  <a:gd name="T15" fmla="*/ 30 h 138"/>
                  <a:gd name="T16" fmla="*/ 30 w 156"/>
                  <a:gd name="T17" fmla="*/ 35 h 138"/>
                  <a:gd name="T18" fmla="*/ 38 w 156"/>
                  <a:gd name="T19" fmla="*/ 41 h 138"/>
                  <a:gd name="T20" fmla="*/ 156 w 156"/>
                  <a:gd name="T21" fmla="*/ 127 h 138"/>
                  <a:gd name="T22" fmla="*/ 156 w 156"/>
                  <a:gd name="T23" fmla="*/ 132 h 138"/>
                  <a:gd name="T24" fmla="*/ 28 w 156"/>
                  <a:gd name="T25" fmla="*/ 119 h 138"/>
                  <a:gd name="T26" fmla="*/ 22 w 156"/>
                  <a:gd name="T27" fmla="*/ 119 h 138"/>
                  <a:gd name="T28" fmla="*/ 19 w 156"/>
                  <a:gd name="T29" fmla="*/ 119 h 138"/>
                  <a:gd name="T30" fmla="*/ 16 w 156"/>
                  <a:gd name="T31" fmla="*/ 119 h 138"/>
                  <a:gd name="T32" fmla="*/ 13 w 156"/>
                  <a:gd name="T33" fmla="*/ 119 h 138"/>
                  <a:gd name="T34" fmla="*/ 9 w 156"/>
                  <a:gd name="T35" fmla="*/ 121 h 138"/>
                  <a:gd name="T36" fmla="*/ 8 w 156"/>
                  <a:gd name="T37" fmla="*/ 122 h 138"/>
                  <a:gd name="T38" fmla="*/ 5 w 156"/>
                  <a:gd name="T39" fmla="*/ 125 h 138"/>
                  <a:gd name="T40" fmla="*/ 5 w 156"/>
                  <a:gd name="T41" fmla="*/ 128 h 138"/>
                  <a:gd name="T42" fmla="*/ 3 w 156"/>
                  <a:gd name="T43" fmla="*/ 133 h 138"/>
                  <a:gd name="T44" fmla="*/ 3 w 156"/>
                  <a:gd name="T45" fmla="*/ 138 h 138"/>
                  <a:gd name="T46" fmla="*/ 0 w 156"/>
                  <a:gd name="T47" fmla="*/ 136 h 138"/>
                  <a:gd name="T48" fmla="*/ 0 w 156"/>
                  <a:gd name="T49" fmla="*/ 76 h 138"/>
                  <a:gd name="T50" fmla="*/ 3 w 156"/>
                  <a:gd name="T51" fmla="*/ 78 h 138"/>
                  <a:gd name="T52" fmla="*/ 3 w 156"/>
                  <a:gd name="T53" fmla="*/ 84 h 138"/>
                  <a:gd name="T54" fmla="*/ 5 w 156"/>
                  <a:gd name="T55" fmla="*/ 87 h 138"/>
                  <a:gd name="T56" fmla="*/ 6 w 156"/>
                  <a:gd name="T57" fmla="*/ 90 h 138"/>
                  <a:gd name="T58" fmla="*/ 8 w 156"/>
                  <a:gd name="T59" fmla="*/ 95 h 138"/>
                  <a:gd name="T60" fmla="*/ 13 w 156"/>
                  <a:gd name="T61" fmla="*/ 97 h 138"/>
                  <a:gd name="T62" fmla="*/ 14 w 156"/>
                  <a:gd name="T63" fmla="*/ 98 h 138"/>
                  <a:gd name="T64" fmla="*/ 19 w 156"/>
                  <a:gd name="T65" fmla="*/ 98 h 138"/>
                  <a:gd name="T66" fmla="*/ 27 w 156"/>
                  <a:gd name="T67" fmla="*/ 100 h 138"/>
                  <a:gd name="T68" fmla="*/ 117 w 156"/>
                  <a:gd name="T69" fmla="*/ 108 h 138"/>
                  <a:gd name="T70" fmla="*/ 36 w 156"/>
                  <a:gd name="T71" fmla="*/ 49 h 138"/>
                  <a:gd name="T72" fmla="*/ 30 w 156"/>
                  <a:gd name="T73" fmla="*/ 44 h 138"/>
                  <a:gd name="T74" fmla="*/ 25 w 156"/>
                  <a:gd name="T75" fmla="*/ 41 h 138"/>
                  <a:gd name="T76" fmla="*/ 21 w 156"/>
                  <a:gd name="T77" fmla="*/ 38 h 138"/>
                  <a:gd name="T78" fmla="*/ 17 w 156"/>
                  <a:gd name="T79" fmla="*/ 36 h 138"/>
                  <a:gd name="T80" fmla="*/ 14 w 156"/>
                  <a:gd name="T81" fmla="*/ 35 h 138"/>
                  <a:gd name="T82" fmla="*/ 11 w 156"/>
                  <a:gd name="T83" fmla="*/ 35 h 138"/>
                  <a:gd name="T84" fmla="*/ 9 w 156"/>
                  <a:gd name="T85" fmla="*/ 35 h 138"/>
                  <a:gd name="T86" fmla="*/ 6 w 156"/>
                  <a:gd name="T87" fmla="*/ 36 h 138"/>
                  <a:gd name="T88" fmla="*/ 5 w 156"/>
                  <a:gd name="T89" fmla="*/ 41 h 138"/>
                  <a:gd name="T90" fmla="*/ 3 w 156"/>
                  <a:gd name="T91" fmla="*/ 47 h 138"/>
                  <a:gd name="T92" fmla="*/ 0 w 156"/>
                  <a:gd name="T93" fmla="*/ 46 h 138"/>
                  <a:gd name="T94" fmla="*/ 0 w 156"/>
                  <a:gd name="T9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6" h="138">
                    <a:moveTo>
                      <a:pt x="0" y="0"/>
                    </a:moveTo>
                    <a:lnTo>
                      <a:pt x="3" y="1"/>
                    </a:lnTo>
                    <a:lnTo>
                      <a:pt x="5" y="6"/>
                    </a:lnTo>
                    <a:lnTo>
                      <a:pt x="6" y="9"/>
                    </a:lnTo>
                    <a:lnTo>
                      <a:pt x="9" y="16"/>
                    </a:lnTo>
                    <a:lnTo>
                      <a:pt x="14" y="22"/>
                    </a:lnTo>
                    <a:lnTo>
                      <a:pt x="19" y="25"/>
                    </a:lnTo>
                    <a:lnTo>
                      <a:pt x="24" y="30"/>
                    </a:lnTo>
                    <a:lnTo>
                      <a:pt x="30" y="35"/>
                    </a:lnTo>
                    <a:lnTo>
                      <a:pt x="38" y="41"/>
                    </a:lnTo>
                    <a:lnTo>
                      <a:pt x="156" y="127"/>
                    </a:lnTo>
                    <a:lnTo>
                      <a:pt x="156" y="132"/>
                    </a:lnTo>
                    <a:lnTo>
                      <a:pt x="28" y="119"/>
                    </a:lnTo>
                    <a:lnTo>
                      <a:pt x="22" y="119"/>
                    </a:lnTo>
                    <a:lnTo>
                      <a:pt x="19" y="119"/>
                    </a:lnTo>
                    <a:lnTo>
                      <a:pt x="16" y="119"/>
                    </a:lnTo>
                    <a:lnTo>
                      <a:pt x="13" y="119"/>
                    </a:lnTo>
                    <a:lnTo>
                      <a:pt x="9" y="121"/>
                    </a:lnTo>
                    <a:lnTo>
                      <a:pt x="8" y="122"/>
                    </a:lnTo>
                    <a:lnTo>
                      <a:pt x="5" y="125"/>
                    </a:lnTo>
                    <a:lnTo>
                      <a:pt x="5" y="128"/>
                    </a:lnTo>
                    <a:lnTo>
                      <a:pt x="3" y="133"/>
                    </a:lnTo>
                    <a:lnTo>
                      <a:pt x="3" y="138"/>
                    </a:lnTo>
                    <a:lnTo>
                      <a:pt x="0" y="136"/>
                    </a:lnTo>
                    <a:lnTo>
                      <a:pt x="0" y="76"/>
                    </a:lnTo>
                    <a:lnTo>
                      <a:pt x="3" y="78"/>
                    </a:lnTo>
                    <a:lnTo>
                      <a:pt x="3" y="84"/>
                    </a:lnTo>
                    <a:lnTo>
                      <a:pt x="5" y="87"/>
                    </a:lnTo>
                    <a:lnTo>
                      <a:pt x="6" y="90"/>
                    </a:lnTo>
                    <a:lnTo>
                      <a:pt x="8" y="95"/>
                    </a:lnTo>
                    <a:lnTo>
                      <a:pt x="13" y="97"/>
                    </a:lnTo>
                    <a:lnTo>
                      <a:pt x="14" y="98"/>
                    </a:lnTo>
                    <a:lnTo>
                      <a:pt x="19" y="98"/>
                    </a:lnTo>
                    <a:lnTo>
                      <a:pt x="27" y="100"/>
                    </a:lnTo>
                    <a:lnTo>
                      <a:pt x="117" y="108"/>
                    </a:lnTo>
                    <a:lnTo>
                      <a:pt x="36" y="49"/>
                    </a:lnTo>
                    <a:lnTo>
                      <a:pt x="30" y="44"/>
                    </a:lnTo>
                    <a:lnTo>
                      <a:pt x="25" y="41"/>
                    </a:lnTo>
                    <a:lnTo>
                      <a:pt x="21" y="38"/>
                    </a:lnTo>
                    <a:lnTo>
                      <a:pt x="17" y="36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6" y="36"/>
                    </a:lnTo>
                    <a:lnTo>
                      <a:pt x="5" y="41"/>
                    </a:lnTo>
                    <a:lnTo>
                      <a:pt x="3" y="47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6" name="Line 5358"/>
              <p:cNvSpPr>
                <a:spLocks noChangeShapeType="1"/>
              </p:cNvSpPr>
              <p:nvPr/>
            </p:nvSpPr>
            <p:spPr bwMode="auto">
              <a:xfrm flipH="1">
                <a:off x="12608" y="16899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7" name="Freeform 5359"/>
              <p:cNvSpPr>
                <a:spLocks noEditPoints="1"/>
              </p:cNvSpPr>
              <p:nvPr/>
            </p:nvSpPr>
            <p:spPr bwMode="auto">
              <a:xfrm>
                <a:off x="10372" y="15775"/>
                <a:ext cx="719" cy="1673"/>
              </a:xfrm>
              <a:custGeom>
                <a:avLst/>
                <a:gdLst>
                  <a:gd name="T0" fmla="*/ 1436 w 1438"/>
                  <a:gd name="T1" fmla="*/ 3329 h 3345"/>
                  <a:gd name="T2" fmla="*/ 1343 w 1438"/>
                  <a:gd name="T3" fmla="*/ 3248 h 3345"/>
                  <a:gd name="T4" fmla="*/ 1300 w 1438"/>
                  <a:gd name="T5" fmla="*/ 3085 h 3345"/>
                  <a:gd name="T6" fmla="*/ 1332 w 1438"/>
                  <a:gd name="T7" fmla="*/ 3209 h 3345"/>
                  <a:gd name="T8" fmla="*/ 1266 w 1438"/>
                  <a:gd name="T9" fmla="*/ 3085 h 3345"/>
                  <a:gd name="T10" fmla="*/ 1273 w 1438"/>
                  <a:gd name="T11" fmla="*/ 3037 h 3345"/>
                  <a:gd name="T12" fmla="*/ 1230 w 1438"/>
                  <a:gd name="T13" fmla="*/ 3058 h 3345"/>
                  <a:gd name="T14" fmla="*/ 1122 w 1438"/>
                  <a:gd name="T15" fmla="*/ 2802 h 3345"/>
                  <a:gd name="T16" fmla="*/ 1192 w 1438"/>
                  <a:gd name="T17" fmla="*/ 2918 h 3345"/>
                  <a:gd name="T18" fmla="*/ 1101 w 1438"/>
                  <a:gd name="T19" fmla="*/ 2837 h 3345"/>
                  <a:gd name="T20" fmla="*/ 1050 w 1438"/>
                  <a:gd name="T21" fmla="*/ 2665 h 3345"/>
                  <a:gd name="T22" fmla="*/ 1106 w 1438"/>
                  <a:gd name="T23" fmla="*/ 2788 h 3345"/>
                  <a:gd name="T24" fmla="*/ 1020 w 1438"/>
                  <a:gd name="T25" fmla="*/ 2695 h 3345"/>
                  <a:gd name="T26" fmla="*/ 979 w 1438"/>
                  <a:gd name="T27" fmla="*/ 2530 h 3345"/>
                  <a:gd name="T28" fmla="*/ 1020 w 1438"/>
                  <a:gd name="T29" fmla="*/ 2652 h 3345"/>
                  <a:gd name="T30" fmla="*/ 939 w 1438"/>
                  <a:gd name="T31" fmla="*/ 2548 h 3345"/>
                  <a:gd name="T32" fmla="*/ 904 w 1438"/>
                  <a:gd name="T33" fmla="*/ 2397 h 3345"/>
                  <a:gd name="T34" fmla="*/ 931 w 1438"/>
                  <a:gd name="T35" fmla="*/ 2516 h 3345"/>
                  <a:gd name="T36" fmla="*/ 861 w 1438"/>
                  <a:gd name="T37" fmla="*/ 2400 h 3345"/>
                  <a:gd name="T38" fmla="*/ 840 w 1438"/>
                  <a:gd name="T39" fmla="*/ 2284 h 3345"/>
                  <a:gd name="T40" fmla="*/ 842 w 1438"/>
                  <a:gd name="T41" fmla="*/ 2374 h 3345"/>
                  <a:gd name="T42" fmla="*/ 782 w 1438"/>
                  <a:gd name="T43" fmla="*/ 2269 h 3345"/>
                  <a:gd name="T44" fmla="*/ 750 w 1438"/>
                  <a:gd name="T45" fmla="*/ 2117 h 3345"/>
                  <a:gd name="T46" fmla="*/ 775 w 1438"/>
                  <a:gd name="T47" fmla="*/ 2238 h 3345"/>
                  <a:gd name="T48" fmla="*/ 707 w 1438"/>
                  <a:gd name="T49" fmla="*/ 2120 h 3345"/>
                  <a:gd name="T50" fmla="*/ 677 w 1438"/>
                  <a:gd name="T51" fmla="*/ 1982 h 3345"/>
                  <a:gd name="T52" fmla="*/ 690 w 1438"/>
                  <a:gd name="T53" fmla="*/ 2095 h 3345"/>
                  <a:gd name="T54" fmla="*/ 637 w 1438"/>
                  <a:gd name="T55" fmla="*/ 1971 h 3345"/>
                  <a:gd name="T56" fmla="*/ 647 w 1438"/>
                  <a:gd name="T57" fmla="*/ 1921 h 3345"/>
                  <a:gd name="T58" fmla="*/ 604 w 1438"/>
                  <a:gd name="T59" fmla="*/ 1942 h 3345"/>
                  <a:gd name="T60" fmla="*/ 510 w 1438"/>
                  <a:gd name="T61" fmla="*/ 1678 h 3345"/>
                  <a:gd name="T62" fmla="*/ 561 w 1438"/>
                  <a:gd name="T63" fmla="*/ 1810 h 3345"/>
                  <a:gd name="T64" fmla="*/ 492 w 1438"/>
                  <a:gd name="T65" fmla="*/ 1685 h 3345"/>
                  <a:gd name="T66" fmla="*/ 504 w 1438"/>
                  <a:gd name="T67" fmla="*/ 1635 h 3345"/>
                  <a:gd name="T68" fmla="*/ 461 w 1438"/>
                  <a:gd name="T69" fmla="*/ 1654 h 3345"/>
                  <a:gd name="T70" fmla="*/ 376 w 1438"/>
                  <a:gd name="T71" fmla="*/ 1387 h 3345"/>
                  <a:gd name="T72" fmla="*/ 424 w 1438"/>
                  <a:gd name="T73" fmla="*/ 1521 h 3345"/>
                  <a:gd name="T74" fmla="*/ 359 w 1438"/>
                  <a:gd name="T75" fmla="*/ 1394 h 3345"/>
                  <a:gd name="T76" fmla="*/ 375 w 1438"/>
                  <a:gd name="T77" fmla="*/ 1352 h 3345"/>
                  <a:gd name="T78" fmla="*/ 292 w 1438"/>
                  <a:gd name="T79" fmla="*/ 1273 h 3345"/>
                  <a:gd name="T80" fmla="*/ 275 w 1438"/>
                  <a:gd name="T81" fmla="*/ 1097 h 3345"/>
                  <a:gd name="T82" fmla="*/ 292 w 1438"/>
                  <a:gd name="T83" fmla="*/ 1228 h 3345"/>
                  <a:gd name="T84" fmla="*/ 248 w 1438"/>
                  <a:gd name="T85" fmla="*/ 1092 h 3345"/>
                  <a:gd name="T86" fmla="*/ 257 w 1438"/>
                  <a:gd name="T87" fmla="*/ 1063 h 3345"/>
                  <a:gd name="T88" fmla="*/ 183 w 1438"/>
                  <a:gd name="T89" fmla="*/ 971 h 3345"/>
                  <a:gd name="T90" fmla="*/ 175 w 1438"/>
                  <a:gd name="T91" fmla="*/ 793 h 3345"/>
                  <a:gd name="T92" fmla="*/ 184 w 1438"/>
                  <a:gd name="T93" fmla="*/ 926 h 3345"/>
                  <a:gd name="T94" fmla="*/ 141 w 1438"/>
                  <a:gd name="T95" fmla="*/ 793 h 3345"/>
                  <a:gd name="T96" fmla="*/ 164 w 1438"/>
                  <a:gd name="T97" fmla="*/ 742 h 3345"/>
                  <a:gd name="T98" fmla="*/ 119 w 1438"/>
                  <a:gd name="T99" fmla="*/ 758 h 3345"/>
                  <a:gd name="T100" fmla="*/ 84 w 1438"/>
                  <a:gd name="T101" fmla="*/ 475 h 3345"/>
                  <a:gd name="T102" fmla="*/ 111 w 1438"/>
                  <a:gd name="T103" fmla="*/ 617 h 3345"/>
                  <a:gd name="T104" fmla="*/ 62 w 1438"/>
                  <a:gd name="T105" fmla="*/ 489 h 3345"/>
                  <a:gd name="T106" fmla="*/ 79 w 1438"/>
                  <a:gd name="T107" fmla="*/ 338 h 3345"/>
                  <a:gd name="T108" fmla="*/ 55 w 1438"/>
                  <a:gd name="T109" fmla="*/ 453 h 3345"/>
                  <a:gd name="T110" fmla="*/ 57 w 1438"/>
                  <a:gd name="T111" fmla="*/ 318 h 3345"/>
                  <a:gd name="T112" fmla="*/ 70 w 1438"/>
                  <a:gd name="T113" fmla="*/ 288 h 3345"/>
                  <a:gd name="T114" fmla="*/ 14 w 1438"/>
                  <a:gd name="T115" fmla="*/ 186 h 3345"/>
                  <a:gd name="T116" fmla="*/ 41 w 1438"/>
                  <a:gd name="T117" fmla="*/ 6 h 3345"/>
                  <a:gd name="T118" fmla="*/ 32 w 1438"/>
                  <a:gd name="T119" fmla="*/ 143 h 3345"/>
                  <a:gd name="T120" fmla="*/ 6 w 1438"/>
                  <a:gd name="T121" fmla="*/ 6 h 3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38" h="3345">
                    <a:moveTo>
                      <a:pt x="1363" y="3215"/>
                    </a:moveTo>
                    <a:lnTo>
                      <a:pt x="1373" y="3217"/>
                    </a:lnTo>
                    <a:lnTo>
                      <a:pt x="1381" y="3221"/>
                    </a:lnTo>
                    <a:lnTo>
                      <a:pt x="1384" y="3228"/>
                    </a:lnTo>
                    <a:lnTo>
                      <a:pt x="1433" y="3309"/>
                    </a:lnTo>
                    <a:lnTo>
                      <a:pt x="1436" y="3312"/>
                    </a:lnTo>
                    <a:lnTo>
                      <a:pt x="1438" y="3321"/>
                    </a:lnTo>
                    <a:lnTo>
                      <a:pt x="1436" y="3329"/>
                    </a:lnTo>
                    <a:lnTo>
                      <a:pt x="1432" y="3337"/>
                    </a:lnTo>
                    <a:lnTo>
                      <a:pt x="1424" y="3344"/>
                    </a:lnTo>
                    <a:lnTo>
                      <a:pt x="1414" y="3345"/>
                    </a:lnTo>
                    <a:lnTo>
                      <a:pt x="1405" y="3344"/>
                    </a:lnTo>
                    <a:lnTo>
                      <a:pt x="1397" y="3337"/>
                    </a:lnTo>
                    <a:lnTo>
                      <a:pt x="1394" y="3333"/>
                    </a:lnTo>
                    <a:lnTo>
                      <a:pt x="1344" y="3252"/>
                    </a:lnTo>
                    <a:lnTo>
                      <a:pt x="1343" y="3248"/>
                    </a:lnTo>
                    <a:lnTo>
                      <a:pt x="1339" y="3239"/>
                    </a:lnTo>
                    <a:lnTo>
                      <a:pt x="1343" y="3229"/>
                    </a:lnTo>
                    <a:lnTo>
                      <a:pt x="1347" y="3221"/>
                    </a:lnTo>
                    <a:lnTo>
                      <a:pt x="1355" y="3217"/>
                    </a:lnTo>
                    <a:lnTo>
                      <a:pt x="1363" y="3215"/>
                    </a:lnTo>
                    <a:close/>
                    <a:moveTo>
                      <a:pt x="1282" y="3077"/>
                    </a:moveTo>
                    <a:lnTo>
                      <a:pt x="1292" y="3078"/>
                    </a:lnTo>
                    <a:lnTo>
                      <a:pt x="1300" y="3085"/>
                    </a:lnTo>
                    <a:lnTo>
                      <a:pt x="1303" y="3089"/>
                    </a:lnTo>
                    <a:lnTo>
                      <a:pt x="1352" y="3172"/>
                    </a:lnTo>
                    <a:lnTo>
                      <a:pt x="1354" y="3175"/>
                    </a:lnTo>
                    <a:lnTo>
                      <a:pt x="1355" y="3185"/>
                    </a:lnTo>
                    <a:lnTo>
                      <a:pt x="1354" y="3193"/>
                    </a:lnTo>
                    <a:lnTo>
                      <a:pt x="1347" y="3201"/>
                    </a:lnTo>
                    <a:lnTo>
                      <a:pt x="1341" y="3205"/>
                    </a:lnTo>
                    <a:lnTo>
                      <a:pt x="1332" y="3209"/>
                    </a:lnTo>
                    <a:lnTo>
                      <a:pt x="1322" y="3205"/>
                    </a:lnTo>
                    <a:lnTo>
                      <a:pt x="1314" y="3201"/>
                    </a:lnTo>
                    <a:lnTo>
                      <a:pt x="1311" y="3196"/>
                    </a:lnTo>
                    <a:lnTo>
                      <a:pt x="1262" y="3113"/>
                    </a:lnTo>
                    <a:lnTo>
                      <a:pt x="1260" y="3110"/>
                    </a:lnTo>
                    <a:lnTo>
                      <a:pt x="1258" y="3101"/>
                    </a:lnTo>
                    <a:lnTo>
                      <a:pt x="1260" y="3093"/>
                    </a:lnTo>
                    <a:lnTo>
                      <a:pt x="1266" y="3085"/>
                    </a:lnTo>
                    <a:lnTo>
                      <a:pt x="1273" y="3078"/>
                    </a:lnTo>
                    <a:lnTo>
                      <a:pt x="1282" y="3077"/>
                    </a:lnTo>
                    <a:close/>
                    <a:moveTo>
                      <a:pt x="1201" y="2940"/>
                    </a:moveTo>
                    <a:lnTo>
                      <a:pt x="1211" y="2942"/>
                    </a:lnTo>
                    <a:lnTo>
                      <a:pt x="1219" y="2946"/>
                    </a:lnTo>
                    <a:lnTo>
                      <a:pt x="1222" y="2951"/>
                    </a:lnTo>
                    <a:lnTo>
                      <a:pt x="1271" y="3034"/>
                    </a:lnTo>
                    <a:lnTo>
                      <a:pt x="1273" y="3037"/>
                    </a:lnTo>
                    <a:lnTo>
                      <a:pt x="1274" y="3047"/>
                    </a:lnTo>
                    <a:lnTo>
                      <a:pt x="1273" y="3056"/>
                    </a:lnTo>
                    <a:lnTo>
                      <a:pt x="1268" y="3062"/>
                    </a:lnTo>
                    <a:lnTo>
                      <a:pt x="1260" y="3069"/>
                    </a:lnTo>
                    <a:lnTo>
                      <a:pt x="1250" y="3070"/>
                    </a:lnTo>
                    <a:lnTo>
                      <a:pt x="1241" y="3069"/>
                    </a:lnTo>
                    <a:lnTo>
                      <a:pt x="1233" y="3062"/>
                    </a:lnTo>
                    <a:lnTo>
                      <a:pt x="1230" y="3058"/>
                    </a:lnTo>
                    <a:lnTo>
                      <a:pt x="1181" y="2975"/>
                    </a:lnTo>
                    <a:lnTo>
                      <a:pt x="1179" y="2973"/>
                    </a:lnTo>
                    <a:lnTo>
                      <a:pt x="1177" y="2964"/>
                    </a:lnTo>
                    <a:lnTo>
                      <a:pt x="1179" y="2954"/>
                    </a:lnTo>
                    <a:lnTo>
                      <a:pt x="1185" y="2946"/>
                    </a:lnTo>
                    <a:lnTo>
                      <a:pt x="1193" y="2942"/>
                    </a:lnTo>
                    <a:lnTo>
                      <a:pt x="1201" y="2940"/>
                    </a:lnTo>
                    <a:close/>
                    <a:moveTo>
                      <a:pt x="1122" y="2802"/>
                    </a:moveTo>
                    <a:lnTo>
                      <a:pt x="1131" y="2803"/>
                    </a:lnTo>
                    <a:lnTo>
                      <a:pt x="1138" y="2808"/>
                    </a:lnTo>
                    <a:lnTo>
                      <a:pt x="1142" y="2813"/>
                    </a:lnTo>
                    <a:lnTo>
                      <a:pt x="1185" y="2889"/>
                    </a:lnTo>
                    <a:lnTo>
                      <a:pt x="1190" y="2896"/>
                    </a:lnTo>
                    <a:lnTo>
                      <a:pt x="1192" y="2899"/>
                    </a:lnTo>
                    <a:lnTo>
                      <a:pt x="1193" y="2908"/>
                    </a:lnTo>
                    <a:lnTo>
                      <a:pt x="1192" y="2918"/>
                    </a:lnTo>
                    <a:lnTo>
                      <a:pt x="1187" y="2926"/>
                    </a:lnTo>
                    <a:lnTo>
                      <a:pt x="1179" y="2931"/>
                    </a:lnTo>
                    <a:lnTo>
                      <a:pt x="1169" y="2932"/>
                    </a:lnTo>
                    <a:lnTo>
                      <a:pt x="1160" y="2931"/>
                    </a:lnTo>
                    <a:lnTo>
                      <a:pt x="1152" y="2926"/>
                    </a:lnTo>
                    <a:lnTo>
                      <a:pt x="1149" y="2919"/>
                    </a:lnTo>
                    <a:lnTo>
                      <a:pt x="1144" y="2913"/>
                    </a:lnTo>
                    <a:lnTo>
                      <a:pt x="1101" y="2837"/>
                    </a:lnTo>
                    <a:lnTo>
                      <a:pt x="1100" y="2835"/>
                    </a:lnTo>
                    <a:lnTo>
                      <a:pt x="1098" y="2826"/>
                    </a:lnTo>
                    <a:lnTo>
                      <a:pt x="1100" y="2816"/>
                    </a:lnTo>
                    <a:lnTo>
                      <a:pt x="1104" y="2808"/>
                    </a:lnTo>
                    <a:lnTo>
                      <a:pt x="1112" y="2803"/>
                    </a:lnTo>
                    <a:lnTo>
                      <a:pt x="1122" y="2802"/>
                    </a:lnTo>
                    <a:close/>
                    <a:moveTo>
                      <a:pt x="1042" y="2662"/>
                    </a:moveTo>
                    <a:lnTo>
                      <a:pt x="1050" y="2665"/>
                    </a:lnTo>
                    <a:lnTo>
                      <a:pt x="1058" y="2670"/>
                    </a:lnTo>
                    <a:lnTo>
                      <a:pt x="1063" y="2675"/>
                    </a:lnTo>
                    <a:lnTo>
                      <a:pt x="1098" y="2738"/>
                    </a:lnTo>
                    <a:lnTo>
                      <a:pt x="1109" y="2757"/>
                    </a:lnTo>
                    <a:lnTo>
                      <a:pt x="1111" y="2760"/>
                    </a:lnTo>
                    <a:lnTo>
                      <a:pt x="1114" y="2770"/>
                    </a:lnTo>
                    <a:lnTo>
                      <a:pt x="1111" y="2780"/>
                    </a:lnTo>
                    <a:lnTo>
                      <a:pt x="1106" y="2788"/>
                    </a:lnTo>
                    <a:lnTo>
                      <a:pt x="1098" y="2792"/>
                    </a:lnTo>
                    <a:lnTo>
                      <a:pt x="1088" y="2794"/>
                    </a:lnTo>
                    <a:lnTo>
                      <a:pt x="1080" y="2792"/>
                    </a:lnTo>
                    <a:lnTo>
                      <a:pt x="1073" y="2788"/>
                    </a:lnTo>
                    <a:lnTo>
                      <a:pt x="1068" y="2781"/>
                    </a:lnTo>
                    <a:lnTo>
                      <a:pt x="1057" y="2762"/>
                    </a:lnTo>
                    <a:lnTo>
                      <a:pt x="1022" y="2699"/>
                    </a:lnTo>
                    <a:lnTo>
                      <a:pt x="1020" y="2695"/>
                    </a:lnTo>
                    <a:lnTo>
                      <a:pt x="1017" y="2686"/>
                    </a:lnTo>
                    <a:lnTo>
                      <a:pt x="1020" y="2678"/>
                    </a:lnTo>
                    <a:lnTo>
                      <a:pt x="1025" y="2670"/>
                    </a:lnTo>
                    <a:lnTo>
                      <a:pt x="1033" y="2665"/>
                    </a:lnTo>
                    <a:lnTo>
                      <a:pt x="1042" y="2662"/>
                    </a:lnTo>
                    <a:close/>
                    <a:moveTo>
                      <a:pt x="963" y="2524"/>
                    </a:moveTo>
                    <a:lnTo>
                      <a:pt x="972" y="2525"/>
                    </a:lnTo>
                    <a:lnTo>
                      <a:pt x="979" y="2530"/>
                    </a:lnTo>
                    <a:lnTo>
                      <a:pt x="984" y="2536"/>
                    </a:lnTo>
                    <a:lnTo>
                      <a:pt x="1012" y="2587"/>
                    </a:lnTo>
                    <a:lnTo>
                      <a:pt x="1031" y="2619"/>
                    </a:lnTo>
                    <a:lnTo>
                      <a:pt x="1033" y="2622"/>
                    </a:lnTo>
                    <a:lnTo>
                      <a:pt x="1034" y="2632"/>
                    </a:lnTo>
                    <a:lnTo>
                      <a:pt x="1033" y="2640"/>
                    </a:lnTo>
                    <a:lnTo>
                      <a:pt x="1026" y="2648"/>
                    </a:lnTo>
                    <a:lnTo>
                      <a:pt x="1020" y="2652"/>
                    </a:lnTo>
                    <a:lnTo>
                      <a:pt x="1011" y="2656"/>
                    </a:lnTo>
                    <a:lnTo>
                      <a:pt x="1001" y="2652"/>
                    </a:lnTo>
                    <a:lnTo>
                      <a:pt x="993" y="2648"/>
                    </a:lnTo>
                    <a:lnTo>
                      <a:pt x="990" y="2643"/>
                    </a:lnTo>
                    <a:lnTo>
                      <a:pt x="971" y="2611"/>
                    </a:lnTo>
                    <a:lnTo>
                      <a:pt x="942" y="2560"/>
                    </a:lnTo>
                    <a:lnTo>
                      <a:pt x="941" y="2557"/>
                    </a:lnTo>
                    <a:lnTo>
                      <a:pt x="939" y="2548"/>
                    </a:lnTo>
                    <a:lnTo>
                      <a:pt x="941" y="2538"/>
                    </a:lnTo>
                    <a:lnTo>
                      <a:pt x="945" y="2530"/>
                    </a:lnTo>
                    <a:lnTo>
                      <a:pt x="953" y="2525"/>
                    </a:lnTo>
                    <a:lnTo>
                      <a:pt x="963" y="2524"/>
                    </a:lnTo>
                    <a:close/>
                    <a:moveTo>
                      <a:pt x="883" y="2385"/>
                    </a:moveTo>
                    <a:lnTo>
                      <a:pt x="893" y="2387"/>
                    </a:lnTo>
                    <a:lnTo>
                      <a:pt x="901" y="2392"/>
                    </a:lnTo>
                    <a:lnTo>
                      <a:pt x="904" y="2397"/>
                    </a:lnTo>
                    <a:lnTo>
                      <a:pt x="925" y="2435"/>
                    </a:lnTo>
                    <a:lnTo>
                      <a:pt x="952" y="2481"/>
                    </a:lnTo>
                    <a:lnTo>
                      <a:pt x="953" y="2482"/>
                    </a:lnTo>
                    <a:lnTo>
                      <a:pt x="955" y="2492"/>
                    </a:lnTo>
                    <a:lnTo>
                      <a:pt x="953" y="2501"/>
                    </a:lnTo>
                    <a:lnTo>
                      <a:pt x="947" y="2509"/>
                    </a:lnTo>
                    <a:lnTo>
                      <a:pt x="941" y="2514"/>
                    </a:lnTo>
                    <a:lnTo>
                      <a:pt x="931" y="2516"/>
                    </a:lnTo>
                    <a:lnTo>
                      <a:pt x="922" y="2514"/>
                    </a:lnTo>
                    <a:lnTo>
                      <a:pt x="914" y="2509"/>
                    </a:lnTo>
                    <a:lnTo>
                      <a:pt x="910" y="2505"/>
                    </a:lnTo>
                    <a:lnTo>
                      <a:pt x="883" y="2459"/>
                    </a:lnTo>
                    <a:lnTo>
                      <a:pt x="863" y="2420"/>
                    </a:lnTo>
                    <a:lnTo>
                      <a:pt x="861" y="2419"/>
                    </a:lnTo>
                    <a:lnTo>
                      <a:pt x="860" y="2409"/>
                    </a:lnTo>
                    <a:lnTo>
                      <a:pt x="861" y="2400"/>
                    </a:lnTo>
                    <a:lnTo>
                      <a:pt x="866" y="2392"/>
                    </a:lnTo>
                    <a:lnTo>
                      <a:pt x="874" y="2387"/>
                    </a:lnTo>
                    <a:lnTo>
                      <a:pt x="883" y="2385"/>
                    </a:lnTo>
                    <a:close/>
                    <a:moveTo>
                      <a:pt x="806" y="2246"/>
                    </a:moveTo>
                    <a:lnTo>
                      <a:pt x="815" y="2247"/>
                    </a:lnTo>
                    <a:lnTo>
                      <a:pt x="823" y="2252"/>
                    </a:lnTo>
                    <a:lnTo>
                      <a:pt x="826" y="2258"/>
                    </a:lnTo>
                    <a:lnTo>
                      <a:pt x="840" y="2284"/>
                    </a:lnTo>
                    <a:lnTo>
                      <a:pt x="872" y="2341"/>
                    </a:lnTo>
                    <a:lnTo>
                      <a:pt x="874" y="2344"/>
                    </a:lnTo>
                    <a:lnTo>
                      <a:pt x="875" y="2352"/>
                    </a:lnTo>
                    <a:lnTo>
                      <a:pt x="874" y="2362"/>
                    </a:lnTo>
                    <a:lnTo>
                      <a:pt x="869" y="2370"/>
                    </a:lnTo>
                    <a:lnTo>
                      <a:pt x="861" y="2374"/>
                    </a:lnTo>
                    <a:lnTo>
                      <a:pt x="852" y="2377"/>
                    </a:lnTo>
                    <a:lnTo>
                      <a:pt x="842" y="2374"/>
                    </a:lnTo>
                    <a:lnTo>
                      <a:pt x="836" y="2370"/>
                    </a:lnTo>
                    <a:lnTo>
                      <a:pt x="831" y="2365"/>
                    </a:lnTo>
                    <a:lnTo>
                      <a:pt x="799" y="2308"/>
                    </a:lnTo>
                    <a:lnTo>
                      <a:pt x="823" y="2349"/>
                    </a:lnTo>
                    <a:lnTo>
                      <a:pt x="799" y="2306"/>
                    </a:lnTo>
                    <a:lnTo>
                      <a:pt x="785" y="2281"/>
                    </a:lnTo>
                    <a:lnTo>
                      <a:pt x="783" y="2279"/>
                    </a:lnTo>
                    <a:lnTo>
                      <a:pt x="782" y="2269"/>
                    </a:lnTo>
                    <a:lnTo>
                      <a:pt x="783" y="2260"/>
                    </a:lnTo>
                    <a:lnTo>
                      <a:pt x="788" y="2252"/>
                    </a:lnTo>
                    <a:lnTo>
                      <a:pt x="796" y="2247"/>
                    </a:lnTo>
                    <a:lnTo>
                      <a:pt x="806" y="2246"/>
                    </a:lnTo>
                    <a:close/>
                    <a:moveTo>
                      <a:pt x="729" y="2104"/>
                    </a:moveTo>
                    <a:lnTo>
                      <a:pt x="739" y="2106"/>
                    </a:lnTo>
                    <a:lnTo>
                      <a:pt x="747" y="2112"/>
                    </a:lnTo>
                    <a:lnTo>
                      <a:pt x="750" y="2117"/>
                    </a:lnTo>
                    <a:lnTo>
                      <a:pt x="758" y="2133"/>
                    </a:lnTo>
                    <a:lnTo>
                      <a:pt x="796" y="2201"/>
                    </a:lnTo>
                    <a:lnTo>
                      <a:pt x="798" y="2204"/>
                    </a:lnTo>
                    <a:lnTo>
                      <a:pt x="799" y="2212"/>
                    </a:lnTo>
                    <a:lnTo>
                      <a:pt x="798" y="2222"/>
                    </a:lnTo>
                    <a:lnTo>
                      <a:pt x="791" y="2230"/>
                    </a:lnTo>
                    <a:lnTo>
                      <a:pt x="785" y="2234"/>
                    </a:lnTo>
                    <a:lnTo>
                      <a:pt x="775" y="2238"/>
                    </a:lnTo>
                    <a:lnTo>
                      <a:pt x="766" y="2234"/>
                    </a:lnTo>
                    <a:lnTo>
                      <a:pt x="758" y="2230"/>
                    </a:lnTo>
                    <a:lnTo>
                      <a:pt x="755" y="2223"/>
                    </a:lnTo>
                    <a:lnTo>
                      <a:pt x="717" y="2155"/>
                    </a:lnTo>
                    <a:lnTo>
                      <a:pt x="709" y="2139"/>
                    </a:lnTo>
                    <a:lnTo>
                      <a:pt x="707" y="2137"/>
                    </a:lnTo>
                    <a:lnTo>
                      <a:pt x="705" y="2128"/>
                    </a:lnTo>
                    <a:lnTo>
                      <a:pt x="707" y="2120"/>
                    </a:lnTo>
                    <a:lnTo>
                      <a:pt x="712" y="2112"/>
                    </a:lnTo>
                    <a:lnTo>
                      <a:pt x="720" y="2106"/>
                    </a:lnTo>
                    <a:lnTo>
                      <a:pt x="729" y="2104"/>
                    </a:lnTo>
                    <a:close/>
                    <a:moveTo>
                      <a:pt x="653" y="1964"/>
                    </a:moveTo>
                    <a:lnTo>
                      <a:pt x="663" y="1966"/>
                    </a:lnTo>
                    <a:lnTo>
                      <a:pt x="670" y="1971"/>
                    </a:lnTo>
                    <a:lnTo>
                      <a:pt x="674" y="1977"/>
                    </a:lnTo>
                    <a:lnTo>
                      <a:pt x="677" y="1982"/>
                    </a:lnTo>
                    <a:lnTo>
                      <a:pt x="720" y="2061"/>
                    </a:lnTo>
                    <a:lnTo>
                      <a:pt x="721" y="2063"/>
                    </a:lnTo>
                    <a:lnTo>
                      <a:pt x="723" y="2072"/>
                    </a:lnTo>
                    <a:lnTo>
                      <a:pt x="721" y="2082"/>
                    </a:lnTo>
                    <a:lnTo>
                      <a:pt x="717" y="2090"/>
                    </a:lnTo>
                    <a:lnTo>
                      <a:pt x="709" y="2095"/>
                    </a:lnTo>
                    <a:lnTo>
                      <a:pt x="699" y="2096"/>
                    </a:lnTo>
                    <a:lnTo>
                      <a:pt x="690" y="2095"/>
                    </a:lnTo>
                    <a:lnTo>
                      <a:pt x="682" y="2090"/>
                    </a:lnTo>
                    <a:lnTo>
                      <a:pt x="678" y="2083"/>
                    </a:lnTo>
                    <a:lnTo>
                      <a:pt x="636" y="2004"/>
                    </a:lnTo>
                    <a:lnTo>
                      <a:pt x="632" y="1999"/>
                    </a:lnTo>
                    <a:lnTo>
                      <a:pt x="631" y="1998"/>
                    </a:lnTo>
                    <a:lnTo>
                      <a:pt x="629" y="1988"/>
                    </a:lnTo>
                    <a:lnTo>
                      <a:pt x="631" y="1979"/>
                    </a:lnTo>
                    <a:lnTo>
                      <a:pt x="637" y="1971"/>
                    </a:lnTo>
                    <a:lnTo>
                      <a:pt x="643" y="1966"/>
                    </a:lnTo>
                    <a:lnTo>
                      <a:pt x="653" y="1964"/>
                    </a:lnTo>
                    <a:close/>
                    <a:moveTo>
                      <a:pt x="580" y="1821"/>
                    </a:moveTo>
                    <a:lnTo>
                      <a:pt x="589" y="1824"/>
                    </a:lnTo>
                    <a:lnTo>
                      <a:pt x="597" y="1829"/>
                    </a:lnTo>
                    <a:lnTo>
                      <a:pt x="601" y="1834"/>
                    </a:lnTo>
                    <a:lnTo>
                      <a:pt x="645" y="1920"/>
                    </a:lnTo>
                    <a:lnTo>
                      <a:pt x="647" y="1921"/>
                    </a:lnTo>
                    <a:lnTo>
                      <a:pt x="648" y="1931"/>
                    </a:lnTo>
                    <a:lnTo>
                      <a:pt x="647" y="1940"/>
                    </a:lnTo>
                    <a:lnTo>
                      <a:pt x="640" y="1948"/>
                    </a:lnTo>
                    <a:lnTo>
                      <a:pt x="634" y="1953"/>
                    </a:lnTo>
                    <a:lnTo>
                      <a:pt x="624" y="1955"/>
                    </a:lnTo>
                    <a:lnTo>
                      <a:pt x="615" y="1953"/>
                    </a:lnTo>
                    <a:lnTo>
                      <a:pt x="607" y="1948"/>
                    </a:lnTo>
                    <a:lnTo>
                      <a:pt x="604" y="1942"/>
                    </a:lnTo>
                    <a:lnTo>
                      <a:pt x="559" y="1856"/>
                    </a:lnTo>
                    <a:lnTo>
                      <a:pt x="558" y="1855"/>
                    </a:lnTo>
                    <a:lnTo>
                      <a:pt x="556" y="1845"/>
                    </a:lnTo>
                    <a:lnTo>
                      <a:pt x="558" y="1837"/>
                    </a:lnTo>
                    <a:lnTo>
                      <a:pt x="562" y="1829"/>
                    </a:lnTo>
                    <a:lnTo>
                      <a:pt x="570" y="1824"/>
                    </a:lnTo>
                    <a:lnTo>
                      <a:pt x="580" y="1821"/>
                    </a:lnTo>
                    <a:close/>
                    <a:moveTo>
                      <a:pt x="510" y="1678"/>
                    </a:moveTo>
                    <a:lnTo>
                      <a:pt x="520" y="1680"/>
                    </a:lnTo>
                    <a:lnTo>
                      <a:pt x="527" y="1685"/>
                    </a:lnTo>
                    <a:lnTo>
                      <a:pt x="531" y="1691"/>
                    </a:lnTo>
                    <a:lnTo>
                      <a:pt x="574" y="1778"/>
                    </a:lnTo>
                    <a:lnTo>
                      <a:pt x="575" y="1788"/>
                    </a:lnTo>
                    <a:lnTo>
                      <a:pt x="574" y="1797"/>
                    </a:lnTo>
                    <a:lnTo>
                      <a:pt x="569" y="1805"/>
                    </a:lnTo>
                    <a:lnTo>
                      <a:pt x="561" y="1810"/>
                    </a:lnTo>
                    <a:lnTo>
                      <a:pt x="551" y="1812"/>
                    </a:lnTo>
                    <a:lnTo>
                      <a:pt x="542" y="1810"/>
                    </a:lnTo>
                    <a:lnTo>
                      <a:pt x="534" y="1805"/>
                    </a:lnTo>
                    <a:lnTo>
                      <a:pt x="531" y="1799"/>
                    </a:lnTo>
                    <a:lnTo>
                      <a:pt x="488" y="1712"/>
                    </a:lnTo>
                    <a:lnTo>
                      <a:pt x="486" y="1702"/>
                    </a:lnTo>
                    <a:lnTo>
                      <a:pt x="488" y="1693"/>
                    </a:lnTo>
                    <a:lnTo>
                      <a:pt x="492" y="1685"/>
                    </a:lnTo>
                    <a:lnTo>
                      <a:pt x="500" y="1680"/>
                    </a:lnTo>
                    <a:lnTo>
                      <a:pt x="510" y="1678"/>
                    </a:lnTo>
                    <a:close/>
                    <a:moveTo>
                      <a:pt x="442" y="1534"/>
                    </a:moveTo>
                    <a:lnTo>
                      <a:pt x="451" y="1535"/>
                    </a:lnTo>
                    <a:lnTo>
                      <a:pt x="458" y="1540"/>
                    </a:lnTo>
                    <a:lnTo>
                      <a:pt x="462" y="1548"/>
                    </a:lnTo>
                    <a:lnTo>
                      <a:pt x="504" y="1634"/>
                    </a:lnTo>
                    <a:lnTo>
                      <a:pt x="504" y="1635"/>
                    </a:lnTo>
                    <a:lnTo>
                      <a:pt x="507" y="1645"/>
                    </a:lnTo>
                    <a:lnTo>
                      <a:pt x="504" y="1653"/>
                    </a:lnTo>
                    <a:lnTo>
                      <a:pt x="499" y="1661"/>
                    </a:lnTo>
                    <a:lnTo>
                      <a:pt x="491" y="1667"/>
                    </a:lnTo>
                    <a:lnTo>
                      <a:pt x="483" y="1669"/>
                    </a:lnTo>
                    <a:lnTo>
                      <a:pt x="473" y="1667"/>
                    </a:lnTo>
                    <a:lnTo>
                      <a:pt x="465" y="1661"/>
                    </a:lnTo>
                    <a:lnTo>
                      <a:pt x="461" y="1654"/>
                    </a:lnTo>
                    <a:lnTo>
                      <a:pt x="419" y="1569"/>
                    </a:lnTo>
                    <a:lnTo>
                      <a:pt x="419" y="1567"/>
                    </a:lnTo>
                    <a:lnTo>
                      <a:pt x="418" y="1557"/>
                    </a:lnTo>
                    <a:lnTo>
                      <a:pt x="419" y="1548"/>
                    </a:lnTo>
                    <a:lnTo>
                      <a:pt x="424" y="1540"/>
                    </a:lnTo>
                    <a:lnTo>
                      <a:pt x="432" y="1535"/>
                    </a:lnTo>
                    <a:lnTo>
                      <a:pt x="442" y="1534"/>
                    </a:lnTo>
                    <a:close/>
                    <a:moveTo>
                      <a:pt x="376" y="1387"/>
                    </a:moveTo>
                    <a:lnTo>
                      <a:pt x="386" y="1389"/>
                    </a:lnTo>
                    <a:lnTo>
                      <a:pt x="392" y="1394"/>
                    </a:lnTo>
                    <a:lnTo>
                      <a:pt x="397" y="1402"/>
                    </a:lnTo>
                    <a:lnTo>
                      <a:pt x="437" y="1489"/>
                    </a:lnTo>
                    <a:lnTo>
                      <a:pt x="438" y="1499"/>
                    </a:lnTo>
                    <a:lnTo>
                      <a:pt x="437" y="1508"/>
                    </a:lnTo>
                    <a:lnTo>
                      <a:pt x="432" y="1516"/>
                    </a:lnTo>
                    <a:lnTo>
                      <a:pt x="424" y="1521"/>
                    </a:lnTo>
                    <a:lnTo>
                      <a:pt x="415" y="1522"/>
                    </a:lnTo>
                    <a:lnTo>
                      <a:pt x="405" y="1521"/>
                    </a:lnTo>
                    <a:lnTo>
                      <a:pt x="397" y="1516"/>
                    </a:lnTo>
                    <a:lnTo>
                      <a:pt x="394" y="1508"/>
                    </a:lnTo>
                    <a:lnTo>
                      <a:pt x="354" y="1421"/>
                    </a:lnTo>
                    <a:lnTo>
                      <a:pt x="353" y="1411"/>
                    </a:lnTo>
                    <a:lnTo>
                      <a:pt x="354" y="1402"/>
                    </a:lnTo>
                    <a:lnTo>
                      <a:pt x="359" y="1394"/>
                    </a:lnTo>
                    <a:lnTo>
                      <a:pt x="367" y="1389"/>
                    </a:lnTo>
                    <a:lnTo>
                      <a:pt x="376" y="1387"/>
                    </a:lnTo>
                    <a:close/>
                    <a:moveTo>
                      <a:pt x="315" y="1240"/>
                    </a:moveTo>
                    <a:lnTo>
                      <a:pt x="324" y="1241"/>
                    </a:lnTo>
                    <a:lnTo>
                      <a:pt x="332" y="1246"/>
                    </a:lnTo>
                    <a:lnTo>
                      <a:pt x="337" y="1254"/>
                    </a:lnTo>
                    <a:lnTo>
                      <a:pt x="373" y="1343"/>
                    </a:lnTo>
                    <a:lnTo>
                      <a:pt x="375" y="1352"/>
                    </a:lnTo>
                    <a:lnTo>
                      <a:pt x="373" y="1362"/>
                    </a:lnTo>
                    <a:lnTo>
                      <a:pt x="369" y="1370"/>
                    </a:lnTo>
                    <a:lnTo>
                      <a:pt x="361" y="1375"/>
                    </a:lnTo>
                    <a:lnTo>
                      <a:pt x="351" y="1376"/>
                    </a:lnTo>
                    <a:lnTo>
                      <a:pt x="342" y="1375"/>
                    </a:lnTo>
                    <a:lnTo>
                      <a:pt x="334" y="1370"/>
                    </a:lnTo>
                    <a:lnTo>
                      <a:pt x="329" y="1362"/>
                    </a:lnTo>
                    <a:lnTo>
                      <a:pt x="292" y="1273"/>
                    </a:lnTo>
                    <a:lnTo>
                      <a:pt x="291" y="1263"/>
                    </a:lnTo>
                    <a:lnTo>
                      <a:pt x="292" y="1254"/>
                    </a:lnTo>
                    <a:lnTo>
                      <a:pt x="299" y="1246"/>
                    </a:lnTo>
                    <a:lnTo>
                      <a:pt x="305" y="1241"/>
                    </a:lnTo>
                    <a:lnTo>
                      <a:pt x="315" y="1240"/>
                    </a:lnTo>
                    <a:close/>
                    <a:moveTo>
                      <a:pt x="257" y="1090"/>
                    </a:moveTo>
                    <a:lnTo>
                      <a:pt x="267" y="1092"/>
                    </a:lnTo>
                    <a:lnTo>
                      <a:pt x="275" y="1097"/>
                    </a:lnTo>
                    <a:lnTo>
                      <a:pt x="280" y="1104"/>
                    </a:lnTo>
                    <a:lnTo>
                      <a:pt x="280" y="1106"/>
                    </a:lnTo>
                    <a:lnTo>
                      <a:pt x="315" y="1195"/>
                    </a:lnTo>
                    <a:lnTo>
                      <a:pt x="316" y="1205"/>
                    </a:lnTo>
                    <a:lnTo>
                      <a:pt x="315" y="1213"/>
                    </a:lnTo>
                    <a:lnTo>
                      <a:pt x="308" y="1220"/>
                    </a:lnTo>
                    <a:lnTo>
                      <a:pt x="302" y="1227"/>
                    </a:lnTo>
                    <a:lnTo>
                      <a:pt x="292" y="1228"/>
                    </a:lnTo>
                    <a:lnTo>
                      <a:pt x="283" y="1227"/>
                    </a:lnTo>
                    <a:lnTo>
                      <a:pt x="275" y="1220"/>
                    </a:lnTo>
                    <a:lnTo>
                      <a:pt x="270" y="1213"/>
                    </a:lnTo>
                    <a:lnTo>
                      <a:pt x="235" y="1124"/>
                    </a:lnTo>
                    <a:lnTo>
                      <a:pt x="233" y="1114"/>
                    </a:lnTo>
                    <a:lnTo>
                      <a:pt x="235" y="1104"/>
                    </a:lnTo>
                    <a:lnTo>
                      <a:pt x="241" y="1097"/>
                    </a:lnTo>
                    <a:lnTo>
                      <a:pt x="248" y="1092"/>
                    </a:lnTo>
                    <a:lnTo>
                      <a:pt x="257" y="1090"/>
                    </a:lnTo>
                    <a:close/>
                    <a:moveTo>
                      <a:pt x="205" y="939"/>
                    </a:moveTo>
                    <a:lnTo>
                      <a:pt x="214" y="941"/>
                    </a:lnTo>
                    <a:lnTo>
                      <a:pt x="227" y="953"/>
                    </a:lnTo>
                    <a:lnTo>
                      <a:pt x="227" y="955"/>
                    </a:lnTo>
                    <a:lnTo>
                      <a:pt x="259" y="1046"/>
                    </a:lnTo>
                    <a:lnTo>
                      <a:pt x="260" y="1054"/>
                    </a:lnTo>
                    <a:lnTo>
                      <a:pt x="257" y="1063"/>
                    </a:lnTo>
                    <a:lnTo>
                      <a:pt x="253" y="1071"/>
                    </a:lnTo>
                    <a:lnTo>
                      <a:pt x="245" y="1076"/>
                    </a:lnTo>
                    <a:lnTo>
                      <a:pt x="237" y="1077"/>
                    </a:lnTo>
                    <a:lnTo>
                      <a:pt x="227" y="1076"/>
                    </a:lnTo>
                    <a:lnTo>
                      <a:pt x="219" y="1071"/>
                    </a:lnTo>
                    <a:lnTo>
                      <a:pt x="214" y="1063"/>
                    </a:lnTo>
                    <a:lnTo>
                      <a:pt x="214" y="1062"/>
                    </a:lnTo>
                    <a:lnTo>
                      <a:pt x="183" y="971"/>
                    </a:lnTo>
                    <a:lnTo>
                      <a:pt x="181" y="963"/>
                    </a:lnTo>
                    <a:lnTo>
                      <a:pt x="183" y="953"/>
                    </a:lnTo>
                    <a:lnTo>
                      <a:pt x="187" y="947"/>
                    </a:lnTo>
                    <a:lnTo>
                      <a:pt x="195" y="941"/>
                    </a:lnTo>
                    <a:lnTo>
                      <a:pt x="205" y="939"/>
                    </a:lnTo>
                    <a:close/>
                    <a:moveTo>
                      <a:pt x="157" y="787"/>
                    </a:moveTo>
                    <a:lnTo>
                      <a:pt x="167" y="788"/>
                    </a:lnTo>
                    <a:lnTo>
                      <a:pt x="175" y="793"/>
                    </a:lnTo>
                    <a:lnTo>
                      <a:pt x="179" y="801"/>
                    </a:lnTo>
                    <a:lnTo>
                      <a:pt x="181" y="804"/>
                    </a:lnTo>
                    <a:lnTo>
                      <a:pt x="208" y="895"/>
                    </a:lnTo>
                    <a:lnTo>
                      <a:pt x="210" y="903"/>
                    </a:lnTo>
                    <a:lnTo>
                      <a:pt x="206" y="912"/>
                    </a:lnTo>
                    <a:lnTo>
                      <a:pt x="202" y="920"/>
                    </a:lnTo>
                    <a:lnTo>
                      <a:pt x="194" y="925"/>
                    </a:lnTo>
                    <a:lnTo>
                      <a:pt x="184" y="926"/>
                    </a:lnTo>
                    <a:lnTo>
                      <a:pt x="176" y="925"/>
                    </a:lnTo>
                    <a:lnTo>
                      <a:pt x="168" y="920"/>
                    </a:lnTo>
                    <a:lnTo>
                      <a:pt x="162" y="912"/>
                    </a:lnTo>
                    <a:lnTo>
                      <a:pt x="162" y="909"/>
                    </a:lnTo>
                    <a:lnTo>
                      <a:pt x="135" y="818"/>
                    </a:lnTo>
                    <a:lnTo>
                      <a:pt x="133" y="810"/>
                    </a:lnTo>
                    <a:lnTo>
                      <a:pt x="135" y="801"/>
                    </a:lnTo>
                    <a:lnTo>
                      <a:pt x="141" y="793"/>
                    </a:lnTo>
                    <a:lnTo>
                      <a:pt x="148" y="788"/>
                    </a:lnTo>
                    <a:lnTo>
                      <a:pt x="157" y="787"/>
                    </a:lnTo>
                    <a:close/>
                    <a:moveTo>
                      <a:pt x="116" y="632"/>
                    </a:moveTo>
                    <a:lnTo>
                      <a:pt x="125" y="634"/>
                    </a:lnTo>
                    <a:lnTo>
                      <a:pt x="133" y="639"/>
                    </a:lnTo>
                    <a:lnTo>
                      <a:pt x="138" y="647"/>
                    </a:lnTo>
                    <a:lnTo>
                      <a:pt x="140" y="650"/>
                    </a:lnTo>
                    <a:lnTo>
                      <a:pt x="164" y="742"/>
                    </a:lnTo>
                    <a:lnTo>
                      <a:pt x="165" y="748"/>
                    </a:lnTo>
                    <a:lnTo>
                      <a:pt x="164" y="758"/>
                    </a:lnTo>
                    <a:lnTo>
                      <a:pt x="157" y="766"/>
                    </a:lnTo>
                    <a:lnTo>
                      <a:pt x="149" y="771"/>
                    </a:lnTo>
                    <a:lnTo>
                      <a:pt x="141" y="772"/>
                    </a:lnTo>
                    <a:lnTo>
                      <a:pt x="132" y="771"/>
                    </a:lnTo>
                    <a:lnTo>
                      <a:pt x="124" y="766"/>
                    </a:lnTo>
                    <a:lnTo>
                      <a:pt x="119" y="758"/>
                    </a:lnTo>
                    <a:lnTo>
                      <a:pt x="117" y="755"/>
                    </a:lnTo>
                    <a:lnTo>
                      <a:pt x="94" y="663"/>
                    </a:lnTo>
                    <a:lnTo>
                      <a:pt x="92" y="656"/>
                    </a:lnTo>
                    <a:lnTo>
                      <a:pt x="94" y="647"/>
                    </a:lnTo>
                    <a:lnTo>
                      <a:pt x="100" y="639"/>
                    </a:lnTo>
                    <a:lnTo>
                      <a:pt x="108" y="634"/>
                    </a:lnTo>
                    <a:lnTo>
                      <a:pt x="116" y="632"/>
                    </a:lnTo>
                    <a:close/>
                    <a:moveTo>
                      <a:pt x="84" y="475"/>
                    </a:moveTo>
                    <a:lnTo>
                      <a:pt x="94" y="477"/>
                    </a:lnTo>
                    <a:lnTo>
                      <a:pt x="106" y="489"/>
                    </a:lnTo>
                    <a:lnTo>
                      <a:pt x="106" y="494"/>
                    </a:lnTo>
                    <a:lnTo>
                      <a:pt x="125" y="590"/>
                    </a:lnTo>
                    <a:lnTo>
                      <a:pt x="127" y="594"/>
                    </a:lnTo>
                    <a:lnTo>
                      <a:pt x="124" y="602"/>
                    </a:lnTo>
                    <a:lnTo>
                      <a:pt x="119" y="610"/>
                    </a:lnTo>
                    <a:lnTo>
                      <a:pt x="111" y="617"/>
                    </a:lnTo>
                    <a:lnTo>
                      <a:pt x="103" y="618"/>
                    </a:lnTo>
                    <a:lnTo>
                      <a:pt x="94" y="617"/>
                    </a:lnTo>
                    <a:lnTo>
                      <a:pt x="86" y="610"/>
                    </a:lnTo>
                    <a:lnTo>
                      <a:pt x="81" y="602"/>
                    </a:lnTo>
                    <a:lnTo>
                      <a:pt x="79" y="599"/>
                    </a:lnTo>
                    <a:lnTo>
                      <a:pt x="60" y="504"/>
                    </a:lnTo>
                    <a:lnTo>
                      <a:pt x="60" y="499"/>
                    </a:lnTo>
                    <a:lnTo>
                      <a:pt x="62" y="489"/>
                    </a:lnTo>
                    <a:lnTo>
                      <a:pt x="67" y="483"/>
                    </a:lnTo>
                    <a:lnTo>
                      <a:pt x="75" y="477"/>
                    </a:lnTo>
                    <a:lnTo>
                      <a:pt x="84" y="475"/>
                    </a:lnTo>
                    <a:close/>
                    <a:moveTo>
                      <a:pt x="57" y="318"/>
                    </a:moveTo>
                    <a:lnTo>
                      <a:pt x="65" y="319"/>
                    </a:lnTo>
                    <a:lnTo>
                      <a:pt x="73" y="326"/>
                    </a:lnTo>
                    <a:lnTo>
                      <a:pt x="79" y="332"/>
                    </a:lnTo>
                    <a:lnTo>
                      <a:pt x="79" y="338"/>
                    </a:lnTo>
                    <a:lnTo>
                      <a:pt x="95" y="432"/>
                    </a:lnTo>
                    <a:lnTo>
                      <a:pt x="97" y="437"/>
                    </a:lnTo>
                    <a:lnTo>
                      <a:pt x="95" y="447"/>
                    </a:lnTo>
                    <a:lnTo>
                      <a:pt x="89" y="453"/>
                    </a:lnTo>
                    <a:lnTo>
                      <a:pt x="81" y="459"/>
                    </a:lnTo>
                    <a:lnTo>
                      <a:pt x="73" y="461"/>
                    </a:lnTo>
                    <a:lnTo>
                      <a:pt x="63" y="459"/>
                    </a:lnTo>
                    <a:lnTo>
                      <a:pt x="55" y="453"/>
                    </a:lnTo>
                    <a:lnTo>
                      <a:pt x="51" y="447"/>
                    </a:lnTo>
                    <a:lnTo>
                      <a:pt x="49" y="440"/>
                    </a:lnTo>
                    <a:lnTo>
                      <a:pt x="33" y="346"/>
                    </a:lnTo>
                    <a:lnTo>
                      <a:pt x="32" y="342"/>
                    </a:lnTo>
                    <a:lnTo>
                      <a:pt x="35" y="332"/>
                    </a:lnTo>
                    <a:lnTo>
                      <a:pt x="40" y="326"/>
                    </a:lnTo>
                    <a:lnTo>
                      <a:pt x="48" y="319"/>
                    </a:lnTo>
                    <a:lnTo>
                      <a:pt x="57" y="318"/>
                    </a:lnTo>
                    <a:close/>
                    <a:moveTo>
                      <a:pt x="38" y="159"/>
                    </a:moveTo>
                    <a:lnTo>
                      <a:pt x="46" y="160"/>
                    </a:lnTo>
                    <a:lnTo>
                      <a:pt x="54" y="167"/>
                    </a:lnTo>
                    <a:lnTo>
                      <a:pt x="59" y="173"/>
                    </a:lnTo>
                    <a:lnTo>
                      <a:pt x="62" y="181"/>
                    </a:lnTo>
                    <a:lnTo>
                      <a:pt x="71" y="276"/>
                    </a:lnTo>
                    <a:lnTo>
                      <a:pt x="73" y="278"/>
                    </a:lnTo>
                    <a:lnTo>
                      <a:pt x="70" y="288"/>
                    </a:lnTo>
                    <a:lnTo>
                      <a:pt x="65" y="296"/>
                    </a:lnTo>
                    <a:lnTo>
                      <a:pt x="57" y="300"/>
                    </a:lnTo>
                    <a:lnTo>
                      <a:pt x="48" y="302"/>
                    </a:lnTo>
                    <a:lnTo>
                      <a:pt x="40" y="300"/>
                    </a:lnTo>
                    <a:lnTo>
                      <a:pt x="32" y="296"/>
                    </a:lnTo>
                    <a:lnTo>
                      <a:pt x="27" y="288"/>
                    </a:lnTo>
                    <a:lnTo>
                      <a:pt x="24" y="281"/>
                    </a:lnTo>
                    <a:lnTo>
                      <a:pt x="14" y="186"/>
                    </a:lnTo>
                    <a:lnTo>
                      <a:pt x="13" y="183"/>
                    </a:lnTo>
                    <a:lnTo>
                      <a:pt x="16" y="173"/>
                    </a:lnTo>
                    <a:lnTo>
                      <a:pt x="21" y="167"/>
                    </a:lnTo>
                    <a:lnTo>
                      <a:pt x="28" y="160"/>
                    </a:lnTo>
                    <a:lnTo>
                      <a:pt x="38" y="159"/>
                    </a:lnTo>
                    <a:close/>
                    <a:moveTo>
                      <a:pt x="24" y="0"/>
                    </a:moveTo>
                    <a:lnTo>
                      <a:pt x="33" y="2"/>
                    </a:lnTo>
                    <a:lnTo>
                      <a:pt x="41" y="6"/>
                    </a:lnTo>
                    <a:lnTo>
                      <a:pt x="46" y="14"/>
                    </a:lnTo>
                    <a:lnTo>
                      <a:pt x="48" y="22"/>
                    </a:lnTo>
                    <a:lnTo>
                      <a:pt x="55" y="118"/>
                    </a:lnTo>
                    <a:lnTo>
                      <a:pt x="55" y="119"/>
                    </a:lnTo>
                    <a:lnTo>
                      <a:pt x="54" y="129"/>
                    </a:lnTo>
                    <a:lnTo>
                      <a:pt x="49" y="137"/>
                    </a:lnTo>
                    <a:lnTo>
                      <a:pt x="41" y="141"/>
                    </a:lnTo>
                    <a:lnTo>
                      <a:pt x="32" y="143"/>
                    </a:lnTo>
                    <a:lnTo>
                      <a:pt x="22" y="141"/>
                    </a:lnTo>
                    <a:lnTo>
                      <a:pt x="14" y="137"/>
                    </a:lnTo>
                    <a:lnTo>
                      <a:pt x="9" y="129"/>
                    </a:lnTo>
                    <a:lnTo>
                      <a:pt x="8" y="121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8" name="Freeform 5360"/>
              <p:cNvSpPr>
                <a:spLocks noEditPoints="1"/>
              </p:cNvSpPr>
              <p:nvPr/>
            </p:nvSpPr>
            <p:spPr bwMode="auto">
              <a:xfrm>
                <a:off x="10373" y="15801"/>
                <a:ext cx="2122" cy="1689"/>
              </a:xfrm>
              <a:custGeom>
                <a:avLst/>
                <a:gdLst>
                  <a:gd name="T0" fmla="*/ 4210 w 4245"/>
                  <a:gd name="T1" fmla="*/ 3375 h 3379"/>
                  <a:gd name="T2" fmla="*/ 4161 w 4245"/>
                  <a:gd name="T3" fmla="*/ 3294 h 3379"/>
                  <a:gd name="T4" fmla="*/ 4037 w 4245"/>
                  <a:gd name="T5" fmla="*/ 3256 h 3379"/>
                  <a:gd name="T6" fmla="*/ 4019 w 4245"/>
                  <a:gd name="T7" fmla="*/ 3251 h 3379"/>
                  <a:gd name="T8" fmla="*/ 3919 w 4245"/>
                  <a:gd name="T9" fmla="*/ 3164 h 3379"/>
                  <a:gd name="T10" fmla="*/ 3852 w 4245"/>
                  <a:gd name="T11" fmla="*/ 3177 h 3379"/>
                  <a:gd name="T12" fmla="*/ 3736 w 4245"/>
                  <a:gd name="T13" fmla="*/ 3056 h 3379"/>
                  <a:gd name="T14" fmla="*/ 3617 w 4245"/>
                  <a:gd name="T15" fmla="*/ 3029 h 3379"/>
                  <a:gd name="T16" fmla="*/ 3603 w 4245"/>
                  <a:gd name="T17" fmla="*/ 3015 h 3379"/>
                  <a:gd name="T18" fmla="*/ 3363 w 4245"/>
                  <a:gd name="T19" fmla="*/ 2848 h 3379"/>
                  <a:gd name="T20" fmla="*/ 3403 w 4245"/>
                  <a:gd name="T21" fmla="*/ 2921 h 3379"/>
                  <a:gd name="T22" fmla="*/ 3330 w 4245"/>
                  <a:gd name="T23" fmla="*/ 2830 h 3379"/>
                  <a:gd name="T24" fmla="*/ 3207 w 4245"/>
                  <a:gd name="T25" fmla="*/ 2775 h 3379"/>
                  <a:gd name="T26" fmla="*/ 3179 w 4245"/>
                  <a:gd name="T27" fmla="*/ 2781 h 3379"/>
                  <a:gd name="T28" fmla="*/ 2948 w 4245"/>
                  <a:gd name="T29" fmla="*/ 2606 h 3379"/>
                  <a:gd name="T30" fmla="*/ 2937 w 4245"/>
                  <a:gd name="T31" fmla="*/ 2651 h 3379"/>
                  <a:gd name="T32" fmla="*/ 2916 w 4245"/>
                  <a:gd name="T33" fmla="*/ 2589 h 3379"/>
                  <a:gd name="T34" fmla="*/ 2794 w 4245"/>
                  <a:gd name="T35" fmla="*/ 2531 h 3379"/>
                  <a:gd name="T36" fmla="*/ 2758 w 4245"/>
                  <a:gd name="T37" fmla="*/ 2539 h 3379"/>
                  <a:gd name="T38" fmla="*/ 2551 w 4245"/>
                  <a:gd name="T39" fmla="*/ 2361 h 3379"/>
                  <a:gd name="T40" fmla="*/ 2516 w 4245"/>
                  <a:gd name="T41" fmla="*/ 2392 h 3379"/>
                  <a:gd name="T42" fmla="*/ 2506 w 4245"/>
                  <a:gd name="T43" fmla="*/ 2358 h 3379"/>
                  <a:gd name="T44" fmla="*/ 2402 w 4245"/>
                  <a:gd name="T45" fmla="*/ 2274 h 3379"/>
                  <a:gd name="T46" fmla="*/ 2335 w 4245"/>
                  <a:gd name="T47" fmla="*/ 2284 h 3379"/>
                  <a:gd name="T48" fmla="*/ 2230 w 4245"/>
                  <a:gd name="T49" fmla="*/ 2161 h 3379"/>
                  <a:gd name="T50" fmla="*/ 2108 w 4245"/>
                  <a:gd name="T51" fmla="*/ 2126 h 3379"/>
                  <a:gd name="T52" fmla="*/ 2095 w 4245"/>
                  <a:gd name="T53" fmla="*/ 2109 h 3379"/>
                  <a:gd name="T54" fmla="*/ 1864 w 4245"/>
                  <a:gd name="T55" fmla="*/ 1928 h 3379"/>
                  <a:gd name="T56" fmla="*/ 1934 w 4245"/>
                  <a:gd name="T57" fmla="*/ 2028 h 3379"/>
                  <a:gd name="T58" fmla="*/ 1747 w 4245"/>
                  <a:gd name="T59" fmla="*/ 1842 h 3379"/>
                  <a:gd name="T60" fmla="*/ 1710 w 4245"/>
                  <a:gd name="T61" fmla="*/ 1870 h 3379"/>
                  <a:gd name="T62" fmla="*/ 1702 w 4245"/>
                  <a:gd name="T63" fmla="*/ 1834 h 3379"/>
                  <a:gd name="T64" fmla="*/ 1601 w 4245"/>
                  <a:gd name="T65" fmla="*/ 1746 h 3379"/>
                  <a:gd name="T66" fmla="*/ 1570 w 4245"/>
                  <a:gd name="T67" fmla="*/ 1743 h 3379"/>
                  <a:gd name="T68" fmla="*/ 1453 w 4245"/>
                  <a:gd name="T69" fmla="*/ 1662 h 3379"/>
                  <a:gd name="T70" fmla="*/ 1420 w 4245"/>
                  <a:gd name="T71" fmla="*/ 1665 h 3379"/>
                  <a:gd name="T72" fmla="*/ 1229 w 4245"/>
                  <a:gd name="T73" fmla="*/ 1468 h 3379"/>
                  <a:gd name="T74" fmla="*/ 1200 w 4245"/>
                  <a:gd name="T75" fmla="*/ 1506 h 3379"/>
                  <a:gd name="T76" fmla="*/ 1186 w 4245"/>
                  <a:gd name="T77" fmla="*/ 1440 h 3379"/>
                  <a:gd name="T78" fmla="*/ 1070 w 4245"/>
                  <a:gd name="T79" fmla="*/ 1373 h 3379"/>
                  <a:gd name="T80" fmla="*/ 1038 w 4245"/>
                  <a:gd name="T81" fmla="*/ 1373 h 3379"/>
                  <a:gd name="T82" fmla="*/ 860 w 4245"/>
                  <a:gd name="T83" fmla="*/ 1165 h 3379"/>
                  <a:gd name="T84" fmla="*/ 865 w 4245"/>
                  <a:gd name="T85" fmla="*/ 1233 h 3379"/>
                  <a:gd name="T86" fmla="*/ 747 w 4245"/>
                  <a:gd name="T87" fmla="*/ 1066 h 3379"/>
                  <a:gd name="T88" fmla="*/ 714 w 4245"/>
                  <a:gd name="T89" fmla="*/ 1101 h 3379"/>
                  <a:gd name="T90" fmla="*/ 701 w 4245"/>
                  <a:gd name="T91" fmla="*/ 1033 h 3379"/>
                  <a:gd name="T92" fmla="*/ 600 w 4245"/>
                  <a:gd name="T93" fmla="*/ 944 h 3379"/>
                  <a:gd name="T94" fmla="*/ 555 w 4245"/>
                  <a:gd name="T95" fmla="*/ 942 h 3379"/>
                  <a:gd name="T96" fmla="*/ 415 w 4245"/>
                  <a:gd name="T97" fmla="*/ 712 h 3379"/>
                  <a:gd name="T98" fmla="*/ 423 w 4245"/>
                  <a:gd name="T99" fmla="*/ 798 h 3379"/>
                  <a:gd name="T100" fmla="*/ 301 w 4245"/>
                  <a:gd name="T101" fmla="*/ 639 h 3379"/>
                  <a:gd name="T102" fmla="*/ 358 w 4245"/>
                  <a:gd name="T103" fmla="*/ 699 h 3379"/>
                  <a:gd name="T104" fmla="*/ 218 w 4245"/>
                  <a:gd name="T105" fmla="*/ 438 h 3379"/>
                  <a:gd name="T106" fmla="*/ 259 w 4245"/>
                  <a:gd name="T107" fmla="*/ 566 h 3379"/>
                  <a:gd name="T108" fmla="*/ 153 w 4245"/>
                  <a:gd name="T109" fmla="*/ 299 h 3379"/>
                  <a:gd name="T110" fmla="*/ 170 w 4245"/>
                  <a:gd name="T111" fmla="*/ 423 h 3379"/>
                  <a:gd name="T112" fmla="*/ 96 w 4245"/>
                  <a:gd name="T113" fmla="*/ 157 h 3379"/>
                  <a:gd name="T114" fmla="*/ 96 w 4245"/>
                  <a:gd name="T115" fmla="*/ 272 h 3379"/>
                  <a:gd name="T116" fmla="*/ 47 w 4245"/>
                  <a:gd name="T117" fmla="*/ 14 h 3379"/>
                  <a:gd name="T118" fmla="*/ 2 w 4245"/>
                  <a:gd name="T119" fmla="*/ 14 h 3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45" h="3379">
                    <a:moveTo>
                      <a:pt x="4199" y="3318"/>
                    </a:moveTo>
                    <a:lnTo>
                      <a:pt x="4208" y="3320"/>
                    </a:lnTo>
                    <a:lnTo>
                      <a:pt x="4210" y="3321"/>
                    </a:lnTo>
                    <a:lnTo>
                      <a:pt x="4232" y="3334"/>
                    </a:lnTo>
                    <a:lnTo>
                      <a:pt x="4239" y="3337"/>
                    </a:lnTo>
                    <a:lnTo>
                      <a:pt x="4243" y="3345"/>
                    </a:lnTo>
                    <a:lnTo>
                      <a:pt x="4245" y="3355"/>
                    </a:lnTo>
                    <a:lnTo>
                      <a:pt x="4243" y="3364"/>
                    </a:lnTo>
                    <a:lnTo>
                      <a:pt x="4239" y="3372"/>
                    </a:lnTo>
                    <a:lnTo>
                      <a:pt x="4231" y="3377"/>
                    </a:lnTo>
                    <a:lnTo>
                      <a:pt x="4221" y="3379"/>
                    </a:lnTo>
                    <a:lnTo>
                      <a:pt x="4212" y="3377"/>
                    </a:lnTo>
                    <a:lnTo>
                      <a:pt x="4210" y="3375"/>
                    </a:lnTo>
                    <a:lnTo>
                      <a:pt x="4188" y="3363"/>
                    </a:lnTo>
                    <a:lnTo>
                      <a:pt x="4181" y="3359"/>
                    </a:lnTo>
                    <a:lnTo>
                      <a:pt x="4177" y="3352"/>
                    </a:lnTo>
                    <a:lnTo>
                      <a:pt x="4175" y="3342"/>
                    </a:lnTo>
                    <a:lnTo>
                      <a:pt x="4177" y="3332"/>
                    </a:lnTo>
                    <a:lnTo>
                      <a:pt x="4181" y="3326"/>
                    </a:lnTo>
                    <a:lnTo>
                      <a:pt x="4189" y="3320"/>
                    </a:lnTo>
                    <a:lnTo>
                      <a:pt x="4199" y="3318"/>
                    </a:lnTo>
                    <a:close/>
                    <a:moveTo>
                      <a:pt x="4059" y="3242"/>
                    </a:moveTo>
                    <a:lnTo>
                      <a:pt x="4069" y="3243"/>
                    </a:lnTo>
                    <a:lnTo>
                      <a:pt x="4070" y="3245"/>
                    </a:lnTo>
                    <a:lnTo>
                      <a:pt x="4154" y="3291"/>
                    </a:lnTo>
                    <a:lnTo>
                      <a:pt x="4161" y="3294"/>
                    </a:lnTo>
                    <a:lnTo>
                      <a:pt x="4165" y="3302"/>
                    </a:lnTo>
                    <a:lnTo>
                      <a:pt x="4167" y="3312"/>
                    </a:lnTo>
                    <a:lnTo>
                      <a:pt x="4165" y="3321"/>
                    </a:lnTo>
                    <a:lnTo>
                      <a:pt x="4161" y="3329"/>
                    </a:lnTo>
                    <a:lnTo>
                      <a:pt x="4153" y="3334"/>
                    </a:lnTo>
                    <a:lnTo>
                      <a:pt x="4143" y="3336"/>
                    </a:lnTo>
                    <a:lnTo>
                      <a:pt x="4134" y="3334"/>
                    </a:lnTo>
                    <a:lnTo>
                      <a:pt x="4132" y="3332"/>
                    </a:lnTo>
                    <a:lnTo>
                      <a:pt x="4048" y="3286"/>
                    </a:lnTo>
                    <a:lnTo>
                      <a:pt x="4042" y="3282"/>
                    </a:lnTo>
                    <a:lnTo>
                      <a:pt x="4037" y="3275"/>
                    </a:lnTo>
                    <a:lnTo>
                      <a:pt x="4035" y="3266"/>
                    </a:lnTo>
                    <a:lnTo>
                      <a:pt x="4037" y="3256"/>
                    </a:lnTo>
                    <a:lnTo>
                      <a:pt x="4042" y="3248"/>
                    </a:lnTo>
                    <a:lnTo>
                      <a:pt x="4049" y="3243"/>
                    </a:lnTo>
                    <a:lnTo>
                      <a:pt x="4059" y="3242"/>
                    </a:lnTo>
                    <a:close/>
                    <a:moveTo>
                      <a:pt x="3919" y="3164"/>
                    </a:moveTo>
                    <a:lnTo>
                      <a:pt x="3929" y="3166"/>
                    </a:lnTo>
                    <a:lnTo>
                      <a:pt x="3932" y="3167"/>
                    </a:lnTo>
                    <a:lnTo>
                      <a:pt x="3960" y="3183"/>
                    </a:lnTo>
                    <a:lnTo>
                      <a:pt x="3960" y="3183"/>
                    </a:lnTo>
                    <a:lnTo>
                      <a:pt x="4015" y="3213"/>
                    </a:lnTo>
                    <a:lnTo>
                      <a:pt x="4026" y="3224"/>
                    </a:lnTo>
                    <a:lnTo>
                      <a:pt x="4027" y="3234"/>
                    </a:lnTo>
                    <a:lnTo>
                      <a:pt x="4026" y="3243"/>
                    </a:lnTo>
                    <a:lnTo>
                      <a:pt x="4019" y="3251"/>
                    </a:lnTo>
                    <a:lnTo>
                      <a:pt x="4013" y="3256"/>
                    </a:lnTo>
                    <a:lnTo>
                      <a:pt x="4003" y="3258"/>
                    </a:lnTo>
                    <a:lnTo>
                      <a:pt x="3994" y="3256"/>
                    </a:lnTo>
                    <a:lnTo>
                      <a:pt x="3992" y="3255"/>
                    </a:lnTo>
                    <a:lnTo>
                      <a:pt x="3937" y="3224"/>
                    </a:lnTo>
                    <a:lnTo>
                      <a:pt x="3908" y="3209"/>
                    </a:lnTo>
                    <a:lnTo>
                      <a:pt x="3902" y="3205"/>
                    </a:lnTo>
                    <a:lnTo>
                      <a:pt x="3897" y="3197"/>
                    </a:lnTo>
                    <a:lnTo>
                      <a:pt x="3895" y="3188"/>
                    </a:lnTo>
                    <a:lnTo>
                      <a:pt x="3897" y="3178"/>
                    </a:lnTo>
                    <a:lnTo>
                      <a:pt x="3902" y="3170"/>
                    </a:lnTo>
                    <a:lnTo>
                      <a:pt x="3910" y="3166"/>
                    </a:lnTo>
                    <a:lnTo>
                      <a:pt x="3919" y="3164"/>
                    </a:lnTo>
                    <a:close/>
                    <a:moveTo>
                      <a:pt x="3781" y="3085"/>
                    </a:moveTo>
                    <a:lnTo>
                      <a:pt x="3789" y="3086"/>
                    </a:lnTo>
                    <a:lnTo>
                      <a:pt x="3792" y="3088"/>
                    </a:lnTo>
                    <a:lnTo>
                      <a:pt x="3876" y="3135"/>
                    </a:lnTo>
                    <a:lnTo>
                      <a:pt x="3881" y="3139"/>
                    </a:lnTo>
                    <a:lnTo>
                      <a:pt x="3886" y="3147"/>
                    </a:lnTo>
                    <a:lnTo>
                      <a:pt x="3887" y="3156"/>
                    </a:lnTo>
                    <a:lnTo>
                      <a:pt x="3886" y="3166"/>
                    </a:lnTo>
                    <a:lnTo>
                      <a:pt x="3881" y="3174"/>
                    </a:lnTo>
                    <a:lnTo>
                      <a:pt x="3873" y="3178"/>
                    </a:lnTo>
                    <a:lnTo>
                      <a:pt x="3864" y="3180"/>
                    </a:lnTo>
                    <a:lnTo>
                      <a:pt x="3854" y="3178"/>
                    </a:lnTo>
                    <a:lnTo>
                      <a:pt x="3852" y="3177"/>
                    </a:lnTo>
                    <a:lnTo>
                      <a:pt x="3768" y="3129"/>
                    </a:lnTo>
                    <a:lnTo>
                      <a:pt x="3763" y="3126"/>
                    </a:lnTo>
                    <a:lnTo>
                      <a:pt x="3759" y="3118"/>
                    </a:lnTo>
                    <a:lnTo>
                      <a:pt x="3755" y="3108"/>
                    </a:lnTo>
                    <a:lnTo>
                      <a:pt x="3759" y="3099"/>
                    </a:lnTo>
                    <a:lnTo>
                      <a:pt x="3763" y="3091"/>
                    </a:lnTo>
                    <a:lnTo>
                      <a:pt x="3771" y="3086"/>
                    </a:lnTo>
                    <a:lnTo>
                      <a:pt x="3781" y="3085"/>
                    </a:lnTo>
                    <a:close/>
                    <a:moveTo>
                      <a:pt x="3641" y="3005"/>
                    </a:moveTo>
                    <a:lnTo>
                      <a:pt x="3651" y="3007"/>
                    </a:lnTo>
                    <a:lnTo>
                      <a:pt x="3654" y="3008"/>
                    </a:lnTo>
                    <a:lnTo>
                      <a:pt x="3692" y="3031"/>
                    </a:lnTo>
                    <a:lnTo>
                      <a:pt x="3736" y="3056"/>
                    </a:lnTo>
                    <a:lnTo>
                      <a:pt x="3748" y="3067"/>
                    </a:lnTo>
                    <a:lnTo>
                      <a:pt x="3749" y="3077"/>
                    </a:lnTo>
                    <a:lnTo>
                      <a:pt x="3748" y="3086"/>
                    </a:lnTo>
                    <a:lnTo>
                      <a:pt x="3741" y="3094"/>
                    </a:lnTo>
                    <a:lnTo>
                      <a:pt x="3733" y="3099"/>
                    </a:lnTo>
                    <a:lnTo>
                      <a:pt x="3725" y="3100"/>
                    </a:lnTo>
                    <a:lnTo>
                      <a:pt x="3716" y="3099"/>
                    </a:lnTo>
                    <a:lnTo>
                      <a:pt x="3713" y="3097"/>
                    </a:lnTo>
                    <a:lnTo>
                      <a:pt x="3668" y="3072"/>
                    </a:lnTo>
                    <a:lnTo>
                      <a:pt x="3630" y="3050"/>
                    </a:lnTo>
                    <a:lnTo>
                      <a:pt x="3624" y="3046"/>
                    </a:lnTo>
                    <a:lnTo>
                      <a:pt x="3619" y="3038"/>
                    </a:lnTo>
                    <a:lnTo>
                      <a:pt x="3617" y="3029"/>
                    </a:lnTo>
                    <a:lnTo>
                      <a:pt x="3619" y="3021"/>
                    </a:lnTo>
                    <a:lnTo>
                      <a:pt x="3624" y="3013"/>
                    </a:lnTo>
                    <a:lnTo>
                      <a:pt x="3632" y="3007"/>
                    </a:lnTo>
                    <a:lnTo>
                      <a:pt x="3641" y="3005"/>
                    </a:lnTo>
                    <a:close/>
                    <a:moveTo>
                      <a:pt x="3503" y="2927"/>
                    </a:moveTo>
                    <a:lnTo>
                      <a:pt x="3512" y="2929"/>
                    </a:lnTo>
                    <a:lnTo>
                      <a:pt x="3514" y="2930"/>
                    </a:lnTo>
                    <a:lnTo>
                      <a:pt x="3598" y="2978"/>
                    </a:lnTo>
                    <a:lnTo>
                      <a:pt x="3603" y="2981"/>
                    </a:lnTo>
                    <a:lnTo>
                      <a:pt x="3608" y="2989"/>
                    </a:lnTo>
                    <a:lnTo>
                      <a:pt x="3609" y="2999"/>
                    </a:lnTo>
                    <a:lnTo>
                      <a:pt x="3608" y="3007"/>
                    </a:lnTo>
                    <a:lnTo>
                      <a:pt x="3603" y="3015"/>
                    </a:lnTo>
                    <a:lnTo>
                      <a:pt x="3595" y="3019"/>
                    </a:lnTo>
                    <a:lnTo>
                      <a:pt x="3585" y="3023"/>
                    </a:lnTo>
                    <a:lnTo>
                      <a:pt x="3576" y="3019"/>
                    </a:lnTo>
                    <a:lnTo>
                      <a:pt x="3574" y="3019"/>
                    </a:lnTo>
                    <a:lnTo>
                      <a:pt x="3490" y="2972"/>
                    </a:lnTo>
                    <a:lnTo>
                      <a:pt x="3485" y="2967"/>
                    </a:lnTo>
                    <a:lnTo>
                      <a:pt x="3481" y="2961"/>
                    </a:lnTo>
                    <a:lnTo>
                      <a:pt x="3479" y="2951"/>
                    </a:lnTo>
                    <a:lnTo>
                      <a:pt x="3481" y="2942"/>
                    </a:lnTo>
                    <a:lnTo>
                      <a:pt x="3485" y="2934"/>
                    </a:lnTo>
                    <a:lnTo>
                      <a:pt x="3493" y="2929"/>
                    </a:lnTo>
                    <a:lnTo>
                      <a:pt x="3503" y="2927"/>
                    </a:lnTo>
                    <a:close/>
                    <a:moveTo>
                      <a:pt x="3363" y="2848"/>
                    </a:moveTo>
                    <a:lnTo>
                      <a:pt x="3373" y="2849"/>
                    </a:lnTo>
                    <a:lnTo>
                      <a:pt x="3376" y="2851"/>
                    </a:lnTo>
                    <a:lnTo>
                      <a:pt x="3427" y="2880"/>
                    </a:lnTo>
                    <a:lnTo>
                      <a:pt x="3458" y="2899"/>
                    </a:lnTo>
                    <a:lnTo>
                      <a:pt x="3463" y="2902"/>
                    </a:lnTo>
                    <a:lnTo>
                      <a:pt x="3469" y="2910"/>
                    </a:lnTo>
                    <a:lnTo>
                      <a:pt x="3471" y="2919"/>
                    </a:lnTo>
                    <a:lnTo>
                      <a:pt x="3469" y="2929"/>
                    </a:lnTo>
                    <a:lnTo>
                      <a:pt x="3457" y="2942"/>
                    </a:lnTo>
                    <a:lnTo>
                      <a:pt x="3447" y="2943"/>
                    </a:lnTo>
                    <a:lnTo>
                      <a:pt x="3438" y="2942"/>
                    </a:lnTo>
                    <a:lnTo>
                      <a:pt x="3434" y="2940"/>
                    </a:lnTo>
                    <a:lnTo>
                      <a:pt x="3403" y="2921"/>
                    </a:lnTo>
                    <a:lnTo>
                      <a:pt x="3352" y="2892"/>
                    </a:lnTo>
                    <a:lnTo>
                      <a:pt x="3341" y="2881"/>
                    </a:lnTo>
                    <a:lnTo>
                      <a:pt x="3339" y="2872"/>
                    </a:lnTo>
                    <a:lnTo>
                      <a:pt x="3341" y="2862"/>
                    </a:lnTo>
                    <a:lnTo>
                      <a:pt x="3347" y="2854"/>
                    </a:lnTo>
                    <a:lnTo>
                      <a:pt x="3353" y="2849"/>
                    </a:lnTo>
                    <a:lnTo>
                      <a:pt x="3363" y="2848"/>
                    </a:lnTo>
                    <a:close/>
                    <a:moveTo>
                      <a:pt x="3225" y="2767"/>
                    </a:moveTo>
                    <a:lnTo>
                      <a:pt x="3234" y="2770"/>
                    </a:lnTo>
                    <a:lnTo>
                      <a:pt x="3237" y="2771"/>
                    </a:lnTo>
                    <a:lnTo>
                      <a:pt x="3320" y="2819"/>
                    </a:lnTo>
                    <a:lnTo>
                      <a:pt x="3325" y="2822"/>
                    </a:lnTo>
                    <a:lnTo>
                      <a:pt x="3330" y="2830"/>
                    </a:lnTo>
                    <a:lnTo>
                      <a:pt x="3333" y="2840"/>
                    </a:lnTo>
                    <a:lnTo>
                      <a:pt x="3330" y="2849"/>
                    </a:lnTo>
                    <a:lnTo>
                      <a:pt x="3325" y="2856"/>
                    </a:lnTo>
                    <a:lnTo>
                      <a:pt x="3317" y="2862"/>
                    </a:lnTo>
                    <a:lnTo>
                      <a:pt x="3307" y="2864"/>
                    </a:lnTo>
                    <a:lnTo>
                      <a:pt x="3299" y="2862"/>
                    </a:lnTo>
                    <a:lnTo>
                      <a:pt x="3296" y="2860"/>
                    </a:lnTo>
                    <a:lnTo>
                      <a:pt x="3214" y="2813"/>
                    </a:lnTo>
                    <a:lnTo>
                      <a:pt x="3207" y="2808"/>
                    </a:lnTo>
                    <a:lnTo>
                      <a:pt x="3202" y="2800"/>
                    </a:lnTo>
                    <a:lnTo>
                      <a:pt x="3201" y="2792"/>
                    </a:lnTo>
                    <a:lnTo>
                      <a:pt x="3202" y="2783"/>
                    </a:lnTo>
                    <a:lnTo>
                      <a:pt x="3207" y="2775"/>
                    </a:lnTo>
                    <a:lnTo>
                      <a:pt x="3215" y="2770"/>
                    </a:lnTo>
                    <a:lnTo>
                      <a:pt x="3225" y="2767"/>
                    </a:lnTo>
                    <a:close/>
                    <a:moveTo>
                      <a:pt x="3086" y="2687"/>
                    </a:moveTo>
                    <a:lnTo>
                      <a:pt x="3096" y="2689"/>
                    </a:lnTo>
                    <a:lnTo>
                      <a:pt x="3099" y="2690"/>
                    </a:lnTo>
                    <a:lnTo>
                      <a:pt x="3164" y="2729"/>
                    </a:lnTo>
                    <a:lnTo>
                      <a:pt x="3182" y="2738"/>
                    </a:lnTo>
                    <a:lnTo>
                      <a:pt x="3187" y="2743"/>
                    </a:lnTo>
                    <a:lnTo>
                      <a:pt x="3191" y="2751"/>
                    </a:lnTo>
                    <a:lnTo>
                      <a:pt x="3193" y="2759"/>
                    </a:lnTo>
                    <a:lnTo>
                      <a:pt x="3191" y="2768"/>
                    </a:lnTo>
                    <a:lnTo>
                      <a:pt x="3187" y="2776"/>
                    </a:lnTo>
                    <a:lnTo>
                      <a:pt x="3179" y="2781"/>
                    </a:lnTo>
                    <a:lnTo>
                      <a:pt x="3169" y="2784"/>
                    </a:lnTo>
                    <a:lnTo>
                      <a:pt x="3160" y="2781"/>
                    </a:lnTo>
                    <a:lnTo>
                      <a:pt x="3158" y="2779"/>
                    </a:lnTo>
                    <a:lnTo>
                      <a:pt x="3141" y="2770"/>
                    </a:lnTo>
                    <a:lnTo>
                      <a:pt x="3075" y="2732"/>
                    </a:lnTo>
                    <a:lnTo>
                      <a:pt x="3069" y="2729"/>
                    </a:lnTo>
                    <a:lnTo>
                      <a:pt x="3064" y="2721"/>
                    </a:lnTo>
                    <a:lnTo>
                      <a:pt x="3063" y="2711"/>
                    </a:lnTo>
                    <a:lnTo>
                      <a:pt x="3064" y="2702"/>
                    </a:lnTo>
                    <a:lnTo>
                      <a:pt x="3069" y="2694"/>
                    </a:lnTo>
                    <a:lnTo>
                      <a:pt x="3077" y="2689"/>
                    </a:lnTo>
                    <a:lnTo>
                      <a:pt x="3086" y="2687"/>
                    </a:lnTo>
                    <a:close/>
                    <a:moveTo>
                      <a:pt x="2948" y="2606"/>
                    </a:moveTo>
                    <a:lnTo>
                      <a:pt x="2958" y="2608"/>
                    </a:lnTo>
                    <a:lnTo>
                      <a:pt x="2961" y="2609"/>
                    </a:lnTo>
                    <a:lnTo>
                      <a:pt x="3044" y="2659"/>
                    </a:lnTo>
                    <a:lnTo>
                      <a:pt x="3048" y="2662"/>
                    </a:lnTo>
                    <a:lnTo>
                      <a:pt x="3053" y="2670"/>
                    </a:lnTo>
                    <a:lnTo>
                      <a:pt x="3056" y="2679"/>
                    </a:lnTo>
                    <a:lnTo>
                      <a:pt x="3053" y="2689"/>
                    </a:lnTo>
                    <a:lnTo>
                      <a:pt x="3048" y="2695"/>
                    </a:lnTo>
                    <a:lnTo>
                      <a:pt x="3040" y="2702"/>
                    </a:lnTo>
                    <a:lnTo>
                      <a:pt x="3031" y="2703"/>
                    </a:lnTo>
                    <a:lnTo>
                      <a:pt x="3023" y="2702"/>
                    </a:lnTo>
                    <a:lnTo>
                      <a:pt x="3020" y="2700"/>
                    </a:lnTo>
                    <a:lnTo>
                      <a:pt x="2937" y="2651"/>
                    </a:lnTo>
                    <a:lnTo>
                      <a:pt x="2932" y="2648"/>
                    </a:lnTo>
                    <a:lnTo>
                      <a:pt x="2926" y="2640"/>
                    </a:lnTo>
                    <a:lnTo>
                      <a:pt x="2924" y="2630"/>
                    </a:lnTo>
                    <a:lnTo>
                      <a:pt x="2926" y="2620"/>
                    </a:lnTo>
                    <a:lnTo>
                      <a:pt x="2932" y="2613"/>
                    </a:lnTo>
                    <a:lnTo>
                      <a:pt x="2939" y="2608"/>
                    </a:lnTo>
                    <a:lnTo>
                      <a:pt x="2948" y="2606"/>
                    </a:lnTo>
                    <a:close/>
                    <a:moveTo>
                      <a:pt x="2812" y="2524"/>
                    </a:moveTo>
                    <a:lnTo>
                      <a:pt x="2821" y="2525"/>
                    </a:lnTo>
                    <a:lnTo>
                      <a:pt x="2823" y="2528"/>
                    </a:lnTo>
                    <a:lnTo>
                      <a:pt x="2905" y="2578"/>
                    </a:lnTo>
                    <a:lnTo>
                      <a:pt x="2910" y="2581"/>
                    </a:lnTo>
                    <a:lnTo>
                      <a:pt x="2916" y="2589"/>
                    </a:lnTo>
                    <a:lnTo>
                      <a:pt x="2918" y="2598"/>
                    </a:lnTo>
                    <a:lnTo>
                      <a:pt x="2916" y="2608"/>
                    </a:lnTo>
                    <a:lnTo>
                      <a:pt x="2910" y="2614"/>
                    </a:lnTo>
                    <a:lnTo>
                      <a:pt x="2902" y="2620"/>
                    </a:lnTo>
                    <a:lnTo>
                      <a:pt x="2894" y="2622"/>
                    </a:lnTo>
                    <a:lnTo>
                      <a:pt x="2885" y="2620"/>
                    </a:lnTo>
                    <a:lnTo>
                      <a:pt x="2881" y="2617"/>
                    </a:lnTo>
                    <a:lnTo>
                      <a:pt x="2799" y="2568"/>
                    </a:lnTo>
                    <a:lnTo>
                      <a:pt x="2794" y="2565"/>
                    </a:lnTo>
                    <a:lnTo>
                      <a:pt x="2789" y="2557"/>
                    </a:lnTo>
                    <a:lnTo>
                      <a:pt x="2788" y="2547"/>
                    </a:lnTo>
                    <a:lnTo>
                      <a:pt x="2789" y="2539"/>
                    </a:lnTo>
                    <a:lnTo>
                      <a:pt x="2794" y="2531"/>
                    </a:lnTo>
                    <a:lnTo>
                      <a:pt x="2802" y="2525"/>
                    </a:lnTo>
                    <a:lnTo>
                      <a:pt x="2812" y="2524"/>
                    </a:lnTo>
                    <a:close/>
                    <a:moveTo>
                      <a:pt x="2675" y="2441"/>
                    </a:moveTo>
                    <a:lnTo>
                      <a:pt x="2684" y="2442"/>
                    </a:lnTo>
                    <a:lnTo>
                      <a:pt x="2686" y="2446"/>
                    </a:lnTo>
                    <a:lnTo>
                      <a:pt x="2769" y="2495"/>
                    </a:lnTo>
                    <a:lnTo>
                      <a:pt x="2773" y="2498"/>
                    </a:lnTo>
                    <a:lnTo>
                      <a:pt x="2780" y="2506"/>
                    </a:lnTo>
                    <a:lnTo>
                      <a:pt x="2781" y="2516"/>
                    </a:lnTo>
                    <a:lnTo>
                      <a:pt x="2780" y="2524"/>
                    </a:lnTo>
                    <a:lnTo>
                      <a:pt x="2773" y="2531"/>
                    </a:lnTo>
                    <a:lnTo>
                      <a:pt x="2765" y="2536"/>
                    </a:lnTo>
                    <a:lnTo>
                      <a:pt x="2758" y="2539"/>
                    </a:lnTo>
                    <a:lnTo>
                      <a:pt x="2748" y="2536"/>
                    </a:lnTo>
                    <a:lnTo>
                      <a:pt x="2745" y="2535"/>
                    </a:lnTo>
                    <a:lnTo>
                      <a:pt x="2662" y="2485"/>
                    </a:lnTo>
                    <a:lnTo>
                      <a:pt x="2657" y="2482"/>
                    </a:lnTo>
                    <a:lnTo>
                      <a:pt x="2653" y="2474"/>
                    </a:lnTo>
                    <a:lnTo>
                      <a:pt x="2651" y="2465"/>
                    </a:lnTo>
                    <a:lnTo>
                      <a:pt x="2653" y="2455"/>
                    </a:lnTo>
                    <a:lnTo>
                      <a:pt x="2657" y="2447"/>
                    </a:lnTo>
                    <a:lnTo>
                      <a:pt x="2665" y="2442"/>
                    </a:lnTo>
                    <a:lnTo>
                      <a:pt x="2675" y="2441"/>
                    </a:lnTo>
                    <a:close/>
                    <a:moveTo>
                      <a:pt x="2538" y="2358"/>
                    </a:moveTo>
                    <a:lnTo>
                      <a:pt x="2548" y="2360"/>
                    </a:lnTo>
                    <a:lnTo>
                      <a:pt x="2551" y="2361"/>
                    </a:lnTo>
                    <a:lnTo>
                      <a:pt x="2632" y="2412"/>
                    </a:lnTo>
                    <a:lnTo>
                      <a:pt x="2637" y="2415"/>
                    </a:lnTo>
                    <a:lnTo>
                      <a:pt x="2643" y="2422"/>
                    </a:lnTo>
                    <a:lnTo>
                      <a:pt x="2645" y="2431"/>
                    </a:lnTo>
                    <a:lnTo>
                      <a:pt x="2643" y="2441"/>
                    </a:lnTo>
                    <a:lnTo>
                      <a:pt x="2637" y="2449"/>
                    </a:lnTo>
                    <a:lnTo>
                      <a:pt x="2629" y="2454"/>
                    </a:lnTo>
                    <a:lnTo>
                      <a:pt x="2621" y="2455"/>
                    </a:lnTo>
                    <a:lnTo>
                      <a:pt x="2611" y="2454"/>
                    </a:lnTo>
                    <a:lnTo>
                      <a:pt x="2608" y="2452"/>
                    </a:lnTo>
                    <a:lnTo>
                      <a:pt x="2527" y="2401"/>
                    </a:lnTo>
                    <a:lnTo>
                      <a:pt x="2521" y="2398"/>
                    </a:lnTo>
                    <a:lnTo>
                      <a:pt x="2516" y="2392"/>
                    </a:lnTo>
                    <a:lnTo>
                      <a:pt x="2514" y="2382"/>
                    </a:lnTo>
                    <a:lnTo>
                      <a:pt x="2516" y="2373"/>
                    </a:lnTo>
                    <a:lnTo>
                      <a:pt x="2521" y="2365"/>
                    </a:lnTo>
                    <a:lnTo>
                      <a:pt x="2529" y="2360"/>
                    </a:lnTo>
                    <a:lnTo>
                      <a:pt x="2538" y="2358"/>
                    </a:lnTo>
                    <a:close/>
                    <a:moveTo>
                      <a:pt x="2402" y="2274"/>
                    </a:moveTo>
                    <a:lnTo>
                      <a:pt x="2411" y="2276"/>
                    </a:lnTo>
                    <a:lnTo>
                      <a:pt x="2414" y="2279"/>
                    </a:lnTo>
                    <a:lnTo>
                      <a:pt x="2495" y="2328"/>
                    </a:lnTo>
                    <a:lnTo>
                      <a:pt x="2502" y="2331"/>
                    </a:lnTo>
                    <a:lnTo>
                      <a:pt x="2506" y="2339"/>
                    </a:lnTo>
                    <a:lnTo>
                      <a:pt x="2508" y="2349"/>
                    </a:lnTo>
                    <a:lnTo>
                      <a:pt x="2506" y="2358"/>
                    </a:lnTo>
                    <a:lnTo>
                      <a:pt x="2502" y="2365"/>
                    </a:lnTo>
                    <a:lnTo>
                      <a:pt x="2494" y="2371"/>
                    </a:lnTo>
                    <a:lnTo>
                      <a:pt x="2484" y="2373"/>
                    </a:lnTo>
                    <a:lnTo>
                      <a:pt x="2475" y="2371"/>
                    </a:lnTo>
                    <a:lnTo>
                      <a:pt x="2471" y="2368"/>
                    </a:lnTo>
                    <a:lnTo>
                      <a:pt x="2390" y="2319"/>
                    </a:lnTo>
                    <a:lnTo>
                      <a:pt x="2386" y="2315"/>
                    </a:lnTo>
                    <a:lnTo>
                      <a:pt x="2379" y="2307"/>
                    </a:lnTo>
                    <a:lnTo>
                      <a:pt x="2378" y="2298"/>
                    </a:lnTo>
                    <a:lnTo>
                      <a:pt x="2379" y="2288"/>
                    </a:lnTo>
                    <a:lnTo>
                      <a:pt x="2386" y="2280"/>
                    </a:lnTo>
                    <a:lnTo>
                      <a:pt x="2394" y="2276"/>
                    </a:lnTo>
                    <a:lnTo>
                      <a:pt x="2402" y="2274"/>
                    </a:lnTo>
                    <a:close/>
                    <a:moveTo>
                      <a:pt x="2267" y="2188"/>
                    </a:moveTo>
                    <a:lnTo>
                      <a:pt x="2276" y="2190"/>
                    </a:lnTo>
                    <a:lnTo>
                      <a:pt x="2279" y="2193"/>
                    </a:lnTo>
                    <a:lnTo>
                      <a:pt x="2360" y="2244"/>
                    </a:lnTo>
                    <a:lnTo>
                      <a:pt x="2365" y="2247"/>
                    </a:lnTo>
                    <a:lnTo>
                      <a:pt x="2370" y="2255"/>
                    </a:lnTo>
                    <a:lnTo>
                      <a:pt x="2371" y="2264"/>
                    </a:lnTo>
                    <a:lnTo>
                      <a:pt x="2370" y="2272"/>
                    </a:lnTo>
                    <a:lnTo>
                      <a:pt x="2365" y="2280"/>
                    </a:lnTo>
                    <a:lnTo>
                      <a:pt x="2357" y="2287"/>
                    </a:lnTo>
                    <a:lnTo>
                      <a:pt x="2348" y="2288"/>
                    </a:lnTo>
                    <a:lnTo>
                      <a:pt x="2338" y="2287"/>
                    </a:lnTo>
                    <a:lnTo>
                      <a:pt x="2335" y="2284"/>
                    </a:lnTo>
                    <a:lnTo>
                      <a:pt x="2254" y="2233"/>
                    </a:lnTo>
                    <a:lnTo>
                      <a:pt x="2251" y="2230"/>
                    </a:lnTo>
                    <a:lnTo>
                      <a:pt x="2244" y="2222"/>
                    </a:lnTo>
                    <a:lnTo>
                      <a:pt x="2243" y="2212"/>
                    </a:lnTo>
                    <a:lnTo>
                      <a:pt x="2244" y="2203"/>
                    </a:lnTo>
                    <a:lnTo>
                      <a:pt x="2257" y="2190"/>
                    </a:lnTo>
                    <a:lnTo>
                      <a:pt x="2267" y="2188"/>
                    </a:lnTo>
                    <a:close/>
                    <a:moveTo>
                      <a:pt x="2131" y="2102"/>
                    </a:moveTo>
                    <a:lnTo>
                      <a:pt x="2141" y="2104"/>
                    </a:lnTo>
                    <a:lnTo>
                      <a:pt x="2144" y="2107"/>
                    </a:lnTo>
                    <a:lnTo>
                      <a:pt x="2171" y="2125"/>
                    </a:lnTo>
                    <a:lnTo>
                      <a:pt x="2225" y="2158"/>
                    </a:lnTo>
                    <a:lnTo>
                      <a:pt x="2230" y="2161"/>
                    </a:lnTo>
                    <a:lnTo>
                      <a:pt x="2235" y="2169"/>
                    </a:lnTo>
                    <a:lnTo>
                      <a:pt x="2236" y="2179"/>
                    </a:lnTo>
                    <a:lnTo>
                      <a:pt x="2235" y="2188"/>
                    </a:lnTo>
                    <a:lnTo>
                      <a:pt x="2230" y="2195"/>
                    </a:lnTo>
                    <a:lnTo>
                      <a:pt x="2222" y="2201"/>
                    </a:lnTo>
                    <a:lnTo>
                      <a:pt x="2212" y="2203"/>
                    </a:lnTo>
                    <a:lnTo>
                      <a:pt x="2203" y="2201"/>
                    </a:lnTo>
                    <a:lnTo>
                      <a:pt x="2200" y="2198"/>
                    </a:lnTo>
                    <a:lnTo>
                      <a:pt x="2146" y="2164"/>
                    </a:lnTo>
                    <a:lnTo>
                      <a:pt x="2119" y="2147"/>
                    </a:lnTo>
                    <a:lnTo>
                      <a:pt x="2116" y="2144"/>
                    </a:lnTo>
                    <a:lnTo>
                      <a:pt x="2111" y="2136"/>
                    </a:lnTo>
                    <a:lnTo>
                      <a:pt x="2108" y="2126"/>
                    </a:lnTo>
                    <a:lnTo>
                      <a:pt x="2111" y="2117"/>
                    </a:lnTo>
                    <a:lnTo>
                      <a:pt x="2116" y="2110"/>
                    </a:lnTo>
                    <a:lnTo>
                      <a:pt x="2123" y="2104"/>
                    </a:lnTo>
                    <a:lnTo>
                      <a:pt x="2131" y="2102"/>
                    </a:lnTo>
                    <a:close/>
                    <a:moveTo>
                      <a:pt x="1998" y="2017"/>
                    </a:moveTo>
                    <a:lnTo>
                      <a:pt x="2007" y="2018"/>
                    </a:lnTo>
                    <a:lnTo>
                      <a:pt x="2011" y="2020"/>
                    </a:lnTo>
                    <a:lnTo>
                      <a:pt x="2092" y="2072"/>
                    </a:lnTo>
                    <a:lnTo>
                      <a:pt x="2095" y="2075"/>
                    </a:lnTo>
                    <a:lnTo>
                      <a:pt x="2101" y="2083"/>
                    </a:lnTo>
                    <a:lnTo>
                      <a:pt x="2103" y="2091"/>
                    </a:lnTo>
                    <a:lnTo>
                      <a:pt x="2101" y="2101"/>
                    </a:lnTo>
                    <a:lnTo>
                      <a:pt x="2095" y="2109"/>
                    </a:lnTo>
                    <a:lnTo>
                      <a:pt x="2089" y="2114"/>
                    </a:lnTo>
                    <a:lnTo>
                      <a:pt x="2079" y="2117"/>
                    </a:lnTo>
                    <a:lnTo>
                      <a:pt x="2069" y="2114"/>
                    </a:lnTo>
                    <a:lnTo>
                      <a:pt x="2066" y="2112"/>
                    </a:lnTo>
                    <a:lnTo>
                      <a:pt x="1985" y="2059"/>
                    </a:lnTo>
                    <a:lnTo>
                      <a:pt x="1980" y="2056"/>
                    </a:lnTo>
                    <a:lnTo>
                      <a:pt x="1976" y="2050"/>
                    </a:lnTo>
                    <a:lnTo>
                      <a:pt x="1974" y="2040"/>
                    </a:lnTo>
                    <a:lnTo>
                      <a:pt x="1976" y="2031"/>
                    </a:lnTo>
                    <a:lnTo>
                      <a:pt x="1980" y="2023"/>
                    </a:lnTo>
                    <a:lnTo>
                      <a:pt x="1988" y="2018"/>
                    </a:lnTo>
                    <a:lnTo>
                      <a:pt x="1998" y="2017"/>
                    </a:lnTo>
                    <a:close/>
                    <a:moveTo>
                      <a:pt x="1864" y="1928"/>
                    </a:moveTo>
                    <a:lnTo>
                      <a:pt x="1874" y="1929"/>
                    </a:lnTo>
                    <a:lnTo>
                      <a:pt x="1879" y="1932"/>
                    </a:lnTo>
                    <a:lnTo>
                      <a:pt x="1939" y="1974"/>
                    </a:lnTo>
                    <a:lnTo>
                      <a:pt x="1939" y="1974"/>
                    </a:lnTo>
                    <a:lnTo>
                      <a:pt x="1957" y="1985"/>
                    </a:lnTo>
                    <a:lnTo>
                      <a:pt x="1961" y="1988"/>
                    </a:lnTo>
                    <a:lnTo>
                      <a:pt x="1966" y="1996"/>
                    </a:lnTo>
                    <a:lnTo>
                      <a:pt x="1968" y="2005"/>
                    </a:lnTo>
                    <a:lnTo>
                      <a:pt x="1966" y="2015"/>
                    </a:lnTo>
                    <a:lnTo>
                      <a:pt x="1961" y="2023"/>
                    </a:lnTo>
                    <a:lnTo>
                      <a:pt x="1953" y="2028"/>
                    </a:lnTo>
                    <a:lnTo>
                      <a:pt x="1944" y="2029"/>
                    </a:lnTo>
                    <a:lnTo>
                      <a:pt x="1934" y="2028"/>
                    </a:lnTo>
                    <a:lnTo>
                      <a:pt x="1931" y="2025"/>
                    </a:lnTo>
                    <a:lnTo>
                      <a:pt x="1912" y="2013"/>
                    </a:lnTo>
                    <a:lnTo>
                      <a:pt x="1852" y="1972"/>
                    </a:lnTo>
                    <a:lnTo>
                      <a:pt x="1847" y="1969"/>
                    </a:lnTo>
                    <a:lnTo>
                      <a:pt x="1842" y="1961"/>
                    </a:lnTo>
                    <a:lnTo>
                      <a:pt x="1841" y="1951"/>
                    </a:lnTo>
                    <a:lnTo>
                      <a:pt x="1842" y="1942"/>
                    </a:lnTo>
                    <a:lnTo>
                      <a:pt x="1847" y="1934"/>
                    </a:lnTo>
                    <a:lnTo>
                      <a:pt x="1855" y="1929"/>
                    </a:lnTo>
                    <a:lnTo>
                      <a:pt x="1864" y="1928"/>
                    </a:lnTo>
                    <a:close/>
                    <a:moveTo>
                      <a:pt x="1733" y="1837"/>
                    </a:moveTo>
                    <a:lnTo>
                      <a:pt x="1742" y="1839"/>
                    </a:lnTo>
                    <a:lnTo>
                      <a:pt x="1747" y="1842"/>
                    </a:lnTo>
                    <a:lnTo>
                      <a:pt x="1825" y="1896"/>
                    </a:lnTo>
                    <a:lnTo>
                      <a:pt x="1830" y="1899"/>
                    </a:lnTo>
                    <a:lnTo>
                      <a:pt x="1834" y="1905"/>
                    </a:lnTo>
                    <a:lnTo>
                      <a:pt x="1836" y="1915"/>
                    </a:lnTo>
                    <a:lnTo>
                      <a:pt x="1834" y="1924"/>
                    </a:lnTo>
                    <a:lnTo>
                      <a:pt x="1830" y="1932"/>
                    </a:lnTo>
                    <a:lnTo>
                      <a:pt x="1822" y="1937"/>
                    </a:lnTo>
                    <a:lnTo>
                      <a:pt x="1812" y="1939"/>
                    </a:lnTo>
                    <a:lnTo>
                      <a:pt x="1802" y="1937"/>
                    </a:lnTo>
                    <a:lnTo>
                      <a:pt x="1798" y="1936"/>
                    </a:lnTo>
                    <a:lnTo>
                      <a:pt x="1720" y="1881"/>
                    </a:lnTo>
                    <a:lnTo>
                      <a:pt x="1715" y="1878"/>
                    </a:lnTo>
                    <a:lnTo>
                      <a:pt x="1710" y="1870"/>
                    </a:lnTo>
                    <a:lnTo>
                      <a:pt x="1709" y="1861"/>
                    </a:lnTo>
                    <a:lnTo>
                      <a:pt x="1710" y="1851"/>
                    </a:lnTo>
                    <a:lnTo>
                      <a:pt x="1715" y="1843"/>
                    </a:lnTo>
                    <a:lnTo>
                      <a:pt x="1723" y="1839"/>
                    </a:lnTo>
                    <a:lnTo>
                      <a:pt x="1733" y="1837"/>
                    </a:lnTo>
                    <a:close/>
                    <a:moveTo>
                      <a:pt x="1601" y="1746"/>
                    </a:moveTo>
                    <a:lnTo>
                      <a:pt x="1610" y="1748"/>
                    </a:lnTo>
                    <a:lnTo>
                      <a:pt x="1615" y="1751"/>
                    </a:lnTo>
                    <a:lnTo>
                      <a:pt x="1694" y="1805"/>
                    </a:lnTo>
                    <a:lnTo>
                      <a:pt x="1698" y="1808"/>
                    </a:lnTo>
                    <a:lnTo>
                      <a:pt x="1702" y="1815"/>
                    </a:lnTo>
                    <a:lnTo>
                      <a:pt x="1704" y="1824"/>
                    </a:lnTo>
                    <a:lnTo>
                      <a:pt x="1702" y="1834"/>
                    </a:lnTo>
                    <a:lnTo>
                      <a:pt x="1698" y="1842"/>
                    </a:lnTo>
                    <a:lnTo>
                      <a:pt x="1690" y="1847"/>
                    </a:lnTo>
                    <a:lnTo>
                      <a:pt x="1680" y="1848"/>
                    </a:lnTo>
                    <a:lnTo>
                      <a:pt x="1671" y="1847"/>
                    </a:lnTo>
                    <a:lnTo>
                      <a:pt x="1667" y="1843"/>
                    </a:lnTo>
                    <a:lnTo>
                      <a:pt x="1588" y="1789"/>
                    </a:lnTo>
                    <a:lnTo>
                      <a:pt x="1585" y="1788"/>
                    </a:lnTo>
                    <a:lnTo>
                      <a:pt x="1580" y="1780"/>
                    </a:lnTo>
                    <a:lnTo>
                      <a:pt x="1577" y="1770"/>
                    </a:lnTo>
                    <a:lnTo>
                      <a:pt x="1580" y="1761"/>
                    </a:lnTo>
                    <a:lnTo>
                      <a:pt x="1585" y="1753"/>
                    </a:lnTo>
                    <a:lnTo>
                      <a:pt x="1593" y="1748"/>
                    </a:lnTo>
                    <a:lnTo>
                      <a:pt x="1601" y="1746"/>
                    </a:lnTo>
                    <a:close/>
                    <a:moveTo>
                      <a:pt x="1458" y="1699"/>
                    </a:moveTo>
                    <a:lnTo>
                      <a:pt x="1461" y="1700"/>
                    </a:lnTo>
                    <a:lnTo>
                      <a:pt x="1470" y="1708"/>
                    </a:lnTo>
                    <a:lnTo>
                      <a:pt x="1458" y="1699"/>
                    </a:lnTo>
                    <a:close/>
                    <a:moveTo>
                      <a:pt x="1470" y="1654"/>
                    </a:moveTo>
                    <a:lnTo>
                      <a:pt x="1480" y="1656"/>
                    </a:lnTo>
                    <a:lnTo>
                      <a:pt x="1485" y="1659"/>
                    </a:lnTo>
                    <a:lnTo>
                      <a:pt x="1499" y="1670"/>
                    </a:lnTo>
                    <a:lnTo>
                      <a:pt x="1563" y="1715"/>
                    </a:lnTo>
                    <a:lnTo>
                      <a:pt x="1566" y="1716"/>
                    </a:lnTo>
                    <a:lnTo>
                      <a:pt x="1570" y="1724"/>
                    </a:lnTo>
                    <a:lnTo>
                      <a:pt x="1572" y="1734"/>
                    </a:lnTo>
                    <a:lnTo>
                      <a:pt x="1570" y="1743"/>
                    </a:lnTo>
                    <a:lnTo>
                      <a:pt x="1566" y="1751"/>
                    </a:lnTo>
                    <a:lnTo>
                      <a:pt x="1558" y="1756"/>
                    </a:lnTo>
                    <a:lnTo>
                      <a:pt x="1548" y="1758"/>
                    </a:lnTo>
                    <a:lnTo>
                      <a:pt x="1539" y="1756"/>
                    </a:lnTo>
                    <a:lnTo>
                      <a:pt x="1536" y="1753"/>
                    </a:lnTo>
                    <a:lnTo>
                      <a:pt x="1472" y="1708"/>
                    </a:lnTo>
                    <a:lnTo>
                      <a:pt x="1461" y="1700"/>
                    </a:lnTo>
                    <a:lnTo>
                      <a:pt x="1456" y="1697"/>
                    </a:lnTo>
                    <a:lnTo>
                      <a:pt x="1453" y="1696"/>
                    </a:lnTo>
                    <a:lnTo>
                      <a:pt x="1448" y="1688"/>
                    </a:lnTo>
                    <a:lnTo>
                      <a:pt x="1447" y="1678"/>
                    </a:lnTo>
                    <a:lnTo>
                      <a:pt x="1448" y="1669"/>
                    </a:lnTo>
                    <a:lnTo>
                      <a:pt x="1453" y="1662"/>
                    </a:lnTo>
                    <a:lnTo>
                      <a:pt x="1461" y="1656"/>
                    </a:lnTo>
                    <a:lnTo>
                      <a:pt x="1470" y="1654"/>
                    </a:lnTo>
                    <a:close/>
                    <a:moveTo>
                      <a:pt x="1342" y="1560"/>
                    </a:moveTo>
                    <a:lnTo>
                      <a:pt x="1351" y="1562"/>
                    </a:lnTo>
                    <a:lnTo>
                      <a:pt x="1356" y="1565"/>
                    </a:lnTo>
                    <a:lnTo>
                      <a:pt x="1434" y="1621"/>
                    </a:lnTo>
                    <a:lnTo>
                      <a:pt x="1435" y="1624"/>
                    </a:lnTo>
                    <a:lnTo>
                      <a:pt x="1440" y="1632"/>
                    </a:lnTo>
                    <a:lnTo>
                      <a:pt x="1443" y="1640"/>
                    </a:lnTo>
                    <a:lnTo>
                      <a:pt x="1440" y="1649"/>
                    </a:lnTo>
                    <a:lnTo>
                      <a:pt x="1435" y="1657"/>
                    </a:lnTo>
                    <a:lnTo>
                      <a:pt x="1427" y="1662"/>
                    </a:lnTo>
                    <a:lnTo>
                      <a:pt x="1420" y="1665"/>
                    </a:lnTo>
                    <a:lnTo>
                      <a:pt x="1410" y="1662"/>
                    </a:lnTo>
                    <a:lnTo>
                      <a:pt x="1405" y="1659"/>
                    </a:lnTo>
                    <a:lnTo>
                      <a:pt x="1327" y="1603"/>
                    </a:lnTo>
                    <a:lnTo>
                      <a:pt x="1324" y="1600"/>
                    </a:lnTo>
                    <a:lnTo>
                      <a:pt x="1319" y="1594"/>
                    </a:lnTo>
                    <a:lnTo>
                      <a:pt x="1318" y="1584"/>
                    </a:lnTo>
                    <a:lnTo>
                      <a:pt x="1319" y="1575"/>
                    </a:lnTo>
                    <a:lnTo>
                      <a:pt x="1324" y="1567"/>
                    </a:lnTo>
                    <a:lnTo>
                      <a:pt x="1332" y="1562"/>
                    </a:lnTo>
                    <a:lnTo>
                      <a:pt x="1342" y="1560"/>
                    </a:lnTo>
                    <a:close/>
                    <a:moveTo>
                      <a:pt x="1215" y="1464"/>
                    </a:moveTo>
                    <a:lnTo>
                      <a:pt x="1224" y="1465"/>
                    </a:lnTo>
                    <a:lnTo>
                      <a:pt x="1229" y="1468"/>
                    </a:lnTo>
                    <a:lnTo>
                      <a:pt x="1294" y="1519"/>
                    </a:lnTo>
                    <a:lnTo>
                      <a:pt x="1305" y="1527"/>
                    </a:lnTo>
                    <a:lnTo>
                      <a:pt x="1307" y="1529"/>
                    </a:lnTo>
                    <a:lnTo>
                      <a:pt x="1311" y="1537"/>
                    </a:lnTo>
                    <a:lnTo>
                      <a:pt x="1315" y="1546"/>
                    </a:lnTo>
                    <a:lnTo>
                      <a:pt x="1311" y="1556"/>
                    </a:lnTo>
                    <a:lnTo>
                      <a:pt x="1307" y="1562"/>
                    </a:lnTo>
                    <a:lnTo>
                      <a:pt x="1299" y="1568"/>
                    </a:lnTo>
                    <a:lnTo>
                      <a:pt x="1291" y="1570"/>
                    </a:lnTo>
                    <a:lnTo>
                      <a:pt x="1281" y="1568"/>
                    </a:lnTo>
                    <a:lnTo>
                      <a:pt x="1276" y="1565"/>
                    </a:lnTo>
                    <a:lnTo>
                      <a:pt x="1265" y="1557"/>
                    </a:lnTo>
                    <a:lnTo>
                      <a:pt x="1200" y="1506"/>
                    </a:lnTo>
                    <a:lnTo>
                      <a:pt x="1197" y="1505"/>
                    </a:lnTo>
                    <a:lnTo>
                      <a:pt x="1192" y="1497"/>
                    </a:lnTo>
                    <a:lnTo>
                      <a:pt x="1191" y="1487"/>
                    </a:lnTo>
                    <a:lnTo>
                      <a:pt x="1192" y="1478"/>
                    </a:lnTo>
                    <a:lnTo>
                      <a:pt x="1197" y="1470"/>
                    </a:lnTo>
                    <a:lnTo>
                      <a:pt x="1205" y="1465"/>
                    </a:lnTo>
                    <a:lnTo>
                      <a:pt x="1215" y="1464"/>
                    </a:lnTo>
                    <a:close/>
                    <a:moveTo>
                      <a:pt x="1087" y="1365"/>
                    </a:moveTo>
                    <a:lnTo>
                      <a:pt x="1097" y="1368"/>
                    </a:lnTo>
                    <a:lnTo>
                      <a:pt x="1102" y="1371"/>
                    </a:lnTo>
                    <a:lnTo>
                      <a:pt x="1178" y="1429"/>
                    </a:lnTo>
                    <a:lnTo>
                      <a:pt x="1180" y="1432"/>
                    </a:lnTo>
                    <a:lnTo>
                      <a:pt x="1186" y="1440"/>
                    </a:lnTo>
                    <a:lnTo>
                      <a:pt x="1188" y="1448"/>
                    </a:lnTo>
                    <a:lnTo>
                      <a:pt x="1186" y="1457"/>
                    </a:lnTo>
                    <a:lnTo>
                      <a:pt x="1180" y="1465"/>
                    </a:lnTo>
                    <a:lnTo>
                      <a:pt x="1173" y="1470"/>
                    </a:lnTo>
                    <a:lnTo>
                      <a:pt x="1164" y="1473"/>
                    </a:lnTo>
                    <a:lnTo>
                      <a:pt x="1154" y="1470"/>
                    </a:lnTo>
                    <a:lnTo>
                      <a:pt x="1149" y="1467"/>
                    </a:lnTo>
                    <a:lnTo>
                      <a:pt x="1073" y="1409"/>
                    </a:lnTo>
                    <a:lnTo>
                      <a:pt x="1070" y="1406"/>
                    </a:lnTo>
                    <a:lnTo>
                      <a:pt x="1065" y="1398"/>
                    </a:lnTo>
                    <a:lnTo>
                      <a:pt x="1064" y="1390"/>
                    </a:lnTo>
                    <a:lnTo>
                      <a:pt x="1065" y="1381"/>
                    </a:lnTo>
                    <a:lnTo>
                      <a:pt x="1070" y="1373"/>
                    </a:lnTo>
                    <a:lnTo>
                      <a:pt x="1078" y="1368"/>
                    </a:lnTo>
                    <a:lnTo>
                      <a:pt x="1087" y="1365"/>
                    </a:lnTo>
                    <a:close/>
                    <a:moveTo>
                      <a:pt x="965" y="1263"/>
                    </a:moveTo>
                    <a:lnTo>
                      <a:pt x="975" y="1265"/>
                    </a:lnTo>
                    <a:lnTo>
                      <a:pt x="979" y="1268"/>
                    </a:lnTo>
                    <a:lnTo>
                      <a:pt x="1054" y="1330"/>
                    </a:lnTo>
                    <a:lnTo>
                      <a:pt x="1056" y="1332"/>
                    </a:lnTo>
                    <a:lnTo>
                      <a:pt x="1060" y="1340"/>
                    </a:lnTo>
                    <a:lnTo>
                      <a:pt x="1062" y="1349"/>
                    </a:lnTo>
                    <a:lnTo>
                      <a:pt x="1060" y="1359"/>
                    </a:lnTo>
                    <a:lnTo>
                      <a:pt x="1056" y="1365"/>
                    </a:lnTo>
                    <a:lnTo>
                      <a:pt x="1048" y="1371"/>
                    </a:lnTo>
                    <a:lnTo>
                      <a:pt x="1038" y="1373"/>
                    </a:lnTo>
                    <a:lnTo>
                      <a:pt x="1029" y="1371"/>
                    </a:lnTo>
                    <a:lnTo>
                      <a:pt x="1024" y="1367"/>
                    </a:lnTo>
                    <a:lnTo>
                      <a:pt x="949" y="1305"/>
                    </a:lnTo>
                    <a:lnTo>
                      <a:pt x="948" y="1305"/>
                    </a:lnTo>
                    <a:lnTo>
                      <a:pt x="943" y="1297"/>
                    </a:lnTo>
                    <a:lnTo>
                      <a:pt x="941" y="1287"/>
                    </a:lnTo>
                    <a:lnTo>
                      <a:pt x="943" y="1278"/>
                    </a:lnTo>
                    <a:lnTo>
                      <a:pt x="948" y="1270"/>
                    </a:lnTo>
                    <a:lnTo>
                      <a:pt x="956" y="1265"/>
                    </a:lnTo>
                    <a:lnTo>
                      <a:pt x="965" y="1263"/>
                    </a:lnTo>
                    <a:close/>
                    <a:moveTo>
                      <a:pt x="844" y="1158"/>
                    </a:moveTo>
                    <a:lnTo>
                      <a:pt x="852" y="1160"/>
                    </a:lnTo>
                    <a:lnTo>
                      <a:pt x="860" y="1165"/>
                    </a:lnTo>
                    <a:lnTo>
                      <a:pt x="919" y="1217"/>
                    </a:lnTo>
                    <a:lnTo>
                      <a:pt x="932" y="1227"/>
                    </a:lnTo>
                    <a:lnTo>
                      <a:pt x="933" y="1228"/>
                    </a:lnTo>
                    <a:lnTo>
                      <a:pt x="938" y="1236"/>
                    </a:lnTo>
                    <a:lnTo>
                      <a:pt x="940" y="1246"/>
                    </a:lnTo>
                    <a:lnTo>
                      <a:pt x="938" y="1255"/>
                    </a:lnTo>
                    <a:lnTo>
                      <a:pt x="933" y="1263"/>
                    </a:lnTo>
                    <a:lnTo>
                      <a:pt x="925" y="1268"/>
                    </a:lnTo>
                    <a:lnTo>
                      <a:pt x="916" y="1270"/>
                    </a:lnTo>
                    <a:lnTo>
                      <a:pt x="906" y="1268"/>
                    </a:lnTo>
                    <a:lnTo>
                      <a:pt x="901" y="1263"/>
                    </a:lnTo>
                    <a:lnTo>
                      <a:pt x="889" y="1254"/>
                    </a:lnTo>
                    <a:lnTo>
                      <a:pt x="865" y="1233"/>
                    </a:lnTo>
                    <a:lnTo>
                      <a:pt x="887" y="1254"/>
                    </a:lnTo>
                    <a:lnTo>
                      <a:pt x="828" y="1201"/>
                    </a:lnTo>
                    <a:lnTo>
                      <a:pt x="827" y="1200"/>
                    </a:lnTo>
                    <a:lnTo>
                      <a:pt x="822" y="1192"/>
                    </a:lnTo>
                    <a:lnTo>
                      <a:pt x="819" y="1182"/>
                    </a:lnTo>
                    <a:lnTo>
                      <a:pt x="822" y="1173"/>
                    </a:lnTo>
                    <a:lnTo>
                      <a:pt x="827" y="1166"/>
                    </a:lnTo>
                    <a:lnTo>
                      <a:pt x="835" y="1160"/>
                    </a:lnTo>
                    <a:lnTo>
                      <a:pt x="844" y="1158"/>
                    </a:lnTo>
                    <a:close/>
                    <a:moveTo>
                      <a:pt x="723" y="1053"/>
                    </a:moveTo>
                    <a:lnTo>
                      <a:pt x="733" y="1055"/>
                    </a:lnTo>
                    <a:lnTo>
                      <a:pt x="739" y="1060"/>
                    </a:lnTo>
                    <a:lnTo>
                      <a:pt x="747" y="1066"/>
                    </a:lnTo>
                    <a:lnTo>
                      <a:pt x="747" y="1066"/>
                    </a:lnTo>
                    <a:lnTo>
                      <a:pt x="811" y="1122"/>
                    </a:lnTo>
                    <a:lnTo>
                      <a:pt x="812" y="1123"/>
                    </a:lnTo>
                    <a:lnTo>
                      <a:pt x="817" y="1131"/>
                    </a:lnTo>
                    <a:lnTo>
                      <a:pt x="819" y="1141"/>
                    </a:lnTo>
                    <a:lnTo>
                      <a:pt x="817" y="1150"/>
                    </a:lnTo>
                    <a:lnTo>
                      <a:pt x="812" y="1158"/>
                    </a:lnTo>
                    <a:lnTo>
                      <a:pt x="805" y="1163"/>
                    </a:lnTo>
                    <a:lnTo>
                      <a:pt x="795" y="1165"/>
                    </a:lnTo>
                    <a:lnTo>
                      <a:pt x="785" y="1163"/>
                    </a:lnTo>
                    <a:lnTo>
                      <a:pt x="779" y="1158"/>
                    </a:lnTo>
                    <a:lnTo>
                      <a:pt x="714" y="1103"/>
                    </a:lnTo>
                    <a:lnTo>
                      <a:pt x="714" y="1101"/>
                    </a:lnTo>
                    <a:lnTo>
                      <a:pt x="706" y="1095"/>
                    </a:lnTo>
                    <a:lnTo>
                      <a:pt x="701" y="1087"/>
                    </a:lnTo>
                    <a:lnTo>
                      <a:pt x="700" y="1077"/>
                    </a:lnTo>
                    <a:lnTo>
                      <a:pt x="701" y="1068"/>
                    </a:lnTo>
                    <a:lnTo>
                      <a:pt x="706" y="1060"/>
                    </a:lnTo>
                    <a:lnTo>
                      <a:pt x="714" y="1055"/>
                    </a:lnTo>
                    <a:lnTo>
                      <a:pt x="723" y="1053"/>
                    </a:lnTo>
                    <a:close/>
                    <a:moveTo>
                      <a:pt x="609" y="941"/>
                    </a:moveTo>
                    <a:lnTo>
                      <a:pt x="619" y="944"/>
                    </a:lnTo>
                    <a:lnTo>
                      <a:pt x="627" y="949"/>
                    </a:lnTo>
                    <a:lnTo>
                      <a:pt x="695" y="1015"/>
                    </a:lnTo>
                    <a:lnTo>
                      <a:pt x="700" y="1023"/>
                    </a:lnTo>
                    <a:lnTo>
                      <a:pt x="701" y="1033"/>
                    </a:lnTo>
                    <a:lnTo>
                      <a:pt x="700" y="1042"/>
                    </a:lnTo>
                    <a:lnTo>
                      <a:pt x="695" y="1050"/>
                    </a:lnTo>
                    <a:lnTo>
                      <a:pt x="687" y="1055"/>
                    </a:lnTo>
                    <a:lnTo>
                      <a:pt x="677" y="1057"/>
                    </a:lnTo>
                    <a:lnTo>
                      <a:pt x="668" y="1055"/>
                    </a:lnTo>
                    <a:lnTo>
                      <a:pt x="662" y="1050"/>
                    </a:lnTo>
                    <a:lnTo>
                      <a:pt x="593" y="984"/>
                    </a:lnTo>
                    <a:lnTo>
                      <a:pt x="592" y="982"/>
                    </a:lnTo>
                    <a:lnTo>
                      <a:pt x="587" y="974"/>
                    </a:lnTo>
                    <a:lnTo>
                      <a:pt x="585" y="966"/>
                    </a:lnTo>
                    <a:lnTo>
                      <a:pt x="587" y="957"/>
                    </a:lnTo>
                    <a:lnTo>
                      <a:pt x="592" y="949"/>
                    </a:lnTo>
                    <a:lnTo>
                      <a:pt x="600" y="944"/>
                    </a:lnTo>
                    <a:lnTo>
                      <a:pt x="609" y="941"/>
                    </a:lnTo>
                    <a:close/>
                    <a:moveTo>
                      <a:pt x="501" y="825"/>
                    </a:moveTo>
                    <a:lnTo>
                      <a:pt x="509" y="826"/>
                    </a:lnTo>
                    <a:lnTo>
                      <a:pt x="517" y="831"/>
                    </a:lnTo>
                    <a:lnTo>
                      <a:pt x="519" y="833"/>
                    </a:lnTo>
                    <a:lnTo>
                      <a:pt x="582" y="904"/>
                    </a:lnTo>
                    <a:lnTo>
                      <a:pt x="587" y="910"/>
                    </a:lnTo>
                    <a:lnTo>
                      <a:pt x="588" y="920"/>
                    </a:lnTo>
                    <a:lnTo>
                      <a:pt x="587" y="930"/>
                    </a:lnTo>
                    <a:lnTo>
                      <a:pt x="580" y="937"/>
                    </a:lnTo>
                    <a:lnTo>
                      <a:pt x="574" y="942"/>
                    </a:lnTo>
                    <a:lnTo>
                      <a:pt x="565" y="944"/>
                    </a:lnTo>
                    <a:lnTo>
                      <a:pt x="555" y="942"/>
                    </a:lnTo>
                    <a:lnTo>
                      <a:pt x="547" y="937"/>
                    </a:lnTo>
                    <a:lnTo>
                      <a:pt x="547" y="936"/>
                    </a:lnTo>
                    <a:lnTo>
                      <a:pt x="484" y="864"/>
                    </a:lnTo>
                    <a:lnTo>
                      <a:pt x="479" y="858"/>
                    </a:lnTo>
                    <a:lnTo>
                      <a:pt x="476" y="848"/>
                    </a:lnTo>
                    <a:lnTo>
                      <a:pt x="479" y="839"/>
                    </a:lnTo>
                    <a:lnTo>
                      <a:pt x="484" y="831"/>
                    </a:lnTo>
                    <a:lnTo>
                      <a:pt x="491" y="826"/>
                    </a:lnTo>
                    <a:lnTo>
                      <a:pt x="501" y="825"/>
                    </a:lnTo>
                    <a:close/>
                    <a:moveTo>
                      <a:pt x="398" y="702"/>
                    </a:moveTo>
                    <a:lnTo>
                      <a:pt x="407" y="704"/>
                    </a:lnTo>
                    <a:lnTo>
                      <a:pt x="415" y="709"/>
                    </a:lnTo>
                    <a:lnTo>
                      <a:pt x="415" y="712"/>
                    </a:lnTo>
                    <a:lnTo>
                      <a:pt x="460" y="767"/>
                    </a:lnTo>
                    <a:lnTo>
                      <a:pt x="460" y="767"/>
                    </a:lnTo>
                    <a:lnTo>
                      <a:pt x="476" y="785"/>
                    </a:lnTo>
                    <a:lnTo>
                      <a:pt x="480" y="791"/>
                    </a:lnTo>
                    <a:lnTo>
                      <a:pt x="482" y="801"/>
                    </a:lnTo>
                    <a:lnTo>
                      <a:pt x="480" y="810"/>
                    </a:lnTo>
                    <a:lnTo>
                      <a:pt x="474" y="818"/>
                    </a:lnTo>
                    <a:lnTo>
                      <a:pt x="468" y="823"/>
                    </a:lnTo>
                    <a:lnTo>
                      <a:pt x="458" y="825"/>
                    </a:lnTo>
                    <a:lnTo>
                      <a:pt x="449" y="823"/>
                    </a:lnTo>
                    <a:lnTo>
                      <a:pt x="441" y="818"/>
                    </a:lnTo>
                    <a:lnTo>
                      <a:pt x="441" y="817"/>
                    </a:lnTo>
                    <a:lnTo>
                      <a:pt x="423" y="798"/>
                    </a:lnTo>
                    <a:lnTo>
                      <a:pt x="426" y="801"/>
                    </a:lnTo>
                    <a:lnTo>
                      <a:pt x="423" y="796"/>
                    </a:lnTo>
                    <a:lnTo>
                      <a:pt x="379" y="740"/>
                    </a:lnTo>
                    <a:lnTo>
                      <a:pt x="375" y="736"/>
                    </a:lnTo>
                    <a:lnTo>
                      <a:pt x="374" y="726"/>
                    </a:lnTo>
                    <a:lnTo>
                      <a:pt x="375" y="717"/>
                    </a:lnTo>
                    <a:lnTo>
                      <a:pt x="380" y="709"/>
                    </a:lnTo>
                    <a:lnTo>
                      <a:pt x="388" y="704"/>
                    </a:lnTo>
                    <a:lnTo>
                      <a:pt x="398" y="702"/>
                    </a:lnTo>
                    <a:close/>
                    <a:moveTo>
                      <a:pt x="301" y="639"/>
                    </a:moveTo>
                    <a:lnTo>
                      <a:pt x="304" y="642"/>
                    </a:lnTo>
                    <a:lnTo>
                      <a:pt x="304" y="642"/>
                    </a:lnTo>
                    <a:lnTo>
                      <a:pt x="301" y="639"/>
                    </a:lnTo>
                    <a:close/>
                    <a:moveTo>
                      <a:pt x="302" y="574"/>
                    </a:moveTo>
                    <a:lnTo>
                      <a:pt x="312" y="575"/>
                    </a:lnTo>
                    <a:lnTo>
                      <a:pt x="320" y="580"/>
                    </a:lnTo>
                    <a:lnTo>
                      <a:pt x="323" y="585"/>
                    </a:lnTo>
                    <a:lnTo>
                      <a:pt x="344" y="616"/>
                    </a:lnTo>
                    <a:lnTo>
                      <a:pt x="344" y="616"/>
                    </a:lnTo>
                    <a:lnTo>
                      <a:pt x="377" y="661"/>
                    </a:lnTo>
                    <a:lnTo>
                      <a:pt x="380" y="666"/>
                    </a:lnTo>
                    <a:lnTo>
                      <a:pt x="383" y="675"/>
                    </a:lnTo>
                    <a:lnTo>
                      <a:pt x="380" y="685"/>
                    </a:lnTo>
                    <a:lnTo>
                      <a:pt x="375" y="693"/>
                    </a:lnTo>
                    <a:lnTo>
                      <a:pt x="368" y="697"/>
                    </a:lnTo>
                    <a:lnTo>
                      <a:pt x="358" y="699"/>
                    </a:lnTo>
                    <a:lnTo>
                      <a:pt x="350" y="697"/>
                    </a:lnTo>
                    <a:lnTo>
                      <a:pt x="342" y="693"/>
                    </a:lnTo>
                    <a:lnTo>
                      <a:pt x="341" y="690"/>
                    </a:lnTo>
                    <a:lnTo>
                      <a:pt x="306" y="643"/>
                    </a:lnTo>
                    <a:lnTo>
                      <a:pt x="304" y="642"/>
                    </a:lnTo>
                    <a:lnTo>
                      <a:pt x="283" y="610"/>
                    </a:lnTo>
                    <a:lnTo>
                      <a:pt x="280" y="607"/>
                    </a:lnTo>
                    <a:lnTo>
                      <a:pt x="279" y="597"/>
                    </a:lnTo>
                    <a:lnTo>
                      <a:pt x="280" y="588"/>
                    </a:lnTo>
                    <a:lnTo>
                      <a:pt x="286" y="580"/>
                    </a:lnTo>
                    <a:lnTo>
                      <a:pt x="293" y="575"/>
                    </a:lnTo>
                    <a:lnTo>
                      <a:pt x="302" y="574"/>
                    </a:lnTo>
                    <a:close/>
                    <a:moveTo>
                      <a:pt x="218" y="438"/>
                    </a:moveTo>
                    <a:lnTo>
                      <a:pt x="228" y="440"/>
                    </a:lnTo>
                    <a:lnTo>
                      <a:pt x="234" y="445"/>
                    </a:lnTo>
                    <a:lnTo>
                      <a:pt x="239" y="451"/>
                    </a:lnTo>
                    <a:lnTo>
                      <a:pt x="247" y="465"/>
                    </a:lnTo>
                    <a:lnTo>
                      <a:pt x="247" y="465"/>
                    </a:lnTo>
                    <a:lnTo>
                      <a:pt x="288" y="531"/>
                    </a:lnTo>
                    <a:lnTo>
                      <a:pt x="290" y="534"/>
                    </a:lnTo>
                    <a:lnTo>
                      <a:pt x="293" y="543"/>
                    </a:lnTo>
                    <a:lnTo>
                      <a:pt x="290" y="553"/>
                    </a:lnTo>
                    <a:lnTo>
                      <a:pt x="285" y="561"/>
                    </a:lnTo>
                    <a:lnTo>
                      <a:pt x="277" y="566"/>
                    </a:lnTo>
                    <a:lnTo>
                      <a:pt x="267" y="567"/>
                    </a:lnTo>
                    <a:lnTo>
                      <a:pt x="259" y="566"/>
                    </a:lnTo>
                    <a:lnTo>
                      <a:pt x="252" y="561"/>
                    </a:lnTo>
                    <a:lnTo>
                      <a:pt x="248" y="556"/>
                    </a:lnTo>
                    <a:lnTo>
                      <a:pt x="207" y="491"/>
                    </a:lnTo>
                    <a:lnTo>
                      <a:pt x="205" y="489"/>
                    </a:lnTo>
                    <a:lnTo>
                      <a:pt x="198" y="473"/>
                    </a:lnTo>
                    <a:lnTo>
                      <a:pt x="196" y="472"/>
                    </a:lnTo>
                    <a:lnTo>
                      <a:pt x="194" y="462"/>
                    </a:lnTo>
                    <a:lnTo>
                      <a:pt x="196" y="453"/>
                    </a:lnTo>
                    <a:lnTo>
                      <a:pt x="201" y="445"/>
                    </a:lnTo>
                    <a:lnTo>
                      <a:pt x="209" y="440"/>
                    </a:lnTo>
                    <a:lnTo>
                      <a:pt x="218" y="438"/>
                    </a:lnTo>
                    <a:close/>
                    <a:moveTo>
                      <a:pt x="143" y="297"/>
                    </a:moveTo>
                    <a:lnTo>
                      <a:pt x="153" y="299"/>
                    </a:lnTo>
                    <a:lnTo>
                      <a:pt x="161" y="303"/>
                    </a:lnTo>
                    <a:lnTo>
                      <a:pt x="166" y="311"/>
                    </a:lnTo>
                    <a:lnTo>
                      <a:pt x="169" y="318"/>
                    </a:lnTo>
                    <a:lnTo>
                      <a:pt x="169" y="318"/>
                    </a:lnTo>
                    <a:lnTo>
                      <a:pt x="209" y="394"/>
                    </a:lnTo>
                    <a:lnTo>
                      <a:pt x="210" y="396"/>
                    </a:lnTo>
                    <a:lnTo>
                      <a:pt x="212" y="405"/>
                    </a:lnTo>
                    <a:lnTo>
                      <a:pt x="210" y="415"/>
                    </a:lnTo>
                    <a:lnTo>
                      <a:pt x="205" y="423"/>
                    </a:lnTo>
                    <a:lnTo>
                      <a:pt x="198" y="427"/>
                    </a:lnTo>
                    <a:lnTo>
                      <a:pt x="188" y="429"/>
                    </a:lnTo>
                    <a:lnTo>
                      <a:pt x="178" y="427"/>
                    </a:lnTo>
                    <a:lnTo>
                      <a:pt x="170" y="423"/>
                    </a:lnTo>
                    <a:lnTo>
                      <a:pt x="167" y="416"/>
                    </a:lnTo>
                    <a:lnTo>
                      <a:pt x="126" y="338"/>
                    </a:lnTo>
                    <a:lnTo>
                      <a:pt x="126" y="337"/>
                    </a:lnTo>
                    <a:lnTo>
                      <a:pt x="123" y="330"/>
                    </a:lnTo>
                    <a:lnTo>
                      <a:pt x="121" y="330"/>
                    </a:lnTo>
                    <a:lnTo>
                      <a:pt x="120" y="321"/>
                    </a:lnTo>
                    <a:lnTo>
                      <a:pt x="121" y="311"/>
                    </a:lnTo>
                    <a:lnTo>
                      <a:pt x="126" y="303"/>
                    </a:lnTo>
                    <a:lnTo>
                      <a:pt x="134" y="299"/>
                    </a:lnTo>
                    <a:lnTo>
                      <a:pt x="143" y="297"/>
                    </a:lnTo>
                    <a:close/>
                    <a:moveTo>
                      <a:pt x="78" y="149"/>
                    </a:moveTo>
                    <a:lnTo>
                      <a:pt x="88" y="152"/>
                    </a:lnTo>
                    <a:lnTo>
                      <a:pt x="96" y="157"/>
                    </a:lnTo>
                    <a:lnTo>
                      <a:pt x="101" y="165"/>
                    </a:lnTo>
                    <a:lnTo>
                      <a:pt x="102" y="167"/>
                    </a:lnTo>
                    <a:lnTo>
                      <a:pt x="102" y="167"/>
                    </a:lnTo>
                    <a:lnTo>
                      <a:pt x="139" y="252"/>
                    </a:lnTo>
                    <a:lnTo>
                      <a:pt x="140" y="252"/>
                    </a:lnTo>
                    <a:lnTo>
                      <a:pt x="142" y="262"/>
                    </a:lnTo>
                    <a:lnTo>
                      <a:pt x="140" y="272"/>
                    </a:lnTo>
                    <a:lnTo>
                      <a:pt x="136" y="280"/>
                    </a:lnTo>
                    <a:lnTo>
                      <a:pt x="128" y="284"/>
                    </a:lnTo>
                    <a:lnTo>
                      <a:pt x="118" y="286"/>
                    </a:lnTo>
                    <a:lnTo>
                      <a:pt x="109" y="284"/>
                    </a:lnTo>
                    <a:lnTo>
                      <a:pt x="101" y="280"/>
                    </a:lnTo>
                    <a:lnTo>
                      <a:pt x="96" y="272"/>
                    </a:lnTo>
                    <a:lnTo>
                      <a:pt x="59" y="186"/>
                    </a:lnTo>
                    <a:lnTo>
                      <a:pt x="56" y="179"/>
                    </a:lnTo>
                    <a:lnTo>
                      <a:pt x="58" y="186"/>
                    </a:lnTo>
                    <a:lnTo>
                      <a:pt x="56" y="183"/>
                    </a:lnTo>
                    <a:lnTo>
                      <a:pt x="54" y="175"/>
                    </a:lnTo>
                    <a:lnTo>
                      <a:pt x="58" y="165"/>
                    </a:lnTo>
                    <a:lnTo>
                      <a:pt x="62" y="157"/>
                    </a:lnTo>
                    <a:lnTo>
                      <a:pt x="70" y="152"/>
                    </a:lnTo>
                    <a:lnTo>
                      <a:pt x="78" y="149"/>
                    </a:lnTo>
                    <a:close/>
                    <a:moveTo>
                      <a:pt x="24" y="0"/>
                    </a:moveTo>
                    <a:lnTo>
                      <a:pt x="34" y="1"/>
                    </a:lnTo>
                    <a:lnTo>
                      <a:pt x="42" y="6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80" y="105"/>
                    </a:lnTo>
                    <a:lnTo>
                      <a:pt x="82" y="114"/>
                    </a:lnTo>
                    <a:lnTo>
                      <a:pt x="80" y="124"/>
                    </a:lnTo>
                    <a:lnTo>
                      <a:pt x="67" y="136"/>
                    </a:lnTo>
                    <a:lnTo>
                      <a:pt x="58" y="138"/>
                    </a:lnTo>
                    <a:lnTo>
                      <a:pt x="48" y="136"/>
                    </a:lnTo>
                    <a:lnTo>
                      <a:pt x="40" y="130"/>
                    </a:lnTo>
                    <a:lnTo>
                      <a:pt x="35" y="124"/>
                    </a:lnTo>
                    <a:lnTo>
                      <a:pt x="35" y="122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9" name="Freeform 5361"/>
              <p:cNvSpPr>
                <a:spLocks noEditPoints="1"/>
              </p:cNvSpPr>
              <p:nvPr/>
            </p:nvSpPr>
            <p:spPr bwMode="auto">
              <a:xfrm>
                <a:off x="10373" y="15827"/>
                <a:ext cx="2280" cy="1103"/>
              </a:xfrm>
              <a:custGeom>
                <a:avLst/>
                <a:gdLst>
                  <a:gd name="T0" fmla="*/ 4528 w 4560"/>
                  <a:gd name="T1" fmla="*/ 2205 h 2206"/>
                  <a:gd name="T2" fmla="*/ 4391 w 4560"/>
                  <a:gd name="T3" fmla="*/ 2111 h 2206"/>
                  <a:gd name="T4" fmla="*/ 4283 w 4560"/>
                  <a:gd name="T5" fmla="*/ 2125 h 2206"/>
                  <a:gd name="T6" fmla="*/ 4240 w 4560"/>
                  <a:gd name="T7" fmla="*/ 2062 h 2206"/>
                  <a:gd name="T8" fmla="*/ 4123 w 4560"/>
                  <a:gd name="T9" fmla="*/ 2071 h 2206"/>
                  <a:gd name="T10" fmla="*/ 4097 w 4560"/>
                  <a:gd name="T11" fmla="*/ 2017 h 2206"/>
                  <a:gd name="T12" fmla="*/ 3967 w 4560"/>
                  <a:gd name="T13" fmla="*/ 2012 h 2206"/>
                  <a:gd name="T14" fmla="*/ 3949 w 4560"/>
                  <a:gd name="T15" fmla="*/ 1974 h 2206"/>
                  <a:gd name="T16" fmla="*/ 3813 w 4560"/>
                  <a:gd name="T17" fmla="*/ 1952 h 2206"/>
                  <a:gd name="T18" fmla="*/ 3800 w 4560"/>
                  <a:gd name="T19" fmla="*/ 1931 h 2206"/>
                  <a:gd name="T20" fmla="*/ 3663 w 4560"/>
                  <a:gd name="T21" fmla="*/ 1891 h 2206"/>
                  <a:gd name="T22" fmla="*/ 3641 w 4560"/>
                  <a:gd name="T23" fmla="*/ 1898 h 2206"/>
                  <a:gd name="T24" fmla="*/ 3533 w 4560"/>
                  <a:gd name="T25" fmla="*/ 1826 h 2206"/>
                  <a:gd name="T26" fmla="*/ 3473 w 4560"/>
                  <a:gd name="T27" fmla="*/ 1853 h 2206"/>
                  <a:gd name="T28" fmla="*/ 3233 w 4560"/>
                  <a:gd name="T29" fmla="*/ 1720 h 2206"/>
                  <a:gd name="T30" fmla="*/ 3315 w 4560"/>
                  <a:gd name="T31" fmla="*/ 1798 h 2206"/>
                  <a:gd name="T32" fmla="*/ 3090 w 4560"/>
                  <a:gd name="T33" fmla="*/ 1667 h 2206"/>
                  <a:gd name="T34" fmla="*/ 3074 w 4560"/>
                  <a:gd name="T35" fmla="*/ 1712 h 2206"/>
                  <a:gd name="T36" fmla="*/ 3029 w 4560"/>
                  <a:gd name="T37" fmla="*/ 1647 h 2206"/>
                  <a:gd name="T38" fmla="*/ 2915 w 4560"/>
                  <a:gd name="T39" fmla="*/ 1651 h 2206"/>
                  <a:gd name="T40" fmla="*/ 2888 w 4560"/>
                  <a:gd name="T41" fmla="*/ 1596 h 2206"/>
                  <a:gd name="T42" fmla="*/ 2759 w 4560"/>
                  <a:gd name="T43" fmla="*/ 1590 h 2206"/>
                  <a:gd name="T44" fmla="*/ 2731 w 4560"/>
                  <a:gd name="T45" fmla="*/ 1535 h 2206"/>
                  <a:gd name="T46" fmla="*/ 2615 w 4560"/>
                  <a:gd name="T47" fmla="*/ 1542 h 2206"/>
                  <a:gd name="T48" fmla="*/ 2594 w 4560"/>
                  <a:gd name="T49" fmla="*/ 1493 h 2206"/>
                  <a:gd name="T50" fmla="*/ 2460 w 4560"/>
                  <a:gd name="T51" fmla="*/ 1458 h 2206"/>
                  <a:gd name="T52" fmla="*/ 2440 w 4560"/>
                  <a:gd name="T53" fmla="*/ 1461 h 2206"/>
                  <a:gd name="T54" fmla="*/ 2324 w 4560"/>
                  <a:gd name="T55" fmla="*/ 1386 h 2206"/>
                  <a:gd name="T56" fmla="*/ 2273 w 4560"/>
                  <a:gd name="T57" fmla="*/ 1410 h 2206"/>
                  <a:gd name="T58" fmla="*/ 2047 w 4560"/>
                  <a:gd name="T59" fmla="*/ 1265 h 2206"/>
                  <a:gd name="T60" fmla="*/ 2028 w 4560"/>
                  <a:gd name="T61" fmla="*/ 1310 h 2206"/>
                  <a:gd name="T62" fmla="*/ 1918 w 4560"/>
                  <a:gd name="T63" fmla="*/ 1213 h 2206"/>
                  <a:gd name="T64" fmla="*/ 1899 w 4560"/>
                  <a:gd name="T65" fmla="*/ 1257 h 2206"/>
                  <a:gd name="T66" fmla="*/ 1753 w 4560"/>
                  <a:gd name="T67" fmla="*/ 1140 h 2206"/>
                  <a:gd name="T68" fmla="*/ 1726 w 4560"/>
                  <a:gd name="T69" fmla="*/ 1178 h 2206"/>
                  <a:gd name="T70" fmla="*/ 1702 w 4560"/>
                  <a:gd name="T71" fmla="*/ 1117 h 2206"/>
                  <a:gd name="T72" fmla="*/ 1575 w 4560"/>
                  <a:gd name="T73" fmla="*/ 1105 h 2206"/>
                  <a:gd name="T74" fmla="*/ 1564 w 4560"/>
                  <a:gd name="T75" fmla="*/ 1068 h 2206"/>
                  <a:gd name="T76" fmla="*/ 1432 w 4560"/>
                  <a:gd name="T77" fmla="*/ 1017 h 2206"/>
                  <a:gd name="T78" fmla="*/ 1418 w 4560"/>
                  <a:gd name="T79" fmla="*/ 1008 h 2206"/>
                  <a:gd name="T80" fmla="*/ 1300 w 4560"/>
                  <a:gd name="T81" fmla="*/ 935 h 2206"/>
                  <a:gd name="T82" fmla="*/ 1262 w 4560"/>
                  <a:gd name="T83" fmla="*/ 951 h 2206"/>
                  <a:gd name="T84" fmla="*/ 1168 w 4560"/>
                  <a:gd name="T85" fmla="*/ 858 h 2206"/>
                  <a:gd name="T86" fmla="*/ 1113 w 4560"/>
                  <a:gd name="T87" fmla="*/ 876 h 2206"/>
                  <a:gd name="T88" fmla="*/ 890 w 4560"/>
                  <a:gd name="T89" fmla="*/ 701 h 2206"/>
                  <a:gd name="T90" fmla="*/ 962 w 4560"/>
                  <a:gd name="T91" fmla="*/ 796 h 2206"/>
                  <a:gd name="T92" fmla="*/ 762 w 4560"/>
                  <a:gd name="T93" fmla="*/ 620 h 2206"/>
                  <a:gd name="T94" fmla="*/ 824 w 4560"/>
                  <a:gd name="T95" fmla="*/ 712 h 2206"/>
                  <a:gd name="T96" fmla="*/ 635 w 4560"/>
                  <a:gd name="T97" fmla="*/ 534 h 2206"/>
                  <a:gd name="T98" fmla="*/ 607 w 4560"/>
                  <a:gd name="T99" fmla="*/ 572 h 2206"/>
                  <a:gd name="T100" fmla="*/ 526 w 4560"/>
                  <a:gd name="T101" fmla="*/ 458 h 2206"/>
                  <a:gd name="T102" fmla="*/ 555 w 4560"/>
                  <a:gd name="T103" fmla="*/ 536 h 2206"/>
                  <a:gd name="T104" fmla="*/ 490 w 4560"/>
                  <a:gd name="T105" fmla="*/ 436 h 2206"/>
                  <a:gd name="T106" fmla="*/ 441 w 4560"/>
                  <a:gd name="T107" fmla="*/ 444 h 2206"/>
                  <a:gd name="T108" fmla="*/ 247 w 4560"/>
                  <a:gd name="T109" fmla="*/ 231 h 2206"/>
                  <a:gd name="T110" fmla="*/ 301 w 4560"/>
                  <a:gd name="T111" fmla="*/ 337 h 2206"/>
                  <a:gd name="T112" fmla="*/ 148 w 4560"/>
                  <a:gd name="T113" fmla="*/ 126 h 2206"/>
                  <a:gd name="T114" fmla="*/ 190 w 4560"/>
                  <a:gd name="T115" fmla="*/ 232 h 2206"/>
                  <a:gd name="T116" fmla="*/ 24 w 4560"/>
                  <a:gd name="T117" fmla="*/ 0 h 2206"/>
                  <a:gd name="T118" fmla="*/ 80 w 4560"/>
                  <a:gd name="T119" fmla="*/ 118 h 2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60" h="2206">
                    <a:moveTo>
                      <a:pt x="4444" y="2130"/>
                    </a:moveTo>
                    <a:lnTo>
                      <a:pt x="4452" y="2131"/>
                    </a:lnTo>
                    <a:lnTo>
                      <a:pt x="4542" y="2160"/>
                    </a:lnTo>
                    <a:lnTo>
                      <a:pt x="4545" y="2160"/>
                    </a:lnTo>
                    <a:lnTo>
                      <a:pt x="4558" y="2173"/>
                    </a:lnTo>
                    <a:lnTo>
                      <a:pt x="4560" y="2182"/>
                    </a:lnTo>
                    <a:lnTo>
                      <a:pt x="4558" y="2192"/>
                    </a:lnTo>
                    <a:lnTo>
                      <a:pt x="4552" y="2200"/>
                    </a:lnTo>
                    <a:lnTo>
                      <a:pt x="4545" y="2205"/>
                    </a:lnTo>
                    <a:lnTo>
                      <a:pt x="4536" y="2206"/>
                    </a:lnTo>
                    <a:lnTo>
                      <a:pt x="4528" y="2205"/>
                    </a:lnTo>
                    <a:lnTo>
                      <a:pt x="4437" y="2176"/>
                    </a:lnTo>
                    <a:lnTo>
                      <a:pt x="4434" y="2176"/>
                    </a:lnTo>
                    <a:lnTo>
                      <a:pt x="4421" y="2163"/>
                    </a:lnTo>
                    <a:lnTo>
                      <a:pt x="4420" y="2154"/>
                    </a:lnTo>
                    <a:lnTo>
                      <a:pt x="4421" y="2144"/>
                    </a:lnTo>
                    <a:lnTo>
                      <a:pt x="4428" y="2136"/>
                    </a:lnTo>
                    <a:lnTo>
                      <a:pt x="4434" y="2131"/>
                    </a:lnTo>
                    <a:lnTo>
                      <a:pt x="4444" y="2130"/>
                    </a:lnTo>
                    <a:close/>
                    <a:moveTo>
                      <a:pt x="4293" y="2079"/>
                    </a:moveTo>
                    <a:lnTo>
                      <a:pt x="4299" y="2081"/>
                    </a:lnTo>
                    <a:lnTo>
                      <a:pt x="4391" y="2111"/>
                    </a:lnTo>
                    <a:lnTo>
                      <a:pt x="4393" y="2111"/>
                    </a:lnTo>
                    <a:lnTo>
                      <a:pt x="4401" y="2116"/>
                    </a:lnTo>
                    <a:lnTo>
                      <a:pt x="4405" y="2123"/>
                    </a:lnTo>
                    <a:lnTo>
                      <a:pt x="4407" y="2133"/>
                    </a:lnTo>
                    <a:lnTo>
                      <a:pt x="4405" y="2143"/>
                    </a:lnTo>
                    <a:lnTo>
                      <a:pt x="4401" y="2151"/>
                    </a:lnTo>
                    <a:lnTo>
                      <a:pt x="4393" y="2155"/>
                    </a:lnTo>
                    <a:lnTo>
                      <a:pt x="4383" y="2157"/>
                    </a:lnTo>
                    <a:lnTo>
                      <a:pt x="4377" y="2155"/>
                    </a:lnTo>
                    <a:lnTo>
                      <a:pt x="4285" y="2125"/>
                    </a:lnTo>
                    <a:lnTo>
                      <a:pt x="4283" y="2125"/>
                    </a:lnTo>
                    <a:lnTo>
                      <a:pt x="4275" y="2120"/>
                    </a:lnTo>
                    <a:lnTo>
                      <a:pt x="4270" y="2112"/>
                    </a:lnTo>
                    <a:lnTo>
                      <a:pt x="4269" y="2103"/>
                    </a:lnTo>
                    <a:lnTo>
                      <a:pt x="4270" y="2093"/>
                    </a:lnTo>
                    <a:lnTo>
                      <a:pt x="4275" y="2087"/>
                    </a:lnTo>
                    <a:lnTo>
                      <a:pt x="4283" y="2081"/>
                    </a:lnTo>
                    <a:lnTo>
                      <a:pt x="4293" y="2079"/>
                    </a:lnTo>
                    <a:close/>
                    <a:moveTo>
                      <a:pt x="4140" y="2030"/>
                    </a:moveTo>
                    <a:lnTo>
                      <a:pt x="4148" y="2031"/>
                    </a:lnTo>
                    <a:lnTo>
                      <a:pt x="4239" y="2062"/>
                    </a:lnTo>
                    <a:lnTo>
                      <a:pt x="4240" y="2062"/>
                    </a:lnTo>
                    <a:lnTo>
                      <a:pt x="4248" y="2066"/>
                    </a:lnTo>
                    <a:lnTo>
                      <a:pt x="4253" y="2074"/>
                    </a:lnTo>
                    <a:lnTo>
                      <a:pt x="4256" y="2084"/>
                    </a:lnTo>
                    <a:lnTo>
                      <a:pt x="4253" y="2093"/>
                    </a:lnTo>
                    <a:lnTo>
                      <a:pt x="4248" y="2100"/>
                    </a:lnTo>
                    <a:lnTo>
                      <a:pt x="4240" y="2106"/>
                    </a:lnTo>
                    <a:lnTo>
                      <a:pt x="4231" y="2108"/>
                    </a:lnTo>
                    <a:lnTo>
                      <a:pt x="4224" y="2106"/>
                    </a:lnTo>
                    <a:lnTo>
                      <a:pt x="4134" y="2076"/>
                    </a:lnTo>
                    <a:lnTo>
                      <a:pt x="4131" y="2076"/>
                    </a:lnTo>
                    <a:lnTo>
                      <a:pt x="4123" y="2071"/>
                    </a:lnTo>
                    <a:lnTo>
                      <a:pt x="4118" y="2063"/>
                    </a:lnTo>
                    <a:lnTo>
                      <a:pt x="4116" y="2054"/>
                    </a:lnTo>
                    <a:lnTo>
                      <a:pt x="4118" y="2044"/>
                    </a:lnTo>
                    <a:lnTo>
                      <a:pt x="4123" y="2036"/>
                    </a:lnTo>
                    <a:lnTo>
                      <a:pt x="4131" y="2031"/>
                    </a:lnTo>
                    <a:lnTo>
                      <a:pt x="4140" y="2030"/>
                    </a:lnTo>
                    <a:close/>
                    <a:moveTo>
                      <a:pt x="3987" y="1979"/>
                    </a:moveTo>
                    <a:lnTo>
                      <a:pt x="3995" y="1980"/>
                    </a:lnTo>
                    <a:lnTo>
                      <a:pt x="4086" y="2011"/>
                    </a:lnTo>
                    <a:lnTo>
                      <a:pt x="4089" y="2011"/>
                    </a:lnTo>
                    <a:lnTo>
                      <a:pt x="4097" y="2017"/>
                    </a:lnTo>
                    <a:lnTo>
                      <a:pt x="4102" y="2023"/>
                    </a:lnTo>
                    <a:lnTo>
                      <a:pt x="4103" y="2033"/>
                    </a:lnTo>
                    <a:lnTo>
                      <a:pt x="4102" y="2042"/>
                    </a:lnTo>
                    <a:lnTo>
                      <a:pt x="4097" y="2050"/>
                    </a:lnTo>
                    <a:lnTo>
                      <a:pt x="4089" y="2055"/>
                    </a:lnTo>
                    <a:lnTo>
                      <a:pt x="4080" y="2057"/>
                    </a:lnTo>
                    <a:lnTo>
                      <a:pt x="4072" y="2055"/>
                    </a:lnTo>
                    <a:lnTo>
                      <a:pt x="3981" y="2025"/>
                    </a:lnTo>
                    <a:lnTo>
                      <a:pt x="3980" y="2025"/>
                    </a:lnTo>
                    <a:lnTo>
                      <a:pt x="3972" y="2020"/>
                    </a:lnTo>
                    <a:lnTo>
                      <a:pt x="3967" y="2012"/>
                    </a:lnTo>
                    <a:lnTo>
                      <a:pt x="3964" y="2003"/>
                    </a:lnTo>
                    <a:lnTo>
                      <a:pt x="3967" y="1995"/>
                    </a:lnTo>
                    <a:lnTo>
                      <a:pt x="3972" y="1987"/>
                    </a:lnTo>
                    <a:lnTo>
                      <a:pt x="3980" y="1980"/>
                    </a:lnTo>
                    <a:lnTo>
                      <a:pt x="3987" y="1979"/>
                    </a:lnTo>
                    <a:close/>
                    <a:moveTo>
                      <a:pt x="3837" y="1928"/>
                    </a:moveTo>
                    <a:lnTo>
                      <a:pt x="3844" y="1930"/>
                    </a:lnTo>
                    <a:lnTo>
                      <a:pt x="3935" y="1961"/>
                    </a:lnTo>
                    <a:lnTo>
                      <a:pt x="3937" y="1961"/>
                    </a:lnTo>
                    <a:lnTo>
                      <a:pt x="3945" y="1966"/>
                    </a:lnTo>
                    <a:lnTo>
                      <a:pt x="3949" y="1974"/>
                    </a:lnTo>
                    <a:lnTo>
                      <a:pt x="3951" y="1984"/>
                    </a:lnTo>
                    <a:lnTo>
                      <a:pt x="3949" y="1993"/>
                    </a:lnTo>
                    <a:lnTo>
                      <a:pt x="3945" y="2000"/>
                    </a:lnTo>
                    <a:lnTo>
                      <a:pt x="3937" y="2006"/>
                    </a:lnTo>
                    <a:lnTo>
                      <a:pt x="3927" y="2007"/>
                    </a:lnTo>
                    <a:lnTo>
                      <a:pt x="3919" y="2006"/>
                    </a:lnTo>
                    <a:lnTo>
                      <a:pt x="3829" y="1974"/>
                    </a:lnTo>
                    <a:lnTo>
                      <a:pt x="3827" y="1974"/>
                    </a:lnTo>
                    <a:lnTo>
                      <a:pt x="3819" y="1969"/>
                    </a:lnTo>
                    <a:lnTo>
                      <a:pt x="3814" y="1961"/>
                    </a:lnTo>
                    <a:lnTo>
                      <a:pt x="3813" y="1952"/>
                    </a:lnTo>
                    <a:lnTo>
                      <a:pt x="3814" y="1944"/>
                    </a:lnTo>
                    <a:lnTo>
                      <a:pt x="3819" y="1936"/>
                    </a:lnTo>
                    <a:lnTo>
                      <a:pt x="3827" y="1930"/>
                    </a:lnTo>
                    <a:lnTo>
                      <a:pt x="3837" y="1928"/>
                    </a:lnTo>
                    <a:close/>
                    <a:moveTo>
                      <a:pt x="3686" y="1877"/>
                    </a:moveTo>
                    <a:lnTo>
                      <a:pt x="3694" y="1879"/>
                    </a:lnTo>
                    <a:lnTo>
                      <a:pt x="3784" y="1909"/>
                    </a:lnTo>
                    <a:lnTo>
                      <a:pt x="3786" y="1911"/>
                    </a:lnTo>
                    <a:lnTo>
                      <a:pt x="3794" y="1915"/>
                    </a:lnTo>
                    <a:lnTo>
                      <a:pt x="3798" y="1923"/>
                    </a:lnTo>
                    <a:lnTo>
                      <a:pt x="3800" y="1931"/>
                    </a:lnTo>
                    <a:lnTo>
                      <a:pt x="3798" y="1941"/>
                    </a:lnTo>
                    <a:lnTo>
                      <a:pt x="3794" y="1949"/>
                    </a:lnTo>
                    <a:lnTo>
                      <a:pt x="3786" y="1953"/>
                    </a:lnTo>
                    <a:lnTo>
                      <a:pt x="3776" y="1957"/>
                    </a:lnTo>
                    <a:lnTo>
                      <a:pt x="3768" y="1953"/>
                    </a:lnTo>
                    <a:lnTo>
                      <a:pt x="3678" y="1923"/>
                    </a:lnTo>
                    <a:lnTo>
                      <a:pt x="3676" y="1923"/>
                    </a:lnTo>
                    <a:lnTo>
                      <a:pt x="3668" y="1918"/>
                    </a:lnTo>
                    <a:lnTo>
                      <a:pt x="3663" y="1911"/>
                    </a:lnTo>
                    <a:lnTo>
                      <a:pt x="3662" y="1901"/>
                    </a:lnTo>
                    <a:lnTo>
                      <a:pt x="3663" y="1891"/>
                    </a:lnTo>
                    <a:lnTo>
                      <a:pt x="3668" y="1884"/>
                    </a:lnTo>
                    <a:lnTo>
                      <a:pt x="3676" y="1879"/>
                    </a:lnTo>
                    <a:lnTo>
                      <a:pt x="3686" y="1877"/>
                    </a:lnTo>
                    <a:close/>
                    <a:moveTo>
                      <a:pt x="3533" y="1826"/>
                    </a:moveTo>
                    <a:lnTo>
                      <a:pt x="3541" y="1828"/>
                    </a:lnTo>
                    <a:lnTo>
                      <a:pt x="3633" y="1858"/>
                    </a:lnTo>
                    <a:lnTo>
                      <a:pt x="3635" y="1858"/>
                    </a:lnTo>
                    <a:lnTo>
                      <a:pt x="3647" y="1871"/>
                    </a:lnTo>
                    <a:lnTo>
                      <a:pt x="3649" y="1880"/>
                    </a:lnTo>
                    <a:lnTo>
                      <a:pt x="3647" y="1890"/>
                    </a:lnTo>
                    <a:lnTo>
                      <a:pt x="3641" y="1898"/>
                    </a:lnTo>
                    <a:lnTo>
                      <a:pt x="3635" y="1903"/>
                    </a:lnTo>
                    <a:lnTo>
                      <a:pt x="3625" y="1904"/>
                    </a:lnTo>
                    <a:lnTo>
                      <a:pt x="3617" y="1903"/>
                    </a:lnTo>
                    <a:lnTo>
                      <a:pt x="3525" y="1872"/>
                    </a:lnTo>
                    <a:lnTo>
                      <a:pt x="3517" y="1868"/>
                    </a:lnTo>
                    <a:lnTo>
                      <a:pt x="3512" y="1860"/>
                    </a:lnTo>
                    <a:lnTo>
                      <a:pt x="3509" y="1850"/>
                    </a:lnTo>
                    <a:lnTo>
                      <a:pt x="3512" y="1841"/>
                    </a:lnTo>
                    <a:lnTo>
                      <a:pt x="3517" y="1833"/>
                    </a:lnTo>
                    <a:lnTo>
                      <a:pt x="3525" y="1828"/>
                    </a:lnTo>
                    <a:lnTo>
                      <a:pt x="3533" y="1826"/>
                    </a:lnTo>
                    <a:close/>
                    <a:moveTo>
                      <a:pt x="3384" y="1772"/>
                    </a:moveTo>
                    <a:lnTo>
                      <a:pt x="3392" y="1775"/>
                    </a:lnTo>
                    <a:lnTo>
                      <a:pt x="3481" y="1807"/>
                    </a:lnTo>
                    <a:lnTo>
                      <a:pt x="3482" y="1807"/>
                    </a:lnTo>
                    <a:lnTo>
                      <a:pt x="3490" y="1812"/>
                    </a:lnTo>
                    <a:lnTo>
                      <a:pt x="3495" y="1820"/>
                    </a:lnTo>
                    <a:lnTo>
                      <a:pt x="3498" y="1829"/>
                    </a:lnTo>
                    <a:lnTo>
                      <a:pt x="3495" y="1839"/>
                    </a:lnTo>
                    <a:lnTo>
                      <a:pt x="3490" y="1845"/>
                    </a:lnTo>
                    <a:lnTo>
                      <a:pt x="3482" y="1852"/>
                    </a:lnTo>
                    <a:lnTo>
                      <a:pt x="3473" y="1853"/>
                    </a:lnTo>
                    <a:lnTo>
                      <a:pt x="3465" y="1852"/>
                    </a:lnTo>
                    <a:lnTo>
                      <a:pt x="3376" y="1820"/>
                    </a:lnTo>
                    <a:lnTo>
                      <a:pt x="3374" y="1820"/>
                    </a:lnTo>
                    <a:lnTo>
                      <a:pt x="3366" y="1814"/>
                    </a:lnTo>
                    <a:lnTo>
                      <a:pt x="3361" y="1806"/>
                    </a:lnTo>
                    <a:lnTo>
                      <a:pt x="3358" y="1798"/>
                    </a:lnTo>
                    <a:lnTo>
                      <a:pt x="3361" y="1788"/>
                    </a:lnTo>
                    <a:lnTo>
                      <a:pt x="3366" y="1780"/>
                    </a:lnTo>
                    <a:lnTo>
                      <a:pt x="3374" y="1775"/>
                    </a:lnTo>
                    <a:lnTo>
                      <a:pt x="3384" y="1772"/>
                    </a:lnTo>
                    <a:close/>
                    <a:moveTo>
                      <a:pt x="3233" y="1720"/>
                    </a:moveTo>
                    <a:lnTo>
                      <a:pt x="3241" y="1721"/>
                    </a:lnTo>
                    <a:lnTo>
                      <a:pt x="3331" y="1753"/>
                    </a:lnTo>
                    <a:lnTo>
                      <a:pt x="3333" y="1753"/>
                    </a:lnTo>
                    <a:lnTo>
                      <a:pt x="3339" y="1758"/>
                    </a:lnTo>
                    <a:lnTo>
                      <a:pt x="3345" y="1766"/>
                    </a:lnTo>
                    <a:lnTo>
                      <a:pt x="3347" y="1775"/>
                    </a:lnTo>
                    <a:lnTo>
                      <a:pt x="3345" y="1785"/>
                    </a:lnTo>
                    <a:lnTo>
                      <a:pt x="3339" y="1793"/>
                    </a:lnTo>
                    <a:lnTo>
                      <a:pt x="3333" y="1798"/>
                    </a:lnTo>
                    <a:lnTo>
                      <a:pt x="3323" y="1799"/>
                    </a:lnTo>
                    <a:lnTo>
                      <a:pt x="3315" y="1798"/>
                    </a:lnTo>
                    <a:lnTo>
                      <a:pt x="3225" y="1766"/>
                    </a:lnTo>
                    <a:lnTo>
                      <a:pt x="3223" y="1766"/>
                    </a:lnTo>
                    <a:lnTo>
                      <a:pt x="3215" y="1761"/>
                    </a:lnTo>
                    <a:lnTo>
                      <a:pt x="3210" y="1753"/>
                    </a:lnTo>
                    <a:lnTo>
                      <a:pt x="3209" y="1744"/>
                    </a:lnTo>
                    <a:lnTo>
                      <a:pt x="3210" y="1734"/>
                    </a:lnTo>
                    <a:lnTo>
                      <a:pt x="3215" y="1726"/>
                    </a:lnTo>
                    <a:lnTo>
                      <a:pt x="3223" y="1721"/>
                    </a:lnTo>
                    <a:lnTo>
                      <a:pt x="3233" y="1720"/>
                    </a:lnTo>
                    <a:close/>
                    <a:moveTo>
                      <a:pt x="3082" y="1666"/>
                    </a:moveTo>
                    <a:lnTo>
                      <a:pt x="3090" y="1667"/>
                    </a:lnTo>
                    <a:lnTo>
                      <a:pt x="3180" y="1701"/>
                    </a:lnTo>
                    <a:lnTo>
                      <a:pt x="3182" y="1701"/>
                    </a:lnTo>
                    <a:lnTo>
                      <a:pt x="3190" y="1706"/>
                    </a:lnTo>
                    <a:lnTo>
                      <a:pt x="3195" y="1713"/>
                    </a:lnTo>
                    <a:lnTo>
                      <a:pt x="3196" y="1723"/>
                    </a:lnTo>
                    <a:lnTo>
                      <a:pt x="3195" y="1731"/>
                    </a:lnTo>
                    <a:lnTo>
                      <a:pt x="3190" y="1739"/>
                    </a:lnTo>
                    <a:lnTo>
                      <a:pt x="3182" y="1745"/>
                    </a:lnTo>
                    <a:lnTo>
                      <a:pt x="3172" y="1747"/>
                    </a:lnTo>
                    <a:lnTo>
                      <a:pt x="3164" y="1745"/>
                    </a:lnTo>
                    <a:lnTo>
                      <a:pt x="3074" y="1712"/>
                    </a:lnTo>
                    <a:lnTo>
                      <a:pt x="3072" y="1712"/>
                    </a:lnTo>
                    <a:lnTo>
                      <a:pt x="3064" y="1707"/>
                    </a:lnTo>
                    <a:lnTo>
                      <a:pt x="3059" y="1699"/>
                    </a:lnTo>
                    <a:lnTo>
                      <a:pt x="3058" y="1690"/>
                    </a:lnTo>
                    <a:lnTo>
                      <a:pt x="3059" y="1682"/>
                    </a:lnTo>
                    <a:lnTo>
                      <a:pt x="3064" y="1674"/>
                    </a:lnTo>
                    <a:lnTo>
                      <a:pt x="3072" y="1667"/>
                    </a:lnTo>
                    <a:lnTo>
                      <a:pt x="3082" y="1666"/>
                    </a:lnTo>
                    <a:close/>
                    <a:moveTo>
                      <a:pt x="2931" y="1612"/>
                    </a:moveTo>
                    <a:lnTo>
                      <a:pt x="2939" y="1613"/>
                    </a:lnTo>
                    <a:lnTo>
                      <a:pt x="3029" y="1647"/>
                    </a:lnTo>
                    <a:lnTo>
                      <a:pt x="3031" y="1647"/>
                    </a:lnTo>
                    <a:lnTo>
                      <a:pt x="3039" y="1651"/>
                    </a:lnTo>
                    <a:lnTo>
                      <a:pt x="3044" y="1659"/>
                    </a:lnTo>
                    <a:lnTo>
                      <a:pt x="3045" y="1669"/>
                    </a:lnTo>
                    <a:lnTo>
                      <a:pt x="3044" y="1677"/>
                    </a:lnTo>
                    <a:lnTo>
                      <a:pt x="3039" y="1685"/>
                    </a:lnTo>
                    <a:lnTo>
                      <a:pt x="3031" y="1691"/>
                    </a:lnTo>
                    <a:lnTo>
                      <a:pt x="3021" y="1693"/>
                    </a:lnTo>
                    <a:lnTo>
                      <a:pt x="3013" y="1691"/>
                    </a:lnTo>
                    <a:lnTo>
                      <a:pt x="2923" y="1658"/>
                    </a:lnTo>
                    <a:lnTo>
                      <a:pt x="2915" y="1651"/>
                    </a:lnTo>
                    <a:lnTo>
                      <a:pt x="2908" y="1645"/>
                    </a:lnTo>
                    <a:lnTo>
                      <a:pt x="2907" y="1636"/>
                    </a:lnTo>
                    <a:lnTo>
                      <a:pt x="2908" y="1626"/>
                    </a:lnTo>
                    <a:lnTo>
                      <a:pt x="2915" y="1618"/>
                    </a:lnTo>
                    <a:lnTo>
                      <a:pt x="2923" y="1613"/>
                    </a:lnTo>
                    <a:lnTo>
                      <a:pt x="2931" y="1612"/>
                    </a:lnTo>
                    <a:close/>
                    <a:moveTo>
                      <a:pt x="2781" y="1556"/>
                    </a:moveTo>
                    <a:lnTo>
                      <a:pt x="2789" y="1558"/>
                    </a:lnTo>
                    <a:lnTo>
                      <a:pt x="2880" y="1591"/>
                    </a:lnTo>
                    <a:lnTo>
                      <a:pt x="2881" y="1591"/>
                    </a:lnTo>
                    <a:lnTo>
                      <a:pt x="2888" y="1596"/>
                    </a:lnTo>
                    <a:lnTo>
                      <a:pt x="2894" y="1604"/>
                    </a:lnTo>
                    <a:lnTo>
                      <a:pt x="2896" y="1613"/>
                    </a:lnTo>
                    <a:lnTo>
                      <a:pt x="2894" y="1623"/>
                    </a:lnTo>
                    <a:lnTo>
                      <a:pt x="2888" y="1631"/>
                    </a:lnTo>
                    <a:lnTo>
                      <a:pt x="2881" y="1636"/>
                    </a:lnTo>
                    <a:lnTo>
                      <a:pt x="2872" y="1637"/>
                    </a:lnTo>
                    <a:lnTo>
                      <a:pt x="2864" y="1636"/>
                    </a:lnTo>
                    <a:lnTo>
                      <a:pt x="2773" y="1602"/>
                    </a:lnTo>
                    <a:lnTo>
                      <a:pt x="2772" y="1602"/>
                    </a:lnTo>
                    <a:lnTo>
                      <a:pt x="2764" y="1597"/>
                    </a:lnTo>
                    <a:lnTo>
                      <a:pt x="2759" y="1590"/>
                    </a:lnTo>
                    <a:lnTo>
                      <a:pt x="2758" y="1580"/>
                    </a:lnTo>
                    <a:lnTo>
                      <a:pt x="2759" y="1570"/>
                    </a:lnTo>
                    <a:lnTo>
                      <a:pt x="2764" y="1562"/>
                    </a:lnTo>
                    <a:lnTo>
                      <a:pt x="2772" y="1558"/>
                    </a:lnTo>
                    <a:lnTo>
                      <a:pt x="2781" y="1556"/>
                    </a:lnTo>
                    <a:close/>
                    <a:moveTo>
                      <a:pt x="2632" y="1501"/>
                    </a:moveTo>
                    <a:lnTo>
                      <a:pt x="2640" y="1502"/>
                    </a:lnTo>
                    <a:lnTo>
                      <a:pt x="2673" y="1515"/>
                    </a:lnTo>
                    <a:lnTo>
                      <a:pt x="2673" y="1515"/>
                    </a:lnTo>
                    <a:lnTo>
                      <a:pt x="2729" y="1535"/>
                    </a:lnTo>
                    <a:lnTo>
                      <a:pt x="2731" y="1535"/>
                    </a:lnTo>
                    <a:lnTo>
                      <a:pt x="2738" y="1542"/>
                    </a:lnTo>
                    <a:lnTo>
                      <a:pt x="2743" y="1548"/>
                    </a:lnTo>
                    <a:lnTo>
                      <a:pt x="2745" y="1558"/>
                    </a:lnTo>
                    <a:lnTo>
                      <a:pt x="2743" y="1567"/>
                    </a:lnTo>
                    <a:lnTo>
                      <a:pt x="2738" y="1575"/>
                    </a:lnTo>
                    <a:lnTo>
                      <a:pt x="2731" y="1580"/>
                    </a:lnTo>
                    <a:lnTo>
                      <a:pt x="2721" y="1582"/>
                    </a:lnTo>
                    <a:lnTo>
                      <a:pt x="2713" y="1580"/>
                    </a:lnTo>
                    <a:lnTo>
                      <a:pt x="2656" y="1559"/>
                    </a:lnTo>
                    <a:lnTo>
                      <a:pt x="2622" y="1547"/>
                    </a:lnTo>
                    <a:lnTo>
                      <a:pt x="2615" y="1542"/>
                    </a:lnTo>
                    <a:lnTo>
                      <a:pt x="2610" y="1534"/>
                    </a:lnTo>
                    <a:lnTo>
                      <a:pt x="2608" y="1524"/>
                    </a:lnTo>
                    <a:lnTo>
                      <a:pt x="2610" y="1515"/>
                    </a:lnTo>
                    <a:lnTo>
                      <a:pt x="2615" y="1507"/>
                    </a:lnTo>
                    <a:lnTo>
                      <a:pt x="2622" y="1502"/>
                    </a:lnTo>
                    <a:lnTo>
                      <a:pt x="2632" y="1501"/>
                    </a:lnTo>
                    <a:close/>
                    <a:moveTo>
                      <a:pt x="2483" y="1443"/>
                    </a:moveTo>
                    <a:lnTo>
                      <a:pt x="2491" y="1445"/>
                    </a:lnTo>
                    <a:lnTo>
                      <a:pt x="2581" y="1480"/>
                    </a:lnTo>
                    <a:lnTo>
                      <a:pt x="2589" y="1485"/>
                    </a:lnTo>
                    <a:lnTo>
                      <a:pt x="2594" y="1493"/>
                    </a:lnTo>
                    <a:lnTo>
                      <a:pt x="2595" y="1502"/>
                    </a:lnTo>
                    <a:lnTo>
                      <a:pt x="2594" y="1510"/>
                    </a:lnTo>
                    <a:lnTo>
                      <a:pt x="2589" y="1518"/>
                    </a:lnTo>
                    <a:lnTo>
                      <a:pt x="2581" y="1524"/>
                    </a:lnTo>
                    <a:lnTo>
                      <a:pt x="2572" y="1526"/>
                    </a:lnTo>
                    <a:lnTo>
                      <a:pt x="2564" y="1524"/>
                    </a:lnTo>
                    <a:lnTo>
                      <a:pt x="2473" y="1489"/>
                    </a:lnTo>
                    <a:lnTo>
                      <a:pt x="2465" y="1483"/>
                    </a:lnTo>
                    <a:lnTo>
                      <a:pt x="2460" y="1477"/>
                    </a:lnTo>
                    <a:lnTo>
                      <a:pt x="2459" y="1467"/>
                    </a:lnTo>
                    <a:lnTo>
                      <a:pt x="2460" y="1458"/>
                    </a:lnTo>
                    <a:lnTo>
                      <a:pt x="2465" y="1450"/>
                    </a:lnTo>
                    <a:lnTo>
                      <a:pt x="2473" y="1445"/>
                    </a:lnTo>
                    <a:lnTo>
                      <a:pt x="2483" y="1443"/>
                    </a:lnTo>
                    <a:close/>
                    <a:moveTo>
                      <a:pt x="2333" y="1384"/>
                    </a:moveTo>
                    <a:lnTo>
                      <a:pt x="2343" y="1386"/>
                    </a:lnTo>
                    <a:lnTo>
                      <a:pt x="2432" y="1421"/>
                    </a:lnTo>
                    <a:lnTo>
                      <a:pt x="2440" y="1427"/>
                    </a:lnTo>
                    <a:lnTo>
                      <a:pt x="2444" y="1434"/>
                    </a:lnTo>
                    <a:lnTo>
                      <a:pt x="2446" y="1443"/>
                    </a:lnTo>
                    <a:lnTo>
                      <a:pt x="2444" y="1453"/>
                    </a:lnTo>
                    <a:lnTo>
                      <a:pt x="2440" y="1461"/>
                    </a:lnTo>
                    <a:lnTo>
                      <a:pt x="2432" y="1466"/>
                    </a:lnTo>
                    <a:lnTo>
                      <a:pt x="2422" y="1467"/>
                    </a:lnTo>
                    <a:lnTo>
                      <a:pt x="2414" y="1466"/>
                    </a:lnTo>
                    <a:lnTo>
                      <a:pt x="2325" y="1431"/>
                    </a:lnTo>
                    <a:lnTo>
                      <a:pt x="2324" y="1431"/>
                    </a:lnTo>
                    <a:lnTo>
                      <a:pt x="2316" y="1426"/>
                    </a:lnTo>
                    <a:lnTo>
                      <a:pt x="2311" y="1418"/>
                    </a:lnTo>
                    <a:lnTo>
                      <a:pt x="2309" y="1408"/>
                    </a:lnTo>
                    <a:lnTo>
                      <a:pt x="2311" y="1399"/>
                    </a:lnTo>
                    <a:lnTo>
                      <a:pt x="2316" y="1392"/>
                    </a:lnTo>
                    <a:lnTo>
                      <a:pt x="2324" y="1386"/>
                    </a:lnTo>
                    <a:lnTo>
                      <a:pt x="2333" y="1384"/>
                    </a:lnTo>
                    <a:close/>
                    <a:moveTo>
                      <a:pt x="2185" y="1326"/>
                    </a:moveTo>
                    <a:lnTo>
                      <a:pt x="2195" y="1327"/>
                    </a:lnTo>
                    <a:lnTo>
                      <a:pt x="2282" y="1364"/>
                    </a:lnTo>
                    <a:lnTo>
                      <a:pt x="2290" y="1369"/>
                    </a:lnTo>
                    <a:lnTo>
                      <a:pt x="2295" y="1377"/>
                    </a:lnTo>
                    <a:lnTo>
                      <a:pt x="2298" y="1386"/>
                    </a:lnTo>
                    <a:lnTo>
                      <a:pt x="2295" y="1396"/>
                    </a:lnTo>
                    <a:lnTo>
                      <a:pt x="2290" y="1402"/>
                    </a:lnTo>
                    <a:lnTo>
                      <a:pt x="2282" y="1408"/>
                    </a:lnTo>
                    <a:lnTo>
                      <a:pt x="2273" y="1410"/>
                    </a:lnTo>
                    <a:lnTo>
                      <a:pt x="2263" y="1408"/>
                    </a:lnTo>
                    <a:lnTo>
                      <a:pt x="2176" y="1372"/>
                    </a:lnTo>
                    <a:lnTo>
                      <a:pt x="2168" y="1365"/>
                    </a:lnTo>
                    <a:lnTo>
                      <a:pt x="2163" y="1359"/>
                    </a:lnTo>
                    <a:lnTo>
                      <a:pt x="2162" y="1350"/>
                    </a:lnTo>
                    <a:lnTo>
                      <a:pt x="2163" y="1340"/>
                    </a:lnTo>
                    <a:lnTo>
                      <a:pt x="2168" y="1332"/>
                    </a:lnTo>
                    <a:lnTo>
                      <a:pt x="2176" y="1327"/>
                    </a:lnTo>
                    <a:lnTo>
                      <a:pt x="2185" y="1326"/>
                    </a:lnTo>
                    <a:close/>
                    <a:moveTo>
                      <a:pt x="2038" y="1264"/>
                    </a:moveTo>
                    <a:lnTo>
                      <a:pt x="2047" y="1265"/>
                    </a:lnTo>
                    <a:lnTo>
                      <a:pt x="2136" y="1302"/>
                    </a:lnTo>
                    <a:lnTo>
                      <a:pt x="2135" y="1302"/>
                    </a:lnTo>
                    <a:lnTo>
                      <a:pt x="2143" y="1308"/>
                    </a:lnTo>
                    <a:lnTo>
                      <a:pt x="2147" y="1316"/>
                    </a:lnTo>
                    <a:lnTo>
                      <a:pt x="2150" y="1324"/>
                    </a:lnTo>
                    <a:lnTo>
                      <a:pt x="2147" y="1334"/>
                    </a:lnTo>
                    <a:lnTo>
                      <a:pt x="2143" y="1342"/>
                    </a:lnTo>
                    <a:lnTo>
                      <a:pt x="2135" y="1346"/>
                    </a:lnTo>
                    <a:lnTo>
                      <a:pt x="2127" y="1350"/>
                    </a:lnTo>
                    <a:lnTo>
                      <a:pt x="2117" y="1346"/>
                    </a:lnTo>
                    <a:lnTo>
                      <a:pt x="2028" y="1310"/>
                    </a:lnTo>
                    <a:lnTo>
                      <a:pt x="2020" y="1305"/>
                    </a:lnTo>
                    <a:lnTo>
                      <a:pt x="2015" y="1297"/>
                    </a:lnTo>
                    <a:lnTo>
                      <a:pt x="2014" y="1288"/>
                    </a:lnTo>
                    <a:lnTo>
                      <a:pt x="2015" y="1278"/>
                    </a:lnTo>
                    <a:lnTo>
                      <a:pt x="2020" y="1272"/>
                    </a:lnTo>
                    <a:lnTo>
                      <a:pt x="2028" y="1265"/>
                    </a:lnTo>
                    <a:lnTo>
                      <a:pt x="2038" y="1264"/>
                    </a:lnTo>
                    <a:close/>
                    <a:moveTo>
                      <a:pt x="1890" y="1202"/>
                    </a:moveTo>
                    <a:lnTo>
                      <a:pt x="1899" y="1205"/>
                    </a:lnTo>
                    <a:lnTo>
                      <a:pt x="1918" y="1214"/>
                    </a:lnTo>
                    <a:lnTo>
                      <a:pt x="1918" y="1213"/>
                    </a:lnTo>
                    <a:lnTo>
                      <a:pt x="1988" y="1241"/>
                    </a:lnTo>
                    <a:lnTo>
                      <a:pt x="1987" y="1241"/>
                    </a:lnTo>
                    <a:lnTo>
                      <a:pt x="1995" y="1246"/>
                    </a:lnTo>
                    <a:lnTo>
                      <a:pt x="2000" y="1254"/>
                    </a:lnTo>
                    <a:lnTo>
                      <a:pt x="2003" y="1264"/>
                    </a:lnTo>
                    <a:lnTo>
                      <a:pt x="2000" y="1273"/>
                    </a:lnTo>
                    <a:lnTo>
                      <a:pt x="1995" y="1281"/>
                    </a:lnTo>
                    <a:lnTo>
                      <a:pt x="1987" y="1286"/>
                    </a:lnTo>
                    <a:lnTo>
                      <a:pt x="1979" y="1288"/>
                    </a:lnTo>
                    <a:lnTo>
                      <a:pt x="1969" y="1286"/>
                    </a:lnTo>
                    <a:lnTo>
                      <a:pt x="1899" y="1257"/>
                    </a:lnTo>
                    <a:lnTo>
                      <a:pt x="1880" y="1248"/>
                    </a:lnTo>
                    <a:lnTo>
                      <a:pt x="1872" y="1243"/>
                    </a:lnTo>
                    <a:lnTo>
                      <a:pt x="1868" y="1235"/>
                    </a:lnTo>
                    <a:lnTo>
                      <a:pt x="1866" y="1227"/>
                    </a:lnTo>
                    <a:lnTo>
                      <a:pt x="1868" y="1218"/>
                    </a:lnTo>
                    <a:lnTo>
                      <a:pt x="1872" y="1210"/>
                    </a:lnTo>
                    <a:lnTo>
                      <a:pt x="1880" y="1205"/>
                    </a:lnTo>
                    <a:lnTo>
                      <a:pt x="1890" y="1202"/>
                    </a:lnTo>
                    <a:close/>
                    <a:moveTo>
                      <a:pt x="1744" y="1137"/>
                    </a:moveTo>
                    <a:lnTo>
                      <a:pt x="1753" y="1138"/>
                    </a:lnTo>
                    <a:lnTo>
                      <a:pt x="1753" y="1140"/>
                    </a:lnTo>
                    <a:lnTo>
                      <a:pt x="1841" y="1179"/>
                    </a:lnTo>
                    <a:lnTo>
                      <a:pt x="1849" y="1183"/>
                    </a:lnTo>
                    <a:lnTo>
                      <a:pt x="1853" y="1191"/>
                    </a:lnTo>
                    <a:lnTo>
                      <a:pt x="1855" y="1200"/>
                    </a:lnTo>
                    <a:lnTo>
                      <a:pt x="1853" y="1210"/>
                    </a:lnTo>
                    <a:lnTo>
                      <a:pt x="1849" y="1218"/>
                    </a:lnTo>
                    <a:lnTo>
                      <a:pt x="1841" y="1222"/>
                    </a:lnTo>
                    <a:lnTo>
                      <a:pt x="1831" y="1224"/>
                    </a:lnTo>
                    <a:lnTo>
                      <a:pt x="1822" y="1222"/>
                    </a:lnTo>
                    <a:lnTo>
                      <a:pt x="1734" y="1183"/>
                    </a:lnTo>
                    <a:lnTo>
                      <a:pt x="1726" y="1178"/>
                    </a:lnTo>
                    <a:lnTo>
                      <a:pt x="1721" y="1170"/>
                    </a:lnTo>
                    <a:lnTo>
                      <a:pt x="1720" y="1160"/>
                    </a:lnTo>
                    <a:lnTo>
                      <a:pt x="1721" y="1152"/>
                    </a:lnTo>
                    <a:lnTo>
                      <a:pt x="1726" y="1145"/>
                    </a:lnTo>
                    <a:lnTo>
                      <a:pt x="1734" y="1138"/>
                    </a:lnTo>
                    <a:lnTo>
                      <a:pt x="1744" y="1137"/>
                    </a:lnTo>
                    <a:close/>
                    <a:moveTo>
                      <a:pt x="1597" y="1071"/>
                    </a:moveTo>
                    <a:lnTo>
                      <a:pt x="1607" y="1073"/>
                    </a:lnTo>
                    <a:lnTo>
                      <a:pt x="1607" y="1075"/>
                    </a:lnTo>
                    <a:lnTo>
                      <a:pt x="1694" y="1113"/>
                    </a:lnTo>
                    <a:lnTo>
                      <a:pt x="1702" y="1117"/>
                    </a:lnTo>
                    <a:lnTo>
                      <a:pt x="1707" y="1125"/>
                    </a:lnTo>
                    <a:lnTo>
                      <a:pt x="1709" y="1135"/>
                    </a:lnTo>
                    <a:lnTo>
                      <a:pt x="1707" y="1145"/>
                    </a:lnTo>
                    <a:lnTo>
                      <a:pt x="1702" y="1152"/>
                    </a:lnTo>
                    <a:lnTo>
                      <a:pt x="1694" y="1157"/>
                    </a:lnTo>
                    <a:lnTo>
                      <a:pt x="1685" y="1159"/>
                    </a:lnTo>
                    <a:lnTo>
                      <a:pt x="1675" y="1157"/>
                    </a:lnTo>
                    <a:lnTo>
                      <a:pt x="1675" y="1156"/>
                    </a:lnTo>
                    <a:lnTo>
                      <a:pt x="1588" y="1117"/>
                    </a:lnTo>
                    <a:lnTo>
                      <a:pt x="1582" y="1113"/>
                    </a:lnTo>
                    <a:lnTo>
                      <a:pt x="1575" y="1105"/>
                    </a:lnTo>
                    <a:lnTo>
                      <a:pt x="1574" y="1095"/>
                    </a:lnTo>
                    <a:lnTo>
                      <a:pt x="1575" y="1086"/>
                    </a:lnTo>
                    <a:lnTo>
                      <a:pt x="1588" y="1073"/>
                    </a:lnTo>
                    <a:lnTo>
                      <a:pt x="1597" y="1071"/>
                    </a:lnTo>
                    <a:close/>
                    <a:moveTo>
                      <a:pt x="1454" y="1003"/>
                    </a:moveTo>
                    <a:lnTo>
                      <a:pt x="1462" y="1005"/>
                    </a:lnTo>
                    <a:lnTo>
                      <a:pt x="1464" y="1005"/>
                    </a:lnTo>
                    <a:lnTo>
                      <a:pt x="1550" y="1048"/>
                    </a:lnTo>
                    <a:lnTo>
                      <a:pt x="1558" y="1051"/>
                    </a:lnTo>
                    <a:lnTo>
                      <a:pt x="1563" y="1059"/>
                    </a:lnTo>
                    <a:lnTo>
                      <a:pt x="1564" y="1068"/>
                    </a:lnTo>
                    <a:lnTo>
                      <a:pt x="1563" y="1078"/>
                    </a:lnTo>
                    <a:lnTo>
                      <a:pt x="1558" y="1086"/>
                    </a:lnTo>
                    <a:lnTo>
                      <a:pt x="1550" y="1090"/>
                    </a:lnTo>
                    <a:lnTo>
                      <a:pt x="1540" y="1092"/>
                    </a:lnTo>
                    <a:lnTo>
                      <a:pt x="1531" y="1090"/>
                    </a:lnTo>
                    <a:lnTo>
                      <a:pt x="1529" y="1090"/>
                    </a:lnTo>
                    <a:lnTo>
                      <a:pt x="1443" y="1048"/>
                    </a:lnTo>
                    <a:lnTo>
                      <a:pt x="1437" y="1043"/>
                    </a:lnTo>
                    <a:lnTo>
                      <a:pt x="1432" y="1036"/>
                    </a:lnTo>
                    <a:lnTo>
                      <a:pt x="1429" y="1027"/>
                    </a:lnTo>
                    <a:lnTo>
                      <a:pt x="1432" y="1017"/>
                    </a:lnTo>
                    <a:lnTo>
                      <a:pt x="1437" y="1009"/>
                    </a:lnTo>
                    <a:lnTo>
                      <a:pt x="1445" y="1005"/>
                    </a:lnTo>
                    <a:lnTo>
                      <a:pt x="1454" y="1003"/>
                    </a:lnTo>
                    <a:close/>
                    <a:moveTo>
                      <a:pt x="1310" y="933"/>
                    </a:moveTo>
                    <a:lnTo>
                      <a:pt x="1319" y="935"/>
                    </a:lnTo>
                    <a:lnTo>
                      <a:pt x="1321" y="935"/>
                    </a:lnTo>
                    <a:lnTo>
                      <a:pt x="1407" y="978"/>
                    </a:lnTo>
                    <a:lnTo>
                      <a:pt x="1413" y="981"/>
                    </a:lnTo>
                    <a:lnTo>
                      <a:pt x="1418" y="989"/>
                    </a:lnTo>
                    <a:lnTo>
                      <a:pt x="1420" y="998"/>
                    </a:lnTo>
                    <a:lnTo>
                      <a:pt x="1418" y="1008"/>
                    </a:lnTo>
                    <a:lnTo>
                      <a:pt x="1413" y="1016"/>
                    </a:lnTo>
                    <a:lnTo>
                      <a:pt x="1405" y="1021"/>
                    </a:lnTo>
                    <a:lnTo>
                      <a:pt x="1396" y="1022"/>
                    </a:lnTo>
                    <a:lnTo>
                      <a:pt x="1386" y="1021"/>
                    </a:lnTo>
                    <a:lnTo>
                      <a:pt x="1300" y="978"/>
                    </a:lnTo>
                    <a:lnTo>
                      <a:pt x="1292" y="973"/>
                    </a:lnTo>
                    <a:lnTo>
                      <a:pt x="1288" y="967"/>
                    </a:lnTo>
                    <a:lnTo>
                      <a:pt x="1286" y="957"/>
                    </a:lnTo>
                    <a:lnTo>
                      <a:pt x="1288" y="947"/>
                    </a:lnTo>
                    <a:lnTo>
                      <a:pt x="1292" y="939"/>
                    </a:lnTo>
                    <a:lnTo>
                      <a:pt x="1300" y="935"/>
                    </a:lnTo>
                    <a:lnTo>
                      <a:pt x="1310" y="933"/>
                    </a:lnTo>
                    <a:close/>
                    <a:moveTo>
                      <a:pt x="1168" y="858"/>
                    </a:moveTo>
                    <a:lnTo>
                      <a:pt x="1178" y="860"/>
                    </a:lnTo>
                    <a:lnTo>
                      <a:pt x="1180" y="862"/>
                    </a:lnTo>
                    <a:lnTo>
                      <a:pt x="1264" y="908"/>
                    </a:lnTo>
                    <a:lnTo>
                      <a:pt x="1270" y="911"/>
                    </a:lnTo>
                    <a:lnTo>
                      <a:pt x="1275" y="919"/>
                    </a:lnTo>
                    <a:lnTo>
                      <a:pt x="1276" y="928"/>
                    </a:lnTo>
                    <a:lnTo>
                      <a:pt x="1275" y="938"/>
                    </a:lnTo>
                    <a:lnTo>
                      <a:pt x="1270" y="946"/>
                    </a:lnTo>
                    <a:lnTo>
                      <a:pt x="1262" y="951"/>
                    </a:lnTo>
                    <a:lnTo>
                      <a:pt x="1253" y="952"/>
                    </a:lnTo>
                    <a:lnTo>
                      <a:pt x="1243" y="951"/>
                    </a:lnTo>
                    <a:lnTo>
                      <a:pt x="1242" y="949"/>
                    </a:lnTo>
                    <a:lnTo>
                      <a:pt x="1157" y="903"/>
                    </a:lnTo>
                    <a:lnTo>
                      <a:pt x="1151" y="900"/>
                    </a:lnTo>
                    <a:lnTo>
                      <a:pt x="1146" y="892"/>
                    </a:lnTo>
                    <a:lnTo>
                      <a:pt x="1145" y="882"/>
                    </a:lnTo>
                    <a:lnTo>
                      <a:pt x="1146" y="873"/>
                    </a:lnTo>
                    <a:lnTo>
                      <a:pt x="1151" y="865"/>
                    </a:lnTo>
                    <a:lnTo>
                      <a:pt x="1159" y="860"/>
                    </a:lnTo>
                    <a:lnTo>
                      <a:pt x="1168" y="858"/>
                    </a:lnTo>
                    <a:close/>
                    <a:moveTo>
                      <a:pt x="1027" y="782"/>
                    </a:moveTo>
                    <a:lnTo>
                      <a:pt x="1037" y="784"/>
                    </a:lnTo>
                    <a:lnTo>
                      <a:pt x="1038" y="785"/>
                    </a:lnTo>
                    <a:lnTo>
                      <a:pt x="1124" y="831"/>
                    </a:lnTo>
                    <a:lnTo>
                      <a:pt x="1129" y="835"/>
                    </a:lnTo>
                    <a:lnTo>
                      <a:pt x="1133" y="843"/>
                    </a:lnTo>
                    <a:lnTo>
                      <a:pt x="1137" y="852"/>
                    </a:lnTo>
                    <a:lnTo>
                      <a:pt x="1133" y="862"/>
                    </a:lnTo>
                    <a:lnTo>
                      <a:pt x="1129" y="870"/>
                    </a:lnTo>
                    <a:lnTo>
                      <a:pt x="1121" y="874"/>
                    </a:lnTo>
                    <a:lnTo>
                      <a:pt x="1113" y="876"/>
                    </a:lnTo>
                    <a:lnTo>
                      <a:pt x="1103" y="874"/>
                    </a:lnTo>
                    <a:lnTo>
                      <a:pt x="1102" y="873"/>
                    </a:lnTo>
                    <a:lnTo>
                      <a:pt x="1016" y="827"/>
                    </a:lnTo>
                    <a:lnTo>
                      <a:pt x="1011" y="823"/>
                    </a:lnTo>
                    <a:lnTo>
                      <a:pt x="1006" y="816"/>
                    </a:lnTo>
                    <a:lnTo>
                      <a:pt x="1003" y="806"/>
                    </a:lnTo>
                    <a:lnTo>
                      <a:pt x="1006" y="796"/>
                    </a:lnTo>
                    <a:lnTo>
                      <a:pt x="1011" y="789"/>
                    </a:lnTo>
                    <a:lnTo>
                      <a:pt x="1019" y="784"/>
                    </a:lnTo>
                    <a:lnTo>
                      <a:pt x="1027" y="782"/>
                    </a:lnTo>
                    <a:close/>
                    <a:moveTo>
                      <a:pt x="890" y="701"/>
                    </a:moveTo>
                    <a:lnTo>
                      <a:pt x="898" y="703"/>
                    </a:lnTo>
                    <a:lnTo>
                      <a:pt x="901" y="706"/>
                    </a:lnTo>
                    <a:lnTo>
                      <a:pt x="984" y="755"/>
                    </a:lnTo>
                    <a:lnTo>
                      <a:pt x="989" y="758"/>
                    </a:lnTo>
                    <a:lnTo>
                      <a:pt x="994" y="766"/>
                    </a:lnTo>
                    <a:lnTo>
                      <a:pt x="995" y="776"/>
                    </a:lnTo>
                    <a:lnTo>
                      <a:pt x="994" y="784"/>
                    </a:lnTo>
                    <a:lnTo>
                      <a:pt x="989" y="792"/>
                    </a:lnTo>
                    <a:lnTo>
                      <a:pt x="981" y="796"/>
                    </a:lnTo>
                    <a:lnTo>
                      <a:pt x="971" y="800"/>
                    </a:lnTo>
                    <a:lnTo>
                      <a:pt x="962" y="796"/>
                    </a:lnTo>
                    <a:lnTo>
                      <a:pt x="960" y="795"/>
                    </a:lnTo>
                    <a:lnTo>
                      <a:pt x="878" y="746"/>
                    </a:lnTo>
                    <a:lnTo>
                      <a:pt x="873" y="742"/>
                    </a:lnTo>
                    <a:lnTo>
                      <a:pt x="868" y="734"/>
                    </a:lnTo>
                    <a:lnTo>
                      <a:pt x="865" y="725"/>
                    </a:lnTo>
                    <a:lnTo>
                      <a:pt x="868" y="715"/>
                    </a:lnTo>
                    <a:lnTo>
                      <a:pt x="873" y="709"/>
                    </a:lnTo>
                    <a:lnTo>
                      <a:pt x="881" y="703"/>
                    </a:lnTo>
                    <a:lnTo>
                      <a:pt x="890" y="701"/>
                    </a:lnTo>
                    <a:close/>
                    <a:moveTo>
                      <a:pt x="752" y="618"/>
                    </a:moveTo>
                    <a:lnTo>
                      <a:pt x="762" y="620"/>
                    </a:lnTo>
                    <a:lnTo>
                      <a:pt x="765" y="623"/>
                    </a:lnTo>
                    <a:lnTo>
                      <a:pt x="847" y="673"/>
                    </a:lnTo>
                    <a:lnTo>
                      <a:pt x="852" y="676"/>
                    </a:lnTo>
                    <a:lnTo>
                      <a:pt x="857" y="684"/>
                    </a:lnTo>
                    <a:lnTo>
                      <a:pt x="859" y="692"/>
                    </a:lnTo>
                    <a:lnTo>
                      <a:pt x="857" y="701"/>
                    </a:lnTo>
                    <a:lnTo>
                      <a:pt x="852" y="709"/>
                    </a:lnTo>
                    <a:lnTo>
                      <a:pt x="844" y="714"/>
                    </a:lnTo>
                    <a:lnTo>
                      <a:pt x="835" y="717"/>
                    </a:lnTo>
                    <a:lnTo>
                      <a:pt x="825" y="714"/>
                    </a:lnTo>
                    <a:lnTo>
                      <a:pt x="824" y="712"/>
                    </a:lnTo>
                    <a:lnTo>
                      <a:pt x="741" y="663"/>
                    </a:lnTo>
                    <a:lnTo>
                      <a:pt x="736" y="660"/>
                    </a:lnTo>
                    <a:lnTo>
                      <a:pt x="731" y="652"/>
                    </a:lnTo>
                    <a:lnTo>
                      <a:pt x="728" y="642"/>
                    </a:lnTo>
                    <a:lnTo>
                      <a:pt x="731" y="633"/>
                    </a:lnTo>
                    <a:lnTo>
                      <a:pt x="736" y="625"/>
                    </a:lnTo>
                    <a:lnTo>
                      <a:pt x="744" y="620"/>
                    </a:lnTo>
                    <a:lnTo>
                      <a:pt x="752" y="618"/>
                    </a:lnTo>
                    <a:close/>
                    <a:moveTo>
                      <a:pt x="620" y="528"/>
                    </a:moveTo>
                    <a:lnTo>
                      <a:pt x="630" y="531"/>
                    </a:lnTo>
                    <a:lnTo>
                      <a:pt x="635" y="534"/>
                    </a:lnTo>
                    <a:lnTo>
                      <a:pt x="712" y="588"/>
                    </a:lnTo>
                    <a:lnTo>
                      <a:pt x="717" y="590"/>
                    </a:lnTo>
                    <a:lnTo>
                      <a:pt x="722" y="598"/>
                    </a:lnTo>
                    <a:lnTo>
                      <a:pt x="723" y="607"/>
                    </a:lnTo>
                    <a:lnTo>
                      <a:pt x="722" y="617"/>
                    </a:lnTo>
                    <a:lnTo>
                      <a:pt x="717" y="625"/>
                    </a:lnTo>
                    <a:lnTo>
                      <a:pt x="709" y="630"/>
                    </a:lnTo>
                    <a:lnTo>
                      <a:pt x="700" y="631"/>
                    </a:lnTo>
                    <a:lnTo>
                      <a:pt x="690" y="630"/>
                    </a:lnTo>
                    <a:lnTo>
                      <a:pt x="685" y="626"/>
                    </a:lnTo>
                    <a:lnTo>
                      <a:pt x="607" y="572"/>
                    </a:lnTo>
                    <a:lnTo>
                      <a:pt x="604" y="569"/>
                    </a:lnTo>
                    <a:lnTo>
                      <a:pt x="598" y="561"/>
                    </a:lnTo>
                    <a:lnTo>
                      <a:pt x="596" y="553"/>
                    </a:lnTo>
                    <a:lnTo>
                      <a:pt x="598" y="544"/>
                    </a:lnTo>
                    <a:lnTo>
                      <a:pt x="604" y="536"/>
                    </a:lnTo>
                    <a:lnTo>
                      <a:pt x="611" y="531"/>
                    </a:lnTo>
                    <a:lnTo>
                      <a:pt x="620" y="528"/>
                    </a:lnTo>
                    <a:close/>
                    <a:moveTo>
                      <a:pt x="490" y="436"/>
                    </a:moveTo>
                    <a:lnTo>
                      <a:pt x="499" y="437"/>
                    </a:lnTo>
                    <a:lnTo>
                      <a:pt x="506" y="442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82" y="498"/>
                    </a:lnTo>
                    <a:lnTo>
                      <a:pt x="585" y="499"/>
                    </a:lnTo>
                    <a:lnTo>
                      <a:pt x="590" y="507"/>
                    </a:lnTo>
                    <a:lnTo>
                      <a:pt x="592" y="517"/>
                    </a:lnTo>
                    <a:lnTo>
                      <a:pt x="590" y="525"/>
                    </a:lnTo>
                    <a:lnTo>
                      <a:pt x="585" y="533"/>
                    </a:lnTo>
                    <a:lnTo>
                      <a:pt x="577" y="539"/>
                    </a:lnTo>
                    <a:lnTo>
                      <a:pt x="568" y="541"/>
                    </a:lnTo>
                    <a:lnTo>
                      <a:pt x="558" y="539"/>
                    </a:lnTo>
                    <a:lnTo>
                      <a:pt x="555" y="536"/>
                    </a:lnTo>
                    <a:lnTo>
                      <a:pt x="499" y="496"/>
                    </a:lnTo>
                    <a:lnTo>
                      <a:pt x="495" y="493"/>
                    </a:lnTo>
                    <a:lnTo>
                      <a:pt x="498" y="496"/>
                    </a:lnTo>
                    <a:lnTo>
                      <a:pt x="476" y="479"/>
                    </a:lnTo>
                    <a:lnTo>
                      <a:pt x="474" y="477"/>
                    </a:lnTo>
                    <a:lnTo>
                      <a:pt x="469" y="469"/>
                    </a:lnTo>
                    <a:lnTo>
                      <a:pt x="466" y="460"/>
                    </a:lnTo>
                    <a:lnTo>
                      <a:pt x="469" y="450"/>
                    </a:lnTo>
                    <a:lnTo>
                      <a:pt x="474" y="444"/>
                    </a:lnTo>
                    <a:lnTo>
                      <a:pt x="482" y="437"/>
                    </a:lnTo>
                    <a:lnTo>
                      <a:pt x="490" y="436"/>
                    </a:lnTo>
                    <a:close/>
                    <a:moveTo>
                      <a:pt x="366" y="336"/>
                    </a:moveTo>
                    <a:lnTo>
                      <a:pt x="375" y="337"/>
                    </a:lnTo>
                    <a:lnTo>
                      <a:pt x="380" y="342"/>
                    </a:lnTo>
                    <a:lnTo>
                      <a:pt x="457" y="402"/>
                    </a:lnTo>
                    <a:lnTo>
                      <a:pt x="458" y="402"/>
                    </a:lnTo>
                    <a:lnTo>
                      <a:pt x="463" y="410"/>
                    </a:lnTo>
                    <a:lnTo>
                      <a:pt x="464" y="420"/>
                    </a:lnTo>
                    <a:lnTo>
                      <a:pt x="463" y="429"/>
                    </a:lnTo>
                    <a:lnTo>
                      <a:pt x="458" y="437"/>
                    </a:lnTo>
                    <a:lnTo>
                      <a:pt x="450" y="442"/>
                    </a:lnTo>
                    <a:lnTo>
                      <a:pt x="441" y="444"/>
                    </a:lnTo>
                    <a:lnTo>
                      <a:pt x="431" y="442"/>
                    </a:lnTo>
                    <a:lnTo>
                      <a:pt x="426" y="439"/>
                    </a:lnTo>
                    <a:lnTo>
                      <a:pt x="350" y="378"/>
                    </a:lnTo>
                    <a:lnTo>
                      <a:pt x="348" y="377"/>
                    </a:lnTo>
                    <a:lnTo>
                      <a:pt x="344" y="369"/>
                    </a:lnTo>
                    <a:lnTo>
                      <a:pt x="342" y="359"/>
                    </a:lnTo>
                    <a:lnTo>
                      <a:pt x="344" y="351"/>
                    </a:lnTo>
                    <a:lnTo>
                      <a:pt x="348" y="344"/>
                    </a:lnTo>
                    <a:lnTo>
                      <a:pt x="356" y="337"/>
                    </a:lnTo>
                    <a:lnTo>
                      <a:pt x="366" y="336"/>
                    </a:lnTo>
                    <a:close/>
                    <a:moveTo>
                      <a:pt x="247" y="231"/>
                    </a:moveTo>
                    <a:lnTo>
                      <a:pt x="255" y="232"/>
                    </a:lnTo>
                    <a:lnTo>
                      <a:pt x="263" y="237"/>
                    </a:lnTo>
                    <a:lnTo>
                      <a:pt x="333" y="302"/>
                    </a:lnTo>
                    <a:lnTo>
                      <a:pt x="339" y="310"/>
                    </a:lnTo>
                    <a:lnTo>
                      <a:pt x="341" y="320"/>
                    </a:lnTo>
                    <a:lnTo>
                      <a:pt x="339" y="329"/>
                    </a:lnTo>
                    <a:lnTo>
                      <a:pt x="333" y="337"/>
                    </a:lnTo>
                    <a:lnTo>
                      <a:pt x="326" y="342"/>
                    </a:lnTo>
                    <a:lnTo>
                      <a:pt x="317" y="344"/>
                    </a:lnTo>
                    <a:lnTo>
                      <a:pt x="307" y="342"/>
                    </a:lnTo>
                    <a:lnTo>
                      <a:pt x="301" y="337"/>
                    </a:lnTo>
                    <a:lnTo>
                      <a:pt x="231" y="272"/>
                    </a:lnTo>
                    <a:lnTo>
                      <a:pt x="229" y="272"/>
                    </a:lnTo>
                    <a:lnTo>
                      <a:pt x="225" y="264"/>
                    </a:lnTo>
                    <a:lnTo>
                      <a:pt x="221" y="255"/>
                    </a:lnTo>
                    <a:lnTo>
                      <a:pt x="225" y="245"/>
                    </a:lnTo>
                    <a:lnTo>
                      <a:pt x="229" y="237"/>
                    </a:lnTo>
                    <a:lnTo>
                      <a:pt x="237" y="232"/>
                    </a:lnTo>
                    <a:lnTo>
                      <a:pt x="247" y="231"/>
                    </a:lnTo>
                    <a:close/>
                    <a:moveTo>
                      <a:pt x="132" y="118"/>
                    </a:moveTo>
                    <a:lnTo>
                      <a:pt x="140" y="121"/>
                    </a:lnTo>
                    <a:lnTo>
                      <a:pt x="148" y="126"/>
                    </a:lnTo>
                    <a:lnTo>
                      <a:pt x="150" y="127"/>
                    </a:lnTo>
                    <a:lnTo>
                      <a:pt x="178" y="159"/>
                    </a:lnTo>
                    <a:lnTo>
                      <a:pt x="215" y="193"/>
                    </a:lnTo>
                    <a:lnTo>
                      <a:pt x="217" y="194"/>
                    </a:lnTo>
                    <a:lnTo>
                      <a:pt x="221" y="202"/>
                    </a:lnTo>
                    <a:lnTo>
                      <a:pt x="223" y="210"/>
                    </a:lnTo>
                    <a:lnTo>
                      <a:pt x="221" y="220"/>
                    </a:lnTo>
                    <a:lnTo>
                      <a:pt x="217" y="228"/>
                    </a:lnTo>
                    <a:lnTo>
                      <a:pt x="209" y="232"/>
                    </a:lnTo>
                    <a:lnTo>
                      <a:pt x="199" y="235"/>
                    </a:lnTo>
                    <a:lnTo>
                      <a:pt x="190" y="232"/>
                    </a:lnTo>
                    <a:lnTo>
                      <a:pt x="183" y="228"/>
                    </a:lnTo>
                    <a:lnTo>
                      <a:pt x="145" y="193"/>
                    </a:lnTo>
                    <a:lnTo>
                      <a:pt x="143" y="191"/>
                    </a:lnTo>
                    <a:lnTo>
                      <a:pt x="115" y="159"/>
                    </a:lnTo>
                    <a:lnTo>
                      <a:pt x="110" y="151"/>
                    </a:lnTo>
                    <a:lnTo>
                      <a:pt x="107" y="143"/>
                    </a:lnTo>
                    <a:lnTo>
                      <a:pt x="110" y="134"/>
                    </a:lnTo>
                    <a:lnTo>
                      <a:pt x="115" y="126"/>
                    </a:lnTo>
                    <a:lnTo>
                      <a:pt x="123" y="121"/>
                    </a:lnTo>
                    <a:lnTo>
                      <a:pt x="132" y="118"/>
                    </a:lnTo>
                    <a:close/>
                    <a:moveTo>
                      <a:pt x="24" y="0"/>
                    </a:moveTo>
                    <a:lnTo>
                      <a:pt x="34" y="2"/>
                    </a:lnTo>
                    <a:lnTo>
                      <a:pt x="42" y="7"/>
                    </a:lnTo>
                    <a:lnTo>
                      <a:pt x="42" y="8"/>
                    </a:lnTo>
                    <a:lnTo>
                      <a:pt x="107" y="80"/>
                    </a:lnTo>
                    <a:lnTo>
                      <a:pt x="110" y="86"/>
                    </a:lnTo>
                    <a:lnTo>
                      <a:pt x="113" y="96"/>
                    </a:lnTo>
                    <a:lnTo>
                      <a:pt x="110" y="105"/>
                    </a:lnTo>
                    <a:lnTo>
                      <a:pt x="105" y="111"/>
                    </a:lnTo>
                    <a:lnTo>
                      <a:pt x="97" y="118"/>
                    </a:lnTo>
                    <a:lnTo>
                      <a:pt x="89" y="119"/>
                    </a:lnTo>
                    <a:lnTo>
                      <a:pt x="80" y="118"/>
                    </a:lnTo>
                    <a:lnTo>
                      <a:pt x="72" y="11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0" name="Line 5362"/>
              <p:cNvSpPr>
                <a:spLocks noChangeShapeType="1"/>
              </p:cNvSpPr>
              <p:nvPr/>
            </p:nvSpPr>
            <p:spPr bwMode="auto">
              <a:xfrm>
                <a:off x="10384" y="15787"/>
                <a:ext cx="7" cy="77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1" name="Line 5363"/>
              <p:cNvSpPr>
                <a:spLocks noChangeShapeType="1"/>
              </p:cNvSpPr>
              <p:nvPr/>
            </p:nvSpPr>
            <p:spPr bwMode="auto">
              <a:xfrm>
                <a:off x="10391" y="15864"/>
                <a:ext cx="8" cy="75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2" name="Line 5364"/>
              <p:cNvSpPr>
                <a:spLocks noChangeShapeType="1"/>
              </p:cNvSpPr>
              <p:nvPr/>
            </p:nvSpPr>
            <p:spPr bwMode="auto">
              <a:xfrm>
                <a:off x="10399" y="15939"/>
                <a:ext cx="13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3" name="Line 5365"/>
              <p:cNvSpPr>
                <a:spLocks noChangeShapeType="1"/>
              </p:cNvSpPr>
              <p:nvPr/>
            </p:nvSpPr>
            <p:spPr bwMode="auto">
              <a:xfrm>
                <a:off x="10412" y="16015"/>
                <a:ext cx="16" cy="75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4" name="Line 5366"/>
              <p:cNvSpPr>
                <a:spLocks noChangeShapeType="1"/>
              </p:cNvSpPr>
              <p:nvPr/>
            </p:nvSpPr>
            <p:spPr bwMode="auto">
              <a:xfrm>
                <a:off x="10428" y="16090"/>
                <a:ext cx="19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5" name="Line 5367"/>
              <p:cNvSpPr>
                <a:spLocks noChangeShapeType="1"/>
              </p:cNvSpPr>
              <p:nvPr/>
            </p:nvSpPr>
            <p:spPr bwMode="auto">
              <a:xfrm>
                <a:off x="10447" y="16166"/>
                <a:ext cx="23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6" name="Line 5368"/>
              <p:cNvSpPr>
                <a:spLocks noChangeShapeType="1"/>
              </p:cNvSpPr>
              <p:nvPr/>
            </p:nvSpPr>
            <p:spPr bwMode="auto">
              <a:xfrm>
                <a:off x="10470" y="16242"/>
                <a:ext cx="26" cy="75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7" name="Line 5369"/>
              <p:cNvSpPr>
                <a:spLocks noChangeShapeType="1"/>
              </p:cNvSpPr>
              <p:nvPr/>
            </p:nvSpPr>
            <p:spPr bwMode="auto">
              <a:xfrm>
                <a:off x="10496" y="16317"/>
                <a:ext cx="28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8" name="Line 5370"/>
              <p:cNvSpPr>
                <a:spLocks noChangeShapeType="1"/>
              </p:cNvSpPr>
              <p:nvPr/>
            </p:nvSpPr>
            <p:spPr bwMode="auto">
              <a:xfrm>
                <a:off x="10524" y="16393"/>
                <a:ext cx="32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9" name="Line 5371"/>
              <p:cNvSpPr>
                <a:spLocks noChangeShapeType="1"/>
              </p:cNvSpPr>
              <p:nvPr/>
            </p:nvSpPr>
            <p:spPr bwMode="auto">
              <a:xfrm>
                <a:off x="10556" y="16469"/>
                <a:ext cx="33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0" name="Line 5372"/>
              <p:cNvSpPr>
                <a:spLocks noChangeShapeType="1"/>
              </p:cNvSpPr>
              <p:nvPr/>
            </p:nvSpPr>
            <p:spPr bwMode="auto">
              <a:xfrm>
                <a:off x="10589" y="16545"/>
                <a:ext cx="35" cy="75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1" name="Line 5373"/>
              <p:cNvSpPr>
                <a:spLocks noChangeShapeType="1"/>
              </p:cNvSpPr>
              <p:nvPr/>
            </p:nvSpPr>
            <p:spPr bwMode="auto">
              <a:xfrm>
                <a:off x="10624" y="16620"/>
                <a:ext cx="37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2" name="Line 5374"/>
              <p:cNvSpPr>
                <a:spLocks noChangeShapeType="1"/>
              </p:cNvSpPr>
              <p:nvPr/>
            </p:nvSpPr>
            <p:spPr bwMode="auto">
              <a:xfrm>
                <a:off x="10661" y="16696"/>
                <a:ext cx="40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3" name="Line 5375"/>
              <p:cNvSpPr>
                <a:spLocks noChangeShapeType="1"/>
              </p:cNvSpPr>
              <p:nvPr/>
            </p:nvSpPr>
            <p:spPr bwMode="auto">
              <a:xfrm>
                <a:off x="10701" y="16772"/>
                <a:ext cx="40" cy="75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4" name="Line 5376"/>
              <p:cNvSpPr>
                <a:spLocks noChangeShapeType="1"/>
              </p:cNvSpPr>
              <p:nvPr/>
            </p:nvSpPr>
            <p:spPr bwMode="auto">
              <a:xfrm>
                <a:off x="10741" y="16847"/>
                <a:ext cx="41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5" name="Line 5377"/>
              <p:cNvSpPr>
                <a:spLocks noChangeShapeType="1"/>
              </p:cNvSpPr>
              <p:nvPr/>
            </p:nvSpPr>
            <p:spPr bwMode="auto">
              <a:xfrm>
                <a:off x="10782" y="16923"/>
                <a:ext cx="43" cy="75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6" name="Line 5378"/>
              <p:cNvSpPr>
                <a:spLocks noChangeShapeType="1"/>
              </p:cNvSpPr>
              <p:nvPr/>
            </p:nvSpPr>
            <p:spPr bwMode="auto">
              <a:xfrm>
                <a:off x="10825" y="16998"/>
                <a:ext cx="43" cy="77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7" name="Line 5379"/>
              <p:cNvSpPr>
                <a:spLocks noChangeShapeType="1"/>
              </p:cNvSpPr>
              <p:nvPr/>
            </p:nvSpPr>
            <p:spPr bwMode="auto">
              <a:xfrm>
                <a:off x="10868" y="17075"/>
                <a:ext cx="43" cy="75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8" name="Line 5380"/>
              <p:cNvSpPr>
                <a:spLocks noChangeShapeType="1"/>
              </p:cNvSpPr>
              <p:nvPr/>
            </p:nvSpPr>
            <p:spPr bwMode="auto">
              <a:xfrm>
                <a:off x="10911" y="17150"/>
                <a:ext cx="45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9" name="Line 5381"/>
              <p:cNvSpPr>
                <a:spLocks noChangeShapeType="1"/>
              </p:cNvSpPr>
              <p:nvPr/>
            </p:nvSpPr>
            <p:spPr bwMode="auto">
              <a:xfrm>
                <a:off x="10956" y="17226"/>
                <a:ext cx="43" cy="75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0" name="Line 5382"/>
              <p:cNvSpPr>
                <a:spLocks noChangeShapeType="1"/>
              </p:cNvSpPr>
              <p:nvPr/>
            </p:nvSpPr>
            <p:spPr bwMode="auto">
              <a:xfrm>
                <a:off x="10999" y="17301"/>
                <a:ext cx="46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1" name="Line 5383"/>
              <p:cNvSpPr>
                <a:spLocks noChangeShapeType="1"/>
              </p:cNvSpPr>
              <p:nvPr/>
            </p:nvSpPr>
            <p:spPr bwMode="auto">
              <a:xfrm>
                <a:off x="11045" y="17377"/>
                <a:ext cx="45" cy="76"/>
              </a:xfrm>
              <a:prstGeom prst="line">
                <a:avLst/>
              </a:prstGeom>
              <a:noFill/>
              <a:ln w="9525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2" name="Line 5384"/>
              <p:cNvSpPr>
                <a:spLocks noChangeShapeType="1"/>
              </p:cNvSpPr>
              <p:nvPr/>
            </p:nvSpPr>
            <p:spPr bwMode="auto">
              <a:xfrm>
                <a:off x="10385" y="15813"/>
                <a:ext cx="28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3" name="Line 5385"/>
              <p:cNvSpPr>
                <a:spLocks noChangeShapeType="1"/>
              </p:cNvSpPr>
              <p:nvPr/>
            </p:nvSpPr>
            <p:spPr bwMode="auto">
              <a:xfrm>
                <a:off x="10413" y="15889"/>
                <a:ext cx="33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4" name="Line 5386"/>
              <p:cNvSpPr>
                <a:spLocks noChangeShapeType="1"/>
              </p:cNvSpPr>
              <p:nvPr/>
            </p:nvSpPr>
            <p:spPr bwMode="auto">
              <a:xfrm>
                <a:off x="10446" y="15965"/>
                <a:ext cx="41" cy="75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5" name="Line 5387"/>
              <p:cNvSpPr>
                <a:spLocks noChangeShapeType="1"/>
              </p:cNvSpPr>
              <p:nvPr/>
            </p:nvSpPr>
            <p:spPr bwMode="auto">
              <a:xfrm>
                <a:off x="10487" y="16040"/>
                <a:ext cx="48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6" name="Line 5388"/>
              <p:cNvSpPr>
                <a:spLocks noChangeShapeType="1"/>
              </p:cNvSpPr>
              <p:nvPr/>
            </p:nvSpPr>
            <p:spPr bwMode="auto">
              <a:xfrm>
                <a:off x="10535" y="16116"/>
                <a:ext cx="58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7" name="Line 5389"/>
              <p:cNvSpPr>
                <a:spLocks noChangeShapeType="1"/>
              </p:cNvSpPr>
              <p:nvPr/>
            </p:nvSpPr>
            <p:spPr bwMode="auto">
              <a:xfrm>
                <a:off x="10593" y="16192"/>
                <a:ext cx="68" cy="75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8" name="Line 5390"/>
              <p:cNvSpPr>
                <a:spLocks noChangeShapeType="1"/>
              </p:cNvSpPr>
              <p:nvPr/>
            </p:nvSpPr>
            <p:spPr bwMode="auto">
              <a:xfrm>
                <a:off x="10661" y="16267"/>
                <a:ext cx="78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9" name="Line 5391"/>
              <p:cNvSpPr>
                <a:spLocks noChangeShapeType="1"/>
              </p:cNvSpPr>
              <p:nvPr/>
            </p:nvSpPr>
            <p:spPr bwMode="auto">
              <a:xfrm>
                <a:off x="10739" y="16343"/>
                <a:ext cx="86" cy="75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0" name="Line 5392"/>
              <p:cNvSpPr>
                <a:spLocks noChangeShapeType="1"/>
              </p:cNvSpPr>
              <p:nvPr/>
            </p:nvSpPr>
            <p:spPr bwMode="auto">
              <a:xfrm>
                <a:off x="10825" y="16418"/>
                <a:ext cx="91" cy="77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1" name="Line 5393"/>
              <p:cNvSpPr>
                <a:spLocks noChangeShapeType="1"/>
              </p:cNvSpPr>
              <p:nvPr/>
            </p:nvSpPr>
            <p:spPr bwMode="auto">
              <a:xfrm>
                <a:off x="10916" y="16495"/>
                <a:ext cx="98" cy="75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2" name="Line 5394"/>
              <p:cNvSpPr>
                <a:spLocks noChangeShapeType="1"/>
              </p:cNvSpPr>
              <p:nvPr/>
            </p:nvSpPr>
            <p:spPr bwMode="auto">
              <a:xfrm>
                <a:off x="11014" y="16570"/>
                <a:ext cx="102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3" name="Line 5395"/>
              <p:cNvSpPr>
                <a:spLocks noChangeShapeType="1"/>
              </p:cNvSpPr>
              <p:nvPr/>
            </p:nvSpPr>
            <p:spPr bwMode="auto">
              <a:xfrm>
                <a:off x="11116" y="16646"/>
                <a:ext cx="108" cy="75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4" name="Line 5396"/>
              <p:cNvSpPr>
                <a:spLocks noChangeShapeType="1"/>
              </p:cNvSpPr>
              <p:nvPr/>
            </p:nvSpPr>
            <p:spPr bwMode="auto">
              <a:xfrm>
                <a:off x="11224" y="16721"/>
                <a:ext cx="112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5" name="Line 5397"/>
              <p:cNvSpPr>
                <a:spLocks noChangeShapeType="1"/>
              </p:cNvSpPr>
              <p:nvPr/>
            </p:nvSpPr>
            <p:spPr bwMode="auto">
              <a:xfrm>
                <a:off x="11336" y="16797"/>
                <a:ext cx="116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6" name="Line 5398"/>
              <p:cNvSpPr>
                <a:spLocks noChangeShapeType="1"/>
              </p:cNvSpPr>
              <p:nvPr/>
            </p:nvSpPr>
            <p:spPr bwMode="auto">
              <a:xfrm>
                <a:off x="11452" y="16873"/>
                <a:ext cx="120" cy="75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7" name="Line 5399"/>
              <p:cNvSpPr>
                <a:spLocks noChangeShapeType="1"/>
              </p:cNvSpPr>
              <p:nvPr/>
            </p:nvSpPr>
            <p:spPr bwMode="auto">
              <a:xfrm>
                <a:off x="11572" y="16948"/>
                <a:ext cx="123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8" name="Line 5400"/>
              <p:cNvSpPr>
                <a:spLocks noChangeShapeType="1"/>
              </p:cNvSpPr>
              <p:nvPr/>
            </p:nvSpPr>
            <p:spPr bwMode="auto">
              <a:xfrm>
                <a:off x="11695" y="17024"/>
                <a:ext cx="127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9" name="Line 5401"/>
              <p:cNvSpPr>
                <a:spLocks noChangeShapeType="1"/>
              </p:cNvSpPr>
              <p:nvPr/>
            </p:nvSpPr>
            <p:spPr bwMode="auto">
              <a:xfrm>
                <a:off x="11822" y="17100"/>
                <a:ext cx="128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0" name="Line 5402"/>
              <p:cNvSpPr>
                <a:spLocks noChangeShapeType="1"/>
              </p:cNvSpPr>
              <p:nvPr/>
            </p:nvSpPr>
            <p:spPr bwMode="auto">
              <a:xfrm>
                <a:off x="11950" y="17176"/>
                <a:ext cx="131" cy="75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1" name="Line 5403"/>
              <p:cNvSpPr>
                <a:spLocks noChangeShapeType="1"/>
              </p:cNvSpPr>
              <p:nvPr/>
            </p:nvSpPr>
            <p:spPr bwMode="auto">
              <a:xfrm>
                <a:off x="12081" y="17251"/>
                <a:ext cx="133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2" name="Line 5404"/>
              <p:cNvSpPr>
                <a:spLocks noChangeShapeType="1"/>
              </p:cNvSpPr>
              <p:nvPr/>
            </p:nvSpPr>
            <p:spPr bwMode="auto">
              <a:xfrm>
                <a:off x="12214" y="17327"/>
                <a:ext cx="135" cy="76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3" name="Line 5405"/>
              <p:cNvSpPr>
                <a:spLocks noChangeShapeType="1"/>
              </p:cNvSpPr>
              <p:nvPr/>
            </p:nvSpPr>
            <p:spPr bwMode="auto">
              <a:xfrm>
                <a:off x="12349" y="17403"/>
                <a:ext cx="138" cy="75"/>
              </a:xfrm>
              <a:prstGeom prst="line">
                <a:avLst/>
              </a:prstGeom>
              <a:noFill/>
              <a:ln w="9525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4" name="Line 5406"/>
              <p:cNvSpPr>
                <a:spLocks noChangeShapeType="1"/>
              </p:cNvSpPr>
              <p:nvPr/>
            </p:nvSpPr>
            <p:spPr bwMode="auto">
              <a:xfrm>
                <a:off x="10385" y="15839"/>
                <a:ext cx="68" cy="76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5" name="Line 5407"/>
              <p:cNvSpPr>
                <a:spLocks noChangeShapeType="1"/>
              </p:cNvSpPr>
              <p:nvPr/>
            </p:nvSpPr>
            <p:spPr bwMode="auto">
              <a:xfrm>
                <a:off x="10453" y="15915"/>
                <a:ext cx="81" cy="75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6" name="Line 5408"/>
              <p:cNvSpPr>
                <a:spLocks noChangeShapeType="1"/>
              </p:cNvSpPr>
              <p:nvPr/>
            </p:nvSpPr>
            <p:spPr bwMode="auto">
              <a:xfrm>
                <a:off x="10534" y="15990"/>
                <a:ext cx="93" cy="76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7" name="Line 5409"/>
              <p:cNvSpPr>
                <a:spLocks noChangeShapeType="1"/>
              </p:cNvSpPr>
              <p:nvPr/>
            </p:nvSpPr>
            <p:spPr bwMode="auto">
              <a:xfrm>
                <a:off x="10627" y="16066"/>
                <a:ext cx="110" cy="76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8" name="Line 5410"/>
              <p:cNvSpPr>
                <a:spLocks noChangeShapeType="1"/>
              </p:cNvSpPr>
              <p:nvPr/>
            </p:nvSpPr>
            <p:spPr bwMode="auto">
              <a:xfrm>
                <a:off x="10737" y="16142"/>
                <a:ext cx="126" cy="75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9" name="Line 5411"/>
              <p:cNvSpPr>
                <a:spLocks noChangeShapeType="1"/>
              </p:cNvSpPr>
              <p:nvPr/>
            </p:nvSpPr>
            <p:spPr bwMode="auto">
              <a:xfrm>
                <a:off x="10863" y="16217"/>
                <a:ext cx="140" cy="76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0" name="Line 5412"/>
              <p:cNvSpPr>
                <a:spLocks noChangeShapeType="1"/>
              </p:cNvSpPr>
              <p:nvPr/>
            </p:nvSpPr>
            <p:spPr bwMode="auto">
              <a:xfrm>
                <a:off x="11003" y="16293"/>
                <a:ext cx="154" cy="75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1" name="Line 5413"/>
              <p:cNvSpPr>
                <a:spLocks noChangeShapeType="1"/>
              </p:cNvSpPr>
              <p:nvPr/>
            </p:nvSpPr>
            <p:spPr bwMode="auto">
              <a:xfrm>
                <a:off x="11157" y="16368"/>
                <a:ext cx="170" cy="77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2" name="Line 5414"/>
              <p:cNvSpPr>
                <a:spLocks noChangeShapeType="1"/>
              </p:cNvSpPr>
              <p:nvPr/>
            </p:nvSpPr>
            <p:spPr bwMode="auto">
              <a:xfrm>
                <a:off x="11327" y="16445"/>
                <a:ext cx="182" cy="75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3" name="Line 5415"/>
              <p:cNvSpPr>
                <a:spLocks noChangeShapeType="1"/>
              </p:cNvSpPr>
              <p:nvPr/>
            </p:nvSpPr>
            <p:spPr bwMode="auto">
              <a:xfrm>
                <a:off x="11509" y="16520"/>
                <a:ext cx="195" cy="76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4" name="Line 5416"/>
              <p:cNvSpPr>
                <a:spLocks noChangeShapeType="1"/>
              </p:cNvSpPr>
              <p:nvPr/>
            </p:nvSpPr>
            <p:spPr bwMode="auto">
              <a:xfrm>
                <a:off x="11704" y="16596"/>
                <a:ext cx="205" cy="75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5" name="Line 5417"/>
              <p:cNvSpPr>
                <a:spLocks noChangeShapeType="1"/>
              </p:cNvSpPr>
              <p:nvPr/>
            </p:nvSpPr>
            <p:spPr bwMode="auto">
              <a:xfrm>
                <a:off x="11909" y="16671"/>
                <a:ext cx="215" cy="76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6" name="Line 5418"/>
              <p:cNvSpPr>
                <a:spLocks noChangeShapeType="1"/>
              </p:cNvSpPr>
              <p:nvPr/>
            </p:nvSpPr>
            <p:spPr bwMode="auto">
              <a:xfrm>
                <a:off x="12124" y="16747"/>
                <a:ext cx="223" cy="76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7" name="Line 5419"/>
              <p:cNvSpPr>
                <a:spLocks noChangeShapeType="1"/>
              </p:cNvSpPr>
              <p:nvPr/>
            </p:nvSpPr>
            <p:spPr bwMode="auto">
              <a:xfrm>
                <a:off x="12347" y="16823"/>
                <a:ext cx="230" cy="75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8" name="Line 5420"/>
              <p:cNvSpPr>
                <a:spLocks noChangeShapeType="1"/>
              </p:cNvSpPr>
              <p:nvPr/>
            </p:nvSpPr>
            <p:spPr bwMode="auto">
              <a:xfrm>
                <a:off x="12577" y="16898"/>
                <a:ext cx="77" cy="26"/>
              </a:xfrm>
              <a:prstGeom prst="line">
                <a:avLst/>
              </a:prstGeom>
              <a:noFill/>
              <a:ln w="9525">
                <a:solidFill>
                  <a:srgbClr val="00B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9" name="Freeform 5421"/>
              <p:cNvSpPr>
                <a:spLocks/>
              </p:cNvSpPr>
              <p:nvPr/>
            </p:nvSpPr>
            <p:spPr bwMode="auto">
              <a:xfrm>
                <a:off x="10404" y="15977"/>
                <a:ext cx="28" cy="27"/>
              </a:xfrm>
              <a:custGeom>
                <a:avLst/>
                <a:gdLst>
                  <a:gd name="T0" fmla="*/ 23 w 56"/>
                  <a:gd name="T1" fmla="*/ 0 h 54"/>
                  <a:gd name="T2" fmla="*/ 35 w 56"/>
                  <a:gd name="T3" fmla="*/ 0 h 54"/>
                  <a:gd name="T4" fmla="*/ 39 w 56"/>
                  <a:gd name="T5" fmla="*/ 1 h 54"/>
                  <a:gd name="T6" fmla="*/ 42 w 56"/>
                  <a:gd name="T7" fmla="*/ 3 h 54"/>
                  <a:gd name="T8" fmla="*/ 43 w 56"/>
                  <a:gd name="T9" fmla="*/ 3 h 54"/>
                  <a:gd name="T10" fmla="*/ 45 w 56"/>
                  <a:gd name="T11" fmla="*/ 4 h 54"/>
                  <a:gd name="T12" fmla="*/ 47 w 56"/>
                  <a:gd name="T13" fmla="*/ 6 h 54"/>
                  <a:gd name="T14" fmla="*/ 47 w 56"/>
                  <a:gd name="T15" fmla="*/ 6 h 54"/>
                  <a:gd name="T16" fmla="*/ 48 w 56"/>
                  <a:gd name="T17" fmla="*/ 8 h 54"/>
                  <a:gd name="T18" fmla="*/ 50 w 56"/>
                  <a:gd name="T19" fmla="*/ 11 h 54"/>
                  <a:gd name="T20" fmla="*/ 51 w 56"/>
                  <a:gd name="T21" fmla="*/ 11 h 54"/>
                  <a:gd name="T22" fmla="*/ 51 w 56"/>
                  <a:gd name="T23" fmla="*/ 12 h 54"/>
                  <a:gd name="T24" fmla="*/ 53 w 56"/>
                  <a:gd name="T25" fmla="*/ 16 h 54"/>
                  <a:gd name="T26" fmla="*/ 54 w 56"/>
                  <a:gd name="T27" fmla="*/ 19 h 54"/>
                  <a:gd name="T28" fmla="*/ 56 w 56"/>
                  <a:gd name="T29" fmla="*/ 23 h 54"/>
                  <a:gd name="T30" fmla="*/ 56 w 56"/>
                  <a:gd name="T31" fmla="*/ 30 h 54"/>
                  <a:gd name="T32" fmla="*/ 54 w 56"/>
                  <a:gd name="T33" fmla="*/ 33 h 54"/>
                  <a:gd name="T34" fmla="*/ 53 w 56"/>
                  <a:gd name="T35" fmla="*/ 36 h 54"/>
                  <a:gd name="T36" fmla="*/ 51 w 56"/>
                  <a:gd name="T37" fmla="*/ 39 h 54"/>
                  <a:gd name="T38" fmla="*/ 50 w 56"/>
                  <a:gd name="T39" fmla="*/ 43 h 54"/>
                  <a:gd name="T40" fmla="*/ 47 w 56"/>
                  <a:gd name="T41" fmla="*/ 46 h 54"/>
                  <a:gd name="T42" fmla="*/ 45 w 56"/>
                  <a:gd name="T43" fmla="*/ 49 h 54"/>
                  <a:gd name="T44" fmla="*/ 42 w 56"/>
                  <a:gd name="T45" fmla="*/ 49 h 54"/>
                  <a:gd name="T46" fmla="*/ 40 w 56"/>
                  <a:gd name="T47" fmla="*/ 50 h 54"/>
                  <a:gd name="T48" fmla="*/ 39 w 56"/>
                  <a:gd name="T49" fmla="*/ 52 h 54"/>
                  <a:gd name="T50" fmla="*/ 37 w 56"/>
                  <a:gd name="T51" fmla="*/ 52 h 54"/>
                  <a:gd name="T52" fmla="*/ 35 w 56"/>
                  <a:gd name="T53" fmla="*/ 52 h 54"/>
                  <a:gd name="T54" fmla="*/ 31 w 56"/>
                  <a:gd name="T55" fmla="*/ 52 h 54"/>
                  <a:gd name="T56" fmla="*/ 29 w 56"/>
                  <a:gd name="T57" fmla="*/ 54 h 54"/>
                  <a:gd name="T58" fmla="*/ 26 w 56"/>
                  <a:gd name="T59" fmla="*/ 52 h 54"/>
                  <a:gd name="T60" fmla="*/ 23 w 56"/>
                  <a:gd name="T61" fmla="*/ 52 h 54"/>
                  <a:gd name="T62" fmla="*/ 20 w 56"/>
                  <a:gd name="T63" fmla="*/ 52 h 54"/>
                  <a:gd name="T64" fmla="*/ 18 w 56"/>
                  <a:gd name="T65" fmla="*/ 52 h 54"/>
                  <a:gd name="T66" fmla="*/ 16 w 56"/>
                  <a:gd name="T67" fmla="*/ 50 h 54"/>
                  <a:gd name="T68" fmla="*/ 15 w 56"/>
                  <a:gd name="T69" fmla="*/ 49 h 54"/>
                  <a:gd name="T70" fmla="*/ 12 w 56"/>
                  <a:gd name="T71" fmla="*/ 49 h 54"/>
                  <a:gd name="T72" fmla="*/ 10 w 56"/>
                  <a:gd name="T73" fmla="*/ 46 h 54"/>
                  <a:gd name="T74" fmla="*/ 7 w 56"/>
                  <a:gd name="T75" fmla="*/ 43 h 54"/>
                  <a:gd name="T76" fmla="*/ 5 w 56"/>
                  <a:gd name="T77" fmla="*/ 39 h 54"/>
                  <a:gd name="T78" fmla="*/ 4 w 56"/>
                  <a:gd name="T79" fmla="*/ 36 h 54"/>
                  <a:gd name="T80" fmla="*/ 2 w 56"/>
                  <a:gd name="T81" fmla="*/ 33 h 54"/>
                  <a:gd name="T82" fmla="*/ 0 w 56"/>
                  <a:gd name="T83" fmla="*/ 30 h 54"/>
                  <a:gd name="T84" fmla="*/ 0 w 56"/>
                  <a:gd name="T85" fmla="*/ 20 h 54"/>
                  <a:gd name="T86" fmla="*/ 2 w 56"/>
                  <a:gd name="T87" fmla="*/ 19 h 54"/>
                  <a:gd name="T88" fmla="*/ 2 w 56"/>
                  <a:gd name="T89" fmla="*/ 17 h 54"/>
                  <a:gd name="T90" fmla="*/ 4 w 56"/>
                  <a:gd name="T91" fmla="*/ 16 h 54"/>
                  <a:gd name="T92" fmla="*/ 5 w 56"/>
                  <a:gd name="T93" fmla="*/ 16 h 54"/>
                  <a:gd name="T94" fmla="*/ 5 w 56"/>
                  <a:gd name="T95" fmla="*/ 12 h 54"/>
                  <a:gd name="T96" fmla="*/ 7 w 56"/>
                  <a:gd name="T97" fmla="*/ 11 h 54"/>
                  <a:gd name="T98" fmla="*/ 10 w 56"/>
                  <a:gd name="T99" fmla="*/ 6 h 54"/>
                  <a:gd name="T100" fmla="*/ 12 w 56"/>
                  <a:gd name="T101" fmla="*/ 4 h 54"/>
                  <a:gd name="T102" fmla="*/ 15 w 56"/>
                  <a:gd name="T103" fmla="*/ 3 h 54"/>
                  <a:gd name="T104" fmla="*/ 18 w 56"/>
                  <a:gd name="T105" fmla="*/ 1 h 54"/>
                  <a:gd name="T106" fmla="*/ 23 w 56"/>
                  <a:gd name="T10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54">
                    <a:moveTo>
                      <a:pt x="23" y="0"/>
                    </a:moveTo>
                    <a:lnTo>
                      <a:pt x="35" y="0"/>
                    </a:lnTo>
                    <a:lnTo>
                      <a:pt x="39" y="1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8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3" y="16"/>
                    </a:lnTo>
                    <a:lnTo>
                      <a:pt x="54" y="19"/>
                    </a:lnTo>
                    <a:lnTo>
                      <a:pt x="56" y="23"/>
                    </a:lnTo>
                    <a:lnTo>
                      <a:pt x="56" y="30"/>
                    </a:lnTo>
                    <a:lnTo>
                      <a:pt x="54" y="33"/>
                    </a:lnTo>
                    <a:lnTo>
                      <a:pt x="53" y="36"/>
                    </a:lnTo>
                    <a:lnTo>
                      <a:pt x="51" y="39"/>
                    </a:lnTo>
                    <a:lnTo>
                      <a:pt x="50" y="43"/>
                    </a:lnTo>
                    <a:lnTo>
                      <a:pt x="47" y="46"/>
                    </a:lnTo>
                    <a:lnTo>
                      <a:pt x="45" y="49"/>
                    </a:lnTo>
                    <a:lnTo>
                      <a:pt x="42" y="49"/>
                    </a:lnTo>
                    <a:lnTo>
                      <a:pt x="40" y="50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5" y="52"/>
                    </a:lnTo>
                    <a:lnTo>
                      <a:pt x="31" y="52"/>
                    </a:lnTo>
                    <a:lnTo>
                      <a:pt x="29" y="54"/>
                    </a:lnTo>
                    <a:lnTo>
                      <a:pt x="26" y="52"/>
                    </a:lnTo>
                    <a:lnTo>
                      <a:pt x="23" y="52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0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6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0" name="Line 5422"/>
              <p:cNvSpPr>
                <a:spLocks noChangeShapeType="1"/>
              </p:cNvSpPr>
              <p:nvPr/>
            </p:nvSpPr>
            <p:spPr bwMode="auto">
              <a:xfrm flipH="1">
                <a:off x="10415" y="15977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1" name="Line 5423"/>
              <p:cNvSpPr>
                <a:spLocks noChangeShapeType="1"/>
              </p:cNvSpPr>
              <p:nvPr/>
            </p:nvSpPr>
            <p:spPr bwMode="auto">
              <a:xfrm flipH="1">
                <a:off x="10413" y="1597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2" name="Line 5424"/>
              <p:cNvSpPr>
                <a:spLocks noChangeShapeType="1"/>
              </p:cNvSpPr>
              <p:nvPr/>
            </p:nvSpPr>
            <p:spPr bwMode="auto">
              <a:xfrm flipH="1">
                <a:off x="10411" y="1597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3" name="Line 5425"/>
              <p:cNvSpPr>
                <a:spLocks noChangeShapeType="1"/>
              </p:cNvSpPr>
              <p:nvPr/>
            </p:nvSpPr>
            <p:spPr bwMode="auto">
              <a:xfrm flipH="1">
                <a:off x="10410" y="1597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4" name="Line 5426"/>
              <p:cNvSpPr>
                <a:spLocks noChangeShapeType="1"/>
              </p:cNvSpPr>
              <p:nvPr/>
            </p:nvSpPr>
            <p:spPr bwMode="auto">
              <a:xfrm flipH="1">
                <a:off x="10409" y="1598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5" name="Line 5427"/>
              <p:cNvSpPr>
                <a:spLocks noChangeShapeType="1"/>
              </p:cNvSpPr>
              <p:nvPr/>
            </p:nvSpPr>
            <p:spPr bwMode="auto">
              <a:xfrm flipH="1">
                <a:off x="10407" y="15980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6" name="Line 5428"/>
              <p:cNvSpPr>
                <a:spLocks noChangeShapeType="1"/>
              </p:cNvSpPr>
              <p:nvPr/>
            </p:nvSpPr>
            <p:spPr bwMode="auto">
              <a:xfrm flipH="1">
                <a:off x="10407" y="1598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7" name="Line 5429"/>
              <p:cNvSpPr>
                <a:spLocks noChangeShapeType="1"/>
              </p:cNvSpPr>
              <p:nvPr/>
            </p:nvSpPr>
            <p:spPr bwMode="auto">
              <a:xfrm>
                <a:off x="10407" y="1598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8" name="Line 5430"/>
              <p:cNvSpPr>
                <a:spLocks noChangeShapeType="1"/>
              </p:cNvSpPr>
              <p:nvPr/>
            </p:nvSpPr>
            <p:spPr bwMode="auto">
              <a:xfrm flipH="1">
                <a:off x="10406" y="1598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9" name="Line 5431"/>
              <p:cNvSpPr>
                <a:spLocks noChangeShapeType="1"/>
              </p:cNvSpPr>
              <p:nvPr/>
            </p:nvSpPr>
            <p:spPr bwMode="auto">
              <a:xfrm flipH="1">
                <a:off x="10405" y="1598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0" name="Line 5432"/>
              <p:cNvSpPr>
                <a:spLocks noChangeShapeType="1"/>
              </p:cNvSpPr>
              <p:nvPr/>
            </p:nvSpPr>
            <p:spPr bwMode="auto">
              <a:xfrm>
                <a:off x="10405" y="1598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1" name="Line 5433"/>
              <p:cNvSpPr>
                <a:spLocks noChangeShapeType="1"/>
              </p:cNvSpPr>
              <p:nvPr/>
            </p:nvSpPr>
            <p:spPr bwMode="auto">
              <a:xfrm flipH="1">
                <a:off x="10404" y="1598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2" name="Line 5434"/>
              <p:cNvSpPr>
                <a:spLocks noChangeShapeType="1"/>
              </p:cNvSpPr>
              <p:nvPr/>
            </p:nvSpPr>
            <p:spPr bwMode="auto">
              <a:xfrm>
                <a:off x="10404" y="15988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3" name="Line 5435"/>
              <p:cNvSpPr>
                <a:spLocks noChangeShapeType="1"/>
              </p:cNvSpPr>
              <p:nvPr/>
            </p:nvSpPr>
            <p:spPr bwMode="auto">
              <a:xfrm>
                <a:off x="10404" y="1599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4" name="Line 5436"/>
              <p:cNvSpPr>
                <a:spLocks noChangeShapeType="1"/>
              </p:cNvSpPr>
              <p:nvPr/>
            </p:nvSpPr>
            <p:spPr bwMode="auto">
              <a:xfrm>
                <a:off x="10405" y="1599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5" name="Line 5437"/>
              <p:cNvSpPr>
                <a:spLocks noChangeShapeType="1"/>
              </p:cNvSpPr>
              <p:nvPr/>
            </p:nvSpPr>
            <p:spPr bwMode="auto">
              <a:xfrm>
                <a:off x="10406" y="1599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6" name="Line 5438"/>
              <p:cNvSpPr>
                <a:spLocks noChangeShapeType="1"/>
              </p:cNvSpPr>
              <p:nvPr/>
            </p:nvSpPr>
            <p:spPr bwMode="auto">
              <a:xfrm>
                <a:off x="10407" y="1599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7" name="Line 5439"/>
              <p:cNvSpPr>
                <a:spLocks noChangeShapeType="1"/>
              </p:cNvSpPr>
              <p:nvPr/>
            </p:nvSpPr>
            <p:spPr bwMode="auto">
              <a:xfrm>
                <a:off x="10407" y="1599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8" name="Line 5440"/>
              <p:cNvSpPr>
                <a:spLocks noChangeShapeType="1"/>
              </p:cNvSpPr>
              <p:nvPr/>
            </p:nvSpPr>
            <p:spPr bwMode="auto">
              <a:xfrm>
                <a:off x="10409" y="1600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9" name="Line 5441"/>
              <p:cNvSpPr>
                <a:spLocks noChangeShapeType="1"/>
              </p:cNvSpPr>
              <p:nvPr/>
            </p:nvSpPr>
            <p:spPr bwMode="auto">
              <a:xfrm>
                <a:off x="10410" y="1600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0" name="Line 5442"/>
              <p:cNvSpPr>
                <a:spLocks noChangeShapeType="1"/>
              </p:cNvSpPr>
              <p:nvPr/>
            </p:nvSpPr>
            <p:spPr bwMode="auto">
              <a:xfrm>
                <a:off x="10411" y="160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1" name="Line 5443"/>
              <p:cNvSpPr>
                <a:spLocks noChangeShapeType="1"/>
              </p:cNvSpPr>
              <p:nvPr/>
            </p:nvSpPr>
            <p:spPr bwMode="auto">
              <a:xfrm>
                <a:off x="10412" y="1600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2" name="Line 5444"/>
              <p:cNvSpPr>
                <a:spLocks noChangeShapeType="1"/>
              </p:cNvSpPr>
              <p:nvPr/>
            </p:nvSpPr>
            <p:spPr bwMode="auto">
              <a:xfrm>
                <a:off x="10413" y="1600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3" name="Line 5445"/>
              <p:cNvSpPr>
                <a:spLocks noChangeShapeType="1"/>
              </p:cNvSpPr>
              <p:nvPr/>
            </p:nvSpPr>
            <p:spPr bwMode="auto">
              <a:xfrm>
                <a:off x="10414" y="1600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4" name="Line 5446"/>
              <p:cNvSpPr>
                <a:spLocks noChangeShapeType="1"/>
              </p:cNvSpPr>
              <p:nvPr/>
            </p:nvSpPr>
            <p:spPr bwMode="auto">
              <a:xfrm>
                <a:off x="10415" y="1600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5" name="Line 5447"/>
              <p:cNvSpPr>
                <a:spLocks noChangeShapeType="1"/>
              </p:cNvSpPr>
              <p:nvPr/>
            </p:nvSpPr>
            <p:spPr bwMode="auto">
              <a:xfrm>
                <a:off x="10417" y="1600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6" name="Line 5448"/>
              <p:cNvSpPr>
                <a:spLocks noChangeShapeType="1"/>
              </p:cNvSpPr>
              <p:nvPr/>
            </p:nvSpPr>
            <p:spPr bwMode="auto">
              <a:xfrm flipV="1">
                <a:off x="10419" y="16004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7" name="Line 5449"/>
              <p:cNvSpPr>
                <a:spLocks noChangeShapeType="1"/>
              </p:cNvSpPr>
              <p:nvPr/>
            </p:nvSpPr>
            <p:spPr bwMode="auto">
              <a:xfrm>
                <a:off x="10419" y="16004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8" name="Line 5450"/>
              <p:cNvSpPr>
                <a:spLocks noChangeShapeType="1"/>
              </p:cNvSpPr>
              <p:nvPr/>
            </p:nvSpPr>
            <p:spPr bwMode="auto">
              <a:xfrm>
                <a:off x="10422" y="16004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9" name="Line 5451"/>
              <p:cNvSpPr>
                <a:spLocks noChangeShapeType="1"/>
              </p:cNvSpPr>
              <p:nvPr/>
            </p:nvSpPr>
            <p:spPr bwMode="auto">
              <a:xfrm>
                <a:off x="10422" y="1600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0" name="Line 5452"/>
              <p:cNvSpPr>
                <a:spLocks noChangeShapeType="1"/>
              </p:cNvSpPr>
              <p:nvPr/>
            </p:nvSpPr>
            <p:spPr bwMode="auto">
              <a:xfrm flipV="1">
                <a:off x="10423" y="1600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1" name="Line 5453"/>
              <p:cNvSpPr>
                <a:spLocks noChangeShapeType="1"/>
              </p:cNvSpPr>
              <p:nvPr/>
            </p:nvSpPr>
            <p:spPr bwMode="auto">
              <a:xfrm flipV="1">
                <a:off x="10424" y="160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2" name="Line 5454"/>
              <p:cNvSpPr>
                <a:spLocks noChangeShapeType="1"/>
              </p:cNvSpPr>
              <p:nvPr/>
            </p:nvSpPr>
            <p:spPr bwMode="auto">
              <a:xfrm>
                <a:off x="10425" y="1600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3" name="Line 5455"/>
              <p:cNvSpPr>
                <a:spLocks noChangeShapeType="1"/>
              </p:cNvSpPr>
              <p:nvPr/>
            </p:nvSpPr>
            <p:spPr bwMode="auto">
              <a:xfrm flipV="1">
                <a:off x="10426" y="1600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4" name="Line 5456"/>
              <p:cNvSpPr>
                <a:spLocks noChangeShapeType="1"/>
              </p:cNvSpPr>
              <p:nvPr/>
            </p:nvSpPr>
            <p:spPr bwMode="auto">
              <a:xfrm flipV="1">
                <a:off x="10427" y="1599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5" name="Line 5457"/>
              <p:cNvSpPr>
                <a:spLocks noChangeShapeType="1"/>
              </p:cNvSpPr>
              <p:nvPr/>
            </p:nvSpPr>
            <p:spPr bwMode="auto">
              <a:xfrm flipV="1">
                <a:off x="10429" y="1599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6" name="Line 5458"/>
              <p:cNvSpPr>
                <a:spLocks noChangeShapeType="1"/>
              </p:cNvSpPr>
              <p:nvPr/>
            </p:nvSpPr>
            <p:spPr bwMode="auto">
              <a:xfrm flipV="1">
                <a:off x="10430" y="1599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7" name="Line 5459"/>
              <p:cNvSpPr>
                <a:spLocks noChangeShapeType="1"/>
              </p:cNvSpPr>
              <p:nvPr/>
            </p:nvSpPr>
            <p:spPr bwMode="auto">
              <a:xfrm flipV="1">
                <a:off x="10430" y="1599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8" name="Line 5460"/>
              <p:cNvSpPr>
                <a:spLocks noChangeShapeType="1"/>
              </p:cNvSpPr>
              <p:nvPr/>
            </p:nvSpPr>
            <p:spPr bwMode="auto">
              <a:xfrm flipV="1">
                <a:off x="10431" y="1599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9" name="Line 5461"/>
              <p:cNvSpPr>
                <a:spLocks noChangeShapeType="1"/>
              </p:cNvSpPr>
              <p:nvPr/>
            </p:nvSpPr>
            <p:spPr bwMode="auto">
              <a:xfrm flipV="1">
                <a:off x="10432" y="15989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0" name="Line 5462"/>
              <p:cNvSpPr>
                <a:spLocks noChangeShapeType="1"/>
              </p:cNvSpPr>
              <p:nvPr/>
            </p:nvSpPr>
            <p:spPr bwMode="auto">
              <a:xfrm flipH="1" flipV="1">
                <a:off x="10431" y="1598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1" name="Line 5463"/>
              <p:cNvSpPr>
                <a:spLocks noChangeShapeType="1"/>
              </p:cNvSpPr>
              <p:nvPr/>
            </p:nvSpPr>
            <p:spPr bwMode="auto">
              <a:xfrm flipH="1" flipV="1">
                <a:off x="10430" y="1598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2" name="Line 5464"/>
              <p:cNvSpPr>
                <a:spLocks noChangeShapeType="1"/>
              </p:cNvSpPr>
              <p:nvPr/>
            </p:nvSpPr>
            <p:spPr bwMode="auto">
              <a:xfrm flipH="1" flipV="1">
                <a:off x="10430" y="1598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3" name="Line 5465"/>
              <p:cNvSpPr>
                <a:spLocks noChangeShapeType="1"/>
              </p:cNvSpPr>
              <p:nvPr/>
            </p:nvSpPr>
            <p:spPr bwMode="auto">
              <a:xfrm flipV="1">
                <a:off x="10430" y="1598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4" name="Line 5466"/>
              <p:cNvSpPr>
                <a:spLocks noChangeShapeType="1"/>
              </p:cNvSpPr>
              <p:nvPr/>
            </p:nvSpPr>
            <p:spPr bwMode="auto">
              <a:xfrm flipH="1">
                <a:off x="10429" y="1598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5" name="Line 5467"/>
              <p:cNvSpPr>
                <a:spLocks noChangeShapeType="1"/>
              </p:cNvSpPr>
              <p:nvPr/>
            </p:nvSpPr>
            <p:spPr bwMode="auto">
              <a:xfrm flipH="1" flipV="1">
                <a:off x="10428" y="1598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85" name="Group 5669"/>
            <p:cNvGrpSpPr>
              <a:grpSpLocks/>
            </p:cNvGrpSpPr>
            <p:nvPr/>
          </p:nvGrpSpPr>
          <p:grpSpPr bwMode="auto">
            <a:xfrm>
              <a:off x="10419" y="15977"/>
              <a:ext cx="141" cy="472"/>
              <a:chOff x="10419" y="15977"/>
              <a:chExt cx="141" cy="472"/>
            </a:xfrm>
          </p:grpSpPr>
          <p:sp>
            <p:nvSpPr>
              <p:cNvPr id="5516" name="Line 5469"/>
              <p:cNvSpPr>
                <a:spLocks noChangeShapeType="1"/>
              </p:cNvSpPr>
              <p:nvPr/>
            </p:nvSpPr>
            <p:spPr bwMode="auto">
              <a:xfrm flipH="1" flipV="1">
                <a:off x="10427" y="1598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7" name="Line 5470"/>
              <p:cNvSpPr>
                <a:spLocks noChangeShapeType="1"/>
              </p:cNvSpPr>
              <p:nvPr/>
            </p:nvSpPr>
            <p:spPr bwMode="auto">
              <a:xfrm>
                <a:off x="10427" y="15980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8" name="Line 5471"/>
              <p:cNvSpPr>
                <a:spLocks noChangeShapeType="1"/>
              </p:cNvSpPr>
              <p:nvPr/>
            </p:nvSpPr>
            <p:spPr bwMode="auto">
              <a:xfrm flipH="1" flipV="1">
                <a:off x="10426" y="1598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9" name="Line 5472"/>
              <p:cNvSpPr>
                <a:spLocks noChangeShapeType="1"/>
              </p:cNvSpPr>
              <p:nvPr/>
            </p:nvSpPr>
            <p:spPr bwMode="auto">
              <a:xfrm flipH="1" flipV="1">
                <a:off x="10426" y="1597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0" name="Line 5473"/>
              <p:cNvSpPr>
                <a:spLocks noChangeShapeType="1"/>
              </p:cNvSpPr>
              <p:nvPr/>
            </p:nvSpPr>
            <p:spPr bwMode="auto">
              <a:xfrm flipH="1">
                <a:off x="10425" y="1597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1" name="Line 5474"/>
              <p:cNvSpPr>
                <a:spLocks noChangeShapeType="1"/>
              </p:cNvSpPr>
              <p:nvPr/>
            </p:nvSpPr>
            <p:spPr bwMode="auto">
              <a:xfrm flipH="1" flipV="1">
                <a:off x="10423" y="1597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2" name="Line 5475"/>
              <p:cNvSpPr>
                <a:spLocks noChangeShapeType="1"/>
              </p:cNvSpPr>
              <p:nvPr/>
            </p:nvSpPr>
            <p:spPr bwMode="auto">
              <a:xfrm flipH="1" flipV="1">
                <a:off x="10422" y="159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3" name="Line 5476"/>
              <p:cNvSpPr>
                <a:spLocks noChangeShapeType="1"/>
              </p:cNvSpPr>
              <p:nvPr/>
            </p:nvSpPr>
            <p:spPr bwMode="auto">
              <a:xfrm flipH="1">
                <a:off x="10419" y="15977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4" name="Freeform 5477"/>
              <p:cNvSpPr>
                <a:spLocks/>
              </p:cNvSpPr>
              <p:nvPr/>
            </p:nvSpPr>
            <p:spPr bwMode="auto">
              <a:xfrm>
                <a:off x="10425" y="16058"/>
                <a:ext cx="27" cy="27"/>
              </a:xfrm>
              <a:custGeom>
                <a:avLst/>
                <a:gdLst>
                  <a:gd name="T0" fmla="*/ 24 w 54"/>
                  <a:gd name="T1" fmla="*/ 0 h 54"/>
                  <a:gd name="T2" fmla="*/ 30 w 54"/>
                  <a:gd name="T3" fmla="*/ 0 h 54"/>
                  <a:gd name="T4" fmla="*/ 33 w 54"/>
                  <a:gd name="T5" fmla="*/ 2 h 54"/>
                  <a:gd name="T6" fmla="*/ 36 w 54"/>
                  <a:gd name="T7" fmla="*/ 2 h 54"/>
                  <a:gd name="T8" fmla="*/ 39 w 54"/>
                  <a:gd name="T9" fmla="*/ 3 h 54"/>
                  <a:gd name="T10" fmla="*/ 43 w 54"/>
                  <a:gd name="T11" fmla="*/ 5 h 54"/>
                  <a:gd name="T12" fmla="*/ 43 w 54"/>
                  <a:gd name="T13" fmla="*/ 6 h 54"/>
                  <a:gd name="T14" fmla="*/ 44 w 54"/>
                  <a:gd name="T15" fmla="*/ 6 h 54"/>
                  <a:gd name="T16" fmla="*/ 46 w 54"/>
                  <a:gd name="T17" fmla="*/ 8 h 54"/>
                  <a:gd name="T18" fmla="*/ 47 w 54"/>
                  <a:gd name="T19" fmla="*/ 10 h 54"/>
                  <a:gd name="T20" fmla="*/ 47 w 54"/>
                  <a:gd name="T21" fmla="*/ 11 h 54"/>
                  <a:gd name="T22" fmla="*/ 49 w 54"/>
                  <a:gd name="T23" fmla="*/ 11 h 54"/>
                  <a:gd name="T24" fmla="*/ 51 w 54"/>
                  <a:gd name="T25" fmla="*/ 14 h 54"/>
                  <a:gd name="T26" fmla="*/ 51 w 54"/>
                  <a:gd name="T27" fmla="*/ 16 h 54"/>
                  <a:gd name="T28" fmla="*/ 52 w 54"/>
                  <a:gd name="T29" fmla="*/ 19 h 54"/>
                  <a:gd name="T30" fmla="*/ 54 w 54"/>
                  <a:gd name="T31" fmla="*/ 22 h 54"/>
                  <a:gd name="T32" fmla="*/ 54 w 54"/>
                  <a:gd name="T33" fmla="*/ 30 h 54"/>
                  <a:gd name="T34" fmla="*/ 52 w 54"/>
                  <a:gd name="T35" fmla="*/ 34 h 54"/>
                  <a:gd name="T36" fmla="*/ 51 w 54"/>
                  <a:gd name="T37" fmla="*/ 37 h 54"/>
                  <a:gd name="T38" fmla="*/ 51 w 54"/>
                  <a:gd name="T39" fmla="*/ 40 h 54"/>
                  <a:gd name="T40" fmla="*/ 47 w 54"/>
                  <a:gd name="T41" fmla="*/ 45 h 54"/>
                  <a:gd name="T42" fmla="*/ 46 w 54"/>
                  <a:gd name="T43" fmla="*/ 46 h 54"/>
                  <a:gd name="T44" fmla="*/ 43 w 54"/>
                  <a:gd name="T45" fmla="*/ 48 h 54"/>
                  <a:gd name="T46" fmla="*/ 39 w 54"/>
                  <a:gd name="T47" fmla="*/ 51 h 54"/>
                  <a:gd name="T48" fmla="*/ 39 w 54"/>
                  <a:gd name="T49" fmla="*/ 51 h 54"/>
                  <a:gd name="T50" fmla="*/ 36 w 54"/>
                  <a:gd name="T51" fmla="*/ 53 h 54"/>
                  <a:gd name="T52" fmla="*/ 35 w 54"/>
                  <a:gd name="T53" fmla="*/ 53 h 54"/>
                  <a:gd name="T54" fmla="*/ 32 w 54"/>
                  <a:gd name="T55" fmla="*/ 53 h 54"/>
                  <a:gd name="T56" fmla="*/ 30 w 54"/>
                  <a:gd name="T57" fmla="*/ 54 h 54"/>
                  <a:gd name="T58" fmla="*/ 24 w 54"/>
                  <a:gd name="T59" fmla="*/ 54 h 54"/>
                  <a:gd name="T60" fmla="*/ 22 w 54"/>
                  <a:gd name="T61" fmla="*/ 53 h 54"/>
                  <a:gd name="T62" fmla="*/ 17 w 54"/>
                  <a:gd name="T63" fmla="*/ 53 h 54"/>
                  <a:gd name="T64" fmla="*/ 17 w 54"/>
                  <a:gd name="T65" fmla="*/ 53 h 54"/>
                  <a:gd name="T66" fmla="*/ 14 w 54"/>
                  <a:gd name="T67" fmla="*/ 51 h 54"/>
                  <a:gd name="T68" fmla="*/ 14 w 54"/>
                  <a:gd name="T69" fmla="*/ 51 h 54"/>
                  <a:gd name="T70" fmla="*/ 9 w 54"/>
                  <a:gd name="T71" fmla="*/ 48 h 54"/>
                  <a:gd name="T72" fmla="*/ 8 w 54"/>
                  <a:gd name="T73" fmla="*/ 46 h 54"/>
                  <a:gd name="T74" fmla="*/ 5 w 54"/>
                  <a:gd name="T75" fmla="*/ 45 h 54"/>
                  <a:gd name="T76" fmla="*/ 3 w 54"/>
                  <a:gd name="T77" fmla="*/ 40 h 54"/>
                  <a:gd name="T78" fmla="*/ 1 w 54"/>
                  <a:gd name="T79" fmla="*/ 37 h 54"/>
                  <a:gd name="T80" fmla="*/ 1 w 54"/>
                  <a:gd name="T81" fmla="*/ 34 h 54"/>
                  <a:gd name="T82" fmla="*/ 0 w 54"/>
                  <a:gd name="T83" fmla="*/ 30 h 54"/>
                  <a:gd name="T84" fmla="*/ 0 w 54"/>
                  <a:gd name="T85" fmla="*/ 22 h 54"/>
                  <a:gd name="T86" fmla="*/ 1 w 54"/>
                  <a:gd name="T87" fmla="*/ 22 h 54"/>
                  <a:gd name="T88" fmla="*/ 1 w 54"/>
                  <a:gd name="T89" fmla="*/ 19 h 54"/>
                  <a:gd name="T90" fmla="*/ 1 w 54"/>
                  <a:gd name="T91" fmla="*/ 16 h 54"/>
                  <a:gd name="T92" fmla="*/ 3 w 54"/>
                  <a:gd name="T93" fmla="*/ 14 h 54"/>
                  <a:gd name="T94" fmla="*/ 3 w 54"/>
                  <a:gd name="T95" fmla="*/ 14 h 54"/>
                  <a:gd name="T96" fmla="*/ 5 w 54"/>
                  <a:gd name="T97" fmla="*/ 11 h 54"/>
                  <a:gd name="T98" fmla="*/ 8 w 54"/>
                  <a:gd name="T99" fmla="*/ 8 h 54"/>
                  <a:gd name="T100" fmla="*/ 9 w 54"/>
                  <a:gd name="T101" fmla="*/ 6 h 54"/>
                  <a:gd name="T102" fmla="*/ 14 w 54"/>
                  <a:gd name="T103" fmla="*/ 3 h 54"/>
                  <a:gd name="T104" fmla="*/ 17 w 54"/>
                  <a:gd name="T105" fmla="*/ 2 h 54"/>
                  <a:gd name="T106" fmla="*/ 20 w 54"/>
                  <a:gd name="T107" fmla="*/ 2 h 54"/>
                  <a:gd name="T108" fmla="*/ 24 w 54"/>
                  <a:gd name="T10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54">
                    <a:moveTo>
                      <a:pt x="24" y="0"/>
                    </a:moveTo>
                    <a:lnTo>
                      <a:pt x="30" y="0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2" y="19"/>
                    </a:lnTo>
                    <a:lnTo>
                      <a:pt x="54" y="22"/>
                    </a:lnTo>
                    <a:lnTo>
                      <a:pt x="54" y="30"/>
                    </a:lnTo>
                    <a:lnTo>
                      <a:pt x="52" y="34"/>
                    </a:lnTo>
                    <a:lnTo>
                      <a:pt x="51" y="37"/>
                    </a:lnTo>
                    <a:lnTo>
                      <a:pt x="51" y="40"/>
                    </a:lnTo>
                    <a:lnTo>
                      <a:pt x="47" y="45"/>
                    </a:lnTo>
                    <a:lnTo>
                      <a:pt x="46" y="46"/>
                    </a:lnTo>
                    <a:lnTo>
                      <a:pt x="43" y="48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2" y="53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22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9" y="48"/>
                    </a:lnTo>
                    <a:lnTo>
                      <a:pt x="8" y="46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1" y="37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5" name="Line 5478"/>
              <p:cNvSpPr>
                <a:spLocks noChangeShapeType="1"/>
              </p:cNvSpPr>
              <p:nvPr/>
            </p:nvSpPr>
            <p:spPr bwMode="auto">
              <a:xfrm flipH="1">
                <a:off x="10437" y="1605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6" name="Line 5479"/>
              <p:cNvSpPr>
                <a:spLocks noChangeShapeType="1"/>
              </p:cNvSpPr>
              <p:nvPr/>
            </p:nvSpPr>
            <p:spPr bwMode="auto">
              <a:xfrm flipH="1">
                <a:off x="10435" y="1605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7" name="Line 5480"/>
              <p:cNvSpPr>
                <a:spLocks noChangeShapeType="1"/>
              </p:cNvSpPr>
              <p:nvPr/>
            </p:nvSpPr>
            <p:spPr bwMode="auto">
              <a:xfrm flipH="1">
                <a:off x="10434" y="1605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8" name="Line 5481"/>
              <p:cNvSpPr>
                <a:spLocks noChangeShapeType="1"/>
              </p:cNvSpPr>
              <p:nvPr/>
            </p:nvSpPr>
            <p:spPr bwMode="auto">
              <a:xfrm flipH="1">
                <a:off x="10432" y="1605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9" name="Line 5482"/>
              <p:cNvSpPr>
                <a:spLocks noChangeShapeType="1"/>
              </p:cNvSpPr>
              <p:nvPr/>
            </p:nvSpPr>
            <p:spPr bwMode="auto">
              <a:xfrm flipH="1">
                <a:off x="10430" y="1605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0" name="Line 5483"/>
              <p:cNvSpPr>
                <a:spLocks noChangeShapeType="1"/>
              </p:cNvSpPr>
              <p:nvPr/>
            </p:nvSpPr>
            <p:spPr bwMode="auto">
              <a:xfrm flipH="1">
                <a:off x="10429" y="1606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1" name="Line 5484"/>
              <p:cNvSpPr>
                <a:spLocks noChangeShapeType="1"/>
              </p:cNvSpPr>
              <p:nvPr/>
            </p:nvSpPr>
            <p:spPr bwMode="auto">
              <a:xfrm flipH="1">
                <a:off x="10427" y="1606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2" name="Line 5485"/>
              <p:cNvSpPr>
                <a:spLocks noChangeShapeType="1"/>
              </p:cNvSpPr>
              <p:nvPr/>
            </p:nvSpPr>
            <p:spPr bwMode="auto">
              <a:xfrm flipH="1">
                <a:off x="10426" y="1606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3" name="Line 5486"/>
              <p:cNvSpPr>
                <a:spLocks noChangeShapeType="1"/>
              </p:cNvSpPr>
              <p:nvPr/>
            </p:nvSpPr>
            <p:spPr bwMode="auto">
              <a:xfrm>
                <a:off x="10426" y="1606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4" name="Line 5487"/>
              <p:cNvSpPr>
                <a:spLocks noChangeShapeType="1"/>
              </p:cNvSpPr>
              <p:nvPr/>
            </p:nvSpPr>
            <p:spPr bwMode="auto">
              <a:xfrm flipH="1">
                <a:off x="10426" y="1606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5" name="Line 5488"/>
              <p:cNvSpPr>
                <a:spLocks noChangeShapeType="1"/>
              </p:cNvSpPr>
              <p:nvPr/>
            </p:nvSpPr>
            <p:spPr bwMode="auto">
              <a:xfrm>
                <a:off x="10426" y="1606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6" name="Line 5489"/>
              <p:cNvSpPr>
                <a:spLocks noChangeShapeType="1"/>
              </p:cNvSpPr>
              <p:nvPr/>
            </p:nvSpPr>
            <p:spPr bwMode="auto">
              <a:xfrm>
                <a:off x="10426" y="1606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7" name="Line 5490"/>
              <p:cNvSpPr>
                <a:spLocks noChangeShapeType="1"/>
              </p:cNvSpPr>
              <p:nvPr/>
            </p:nvSpPr>
            <p:spPr bwMode="auto">
              <a:xfrm flipH="1">
                <a:off x="10425" y="1606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8" name="Line 5491"/>
              <p:cNvSpPr>
                <a:spLocks noChangeShapeType="1"/>
              </p:cNvSpPr>
              <p:nvPr/>
            </p:nvSpPr>
            <p:spPr bwMode="auto">
              <a:xfrm>
                <a:off x="10425" y="16069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9" name="Line 5492"/>
              <p:cNvSpPr>
                <a:spLocks noChangeShapeType="1"/>
              </p:cNvSpPr>
              <p:nvPr/>
            </p:nvSpPr>
            <p:spPr bwMode="auto">
              <a:xfrm>
                <a:off x="10425" y="160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0" name="Line 5493"/>
              <p:cNvSpPr>
                <a:spLocks noChangeShapeType="1"/>
              </p:cNvSpPr>
              <p:nvPr/>
            </p:nvSpPr>
            <p:spPr bwMode="auto">
              <a:xfrm>
                <a:off x="10426" y="1607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1" name="Line 5494"/>
              <p:cNvSpPr>
                <a:spLocks noChangeShapeType="1"/>
              </p:cNvSpPr>
              <p:nvPr/>
            </p:nvSpPr>
            <p:spPr bwMode="auto">
              <a:xfrm>
                <a:off x="10426" y="1607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2" name="Line 5495"/>
              <p:cNvSpPr>
                <a:spLocks noChangeShapeType="1"/>
              </p:cNvSpPr>
              <p:nvPr/>
            </p:nvSpPr>
            <p:spPr bwMode="auto">
              <a:xfrm>
                <a:off x="10426" y="1607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3" name="Line 5496"/>
              <p:cNvSpPr>
                <a:spLocks noChangeShapeType="1"/>
              </p:cNvSpPr>
              <p:nvPr/>
            </p:nvSpPr>
            <p:spPr bwMode="auto">
              <a:xfrm>
                <a:off x="10427" y="1608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4" name="Line 5497"/>
              <p:cNvSpPr>
                <a:spLocks noChangeShapeType="1"/>
              </p:cNvSpPr>
              <p:nvPr/>
            </p:nvSpPr>
            <p:spPr bwMode="auto">
              <a:xfrm>
                <a:off x="10429" y="1608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5" name="Line 5498"/>
              <p:cNvSpPr>
                <a:spLocks noChangeShapeType="1"/>
              </p:cNvSpPr>
              <p:nvPr/>
            </p:nvSpPr>
            <p:spPr bwMode="auto">
              <a:xfrm>
                <a:off x="10430" y="1608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6" name="Line 5499"/>
              <p:cNvSpPr>
                <a:spLocks noChangeShapeType="1"/>
              </p:cNvSpPr>
              <p:nvPr/>
            </p:nvSpPr>
            <p:spPr bwMode="auto">
              <a:xfrm>
                <a:off x="10432" y="16083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7" name="Line 5500"/>
              <p:cNvSpPr>
                <a:spLocks noChangeShapeType="1"/>
              </p:cNvSpPr>
              <p:nvPr/>
            </p:nvSpPr>
            <p:spPr bwMode="auto">
              <a:xfrm>
                <a:off x="10432" y="1608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8" name="Line 5501"/>
              <p:cNvSpPr>
                <a:spLocks noChangeShapeType="1"/>
              </p:cNvSpPr>
              <p:nvPr/>
            </p:nvSpPr>
            <p:spPr bwMode="auto">
              <a:xfrm>
                <a:off x="10434" y="16084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9" name="Line 5502"/>
              <p:cNvSpPr>
                <a:spLocks noChangeShapeType="1"/>
              </p:cNvSpPr>
              <p:nvPr/>
            </p:nvSpPr>
            <p:spPr bwMode="auto">
              <a:xfrm>
                <a:off x="10434" y="1608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0" name="Line 5503"/>
              <p:cNvSpPr>
                <a:spLocks noChangeShapeType="1"/>
              </p:cNvSpPr>
              <p:nvPr/>
            </p:nvSpPr>
            <p:spPr bwMode="auto">
              <a:xfrm>
                <a:off x="10436" y="160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1" name="Line 5504"/>
              <p:cNvSpPr>
                <a:spLocks noChangeShapeType="1"/>
              </p:cNvSpPr>
              <p:nvPr/>
            </p:nvSpPr>
            <p:spPr bwMode="auto">
              <a:xfrm>
                <a:off x="10437" y="16085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2" name="Line 5505"/>
              <p:cNvSpPr>
                <a:spLocks noChangeShapeType="1"/>
              </p:cNvSpPr>
              <p:nvPr/>
            </p:nvSpPr>
            <p:spPr bwMode="auto">
              <a:xfrm flipV="1">
                <a:off x="10440" y="160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3" name="Line 5506"/>
              <p:cNvSpPr>
                <a:spLocks noChangeShapeType="1"/>
              </p:cNvSpPr>
              <p:nvPr/>
            </p:nvSpPr>
            <p:spPr bwMode="auto">
              <a:xfrm>
                <a:off x="10441" y="1608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4" name="Line 5507"/>
              <p:cNvSpPr>
                <a:spLocks noChangeShapeType="1"/>
              </p:cNvSpPr>
              <p:nvPr/>
            </p:nvSpPr>
            <p:spPr bwMode="auto">
              <a:xfrm>
                <a:off x="10442" y="1608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5" name="Line 5508"/>
              <p:cNvSpPr>
                <a:spLocks noChangeShapeType="1"/>
              </p:cNvSpPr>
              <p:nvPr/>
            </p:nvSpPr>
            <p:spPr bwMode="auto">
              <a:xfrm flipV="1">
                <a:off x="10443" y="1608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6" name="Line 5509"/>
              <p:cNvSpPr>
                <a:spLocks noChangeShapeType="1"/>
              </p:cNvSpPr>
              <p:nvPr/>
            </p:nvSpPr>
            <p:spPr bwMode="auto">
              <a:xfrm>
                <a:off x="10445" y="16083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7" name="Line 5510"/>
              <p:cNvSpPr>
                <a:spLocks noChangeShapeType="1"/>
              </p:cNvSpPr>
              <p:nvPr/>
            </p:nvSpPr>
            <p:spPr bwMode="auto">
              <a:xfrm flipV="1">
                <a:off x="10445" y="1608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8" name="Line 5511"/>
              <p:cNvSpPr>
                <a:spLocks noChangeShapeType="1"/>
              </p:cNvSpPr>
              <p:nvPr/>
            </p:nvSpPr>
            <p:spPr bwMode="auto">
              <a:xfrm flipV="1">
                <a:off x="10446" y="16081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9" name="Line 5512"/>
              <p:cNvSpPr>
                <a:spLocks noChangeShapeType="1"/>
              </p:cNvSpPr>
              <p:nvPr/>
            </p:nvSpPr>
            <p:spPr bwMode="auto">
              <a:xfrm flipV="1">
                <a:off x="10448" y="1608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0" name="Line 5513"/>
              <p:cNvSpPr>
                <a:spLocks noChangeShapeType="1"/>
              </p:cNvSpPr>
              <p:nvPr/>
            </p:nvSpPr>
            <p:spPr bwMode="auto">
              <a:xfrm flipV="1">
                <a:off x="10449" y="1607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1" name="Line 5514"/>
              <p:cNvSpPr>
                <a:spLocks noChangeShapeType="1"/>
              </p:cNvSpPr>
              <p:nvPr/>
            </p:nvSpPr>
            <p:spPr bwMode="auto">
              <a:xfrm flipV="1">
                <a:off x="10450" y="1607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2" name="Line 5515"/>
              <p:cNvSpPr>
                <a:spLocks noChangeShapeType="1"/>
              </p:cNvSpPr>
              <p:nvPr/>
            </p:nvSpPr>
            <p:spPr bwMode="auto">
              <a:xfrm flipV="1">
                <a:off x="10450" y="1607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3" name="Line 5516"/>
              <p:cNvSpPr>
                <a:spLocks noChangeShapeType="1"/>
              </p:cNvSpPr>
              <p:nvPr/>
            </p:nvSpPr>
            <p:spPr bwMode="auto">
              <a:xfrm flipV="1">
                <a:off x="10451" y="160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4" name="Line 5517"/>
              <p:cNvSpPr>
                <a:spLocks noChangeShapeType="1"/>
              </p:cNvSpPr>
              <p:nvPr/>
            </p:nvSpPr>
            <p:spPr bwMode="auto">
              <a:xfrm flipV="1">
                <a:off x="10452" y="16069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5" name="Line 5518"/>
              <p:cNvSpPr>
                <a:spLocks noChangeShapeType="1"/>
              </p:cNvSpPr>
              <p:nvPr/>
            </p:nvSpPr>
            <p:spPr bwMode="auto">
              <a:xfrm flipH="1" flipV="1">
                <a:off x="10451" y="1606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6" name="Line 5519"/>
              <p:cNvSpPr>
                <a:spLocks noChangeShapeType="1"/>
              </p:cNvSpPr>
              <p:nvPr/>
            </p:nvSpPr>
            <p:spPr bwMode="auto">
              <a:xfrm flipH="1" flipV="1">
                <a:off x="10450" y="1606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7" name="Line 5520"/>
              <p:cNvSpPr>
                <a:spLocks noChangeShapeType="1"/>
              </p:cNvSpPr>
              <p:nvPr/>
            </p:nvSpPr>
            <p:spPr bwMode="auto">
              <a:xfrm flipV="1">
                <a:off x="10450" y="1606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8" name="Line 5521"/>
              <p:cNvSpPr>
                <a:spLocks noChangeShapeType="1"/>
              </p:cNvSpPr>
              <p:nvPr/>
            </p:nvSpPr>
            <p:spPr bwMode="auto">
              <a:xfrm flipH="1" flipV="1">
                <a:off x="10450" y="1606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9" name="Line 5522"/>
              <p:cNvSpPr>
                <a:spLocks noChangeShapeType="1"/>
              </p:cNvSpPr>
              <p:nvPr/>
            </p:nvSpPr>
            <p:spPr bwMode="auto">
              <a:xfrm flipH="1">
                <a:off x="10449" y="1606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0" name="Line 5523"/>
              <p:cNvSpPr>
                <a:spLocks noChangeShapeType="1"/>
              </p:cNvSpPr>
              <p:nvPr/>
            </p:nvSpPr>
            <p:spPr bwMode="auto">
              <a:xfrm flipV="1">
                <a:off x="10449" y="1606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1" name="Line 5524"/>
              <p:cNvSpPr>
                <a:spLocks noChangeShapeType="1"/>
              </p:cNvSpPr>
              <p:nvPr/>
            </p:nvSpPr>
            <p:spPr bwMode="auto">
              <a:xfrm flipH="1" flipV="1">
                <a:off x="10448" y="1606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2" name="Line 5525"/>
              <p:cNvSpPr>
                <a:spLocks noChangeShapeType="1"/>
              </p:cNvSpPr>
              <p:nvPr/>
            </p:nvSpPr>
            <p:spPr bwMode="auto">
              <a:xfrm flipH="1" flipV="1">
                <a:off x="10447" y="1606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3" name="Line 5526"/>
              <p:cNvSpPr>
                <a:spLocks noChangeShapeType="1"/>
              </p:cNvSpPr>
              <p:nvPr/>
            </p:nvSpPr>
            <p:spPr bwMode="auto">
              <a:xfrm flipH="1">
                <a:off x="10446" y="1606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4" name="Line 5527"/>
              <p:cNvSpPr>
                <a:spLocks noChangeShapeType="1"/>
              </p:cNvSpPr>
              <p:nvPr/>
            </p:nvSpPr>
            <p:spPr bwMode="auto">
              <a:xfrm flipV="1">
                <a:off x="10446" y="1606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5" name="Line 5528"/>
              <p:cNvSpPr>
                <a:spLocks noChangeShapeType="1"/>
              </p:cNvSpPr>
              <p:nvPr/>
            </p:nvSpPr>
            <p:spPr bwMode="auto">
              <a:xfrm flipH="1" flipV="1">
                <a:off x="10445" y="1605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6" name="Line 5529"/>
              <p:cNvSpPr>
                <a:spLocks noChangeShapeType="1"/>
              </p:cNvSpPr>
              <p:nvPr/>
            </p:nvSpPr>
            <p:spPr bwMode="auto">
              <a:xfrm flipH="1" flipV="1">
                <a:off x="10443" y="1605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7" name="Line 5530"/>
              <p:cNvSpPr>
                <a:spLocks noChangeShapeType="1"/>
              </p:cNvSpPr>
              <p:nvPr/>
            </p:nvSpPr>
            <p:spPr bwMode="auto">
              <a:xfrm flipH="1">
                <a:off x="10442" y="1605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8" name="Line 5531"/>
              <p:cNvSpPr>
                <a:spLocks noChangeShapeType="1"/>
              </p:cNvSpPr>
              <p:nvPr/>
            </p:nvSpPr>
            <p:spPr bwMode="auto">
              <a:xfrm flipH="1" flipV="1">
                <a:off x="10440" y="1605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79" name="Line 5532"/>
              <p:cNvSpPr>
                <a:spLocks noChangeShapeType="1"/>
              </p:cNvSpPr>
              <p:nvPr/>
            </p:nvSpPr>
            <p:spPr bwMode="auto">
              <a:xfrm flipH="1">
                <a:off x="10438" y="1605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0" name="Freeform 5533"/>
              <p:cNvSpPr>
                <a:spLocks/>
              </p:cNvSpPr>
              <p:nvPr/>
            </p:nvSpPr>
            <p:spPr bwMode="auto">
              <a:xfrm>
                <a:off x="10461" y="16191"/>
                <a:ext cx="27" cy="27"/>
              </a:xfrm>
              <a:custGeom>
                <a:avLst/>
                <a:gdLst>
                  <a:gd name="T0" fmla="*/ 25 w 54"/>
                  <a:gd name="T1" fmla="*/ 0 h 54"/>
                  <a:gd name="T2" fmla="*/ 32 w 54"/>
                  <a:gd name="T3" fmla="*/ 0 h 54"/>
                  <a:gd name="T4" fmla="*/ 35 w 54"/>
                  <a:gd name="T5" fmla="*/ 2 h 54"/>
                  <a:gd name="T6" fmla="*/ 38 w 54"/>
                  <a:gd name="T7" fmla="*/ 3 h 54"/>
                  <a:gd name="T8" fmla="*/ 41 w 54"/>
                  <a:gd name="T9" fmla="*/ 5 h 54"/>
                  <a:gd name="T10" fmla="*/ 43 w 54"/>
                  <a:gd name="T11" fmla="*/ 5 h 54"/>
                  <a:gd name="T12" fmla="*/ 44 w 54"/>
                  <a:gd name="T13" fmla="*/ 6 h 54"/>
                  <a:gd name="T14" fmla="*/ 46 w 54"/>
                  <a:gd name="T15" fmla="*/ 8 h 54"/>
                  <a:gd name="T16" fmla="*/ 48 w 54"/>
                  <a:gd name="T17" fmla="*/ 8 h 54"/>
                  <a:gd name="T18" fmla="*/ 49 w 54"/>
                  <a:gd name="T19" fmla="*/ 10 h 54"/>
                  <a:gd name="T20" fmla="*/ 51 w 54"/>
                  <a:gd name="T21" fmla="*/ 11 h 54"/>
                  <a:gd name="T22" fmla="*/ 51 w 54"/>
                  <a:gd name="T23" fmla="*/ 13 h 54"/>
                  <a:gd name="T24" fmla="*/ 51 w 54"/>
                  <a:gd name="T25" fmla="*/ 14 h 54"/>
                  <a:gd name="T26" fmla="*/ 54 w 54"/>
                  <a:gd name="T27" fmla="*/ 18 h 54"/>
                  <a:gd name="T28" fmla="*/ 54 w 54"/>
                  <a:gd name="T29" fmla="*/ 21 h 54"/>
                  <a:gd name="T30" fmla="*/ 54 w 54"/>
                  <a:gd name="T31" fmla="*/ 33 h 54"/>
                  <a:gd name="T32" fmla="*/ 54 w 54"/>
                  <a:gd name="T33" fmla="*/ 38 h 54"/>
                  <a:gd name="T34" fmla="*/ 51 w 54"/>
                  <a:gd name="T35" fmla="*/ 41 h 54"/>
                  <a:gd name="T36" fmla="*/ 51 w 54"/>
                  <a:gd name="T37" fmla="*/ 45 h 54"/>
                  <a:gd name="T38" fmla="*/ 48 w 54"/>
                  <a:gd name="T39" fmla="*/ 46 h 54"/>
                  <a:gd name="T40" fmla="*/ 44 w 54"/>
                  <a:gd name="T41" fmla="*/ 49 h 54"/>
                  <a:gd name="T42" fmla="*/ 41 w 54"/>
                  <a:gd name="T43" fmla="*/ 51 h 54"/>
                  <a:gd name="T44" fmla="*/ 40 w 54"/>
                  <a:gd name="T45" fmla="*/ 53 h 54"/>
                  <a:gd name="T46" fmla="*/ 38 w 54"/>
                  <a:gd name="T47" fmla="*/ 53 h 54"/>
                  <a:gd name="T48" fmla="*/ 36 w 54"/>
                  <a:gd name="T49" fmla="*/ 54 h 54"/>
                  <a:gd name="T50" fmla="*/ 35 w 54"/>
                  <a:gd name="T51" fmla="*/ 54 h 54"/>
                  <a:gd name="T52" fmla="*/ 33 w 54"/>
                  <a:gd name="T53" fmla="*/ 54 h 54"/>
                  <a:gd name="T54" fmla="*/ 22 w 54"/>
                  <a:gd name="T55" fmla="*/ 54 h 54"/>
                  <a:gd name="T56" fmla="*/ 21 w 54"/>
                  <a:gd name="T57" fmla="*/ 54 h 54"/>
                  <a:gd name="T58" fmla="*/ 21 w 54"/>
                  <a:gd name="T59" fmla="*/ 54 h 54"/>
                  <a:gd name="T60" fmla="*/ 17 w 54"/>
                  <a:gd name="T61" fmla="*/ 53 h 54"/>
                  <a:gd name="T62" fmla="*/ 16 w 54"/>
                  <a:gd name="T63" fmla="*/ 53 h 54"/>
                  <a:gd name="T64" fmla="*/ 14 w 54"/>
                  <a:gd name="T65" fmla="*/ 51 h 54"/>
                  <a:gd name="T66" fmla="*/ 11 w 54"/>
                  <a:gd name="T67" fmla="*/ 49 h 54"/>
                  <a:gd name="T68" fmla="*/ 8 w 54"/>
                  <a:gd name="T69" fmla="*/ 46 h 54"/>
                  <a:gd name="T70" fmla="*/ 6 w 54"/>
                  <a:gd name="T71" fmla="*/ 45 h 54"/>
                  <a:gd name="T72" fmla="*/ 5 w 54"/>
                  <a:gd name="T73" fmla="*/ 41 h 54"/>
                  <a:gd name="T74" fmla="*/ 3 w 54"/>
                  <a:gd name="T75" fmla="*/ 38 h 54"/>
                  <a:gd name="T76" fmla="*/ 1 w 54"/>
                  <a:gd name="T77" fmla="*/ 33 h 54"/>
                  <a:gd name="T78" fmla="*/ 1 w 54"/>
                  <a:gd name="T79" fmla="*/ 32 h 54"/>
                  <a:gd name="T80" fmla="*/ 0 w 54"/>
                  <a:gd name="T81" fmla="*/ 29 h 54"/>
                  <a:gd name="T82" fmla="*/ 1 w 54"/>
                  <a:gd name="T83" fmla="*/ 26 h 54"/>
                  <a:gd name="T84" fmla="*/ 1 w 54"/>
                  <a:gd name="T85" fmla="*/ 21 h 54"/>
                  <a:gd name="T86" fmla="*/ 3 w 54"/>
                  <a:gd name="T87" fmla="*/ 19 h 54"/>
                  <a:gd name="T88" fmla="*/ 3 w 54"/>
                  <a:gd name="T89" fmla="*/ 18 h 54"/>
                  <a:gd name="T90" fmla="*/ 3 w 54"/>
                  <a:gd name="T91" fmla="*/ 16 h 54"/>
                  <a:gd name="T92" fmla="*/ 5 w 54"/>
                  <a:gd name="T93" fmla="*/ 14 h 54"/>
                  <a:gd name="T94" fmla="*/ 6 w 54"/>
                  <a:gd name="T95" fmla="*/ 11 h 54"/>
                  <a:gd name="T96" fmla="*/ 8 w 54"/>
                  <a:gd name="T97" fmla="*/ 8 h 54"/>
                  <a:gd name="T98" fmla="*/ 11 w 54"/>
                  <a:gd name="T99" fmla="*/ 6 h 54"/>
                  <a:gd name="T100" fmla="*/ 14 w 54"/>
                  <a:gd name="T101" fmla="*/ 5 h 54"/>
                  <a:gd name="T102" fmla="*/ 17 w 54"/>
                  <a:gd name="T103" fmla="*/ 3 h 54"/>
                  <a:gd name="T104" fmla="*/ 21 w 54"/>
                  <a:gd name="T105" fmla="*/ 2 h 54"/>
                  <a:gd name="T106" fmla="*/ 25 w 54"/>
                  <a:gd name="T10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4" h="54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8" y="3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10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1" y="14"/>
                    </a:lnTo>
                    <a:lnTo>
                      <a:pt x="54" y="18"/>
                    </a:lnTo>
                    <a:lnTo>
                      <a:pt x="54" y="21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1" y="41"/>
                    </a:lnTo>
                    <a:lnTo>
                      <a:pt x="51" y="45"/>
                    </a:lnTo>
                    <a:lnTo>
                      <a:pt x="48" y="46"/>
                    </a:lnTo>
                    <a:lnTo>
                      <a:pt x="44" y="49"/>
                    </a:lnTo>
                    <a:lnTo>
                      <a:pt x="41" y="51"/>
                    </a:lnTo>
                    <a:lnTo>
                      <a:pt x="40" y="53"/>
                    </a:lnTo>
                    <a:lnTo>
                      <a:pt x="38" y="53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17" y="53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1" y="49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5" y="41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1" name="Line 5534"/>
              <p:cNvSpPr>
                <a:spLocks noChangeShapeType="1"/>
              </p:cNvSpPr>
              <p:nvPr/>
            </p:nvSpPr>
            <p:spPr bwMode="auto">
              <a:xfrm flipH="1">
                <a:off x="10474" y="16191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2" name="Line 5535"/>
              <p:cNvSpPr>
                <a:spLocks noChangeShapeType="1"/>
              </p:cNvSpPr>
              <p:nvPr/>
            </p:nvSpPr>
            <p:spPr bwMode="auto">
              <a:xfrm flipH="1">
                <a:off x="10472" y="1619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3" name="Line 5536"/>
              <p:cNvSpPr>
                <a:spLocks noChangeShapeType="1"/>
              </p:cNvSpPr>
              <p:nvPr/>
            </p:nvSpPr>
            <p:spPr bwMode="auto">
              <a:xfrm flipH="1">
                <a:off x="10470" y="1619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4" name="Line 5537"/>
              <p:cNvSpPr>
                <a:spLocks noChangeShapeType="1"/>
              </p:cNvSpPr>
              <p:nvPr/>
            </p:nvSpPr>
            <p:spPr bwMode="auto">
              <a:xfrm flipH="1">
                <a:off x="10469" y="1619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5" name="Line 5538"/>
              <p:cNvSpPr>
                <a:spLocks noChangeShapeType="1"/>
              </p:cNvSpPr>
              <p:nvPr/>
            </p:nvSpPr>
            <p:spPr bwMode="auto">
              <a:xfrm flipH="1">
                <a:off x="10467" y="1619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6" name="Line 5539"/>
              <p:cNvSpPr>
                <a:spLocks noChangeShapeType="1"/>
              </p:cNvSpPr>
              <p:nvPr/>
            </p:nvSpPr>
            <p:spPr bwMode="auto">
              <a:xfrm flipH="1">
                <a:off x="10465" y="1619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7" name="Line 5540"/>
              <p:cNvSpPr>
                <a:spLocks noChangeShapeType="1"/>
              </p:cNvSpPr>
              <p:nvPr/>
            </p:nvSpPr>
            <p:spPr bwMode="auto">
              <a:xfrm flipH="1">
                <a:off x="10465" y="1619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8" name="Line 5541"/>
              <p:cNvSpPr>
                <a:spLocks noChangeShapeType="1"/>
              </p:cNvSpPr>
              <p:nvPr/>
            </p:nvSpPr>
            <p:spPr bwMode="auto">
              <a:xfrm flipH="1">
                <a:off x="10464" y="1619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89" name="Line 5542"/>
              <p:cNvSpPr>
                <a:spLocks noChangeShapeType="1"/>
              </p:cNvSpPr>
              <p:nvPr/>
            </p:nvSpPr>
            <p:spPr bwMode="auto">
              <a:xfrm flipH="1">
                <a:off x="10463" y="1619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0" name="Line 5543"/>
              <p:cNvSpPr>
                <a:spLocks noChangeShapeType="1"/>
              </p:cNvSpPr>
              <p:nvPr/>
            </p:nvSpPr>
            <p:spPr bwMode="auto">
              <a:xfrm>
                <a:off x="10463" y="1619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1" name="Line 5544"/>
              <p:cNvSpPr>
                <a:spLocks noChangeShapeType="1"/>
              </p:cNvSpPr>
              <p:nvPr/>
            </p:nvSpPr>
            <p:spPr bwMode="auto">
              <a:xfrm>
                <a:off x="10463" y="1620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2" name="Line 5545"/>
              <p:cNvSpPr>
                <a:spLocks noChangeShapeType="1"/>
              </p:cNvSpPr>
              <p:nvPr/>
            </p:nvSpPr>
            <p:spPr bwMode="auto">
              <a:xfrm flipH="1">
                <a:off x="10462" y="1620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3" name="Line 5546"/>
              <p:cNvSpPr>
                <a:spLocks noChangeShapeType="1"/>
              </p:cNvSpPr>
              <p:nvPr/>
            </p:nvSpPr>
            <p:spPr bwMode="auto">
              <a:xfrm>
                <a:off x="10462" y="16201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4" name="Line 5547"/>
              <p:cNvSpPr>
                <a:spLocks noChangeShapeType="1"/>
              </p:cNvSpPr>
              <p:nvPr/>
            </p:nvSpPr>
            <p:spPr bwMode="auto">
              <a:xfrm flipH="1">
                <a:off x="10461" y="1620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5" name="Line 5548"/>
              <p:cNvSpPr>
                <a:spLocks noChangeShapeType="1"/>
              </p:cNvSpPr>
              <p:nvPr/>
            </p:nvSpPr>
            <p:spPr bwMode="auto">
              <a:xfrm>
                <a:off x="10461" y="1620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6" name="Line 5549"/>
              <p:cNvSpPr>
                <a:spLocks noChangeShapeType="1"/>
              </p:cNvSpPr>
              <p:nvPr/>
            </p:nvSpPr>
            <p:spPr bwMode="auto">
              <a:xfrm>
                <a:off x="10462" y="1620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7" name="Line 5550"/>
              <p:cNvSpPr>
                <a:spLocks noChangeShapeType="1"/>
              </p:cNvSpPr>
              <p:nvPr/>
            </p:nvSpPr>
            <p:spPr bwMode="auto">
              <a:xfrm>
                <a:off x="10462" y="1620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8" name="Line 5551"/>
              <p:cNvSpPr>
                <a:spLocks noChangeShapeType="1"/>
              </p:cNvSpPr>
              <p:nvPr/>
            </p:nvSpPr>
            <p:spPr bwMode="auto">
              <a:xfrm>
                <a:off x="10463" y="1621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9" name="Line 5552"/>
              <p:cNvSpPr>
                <a:spLocks noChangeShapeType="1"/>
              </p:cNvSpPr>
              <p:nvPr/>
            </p:nvSpPr>
            <p:spPr bwMode="auto">
              <a:xfrm>
                <a:off x="10464" y="162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0" name="Line 5553"/>
              <p:cNvSpPr>
                <a:spLocks noChangeShapeType="1"/>
              </p:cNvSpPr>
              <p:nvPr/>
            </p:nvSpPr>
            <p:spPr bwMode="auto">
              <a:xfrm>
                <a:off x="10465" y="1621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1" name="Line 5554"/>
              <p:cNvSpPr>
                <a:spLocks noChangeShapeType="1"/>
              </p:cNvSpPr>
              <p:nvPr/>
            </p:nvSpPr>
            <p:spPr bwMode="auto">
              <a:xfrm>
                <a:off x="10465" y="1621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2" name="Line 5555"/>
              <p:cNvSpPr>
                <a:spLocks noChangeShapeType="1"/>
              </p:cNvSpPr>
              <p:nvPr/>
            </p:nvSpPr>
            <p:spPr bwMode="auto">
              <a:xfrm>
                <a:off x="10467" y="1621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3" name="Line 5556"/>
              <p:cNvSpPr>
                <a:spLocks noChangeShapeType="1"/>
              </p:cNvSpPr>
              <p:nvPr/>
            </p:nvSpPr>
            <p:spPr bwMode="auto">
              <a:xfrm>
                <a:off x="10469" y="1621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4" name="Line 5557"/>
              <p:cNvSpPr>
                <a:spLocks noChangeShapeType="1"/>
              </p:cNvSpPr>
              <p:nvPr/>
            </p:nvSpPr>
            <p:spPr bwMode="auto">
              <a:xfrm>
                <a:off x="10469" y="1621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5" name="Line 5558"/>
              <p:cNvSpPr>
                <a:spLocks noChangeShapeType="1"/>
              </p:cNvSpPr>
              <p:nvPr/>
            </p:nvSpPr>
            <p:spPr bwMode="auto">
              <a:xfrm>
                <a:off x="10470" y="1621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6" name="Line 5559"/>
              <p:cNvSpPr>
                <a:spLocks noChangeShapeType="1"/>
              </p:cNvSpPr>
              <p:nvPr/>
            </p:nvSpPr>
            <p:spPr bwMode="auto">
              <a:xfrm>
                <a:off x="10472" y="1621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7" name="Line 5560"/>
              <p:cNvSpPr>
                <a:spLocks noChangeShapeType="1"/>
              </p:cNvSpPr>
              <p:nvPr/>
            </p:nvSpPr>
            <p:spPr bwMode="auto">
              <a:xfrm>
                <a:off x="10472" y="1621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8" name="Line 5561"/>
              <p:cNvSpPr>
                <a:spLocks noChangeShapeType="1"/>
              </p:cNvSpPr>
              <p:nvPr/>
            </p:nvSpPr>
            <p:spPr bwMode="auto">
              <a:xfrm>
                <a:off x="10473" y="16218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9" name="Line 5562"/>
              <p:cNvSpPr>
                <a:spLocks noChangeShapeType="1"/>
              </p:cNvSpPr>
              <p:nvPr/>
            </p:nvSpPr>
            <p:spPr bwMode="auto">
              <a:xfrm>
                <a:off x="10478" y="1621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0" name="Line 5563"/>
              <p:cNvSpPr>
                <a:spLocks noChangeShapeType="1"/>
              </p:cNvSpPr>
              <p:nvPr/>
            </p:nvSpPr>
            <p:spPr bwMode="auto">
              <a:xfrm>
                <a:off x="10479" y="1621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1" name="Line 5564"/>
              <p:cNvSpPr>
                <a:spLocks noChangeShapeType="1"/>
              </p:cNvSpPr>
              <p:nvPr/>
            </p:nvSpPr>
            <p:spPr bwMode="auto">
              <a:xfrm flipV="1">
                <a:off x="10480" y="1621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2" name="Line 5565"/>
              <p:cNvSpPr>
                <a:spLocks noChangeShapeType="1"/>
              </p:cNvSpPr>
              <p:nvPr/>
            </p:nvSpPr>
            <p:spPr bwMode="auto">
              <a:xfrm>
                <a:off x="10480" y="1621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3" name="Line 5566"/>
              <p:cNvSpPr>
                <a:spLocks noChangeShapeType="1"/>
              </p:cNvSpPr>
              <p:nvPr/>
            </p:nvSpPr>
            <p:spPr bwMode="auto">
              <a:xfrm flipV="1">
                <a:off x="10481" y="1621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4" name="Line 5567"/>
              <p:cNvSpPr>
                <a:spLocks noChangeShapeType="1"/>
              </p:cNvSpPr>
              <p:nvPr/>
            </p:nvSpPr>
            <p:spPr bwMode="auto">
              <a:xfrm flipV="1">
                <a:off x="10482" y="1621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5" name="Line 5568"/>
              <p:cNvSpPr>
                <a:spLocks noChangeShapeType="1"/>
              </p:cNvSpPr>
              <p:nvPr/>
            </p:nvSpPr>
            <p:spPr bwMode="auto">
              <a:xfrm flipV="1">
                <a:off x="10484" y="1621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6" name="Line 5569"/>
              <p:cNvSpPr>
                <a:spLocks noChangeShapeType="1"/>
              </p:cNvSpPr>
              <p:nvPr/>
            </p:nvSpPr>
            <p:spPr bwMode="auto">
              <a:xfrm flipV="1">
                <a:off x="10485" y="1621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7" name="Line 5570"/>
              <p:cNvSpPr>
                <a:spLocks noChangeShapeType="1"/>
              </p:cNvSpPr>
              <p:nvPr/>
            </p:nvSpPr>
            <p:spPr bwMode="auto">
              <a:xfrm flipV="1">
                <a:off x="10487" y="1621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8" name="Line 5571"/>
              <p:cNvSpPr>
                <a:spLocks noChangeShapeType="1"/>
              </p:cNvSpPr>
              <p:nvPr/>
            </p:nvSpPr>
            <p:spPr bwMode="auto">
              <a:xfrm flipV="1">
                <a:off x="10487" y="1621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9" name="Line 5572"/>
              <p:cNvSpPr>
                <a:spLocks noChangeShapeType="1"/>
              </p:cNvSpPr>
              <p:nvPr/>
            </p:nvSpPr>
            <p:spPr bwMode="auto">
              <a:xfrm flipV="1">
                <a:off x="10488" y="1620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0" name="Line 5573"/>
              <p:cNvSpPr>
                <a:spLocks noChangeShapeType="1"/>
              </p:cNvSpPr>
              <p:nvPr/>
            </p:nvSpPr>
            <p:spPr bwMode="auto">
              <a:xfrm flipV="1">
                <a:off x="10488" y="16201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1" name="Line 5574"/>
              <p:cNvSpPr>
                <a:spLocks noChangeShapeType="1"/>
              </p:cNvSpPr>
              <p:nvPr/>
            </p:nvSpPr>
            <p:spPr bwMode="auto">
              <a:xfrm flipV="1">
                <a:off x="10488" y="1620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2" name="Line 5575"/>
              <p:cNvSpPr>
                <a:spLocks noChangeShapeType="1"/>
              </p:cNvSpPr>
              <p:nvPr/>
            </p:nvSpPr>
            <p:spPr bwMode="auto">
              <a:xfrm flipH="1" flipV="1">
                <a:off x="10487" y="161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3" name="Line 5576"/>
              <p:cNvSpPr>
                <a:spLocks noChangeShapeType="1"/>
              </p:cNvSpPr>
              <p:nvPr/>
            </p:nvSpPr>
            <p:spPr bwMode="auto">
              <a:xfrm flipV="1">
                <a:off x="10487" y="1619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4" name="Line 5577"/>
              <p:cNvSpPr>
                <a:spLocks noChangeShapeType="1"/>
              </p:cNvSpPr>
              <p:nvPr/>
            </p:nvSpPr>
            <p:spPr bwMode="auto">
              <a:xfrm flipV="1">
                <a:off x="10487" y="1619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5" name="Line 5578"/>
              <p:cNvSpPr>
                <a:spLocks noChangeShapeType="1"/>
              </p:cNvSpPr>
              <p:nvPr/>
            </p:nvSpPr>
            <p:spPr bwMode="auto">
              <a:xfrm flipH="1" flipV="1">
                <a:off x="10486" y="1619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6" name="Line 5579"/>
              <p:cNvSpPr>
                <a:spLocks noChangeShapeType="1"/>
              </p:cNvSpPr>
              <p:nvPr/>
            </p:nvSpPr>
            <p:spPr bwMode="auto">
              <a:xfrm flipH="1" flipV="1">
                <a:off x="10485" y="1619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7" name="Line 5580"/>
              <p:cNvSpPr>
                <a:spLocks noChangeShapeType="1"/>
              </p:cNvSpPr>
              <p:nvPr/>
            </p:nvSpPr>
            <p:spPr bwMode="auto">
              <a:xfrm flipH="1">
                <a:off x="10484" y="161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8" name="Line 5581"/>
              <p:cNvSpPr>
                <a:spLocks noChangeShapeType="1"/>
              </p:cNvSpPr>
              <p:nvPr/>
            </p:nvSpPr>
            <p:spPr bwMode="auto">
              <a:xfrm flipH="1" flipV="1">
                <a:off x="10484" y="1619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9" name="Line 5582"/>
              <p:cNvSpPr>
                <a:spLocks noChangeShapeType="1"/>
              </p:cNvSpPr>
              <p:nvPr/>
            </p:nvSpPr>
            <p:spPr bwMode="auto">
              <a:xfrm flipH="1" flipV="1">
                <a:off x="10483" y="1619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0" name="Line 5583"/>
              <p:cNvSpPr>
                <a:spLocks noChangeShapeType="1"/>
              </p:cNvSpPr>
              <p:nvPr/>
            </p:nvSpPr>
            <p:spPr bwMode="auto">
              <a:xfrm flipH="1">
                <a:off x="10482" y="1619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1" name="Line 5584"/>
              <p:cNvSpPr>
                <a:spLocks noChangeShapeType="1"/>
              </p:cNvSpPr>
              <p:nvPr/>
            </p:nvSpPr>
            <p:spPr bwMode="auto">
              <a:xfrm flipH="1" flipV="1">
                <a:off x="10480" y="16193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2" name="Line 5585"/>
              <p:cNvSpPr>
                <a:spLocks noChangeShapeType="1"/>
              </p:cNvSpPr>
              <p:nvPr/>
            </p:nvSpPr>
            <p:spPr bwMode="auto">
              <a:xfrm flipH="1" flipV="1">
                <a:off x="10479" y="1619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3" name="Line 5586"/>
              <p:cNvSpPr>
                <a:spLocks noChangeShapeType="1"/>
              </p:cNvSpPr>
              <p:nvPr/>
            </p:nvSpPr>
            <p:spPr bwMode="auto">
              <a:xfrm flipH="1" flipV="1">
                <a:off x="10477" y="1619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4" name="Line 5587"/>
              <p:cNvSpPr>
                <a:spLocks noChangeShapeType="1"/>
              </p:cNvSpPr>
              <p:nvPr/>
            </p:nvSpPr>
            <p:spPr bwMode="auto">
              <a:xfrm flipH="1">
                <a:off x="10476" y="1619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5" name="Freeform 5588"/>
              <p:cNvSpPr>
                <a:spLocks/>
              </p:cNvSpPr>
              <p:nvPr/>
            </p:nvSpPr>
            <p:spPr bwMode="auto">
              <a:xfrm>
                <a:off x="10488" y="16280"/>
                <a:ext cx="27" cy="27"/>
              </a:xfrm>
              <a:custGeom>
                <a:avLst/>
                <a:gdLst>
                  <a:gd name="T0" fmla="*/ 21 w 54"/>
                  <a:gd name="T1" fmla="*/ 0 h 54"/>
                  <a:gd name="T2" fmla="*/ 35 w 54"/>
                  <a:gd name="T3" fmla="*/ 0 h 54"/>
                  <a:gd name="T4" fmla="*/ 38 w 54"/>
                  <a:gd name="T5" fmla="*/ 2 h 54"/>
                  <a:gd name="T6" fmla="*/ 41 w 54"/>
                  <a:gd name="T7" fmla="*/ 3 h 54"/>
                  <a:gd name="T8" fmla="*/ 43 w 54"/>
                  <a:gd name="T9" fmla="*/ 3 h 54"/>
                  <a:gd name="T10" fmla="*/ 44 w 54"/>
                  <a:gd name="T11" fmla="*/ 5 h 54"/>
                  <a:gd name="T12" fmla="*/ 46 w 54"/>
                  <a:gd name="T13" fmla="*/ 6 h 54"/>
                  <a:gd name="T14" fmla="*/ 46 w 54"/>
                  <a:gd name="T15" fmla="*/ 6 h 54"/>
                  <a:gd name="T16" fmla="*/ 48 w 54"/>
                  <a:gd name="T17" fmla="*/ 8 h 54"/>
                  <a:gd name="T18" fmla="*/ 49 w 54"/>
                  <a:gd name="T19" fmla="*/ 11 h 54"/>
                  <a:gd name="T20" fmla="*/ 51 w 54"/>
                  <a:gd name="T21" fmla="*/ 11 h 54"/>
                  <a:gd name="T22" fmla="*/ 51 w 54"/>
                  <a:gd name="T23" fmla="*/ 13 h 54"/>
                  <a:gd name="T24" fmla="*/ 54 w 54"/>
                  <a:gd name="T25" fmla="*/ 16 h 54"/>
                  <a:gd name="T26" fmla="*/ 54 w 54"/>
                  <a:gd name="T27" fmla="*/ 19 h 54"/>
                  <a:gd name="T28" fmla="*/ 54 w 54"/>
                  <a:gd name="T29" fmla="*/ 33 h 54"/>
                  <a:gd name="T30" fmla="*/ 54 w 54"/>
                  <a:gd name="T31" fmla="*/ 37 h 54"/>
                  <a:gd name="T32" fmla="*/ 51 w 54"/>
                  <a:gd name="T33" fmla="*/ 40 h 54"/>
                  <a:gd name="T34" fmla="*/ 49 w 54"/>
                  <a:gd name="T35" fmla="*/ 43 h 54"/>
                  <a:gd name="T36" fmla="*/ 46 w 54"/>
                  <a:gd name="T37" fmla="*/ 46 h 54"/>
                  <a:gd name="T38" fmla="*/ 44 w 54"/>
                  <a:gd name="T39" fmla="*/ 49 h 54"/>
                  <a:gd name="T40" fmla="*/ 41 w 54"/>
                  <a:gd name="T41" fmla="*/ 49 h 54"/>
                  <a:gd name="T42" fmla="*/ 40 w 54"/>
                  <a:gd name="T43" fmla="*/ 51 h 54"/>
                  <a:gd name="T44" fmla="*/ 38 w 54"/>
                  <a:gd name="T45" fmla="*/ 53 h 54"/>
                  <a:gd name="T46" fmla="*/ 36 w 54"/>
                  <a:gd name="T47" fmla="*/ 53 h 54"/>
                  <a:gd name="T48" fmla="*/ 35 w 54"/>
                  <a:gd name="T49" fmla="*/ 53 h 54"/>
                  <a:gd name="T50" fmla="*/ 30 w 54"/>
                  <a:gd name="T51" fmla="*/ 53 h 54"/>
                  <a:gd name="T52" fmla="*/ 28 w 54"/>
                  <a:gd name="T53" fmla="*/ 54 h 54"/>
                  <a:gd name="T54" fmla="*/ 25 w 54"/>
                  <a:gd name="T55" fmla="*/ 53 h 54"/>
                  <a:gd name="T56" fmla="*/ 21 w 54"/>
                  <a:gd name="T57" fmla="*/ 53 h 54"/>
                  <a:gd name="T58" fmla="*/ 19 w 54"/>
                  <a:gd name="T59" fmla="*/ 53 h 54"/>
                  <a:gd name="T60" fmla="*/ 17 w 54"/>
                  <a:gd name="T61" fmla="*/ 53 h 54"/>
                  <a:gd name="T62" fmla="*/ 17 w 54"/>
                  <a:gd name="T63" fmla="*/ 51 h 54"/>
                  <a:gd name="T64" fmla="*/ 14 w 54"/>
                  <a:gd name="T65" fmla="*/ 49 h 54"/>
                  <a:gd name="T66" fmla="*/ 13 w 54"/>
                  <a:gd name="T67" fmla="*/ 49 h 54"/>
                  <a:gd name="T68" fmla="*/ 9 w 54"/>
                  <a:gd name="T69" fmla="*/ 46 h 54"/>
                  <a:gd name="T70" fmla="*/ 6 w 54"/>
                  <a:gd name="T71" fmla="*/ 43 h 54"/>
                  <a:gd name="T72" fmla="*/ 5 w 54"/>
                  <a:gd name="T73" fmla="*/ 40 h 54"/>
                  <a:gd name="T74" fmla="*/ 3 w 54"/>
                  <a:gd name="T75" fmla="*/ 37 h 54"/>
                  <a:gd name="T76" fmla="*/ 1 w 54"/>
                  <a:gd name="T77" fmla="*/ 33 h 54"/>
                  <a:gd name="T78" fmla="*/ 0 w 54"/>
                  <a:gd name="T79" fmla="*/ 30 h 54"/>
                  <a:gd name="T80" fmla="*/ 0 w 54"/>
                  <a:gd name="T81" fmla="*/ 24 h 54"/>
                  <a:gd name="T82" fmla="*/ 1 w 54"/>
                  <a:gd name="T83" fmla="*/ 24 h 54"/>
                  <a:gd name="T84" fmla="*/ 1 w 54"/>
                  <a:gd name="T85" fmla="*/ 19 h 54"/>
                  <a:gd name="T86" fmla="*/ 3 w 54"/>
                  <a:gd name="T87" fmla="*/ 18 h 54"/>
                  <a:gd name="T88" fmla="*/ 3 w 54"/>
                  <a:gd name="T89" fmla="*/ 16 h 54"/>
                  <a:gd name="T90" fmla="*/ 5 w 54"/>
                  <a:gd name="T91" fmla="*/ 16 h 54"/>
                  <a:gd name="T92" fmla="*/ 5 w 54"/>
                  <a:gd name="T93" fmla="*/ 13 h 54"/>
                  <a:gd name="T94" fmla="*/ 6 w 54"/>
                  <a:gd name="T95" fmla="*/ 11 h 54"/>
                  <a:gd name="T96" fmla="*/ 9 w 54"/>
                  <a:gd name="T97" fmla="*/ 6 h 54"/>
                  <a:gd name="T98" fmla="*/ 13 w 54"/>
                  <a:gd name="T99" fmla="*/ 5 h 54"/>
                  <a:gd name="T100" fmla="*/ 14 w 54"/>
                  <a:gd name="T101" fmla="*/ 3 h 54"/>
                  <a:gd name="T102" fmla="*/ 17 w 54"/>
                  <a:gd name="T103" fmla="*/ 2 h 54"/>
                  <a:gd name="T104" fmla="*/ 21 w 54"/>
                  <a:gd name="T10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54">
                    <a:moveTo>
                      <a:pt x="21" y="0"/>
                    </a:moveTo>
                    <a:lnTo>
                      <a:pt x="35" y="0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4" y="5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4" y="16"/>
                    </a:lnTo>
                    <a:lnTo>
                      <a:pt x="54" y="19"/>
                    </a:lnTo>
                    <a:lnTo>
                      <a:pt x="54" y="33"/>
                    </a:lnTo>
                    <a:lnTo>
                      <a:pt x="54" y="37"/>
                    </a:lnTo>
                    <a:lnTo>
                      <a:pt x="51" y="40"/>
                    </a:lnTo>
                    <a:lnTo>
                      <a:pt x="49" y="43"/>
                    </a:lnTo>
                    <a:lnTo>
                      <a:pt x="46" y="46"/>
                    </a:lnTo>
                    <a:lnTo>
                      <a:pt x="44" y="49"/>
                    </a:lnTo>
                    <a:lnTo>
                      <a:pt x="41" y="49"/>
                    </a:lnTo>
                    <a:lnTo>
                      <a:pt x="40" y="51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0" y="53"/>
                    </a:lnTo>
                    <a:lnTo>
                      <a:pt x="28" y="54"/>
                    </a:lnTo>
                    <a:lnTo>
                      <a:pt x="25" y="53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6" y="43"/>
                    </a:lnTo>
                    <a:lnTo>
                      <a:pt x="5" y="40"/>
                    </a:lnTo>
                    <a:lnTo>
                      <a:pt x="3" y="37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6" name="Line 5589"/>
              <p:cNvSpPr>
                <a:spLocks noChangeShapeType="1"/>
              </p:cNvSpPr>
              <p:nvPr/>
            </p:nvSpPr>
            <p:spPr bwMode="auto">
              <a:xfrm flipH="1">
                <a:off x="10499" y="16280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7" name="Line 5590"/>
              <p:cNvSpPr>
                <a:spLocks noChangeShapeType="1"/>
              </p:cNvSpPr>
              <p:nvPr/>
            </p:nvSpPr>
            <p:spPr bwMode="auto">
              <a:xfrm flipH="1">
                <a:off x="10497" y="1628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8" name="Line 5591"/>
              <p:cNvSpPr>
                <a:spLocks noChangeShapeType="1"/>
              </p:cNvSpPr>
              <p:nvPr/>
            </p:nvSpPr>
            <p:spPr bwMode="auto">
              <a:xfrm flipH="1">
                <a:off x="10496" y="1628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9" name="Line 5592"/>
              <p:cNvSpPr>
                <a:spLocks noChangeShapeType="1"/>
              </p:cNvSpPr>
              <p:nvPr/>
            </p:nvSpPr>
            <p:spPr bwMode="auto">
              <a:xfrm flipH="1">
                <a:off x="10495" y="1628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0" name="Line 5593"/>
              <p:cNvSpPr>
                <a:spLocks noChangeShapeType="1"/>
              </p:cNvSpPr>
              <p:nvPr/>
            </p:nvSpPr>
            <p:spPr bwMode="auto">
              <a:xfrm flipH="1">
                <a:off x="10493" y="1628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1" name="Line 5594"/>
              <p:cNvSpPr>
                <a:spLocks noChangeShapeType="1"/>
              </p:cNvSpPr>
              <p:nvPr/>
            </p:nvSpPr>
            <p:spPr bwMode="auto">
              <a:xfrm flipH="1">
                <a:off x="10492" y="1628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2" name="Line 5595"/>
              <p:cNvSpPr>
                <a:spLocks noChangeShapeType="1"/>
              </p:cNvSpPr>
              <p:nvPr/>
            </p:nvSpPr>
            <p:spPr bwMode="auto">
              <a:xfrm flipH="1">
                <a:off x="10491" y="1628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3" name="Line 5596"/>
              <p:cNvSpPr>
                <a:spLocks noChangeShapeType="1"/>
              </p:cNvSpPr>
              <p:nvPr/>
            </p:nvSpPr>
            <p:spPr bwMode="auto">
              <a:xfrm>
                <a:off x="10491" y="1628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4" name="Line 5597"/>
              <p:cNvSpPr>
                <a:spLocks noChangeShapeType="1"/>
              </p:cNvSpPr>
              <p:nvPr/>
            </p:nvSpPr>
            <p:spPr bwMode="auto">
              <a:xfrm flipH="1">
                <a:off x="10490" y="1628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5" name="Line 5598"/>
              <p:cNvSpPr>
                <a:spLocks noChangeShapeType="1"/>
              </p:cNvSpPr>
              <p:nvPr/>
            </p:nvSpPr>
            <p:spPr bwMode="auto">
              <a:xfrm>
                <a:off x="10490" y="1628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6" name="Line 5599"/>
              <p:cNvSpPr>
                <a:spLocks noChangeShapeType="1"/>
              </p:cNvSpPr>
              <p:nvPr/>
            </p:nvSpPr>
            <p:spPr bwMode="auto">
              <a:xfrm flipH="1">
                <a:off x="10489" y="1628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7" name="Line 5600"/>
              <p:cNvSpPr>
                <a:spLocks noChangeShapeType="1"/>
              </p:cNvSpPr>
              <p:nvPr/>
            </p:nvSpPr>
            <p:spPr bwMode="auto">
              <a:xfrm>
                <a:off x="10489" y="1629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8" name="Line 5601"/>
              <p:cNvSpPr>
                <a:spLocks noChangeShapeType="1"/>
              </p:cNvSpPr>
              <p:nvPr/>
            </p:nvSpPr>
            <p:spPr bwMode="auto">
              <a:xfrm flipH="1">
                <a:off x="10488" y="1629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9" name="Line 5602"/>
              <p:cNvSpPr>
                <a:spLocks noChangeShapeType="1"/>
              </p:cNvSpPr>
              <p:nvPr/>
            </p:nvSpPr>
            <p:spPr bwMode="auto">
              <a:xfrm>
                <a:off x="10488" y="16292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0" name="Line 5603"/>
              <p:cNvSpPr>
                <a:spLocks noChangeShapeType="1"/>
              </p:cNvSpPr>
              <p:nvPr/>
            </p:nvSpPr>
            <p:spPr bwMode="auto">
              <a:xfrm>
                <a:off x="10488" y="1629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1" name="Line 5604"/>
              <p:cNvSpPr>
                <a:spLocks noChangeShapeType="1"/>
              </p:cNvSpPr>
              <p:nvPr/>
            </p:nvSpPr>
            <p:spPr bwMode="auto">
              <a:xfrm>
                <a:off x="10489" y="1629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2" name="Line 5605"/>
              <p:cNvSpPr>
                <a:spLocks noChangeShapeType="1"/>
              </p:cNvSpPr>
              <p:nvPr/>
            </p:nvSpPr>
            <p:spPr bwMode="auto">
              <a:xfrm>
                <a:off x="10490" y="162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3" name="Line 5606"/>
              <p:cNvSpPr>
                <a:spLocks noChangeShapeType="1"/>
              </p:cNvSpPr>
              <p:nvPr/>
            </p:nvSpPr>
            <p:spPr bwMode="auto">
              <a:xfrm>
                <a:off x="10491" y="1630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4" name="Line 5607"/>
              <p:cNvSpPr>
                <a:spLocks noChangeShapeType="1"/>
              </p:cNvSpPr>
              <p:nvPr/>
            </p:nvSpPr>
            <p:spPr bwMode="auto">
              <a:xfrm>
                <a:off x="10492" y="163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5" name="Line 5608"/>
              <p:cNvSpPr>
                <a:spLocks noChangeShapeType="1"/>
              </p:cNvSpPr>
              <p:nvPr/>
            </p:nvSpPr>
            <p:spPr bwMode="auto">
              <a:xfrm>
                <a:off x="10493" y="1630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6" name="Line 5609"/>
              <p:cNvSpPr>
                <a:spLocks noChangeShapeType="1"/>
              </p:cNvSpPr>
              <p:nvPr/>
            </p:nvSpPr>
            <p:spPr bwMode="auto">
              <a:xfrm>
                <a:off x="10495" y="1630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7" name="Line 5610"/>
              <p:cNvSpPr>
                <a:spLocks noChangeShapeType="1"/>
              </p:cNvSpPr>
              <p:nvPr/>
            </p:nvSpPr>
            <p:spPr bwMode="auto">
              <a:xfrm>
                <a:off x="10496" y="1630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8" name="Line 5611"/>
              <p:cNvSpPr>
                <a:spLocks noChangeShapeType="1"/>
              </p:cNvSpPr>
              <p:nvPr/>
            </p:nvSpPr>
            <p:spPr bwMode="auto">
              <a:xfrm>
                <a:off x="10497" y="1630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9" name="Line 5612"/>
              <p:cNvSpPr>
                <a:spLocks noChangeShapeType="1"/>
              </p:cNvSpPr>
              <p:nvPr/>
            </p:nvSpPr>
            <p:spPr bwMode="auto">
              <a:xfrm>
                <a:off x="10497" y="1630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0" name="Line 5613"/>
              <p:cNvSpPr>
                <a:spLocks noChangeShapeType="1"/>
              </p:cNvSpPr>
              <p:nvPr/>
            </p:nvSpPr>
            <p:spPr bwMode="auto">
              <a:xfrm>
                <a:off x="10498" y="1630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1" name="Line 5614"/>
              <p:cNvSpPr>
                <a:spLocks noChangeShapeType="1"/>
              </p:cNvSpPr>
              <p:nvPr/>
            </p:nvSpPr>
            <p:spPr bwMode="auto">
              <a:xfrm>
                <a:off x="10499" y="1630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2" name="Line 5615"/>
              <p:cNvSpPr>
                <a:spLocks noChangeShapeType="1"/>
              </p:cNvSpPr>
              <p:nvPr/>
            </p:nvSpPr>
            <p:spPr bwMode="auto">
              <a:xfrm>
                <a:off x="10501" y="163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3" name="Line 5616"/>
              <p:cNvSpPr>
                <a:spLocks noChangeShapeType="1"/>
              </p:cNvSpPr>
              <p:nvPr/>
            </p:nvSpPr>
            <p:spPr bwMode="auto">
              <a:xfrm flipV="1">
                <a:off x="10503" y="163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4" name="Line 5617"/>
              <p:cNvSpPr>
                <a:spLocks noChangeShapeType="1"/>
              </p:cNvSpPr>
              <p:nvPr/>
            </p:nvSpPr>
            <p:spPr bwMode="auto">
              <a:xfrm>
                <a:off x="10504" y="1630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5" name="Line 5618"/>
              <p:cNvSpPr>
                <a:spLocks noChangeShapeType="1"/>
              </p:cNvSpPr>
              <p:nvPr/>
            </p:nvSpPr>
            <p:spPr bwMode="auto">
              <a:xfrm>
                <a:off x="10506" y="1630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6" name="Line 5619"/>
              <p:cNvSpPr>
                <a:spLocks noChangeShapeType="1"/>
              </p:cNvSpPr>
              <p:nvPr/>
            </p:nvSpPr>
            <p:spPr bwMode="auto">
              <a:xfrm>
                <a:off x="10507" y="1630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7" name="Line 5620"/>
              <p:cNvSpPr>
                <a:spLocks noChangeShapeType="1"/>
              </p:cNvSpPr>
              <p:nvPr/>
            </p:nvSpPr>
            <p:spPr bwMode="auto">
              <a:xfrm flipV="1">
                <a:off x="10508" y="1630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8" name="Line 5621"/>
              <p:cNvSpPr>
                <a:spLocks noChangeShapeType="1"/>
              </p:cNvSpPr>
              <p:nvPr/>
            </p:nvSpPr>
            <p:spPr bwMode="auto">
              <a:xfrm flipV="1">
                <a:off x="10508" y="1630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9" name="Line 5622"/>
              <p:cNvSpPr>
                <a:spLocks noChangeShapeType="1"/>
              </p:cNvSpPr>
              <p:nvPr/>
            </p:nvSpPr>
            <p:spPr bwMode="auto">
              <a:xfrm>
                <a:off x="10509" y="1630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0" name="Line 5623"/>
              <p:cNvSpPr>
                <a:spLocks noChangeShapeType="1"/>
              </p:cNvSpPr>
              <p:nvPr/>
            </p:nvSpPr>
            <p:spPr bwMode="auto">
              <a:xfrm flipV="1">
                <a:off x="10511" y="1630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1" name="Line 5624"/>
              <p:cNvSpPr>
                <a:spLocks noChangeShapeType="1"/>
              </p:cNvSpPr>
              <p:nvPr/>
            </p:nvSpPr>
            <p:spPr bwMode="auto">
              <a:xfrm flipV="1">
                <a:off x="10511" y="1630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2" name="Line 5625"/>
              <p:cNvSpPr>
                <a:spLocks noChangeShapeType="1"/>
              </p:cNvSpPr>
              <p:nvPr/>
            </p:nvSpPr>
            <p:spPr bwMode="auto">
              <a:xfrm flipV="1">
                <a:off x="10513" y="1630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3" name="Line 5626"/>
              <p:cNvSpPr>
                <a:spLocks noChangeShapeType="1"/>
              </p:cNvSpPr>
              <p:nvPr/>
            </p:nvSpPr>
            <p:spPr bwMode="auto">
              <a:xfrm flipV="1">
                <a:off x="10514" y="162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4" name="Line 5627"/>
              <p:cNvSpPr>
                <a:spLocks noChangeShapeType="1"/>
              </p:cNvSpPr>
              <p:nvPr/>
            </p:nvSpPr>
            <p:spPr bwMode="auto">
              <a:xfrm flipV="1">
                <a:off x="10515" y="1629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5" name="Line 5628"/>
              <p:cNvSpPr>
                <a:spLocks noChangeShapeType="1"/>
              </p:cNvSpPr>
              <p:nvPr/>
            </p:nvSpPr>
            <p:spPr bwMode="auto">
              <a:xfrm flipV="1">
                <a:off x="10515" y="16290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6" name="Line 5629"/>
              <p:cNvSpPr>
                <a:spLocks noChangeShapeType="1"/>
              </p:cNvSpPr>
              <p:nvPr/>
            </p:nvSpPr>
            <p:spPr bwMode="auto">
              <a:xfrm flipV="1">
                <a:off x="10515" y="1628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7" name="Line 5630"/>
              <p:cNvSpPr>
                <a:spLocks noChangeShapeType="1"/>
              </p:cNvSpPr>
              <p:nvPr/>
            </p:nvSpPr>
            <p:spPr bwMode="auto">
              <a:xfrm flipH="1" flipV="1">
                <a:off x="10514" y="1628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8" name="Line 5631"/>
              <p:cNvSpPr>
                <a:spLocks noChangeShapeType="1"/>
              </p:cNvSpPr>
              <p:nvPr/>
            </p:nvSpPr>
            <p:spPr bwMode="auto">
              <a:xfrm flipV="1">
                <a:off x="10514" y="1628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9" name="Line 5632"/>
              <p:cNvSpPr>
                <a:spLocks noChangeShapeType="1"/>
              </p:cNvSpPr>
              <p:nvPr/>
            </p:nvSpPr>
            <p:spPr bwMode="auto">
              <a:xfrm flipH="1">
                <a:off x="10513" y="1628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0" name="Line 5633"/>
              <p:cNvSpPr>
                <a:spLocks noChangeShapeType="1"/>
              </p:cNvSpPr>
              <p:nvPr/>
            </p:nvSpPr>
            <p:spPr bwMode="auto">
              <a:xfrm flipH="1" flipV="1">
                <a:off x="10512" y="1628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1" name="Line 5634"/>
              <p:cNvSpPr>
                <a:spLocks noChangeShapeType="1"/>
              </p:cNvSpPr>
              <p:nvPr/>
            </p:nvSpPr>
            <p:spPr bwMode="auto">
              <a:xfrm flipH="1" flipV="1">
                <a:off x="10511" y="1628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2" name="Line 5635"/>
              <p:cNvSpPr>
                <a:spLocks noChangeShapeType="1"/>
              </p:cNvSpPr>
              <p:nvPr/>
            </p:nvSpPr>
            <p:spPr bwMode="auto">
              <a:xfrm>
                <a:off x="10511" y="16283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3" name="Line 5636"/>
              <p:cNvSpPr>
                <a:spLocks noChangeShapeType="1"/>
              </p:cNvSpPr>
              <p:nvPr/>
            </p:nvSpPr>
            <p:spPr bwMode="auto">
              <a:xfrm flipH="1" flipV="1">
                <a:off x="10511" y="1628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4" name="Line 5637"/>
              <p:cNvSpPr>
                <a:spLocks noChangeShapeType="1"/>
              </p:cNvSpPr>
              <p:nvPr/>
            </p:nvSpPr>
            <p:spPr bwMode="auto">
              <a:xfrm flipH="1" flipV="1">
                <a:off x="10510" y="1628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5" name="Line 5638"/>
              <p:cNvSpPr>
                <a:spLocks noChangeShapeType="1"/>
              </p:cNvSpPr>
              <p:nvPr/>
            </p:nvSpPr>
            <p:spPr bwMode="auto">
              <a:xfrm flipH="1">
                <a:off x="10509" y="1628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6" name="Line 5639"/>
              <p:cNvSpPr>
                <a:spLocks noChangeShapeType="1"/>
              </p:cNvSpPr>
              <p:nvPr/>
            </p:nvSpPr>
            <p:spPr bwMode="auto">
              <a:xfrm flipH="1" flipV="1">
                <a:off x="10508" y="1628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7" name="Line 5640"/>
              <p:cNvSpPr>
                <a:spLocks noChangeShapeType="1"/>
              </p:cNvSpPr>
              <p:nvPr/>
            </p:nvSpPr>
            <p:spPr bwMode="auto">
              <a:xfrm flipH="1" flipV="1">
                <a:off x="10506" y="1628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8" name="Line 5641"/>
              <p:cNvSpPr>
                <a:spLocks noChangeShapeType="1"/>
              </p:cNvSpPr>
              <p:nvPr/>
            </p:nvSpPr>
            <p:spPr bwMode="auto">
              <a:xfrm flipH="1">
                <a:off x="10503" y="16280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9" name="Freeform 5642"/>
              <p:cNvSpPr>
                <a:spLocks/>
              </p:cNvSpPr>
              <p:nvPr/>
            </p:nvSpPr>
            <p:spPr bwMode="auto">
              <a:xfrm>
                <a:off x="10533" y="16422"/>
                <a:ext cx="27" cy="27"/>
              </a:xfrm>
              <a:custGeom>
                <a:avLst/>
                <a:gdLst>
                  <a:gd name="T0" fmla="*/ 24 w 54"/>
                  <a:gd name="T1" fmla="*/ 0 h 54"/>
                  <a:gd name="T2" fmla="*/ 30 w 54"/>
                  <a:gd name="T3" fmla="*/ 0 h 54"/>
                  <a:gd name="T4" fmla="*/ 33 w 54"/>
                  <a:gd name="T5" fmla="*/ 0 h 54"/>
                  <a:gd name="T6" fmla="*/ 38 w 54"/>
                  <a:gd name="T7" fmla="*/ 0 h 54"/>
                  <a:gd name="T8" fmla="*/ 40 w 54"/>
                  <a:gd name="T9" fmla="*/ 3 h 54"/>
                  <a:gd name="T10" fmla="*/ 41 w 54"/>
                  <a:gd name="T11" fmla="*/ 4 h 54"/>
                  <a:gd name="T12" fmla="*/ 43 w 54"/>
                  <a:gd name="T13" fmla="*/ 4 h 54"/>
                  <a:gd name="T14" fmla="*/ 44 w 54"/>
                  <a:gd name="T15" fmla="*/ 4 h 54"/>
                  <a:gd name="T16" fmla="*/ 46 w 54"/>
                  <a:gd name="T17" fmla="*/ 6 h 54"/>
                  <a:gd name="T18" fmla="*/ 46 w 54"/>
                  <a:gd name="T19" fmla="*/ 8 h 54"/>
                  <a:gd name="T20" fmla="*/ 48 w 54"/>
                  <a:gd name="T21" fmla="*/ 9 h 54"/>
                  <a:gd name="T22" fmla="*/ 49 w 54"/>
                  <a:gd name="T23" fmla="*/ 11 h 54"/>
                  <a:gd name="T24" fmla="*/ 51 w 54"/>
                  <a:gd name="T25" fmla="*/ 12 h 54"/>
                  <a:gd name="T26" fmla="*/ 52 w 54"/>
                  <a:gd name="T27" fmla="*/ 15 h 54"/>
                  <a:gd name="T28" fmla="*/ 54 w 54"/>
                  <a:gd name="T29" fmla="*/ 19 h 54"/>
                  <a:gd name="T30" fmla="*/ 54 w 54"/>
                  <a:gd name="T31" fmla="*/ 33 h 54"/>
                  <a:gd name="T32" fmla="*/ 52 w 54"/>
                  <a:gd name="T33" fmla="*/ 36 h 54"/>
                  <a:gd name="T34" fmla="*/ 51 w 54"/>
                  <a:gd name="T35" fmla="*/ 39 h 54"/>
                  <a:gd name="T36" fmla="*/ 48 w 54"/>
                  <a:gd name="T37" fmla="*/ 41 h 54"/>
                  <a:gd name="T38" fmla="*/ 46 w 54"/>
                  <a:gd name="T39" fmla="*/ 46 h 54"/>
                  <a:gd name="T40" fmla="*/ 43 w 54"/>
                  <a:gd name="T41" fmla="*/ 47 h 54"/>
                  <a:gd name="T42" fmla="*/ 41 w 54"/>
                  <a:gd name="T43" fmla="*/ 50 h 54"/>
                  <a:gd name="T44" fmla="*/ 38 w 54"/>
                  <a:gd name="T45" fmla="*/ 50 h 54"/>
                  <a:gd name="T46" fmla="*/ 38 w 54"/>
                  <a:gd name="T47" fmla="*/ 50 h 54"/>
                  <a:gd name="T48" fmla="*/ 35 w 54"/>
                  <a:gd name="T49" fmla="*/ 50 h 54"/>
                  <a:gd name="T50" fmla="*/ 33 w 54"/>
                  <a:gd name="T51" fmla="*/ 52 h 54"/>
                  <a:gd name="T52" fmla="*/ 32 w 54"/>
                  <a:gd name="T53" fmla="*/ 52 h 54"/>
                  <a:gd name="T54" fmla="*/ 30 w 54"/>
                  <a:gd name="T55" fmla="*/ 54 h 54"/>
                  <a:gd name="T56" fmla="*/ 24 w 54"/>
                  <a:gd name="T57" fmla="*/ 54 h 54"/>
                  <a:gd name="T58" fmla="*/ 21 w 54"/>
                  <a:gd name="T59" fmla="*/ 52 h 54"/>
                  <a:gd name="T60" fmla="*/ 21 w 54"/>
                  <a:gd name="T61" fmla="*/ 52 h 54"/>
                  <a:gd name="T62" fmla="*/ 17 w 54"/>
                  <a:gd name="T63" fmla="*/ 50 h 54"/>
                  <a:gd name="T64" fmla="*/ 16 w 54"/>
                  <a:gd name="T65" fmla="*/ 50 h 54"/>
                  <a:gd name="T66" fmla="*/ 16 w 54"/>
                  <a:gd name="T67" fmla="*/ 50 h 54"/>
                  <a:gd name="T68" fmla="*/ 13 w 54"/>
                  <a:gd name="T69" fmla="*/ 50 h 54"/>
                  <a:gd name="T70" fmla="*/ 11 w 54"/>
                  <a:gd name="T71" fmla="*/ 47 h 54"/>
                  <a:gd name="T72" fmla="*/ 8 w 54"/>
                  <a:gd name="T73" fmla="*/ 46 h 54"/>
                  <a:gd name="T74" fmla="*/ 5 w 54"/>
                  <a:gd name="T75" fmla="*/ 41 h 54"/>
                  <a:gd name="T76" fmla="*/ 3 w 54"/>
                  <a:gd name="T77" fmla="*/ 39 h 54"/>
                  <a:gd name="T78" fmla="*/ 1 w 54"/>
                  <a:gd name="T79" fmla="*/ 36 h 54"/>
                  <a:gd name="T80" fmla="*/ 0 w 54"/>
                  <a:gd name="T81" fmla="*/ 33 h 54"/>
                  <a:gd name="T82" fmla="*/ 0 w 54"/>
                  <a:gd name="T83" fmla="*/ 28 h 54"/>
                  <a:gd name="T84" fmla="*/ 0 w 54"/>
                  <a:gd name="T85" fmla="*/ 25 h 54"/>
                  <a:gd name="T86" fmla="*/ 0 w 54"/>
                  <a:gd name="T87" fmla="*/ 25 h 54"/>
                  <a:gd name="T88" fmla="*/ 0 w 54"/>
                  <a:gd name="T89" fmla="*/ 22 h 54"/>
                  <a:gd name="T90" fmla="*/ 0 w 54"/>
                  <a:gd name="T91" fmla="*/ 19 h 54"/>
                  <a:gd name="T92" fmla="*/ 1 w 54"/>
                  <a:gd name="T93" fmla="*/ 17 h 54"/>
                  <a:gd name="T94" fmla="*/ 1 w 54"/>
                  <a:gd name="T95" fmla="*/ 15 h 54"/>
                  <a:gd name="T96" fmla="*/ 3 w 54"/>
                  <a:gd name="T97" fmla="*/ 14 h 54"/>
                  <a:gd name="T98" fmla="*/ 3 w 54"/>
                  <a:gd name="T99" fmla="*/ 12 h 54"/>
                  <a:gd name="T100" fmla="*/ 5 w 54"/>
                  <a:gd name="T101" fmla="*/ 9 h 54"/>
                  <a:gd name="T102" fmla="*/ 8 w 54"/>
                  <a:gd name="T103" fmla="*/ 6 h 54"/>
                  <a:gd name="T104" fmla="*/ 11 w 54"/>
                  <a:gd name="T105" fmla="*/ 4 h 54"/>
                  <a:gd name="T106" fmla="*/ 13 w 54"/>
                  <a:gd name="T107" fmla="*/ 3 h 54"/>
                  <a:gd name="T108" fmla="*/ 16 w 54"/>
                  <a:gd name="T109" fmla="*/ 0 h 54"/>
                  <a:gd name="T110" fmla="*/ 21 w 54"/>
                  <a:gd name="T111" fmla="*/ 0 h 54"/>
                  <a:gd name="T112" fmla="*/ 24 w 54"/>
                  <a:gd name="T1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" h="54">
                    <a:moveTo>
                      <a:pt x="24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0" y="3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8" y="9"/>
                    </a:lnTo>
                    <a:lnTo>
                      <a:pt x="49" y="11"/>
                    </a:lnTo>
                    <a:lnTo>
                      <a:pt x="51" y="12"/>
                    </a:lnTo>
                    <a:lnTo>
                      <a:pt x="52" y="15"/>
                    </a:lnTo>
                    <a:lnTo>
                      <a:pt x="54" y="19"/>
                    </a:lnTo>
                    <a:lnTo>
                      <a:pt x="54" y="33"/>
                    </a:lnTo>
                    <a:lnTo>
                      <a:pt x="52" y="36"/>
                    </a:lnTo>
                    <a:lnTo>
                      <a:pt x="51" y="39"/>
                    </a:lnTo>
                    <a:lnTo>
                      <a:pt x="48" y="41"/>
                    </a:lnTo>
                    <a:lnTo>
                      <a:pt x="46" y="46"/>
                    </a:lnTo>
                    <a:lnTo>
                      <a:pt x="43" y="47"/>
                    </a:lnTo>
                    <a:lnTo>
                      <a:pt x="41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3" y="50"/>
                    </a:lnTo>
                    <a:lnTo>
                      <a:pt x="11" y="47"/>
                    </a:lnTo>
                    <a:lnTo>
                      <a:pt x="8" y="46"/>
                    </a:lnTo>
                    <a:lnTo>
                      <a:pt x="5" y="41"/>
                    </a:lnTo>
                    <a:lnTo>
                      <a:pt x="3" y="39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0" name="Line 5643"/>
              <p:cNvSpPr>
                <a:spLocks noChangeShapeType="1"/>
              </p:cNvSpPr>
              <p:nvPr/>
            </p:nvSpPr>
            <p:spPr bwMode="auto">
              <a:xfrm flipH="1">
                <a:off x="10545" y="1642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1" name="Line 5644"/>
              <p:cNvSpPr>
                <a:spLocks noChangeShapeType="1"/>
              </p:cNvSpPr>
              <p:nvPr/>
            </p:nvSpPr>
            <p:spPr bwMode="auto">
              <a:xfrm flipH="1">
                <a:off x="10543" y="1642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2" name="Line 5645"/>
              <p:cNvSpPr>
                <a:spLocks noChangeShapeType="1"/>
              </p:cNvSpPr>
              <p:nvPr/>
            </p:nvSpPr>
            <p:spPr bwMode="auto">
              <a:xfrm flipH="1">
                <a:off x="10541" y="1642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3" name="Line 5646"/>
              <p:cNvSpPr>
                <a:spLocks noChangeShapeType="1"/>
              </p:cNvSpPr>
              <p:nvPr/>
            </p:nvSpPr>
            <p:spPr bwMode="auto">
              <a:xfrm flipH="1">
                <a:off x="10539" y="1642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4" name="Line 5647"/>
              <p:cNvSpPr>
                <a:spLocks noChangeShapeType="1"/>
              </p:cNvSpPr>
              <p:nvPr/>
            </p:nvSpPr>
            <p:spPr bwMode="auto">
              <a:xfrm flipH="1">
                <a:off x="10538" y="1642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5" name="Line 5648"/>
              <p:cNvSpPr>
                <a:spLocks noChangeShapeType="1"/>
              </p:cNvSpPr>
              <p:nvPr/>
            </p:nvSpPr>
            <p:spPr bwMode="auto">
              <a:xfrm flipH="1">
                <a:off x="10537" y="1642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6" name="Line 5649"/>
              <p:cNvSpPr>
                <a:spLocks noChangeShapeType="1"/>
              </p:cNvSpPr>
              <p:nvPr/>
            </p:nvSpPr>
            <p:spPr bwMode="auto">
              <a:xfrm flipH="1">
                <a:off x="10535" y="16425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7" name="Line 5650"/>
              <p:cNvSpPr>
                <a:spLocks noChangeShapeType="1"/>
              </p:cNvSpPr>
              <p:nvPr/>
            </p:nvSpPr>
            <p:spPr bwMode="auto">
              <a:xfrm flipH="1">
                <a:off x="10535" y="1642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8" name="Line 5651"/>
              <p:cNvSpPr>
                <a:spLocks noChangeShapeType="1"/>
              </p:cNvSpPr>
              <p:nvPr/>
            </p:nvSpPr>
            <p:spPr bwMode="auto">
              <a:xfrm>
                <a:off x="10535" y="1642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9" name="Line 5652"/>
              <p:cNvSpPr>
                <a:spLocks noChangeShapeType="1"/>
              </p:cNvSpPr>
              <p:nvPr/>
            </p:nvSpPr>
            <p:spPr bwMode="auto">
              <a:xfrm flipH="1">
                <a:off x="10534" y="1642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0" name="Line 5653"/>
              <p:cNvSpPr>
                <a:spLocks noChangeShapeType="1"/>
              </p:cNvSpPr>
              <p:nvPr/>
            </p:nvSpPr>
            <p:spPr bwMode="auto">
              <a:xfrm>
                <a:off x="10534" y="1643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1" name="Line 5654"/>
              <p:cNvSpPr>
                <a:spLocks noChangeShapeType="1"/>
              </p:cNvSpPr>
              <p:nvPr/>
            </p:nvSpPr>
            <p:spPr bwMode="auto">
              <a:xfrm flipH="1">
                <a:off x="10533" y="164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2" name="Line 5655"/>
              <p:cNvSpPr>
                <a:spLocks noChangeShapeType="1"/>
              </p:cNvSpPr>
              <p:nvPr/>
            </p:nvSpPr>
            <p:spPr bwMode="auto">
              <a:xfrm>
                <a:off x="10533" y="1643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3" name="Line 5656"/>
              <p:cNvSpPr>
                <a:spLocks noChangeShapeType="1"/>
              </p:cNvSpPr>
              <p:nvPr/>
            </p:nvSpPr>
            <p:spPr bwMode="auto">
              <a:xfrm>
                <a:off x="10533" y="1643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4" name="Line 5657"/>
              <p:cNvSpPr>
                <a:spLocks noChangeShapeType="1"/>
              </p:cNvSpPr>
              <p:nvPr/>
            </p:nvSpPr>
            <p:spPr bwMode="auto">
              <a:xfrm>
                <a:off x="10533" y="1643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5" name="Line 5658"/>
              <p:cNvSpPr>
                <a:spLocks noChangeShapeType="1"/>
              </p:cNvSpPr>
              <p:nvPr/>
            </p:nvSpPr>
            <p:spPr bwMode="auto">
              <a:xfrm>
                <a:off x="10533" y="1643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6" name="Line 5659"/>
              <p:cNvSpPr>
                <a:spLocks noChangeShapeType="1"/>
              </p:cNvSpPr>
              <p:nvPr/>
            </p:nvSpPr>
            <p:spPr bwMode="auto">
              <a:xfrm>
                <a:off x="10533" y="1643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7" name="Line 5660"/>
              <p:cNvSpPr>
                <a:spLocks noChangeShapeType="1"/>
              </p:cNvSpPr>
              <p:nvPr/>
            </p:nvSpPr>
            <p:spPr bwMode="auto">
              <a:xfrm>
                <a:off x="10533" y="1643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8" name="Line 5661"/>
              <p:cNvSpPr>
                <a:spLocks noChangeShapeType="1"/>
              </p:cNvSpPr>
              <p:nvPr/>
            </p:nvSpPr>
            <p:spPr bwMode="auto">
              <a:xfrm>
                <a:off x="10534" y="1644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9" name="Line 5662"/>
              <p:cNvSpPr>
                <a:spLocks noChangeShapeType="1"/>
              </p:cNvSpPr>
              <p:nvPr/>
            </p:nvSpPr>
            <p:spPr bwMode="auto">
              <a:xfrm>
                <a:off x="10535" y="1644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0" name="Line 5663"/>
              <p:cNvSpPr>
                <a:spLocks noChangeShapeType="1"/>
              </p:cNvSpPr>
              <p:nvPr/>
            </p:nvSpPr>
            <p:spPr bwMode="auto">
              <a:xfrm>
                <a:off x="10535" y="1644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1" name="Line 5664"/>
              <p:cNvSpPr>
                <a:spLocks noChangeShapeType="1"/>
              </p:cNvSpPr>
              <p:nvPr/>
            </p:nvSpPr>
            <p:spPr bwMode="auto">
              <a:xfrm>
                <a:off x="10537" y="1644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2" name="Line 5665"/>
              <p:cNvSpPr>
                <a:spLocks noChangeShapeType="1"/>
              </p:cNvSpPr>
              <p:nvPr/>
            </p:nvSpPr>
            <p:spPr bwMode="auto">
              <a:xfrm>
                <a:off x="10538" y="1644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3" name="Line 5666"/>
              <p:cNvSpPr>
                <a:spLocks noChangeShapeType="1"/>
              </p:cNvSpPr>
              <p:nvPr/>
            </p:nvSpPr>
            <p:spPr bwMode="auto">
              <a:xfrm>
                <a:off x="10539" y="1644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4" name="Line 5667"/>
              <p:cNvSpPr>
                <a:spLocks noChangeShapeType="1"/>
              </p:cNvSpPr>
              <p:nvPr/>
            </p:nvSpPr>
            <p:spPr bwMode="auto">
              <a:xfrm>
                <a:off x="10541" y="1644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5" name="Line 5668"/>
              <p:cNvSpPr>
                <a:spLocks noChangeShapeType="1"/>
              </p:cNvSpPr>
              <p:nvPr/>
            </p:nvSpPr>
            <p:spPr bwMode="auto">
              <a:xfrm>
                <a:off x="10541" y="1644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86" name="Group 5870"/>
            <p:cNvGrpSpPr>
              <a:grpSpLocks/>
            </p:cNvGrpSpPr>
            <p:nvPr/>
          </p:nvGrpSpPr>
          <p:grpSpPr bwMode="auto">
            <a:xfrm>
              <a:off x="10542" y="16422"/>
              <a:ext cx="237" cy="538"/>
              <a:chOff x="10542" y="16422"/>
              <a:chExt cx="237" cy="538"/>
            </a:xfrm>
          </p:grpSpPr>
          <p:sp>
            <p:nvSpPr>
              <p:cNvPr id="5316" name="Line 5670"/>
              <p:cNvSpPr>
                <a:spLocks noChangeShapeType="1"/>
              </p:cNvSpPr>
              <p:nvPr/>
            </p:nvSpPr>
            <p:spPr bwMode="auto">
              <a:xfrm>
                <a:off x="10542" y="1644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7" name="Line 5671"/>
              <p:cNvSpPr>
                <a:spLocks noChangeShapeType="1"/>
              </p:cNvSpPr>
              <p:nvPr/>
            </p:nvSpPr>
            <p:spPr bwMode="auto">
              <a:xfrm>
                <a:off x="10543" y="1644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8" name="Line 5672"/>
              <p:cNvSpPr>
                <a:spLocks noChangeShapeType="1"/>
              </p:cNvSpPr>
              <p:nvPr/>
            </p:nvSpPr>
            <p:spPr bwMode="auto">
              <a:xfrm>
                <a:off x="10543" y="1644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9" name="Line 5673"/>
              <p:cNvSpPr>
                <a:spLocks noChangeShapeType="1"/>
              </p:cNvSpPr>
              <p:nvPr/>
            </p:nvSpPr>
            <p:spPr bwMode="auto">
              <a:xfrm>
                <a:off x="10545" y="16449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0" name="Line 5674"/>
              <p:cNvSpPr>
                <a:spLocks noChangeShapeType="1"/>
              </p:cNvSpPr>
              <p:nvPr/>
            </p:nvSpPr>
            <p:spPr bwMode="auto">
              <a:xfrm flipV="1">
                <a:off x="10548" y="1644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1" name="Line 5675"/>
              <p:cNvSpPr>
                <a:spLocks noChangeShapeType="1"/>
              </p:cNvSpPr>
              <p:nvPr/>
            </p:nvSpPr>
            <p:spPr bwMode="auto">
              <a:xfrm>
                <a:off x="10549" y="1644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2" name="Line 5676"/>
              <p:cNvSpPr>
                <a:spLocks noChangeShapeType="1"/>
              </p:cNvSpPr>
              <p:nvPr/>
            </p:nvSpPr>
            <p:spPr bwMode="auto">
              <a:xfrm flipV="1">
                <a:off x="10550" y="1644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3" name="Line 5677"/>
              <p:cNvSpPr>
                <a:spLocks noChangeShapeType="1"/>
              </p:cNvSpPr>
              <p:nvPr/>
            </p:nvSpPr>
            <p:spPr bwMode="auto">
              <a:xfrm>
                <a:off x="10550" y="1644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4" name="Line 5678"/>
              <p:cNvSpPr>
                <a:spLocks noChangeShapeType="1"/>
              </p:cNvSpPr>
              <p:nvPr/>
            </p:nvSpPr>
            <p:spPr bwMode="auto">
              <a:xfrm>
                <a:off x="10552" y="1644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5" name="Line 5679"/>
              <p:cNvSpPr>
                <a:spLocks noChangeShapeType="1"/>
              </p:cNvSpPr>
              <p:nvPr/>
            </p:nvSpPr>
            <p:spPr bwMode="auto">
              <a:xfrm>
                <a:off x="10552" y="1644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6" name="Line 5680"/>
              <p:cNvSpPr>
                <a:spLocks noChangeShapeType="1"/>
              </p:cNvSpPr>
              <p:nvPr/>
            </p:nvSpPr>
            <p:spPr bwMode="auto">
              <a:xfrm flipV="1">
                <a:off x="10554" y="1644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7" name="Line 5681"/>
              <p:cNvSpPr>
                <a:spLocks noChangeShapeType="1"/>
              </p:cNvSpPr>
              <p:nvPr/>
            </p:nvSpPr>
            <p:spPr bwMode="auto">
              <a:xfrm flipV="1">
                <a:off x="10554" y="1644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8" name="Line 5682"/>
              <p:cNvSpPr>
                <a:spLocks noChangeShapeType="1"/>
              </p:cNvSpPr>
              <p:nvPr/>
            </p:nvSpPr>
            <p:spPr bwMode="auto">
              <a:xfrm flipV="1">
                <a:off x="10556" y="1644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9" name="Line 5683"/>
              <p:cNvSpPr>
                <a:spLocks noChangeShapeType="1"/>
              </p:cNvSpPr>
              <p:nvPr/>
            </p:nvSpPr>
            <p:spPr bwMode="auto">
              <a:xfrm flipV="1">
                <a:off x="10557" y="1644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0" name="Line 5684"/>
              <p:cNvSpPr>
                <a:spLocks noChangeShapeType="1"/>
              </p:cNvSpPr>
              <p:nvPr/>
            </p:nvSpPr>
            <p:spPr bwMode="auto">
              <a:xfrm flipV="1">
                <a:off x="10558" y="1644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1" name="Line 5685"/>
              <p:cNvSpPr>
                <a:spLocks noChangeShapeType="1"/>
              </p:cNvSpPr>
              <p:nvPr/>
            </p:nvSpPr>
            <p:spPr bwMode="auto">
              <a:xfrm flipV="1">
                <a:off x="10559" y="1643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2" name="Line 5686"/>
              <p:cNvSpPr>
                <a:spLocks noChangeShapeType="1"/>
              </p:cNvSpPr>
              <p:nvPr/>
            </p:nvSpPr>
            <p:spPr bwMode="auto">
              <a:xfrm flipV="1">
                <a:off x="10560" y="16432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3" name="Line 5687"/>
              <p:cNvSpPr>
                <a:spLocks noChangeShapeType="1"/>
              </p:cNvSpPr>
              <p:nvPr/>
            </p:nvSpPr>
            <p:spPr bwMode="auto">
              <a:xfrm flipH="1" flipV="1">
                <a:off x="10559" y="1643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4" name="Line 5688"/>
              <p:cNvSpPr>
                <a:spLocks noChangeShapeType="1"/>
              </p:cNvSpPr>
              <p:nvPr/>
            </p:nvSpPr>
            <p:spPr bwMode="auto">
              <a:xfrm flipH="1" flipV="1">
                <a:off x="10558" y="1642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5" name="Line 5689"/>
              <p:cNvSpPr>
                <a:spLocks noChangeShapeType="1"/>
              </p:cNvSpPr>
              <p:nvPr/>
            </p:nvSpPr>
            <p:spPr bwMode="auto">
              <a:xfrm flipH="1" flipV="1">
                <a:off x="10558" y="1642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6" name="Line 5690"/>
              <p:cNvSpPr>
                <a:spLocks noChangeShapeType="1"/>
              </p:cNvSpPr>
              <p:nvPr/>
            </p:nvSpPr>
            <p:spPr bwMode="auto">
              <a:xfrm flipH="1" flipV="1">
                <a:off x="10557" y="1642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7" name="Line 5691"/>
              <p:cNvSpPr>
                <a:spLocks noChangeShapeType="1"/>
              </p:cNvSpPr>
              <p:nvPr/>
            </p:nvSpPr>
            <p:spPr bwMode="auto">
              <a:xfrm flipH="1" flipV="1">
                <a:off x="10556" y="1642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8" name="Line 5692"/>
              <p:cNvSpPr>
                <a:spLocks noChangeShapeType="1"/>
              </p:cNvSpPr>
              <p:nvPr/>
            </p:nvSpPr>
            <p:spPr bwMode="auto">
              <a:xfrm flipV="1">
                <a:off x="10556" y="1642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9" name="Line 5693"/>
              <p:cNvSpPr>
                <a:spLocks noChangeShapeType="1"/>
              </p:cNvSpPr>
              <p:nvPr/>
            </p:nvSpPr>
            <p:spPr bwMode="auto">
              <a:xfrm flipH="1" flipV="1">
                <a:off x="10555" y="1642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0" name="Line 5694"/>
              <p:cNvSpPr>
                <a:spLocks noChangeShapeType="1"/>
              </p:cNvSpPr>
              <p:nvPr/>
            </p:nvSpPr>
            <p:spPr bwMode="auto">
              <a:xfrm flipH="1">
                <a:off x="10554" y="1642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1" name="Line 5695"/>
              <p:cNvSpPr>
                <a:spLocks noChangeShapeType="1"/>
              </p:cNvSpPr>
              <p:nvPr/>
            </p:nvSpPr>
            <p:spPr bwMode="auto">
              <a:xfrm flipH="1">
                <a:off x="10554" y="1642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2" name="Line 5696"/>
              <p:cNvSpPr>
                <a:spLocks noChangeShapeType="1"/>
              </p:cNvSpPr>
              <p:nvPr/>
            </p:nvSpPr>
            <p:spPr bwMode="auto">
              <a:xfrm flipH="1" flipV="1">
                <a:off x="10553" y="1642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3" name="Line 5697"/>
              <p:cNvSpPr>
                <a:spLocks noChangeShapeType="1"/>
              </p:cNvSpPr>
              <p:nvPr/>
            </p:nvSpPr>
            <p:spPr bwMode="auto">
              <a:xfrm flipH="1" flipV="1">
                <a:off x="10552" y="1642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4" name="Line 5698"/>
              <p:cNvSpPr>
                <a:spLocks noChangeShapeType="1"/>
              </p:cNvSpPr>
              <p:nvPr/>
            </p:nvSpPr>
            <p:spPr bwMode="auto">
              <a:xfrm flipH="1">
                <a:off x="10550" y="1642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5" name="Line 5699"/>
              <p:cNvSpPr>
                <a:spLocks noChangeShapeType="1"/>
              </p:cNvSpPr>
              <p:nvPr/>
            </p:nvSpPr>
            <p:spPr bwMode="auto">
              <a:xfrm flipH="1">
                <a:off x="10548" y="1642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6" name="Line 5700"/>
              <p:cNvSpPr>
                <a:spLocks noChangeShapeType="1"/>
              </p:cNvSpPr>
              <p:nvPr/>
            </p:nvSpPr>
            <p:spPr bwMode="auto">
              <a:xfrm flipH="1">
                <a:off x="10546" y="1642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7" name="Freeform 5701"/>
              <p:cNvSpPr>
                <a:spLocks/>
              </p:cNvSpPr>
              <p:nvPr/>
            </p:nvSpPr>
            <p:spPr bwMode="auto">
              <a:xfrm>
                <a:off x="10587" y="16569"/>
                <a:ext cx="27" cy="27"/>
              </a:xfrm>
              <a:custGeom>
                <a:avLst/>
                <a:gdLst>
                  <a:gd name="T0" fmla="*/ 24 w 54"/>
                  <a:gd name="T1" fmla="*/ 0 h 54"/>
                  <a:gd name="T2" fmla="*/ 30 w 54"/>
                  <a:gd name="T3" fmla="*/ 0 h 54"/>
                  <a:gd name="T4" fmla="*/ 33 w 54"/>
                  <a:gd name="T5" fmla="*/ 0 h 54"/>
                  <a:gd name="T6" fmla="*/ 36 w 54"/>
                  <a:gd name="T7" fmla="*/ 1 h 54"/>
                  <a:gd name="T8" fmla="*/ 40 w 54"/>
                  <a:gd name="T9" fmla="*/ 3 h 54"/>
                  <a:gd name="T10" fmla="*/ 41 w 54"/>
                  <a:gd name="T11" fmla="*/ 4 h 54"/>
                  <a:gd name="T12" fmla="*/ 43 w 54"/>
                  <a:gd name="T13" fmla="*/ 4 h 54"/>
                  <a:gd name="T14" fmla="*/ 44 w 54"/>
                  <a:gd name="T15" fmla="*/ 6 h 54"/>
                  <a:gd name="T16" fmla="*/ 46 w 54"/>
                  <a:gd name="T17" fmla="*/ 8 h 54"/>
                  <a:gd name="T18" fmla="*/ 46 w 54"/>
                  <a:gd name="T19" fmla="*/ 9 h 54"/>
                  <a:gd name="T20" fmla="*/ 48 w 54"/>
                  <a:gd name="T21" fmla="*/ 9 h 54"/>
                  <a:gd name="T22" fmla="*/ 49 w 54"/>
                  <a:gd name="T23" fmla="*/ 12 h 54"/>
                  <a:gd name="T24" fmla="*/ 51 w 54"/>
                  <a:gd name="T25" fmla="*/ 12 h 54"/>
                  <a:gd name="T26" fmla="*/ 51 w 54"/>
                  <a:gd name="T27" fmla="*/ 17 h 54"/>
                  <a:gd name="T28" fmla="*/ 52 w 54"/>
                  <a:gd name="T29" fmla="*/ 20 h 54"/>
                  <a:gd name="T30" fmla="*/ 54 w 54"/>
                  <a:gd name="T31" fmla="*/ 23 h 54"/>
                  <a:gd name="T32" fmla="*/ 54 w 54"/>
                  <a:gd name="T33" fmla="*/ 30 h 54"/>
                  <a:gd name="T34" fmla="*/ 52 w 54"/>
                  <a:gd name="T35" fmla="*/ 33 h 54"/>
                  <a:gd name="T36" fmla="*/ 51 w 54"/>
                  <a:gd name="T37" fmla="*/ 36 h 54"/>
                  <a:gd name="T38" fmla="*/ 51 w 54"/>
                  <a:gd name="T39" fmla="*/ 39 h 54"/>
                  <a:gd name="T40" fmla="*/ 48 w 54"/>
                  <a:gd name="T41" fmla="*/ 43 h 54"/>
                  <a:gd name="T42" fmla="*/ 46 w 54"/>
                  <a:gd name="T43" fmla="*/ 46 h 54"/>
                  <a:gd name="T44" fmla="*/ 43 w 54"/>
                  <a:gd name="T45" fmla="*/ 47 h 54"/>
                  <a:gd name="T46" fmla="*/ 40 w 54"/>
                  <a:gd name="T47" fmla="*/ 50 h 54"/>
                  <a:gd name="T48" fmla="*/ 38 w 54"/>
                  <a:gd name="T49" fmla="*/ 50 h 54"/>
                  <a:gd name="T50" fmla="*/ 36 w 54"/>
                  <a:gd name="T51" fmla="*/ 50 h 54"/>
                  <a:gd name="T52" fmla="*/ 35 w 54"/>
                  <a:gd name="T53" fmla="*/ 52 h 54"/>
                  <a:gd name="T54" fmla="*/ 33 w 54"/>
                  <a:gd name="T55" fmla="*/ 52 h 54"/>
                  <a:gd name="T56" fmla="*/ 32 w 54"/>
                  <a:gd name="T57" fmla="*/ 54 h 54"/>
                  <a:gd name="T58" fmla="*/ 22 w 54"/>
                  <a:gd name="T59" fmla="*/ 54 h 54"/>
                  <a:gd name="T60" fmla="*/ 21 w 54"/>
                  <a:gd name="T61" fmla="*/ 52 h 54"/>
                  <a:gd name="T62" fmla="*/ 17 w 54"/>
                  <a:gd name="T63" fmla="*/ 52 h 54"/>
                  <a:gd name="T64" fmla="*/ 17 w 54"/>
                  <a:gd name="T65" fmla="*/ 50 h 54"/>
                  <a:gd name="T66" fmla="*/ 14 w 54"/>
                  <a:gd name="T67" fmla="*/ 50 h 54"/>
                  <a:gd name="T68" fmla="*/ 13 w 54"/>
                  <a:gd name="T69" fmla="*/ 50 h 54"/>
                  <a:gd name="T70" fmla="*/ 9 w 54"/>
                  <a:gd name="T71" fmla="*/ 47 h 54"/>
                  <a:gd name="T72" fmla="*/ 8 w 54"/>
                  <a:gd name="T73" fmla="*/ 46 h 54"/>
                  <a:gd name="T74" fmla="*/ 5 w 54"/>
                  <a:gd name="T75" fmla="*/ 43 h 54"/>
                  <a:gd name="T76" fmla="*/ 3 w 54"/>
                  <a:gd name="T77" fmla="*/ 39 h 54"/>
                  <a:gd name="T78" fmla="*/ 2 w 54"/>
                  <a:gd name="T79" fmla="*/ 36 h 54"/>
                  <a:gd name="T80" fmla="*/ 0 w 54"/>
                  <a:gd name="T81" fmla="*/ 33 h 54"/>
                  <a:gd name="T82" fmla="*/ 0 w 54"/>
                  <a:gd name="T83" fmla="*/ 30 h 54"/>
                  <a:gd name="T84" fmla="*/ 0 w 54"/>
                  <a:gd name="T85" fmla="*/ 20 h 54"/>
                  <a:gd name="T86" fmla="*/ 0 w 54"/>
                  <a:gd name="T87" fmla="*/ 20 h 54"/>
                  <a:gd name="T88" fmla="*/ 0 w 54"/>
                  <a:gd name="T89" fmla="*/ 17 h 54"/>
                  <a:gd name="T90" fmla="*/ 2 w 54"/>
                  <a:gd name="T91" fmla="*/ 17 h 54"/>
                  <a:gd name="T92" fmla="*/ 2 w 54"/>
                  <a:gd name="T93" fmla="*/ 14 h 54"/>
                  <a:gd name="T94" fmla="*/ 3 w 54"/>
                  <a:gd name="T95" fmla="*/ 12 h 54"/>
                  <a:gd name="T96" fmla="*/ 5 w 54"/>
                  <a:gd name="T97" fmla="*/ 9 h 54"/>
                  <a:gd name="T98" fmla="*/ 8 w 54"/>
                  <a:gd name="T99" fmla="*/ 8 h 54"/>
                  <a:gd name="T100" fmla="*/ 9 w 54"/>
                  <a:gd name="T101" fmla="*/ 4 h 54"/>
                  <a:gd name="T102" fmla="*/ 13 w 54"/>
                  <a:gd name="T103" fmla="*/ 3 h 54"/>
                  <a:gd name="T104" fmla="*/ 17 w 54"/>
                  <a:gd name="T105" fmla="*/ 1 h 54"/>
                  <a:gd name="T106" fmla="*/ 21 w 54"/>
                  <a:gd name="T107" fmla="*/ 0 h 54"/>
                  <a:gd name="T108" fmla="*/ 24 w 54"/>
                  <a:gd name="T10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54">
                    <a:moveTo>
                      <a:pt x="24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7"/>
                    </a:lnTo>
                    <a:lnTo>
                      <a:pt x="52" y="20"/>
                    </a:lnTo>
                    <a:lnTo>
                      <a:pt x="54" y="23"/>
                    </a:lnTo>
                    <a:lnTo>
                      <a:pt x="54" y="30"/>
                    </a:lnTo>
                    <a:lnTo>
                      <a:pt x="52" y="33"/>
                    </a:lnTo>
                    <a:lnTo>
                      <a:pt x="51" y="36"/>
                    </a:lnTo>
                    <a:lnTo>
                      <a:pt x="51" y="39"/>
                    </a:lnTo>
                    <a:lnTo>
                      <a:pt x="48" y="43"/>
                    </a:lnTo>
                    <a:lnTo>
                      <a:pt x="46" y="46"/>
                    </a:lnTo>
                    <a:lnTo>
                      <a:pt x="43" y="47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4"/>
                    </a:lnTo>
                    <a:lnTo>
                      <a:pt x="22" y="54"/>
                    </a:lnTo>
                    <a:lnTo>
                      <a:pt x="21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3" y="50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5" y="43"/>
                    </a:lnTo>
                    <a:lnTo>
                      <a:pt x="3" y="39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9" y="4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8" name="Line 5702"/>
              <p:cNvSpPr>
                <a:spLocks noChangeShapeType="1"/>
              </p:cNvSpPr>
              <p:nvPr/>
            </p:nvSpPr>
            <p:spPr bwMode="auto">
              <a:xfrm flipH="1">
                <a:off x="10599" y="1656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9" name="Line 5703"/>
              <p:cNvSpPr>
                <a:spLocks noChangeShapeType="1"/>
              </p:cNvSpPr>
              <p:nvPr/>
            </p:nvSpPr>
            <p:spPr bwMode="auto">
              <a:xfrm flipH="1">
                <a:off x="10597" y="1656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0" name="Line 5704"/>
              <p:cNvSpPr>
                <a:spLocks noChangeShapeType="1"/>
              </p:cNvSpPr>
              <p:nvPr/>
            </p:nvSpPr>
            <p:spPr bwMode="auto">
              <a:xfrm flipH="1">
                <a:off x="10596" y="1656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1" name="Line 5705"/>
              <p:cNvSpPr>
                <a:spLocks noChangeShapeType="1"/>
              </p:cNvSpPr>
              <p:nvPr/>
            </p:nvSpPr>
            <p:spPr bwMode="auto">
              <a:xfrm flipH="1">
                <a:off x="10593" y="16570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2" name="Line 5706"/>
              <p:cNvSpPr>
                <a:spLocks noChangeShapeType="1"/>
              </p:cNvSpPr>
              <p:nvPr/>
            </p:nvSpPr>
            <p:spPr bwMode="auto">
              <a:xfrm flipH="1">
                <a:off x="10592" y="1657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3" name="Line 5707"/>
              <p:cNvSpPr>
                <a:spLocks noChangeShapeType="1"/>
              </p:cNvSpPr>
              <p:nvPr/>
            </p:nvSpPr>
            <p:spPr bwMode="auto">
              <a:xfrm flipH="1">
                <a:off x="10591" y="165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4" name="Line 5708"/>
              <p:cNvSpPr>
                <a:spLocks noChangeShapeType="1"/>
              </p:cNvSpPr>
              <p:nvPr/>
            </p:nvSpPr>
            <p:spPr bwMode="auto">
              <a:xfrm flipH="1">
                <a:off x="10589" y="1657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5" name="Line 5709"/>
              <p:cNvSpPr>
                <a:spLocks noChangeShapeType="1"/>
              </p:cNvSpPr>
              <p:nvPr/>
            </p:nvSpPr>
            <p:spPr bwMode="auto">
              <a:xfrm flipH="1">
                <a:off x="10589" y="1657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6" name="Line 5710"/>
              <p:cNvSpPr>
                <a:spLocks noChangeShapeType="1"/>
              </p:cNvSpPr>
              <p:nvPr/>
            </p:nvSpPr>
            <p:spPr bwMode="auto">
              <a:xfrm flipH="1">
                <a:off x="10588" y="1657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7" name="Line 5711"/>
              <p:cNvSpPr>
                <a:spLocks noChangeShapeType="1"/>
              </p:cNvSpPr>
              <p:nvPr/>
            </p:nvSpPr>
            <p:spPr bwMode="auto">
              <a:xfrm>
                <a:off x="10588" y="1657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8" name="Line 5712"/>
              <p:cNvSpPr>
                <a:spLocks noChangeShapeType="1"/>
              </p:cNvSpPr>
              <p:nvPr/>
            </p:nvSpPr>
            <p:spPr bwMode="auto">
              <a:xfrm flipH="1">
                <a:off x="10587" y="165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9" name="Line 5713"/>
              <p:cNvSpPr>
                <a:spLocks noChangeShapeType="1"/>
              </p:cNvSpPr>
              <p:nvPr/>
            </p:nvSpPr>
            <p:spPr bwMode="auto">
              <a:xfrm>
                <a:off x="10587" y="1657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0" name="Line 5714"/>
              <p:cNvSpPr>
                <a:spLocks noChangeShapeType="1"/>
              </p:cNvSpPr>
              <p:nvPr/>
            </p:nvSpPr>
            <p:spPr bwMode="auto">
              <a:xfrm>
                <a:off x="10587" y="16580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1" name="Line 5715"/>
              <p:cNvSpPr>
                <a:spLocks noChangeShapeType="1"/>
              </p:cNvSpPr>
              <p:nvPr/>
            </p:nvSpPr>
            <p:spPr bwMode="auto">
              <a:xfrm>
                <a:off x="10587" y="16580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2" name="Line 5716"/>
              <p:cNvSpPr>
                <a:spLocks noChangeShapeType="1"/>
              </p:cNvSpPr>
              <p:nvPr/>
            </p:nvSpPr>
            <p:spPr bwMode="auto">
              <a:xfrm>
                <a:off x="10587" y="1658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3" name="Line 5717"/>
              <p:cNvSpPr>
                <a:spLocks noChangeShapeType="1"/>
              </p:cNvSpPr>
              <p:nvPr/>
            </p:nvSpPr>
            <p:spPr bwMode="auto">
              <a:xfrm>
                <a:off x="10587" y="1658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4" name="Line 5718"/>
              <p:cNvSpPr>
                <a:spLocks noChangeShapeType="1"/>
              </p:cNvSpPr>
              <p:nvPr/>
            </p:nvSpPr>
            <p:spPr bwMode="auto">
              <a:xfrm>
                <a:off x="10588" y="1658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5" name="Line 5719"/>
              <p:cNvSpPr>
                <a:spLocks noChangeShapeType="1"/>
              </p:cNvSpPr>
              <p:nvPr/>
            </p:nvSpPr>
            <p:spPr bwMode="auto">
              <a:xfrm>
                <a:off x="10589" y="1658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6" name="Line 5720"/>
              <p:cNvSpPr>
                <a:spLocks noChangeShapeType="1"/>
              </p:cNvSpPr>
              <p:nvPr/>
            </p:nvSpPr>
            <p:spPr bwMode="auto">
              <a:xfrm>
                <a:off x="10589" y="1659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7" name="Line 5721"/>
              <p:cNvSpPr>
                <a:spLocks noChangeShapeType="1"/>
              </p:cNvSpPr>
              <p:nvPr/>
            </p:nvSpPr>
            <p:spPr bwMode="auto">
              <a:xfrm>
                <a:off x="10591" y="1659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8" name="Line 5722"/>
              <p:cNvSpPr>
                <a:spLocks noChangeShapeType="1"/>
              </p:cNvSpPr>
              <p:nvPr/>
            </p:nvSpPr>
            <p:spPr bwMode="auto">
              <a:xfrm>
                <a:off x="10592" y="1659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9" name="Line 5723"/>
              <p:cNvSpPr>
                <a:spLocks noChangeShapeType="1"/>
              </p:cNvSpPr>
              <p:nvPr/>
            </p:nvSpPr>
            <p:spPr bwMode="auto">
              <a:xfrm>
                <a:off x="10593" y="165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0" name="Line 5724"/>
              <p:cNvSpPr>
                <a:spLocks noChangeShapeType="1"/>
              </p:cNvSpPr>
              <p:nvPr/>
            </p:nvSpPr>
            <p:spPr bwMode="auto">
              <a:xfrm>
                <a:off x="10594" y="1659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1" name="Line 5725"/>
              <p:cNvSpPr>
                <a:spLocks noChangeShapeType="1"/>
              </p:cNvSpPr>
              <p:nvPr/>
            </p:nvSpPr>
            <p:spPr bwMode="auto">
              <a:xfrm>
                <a:off x="10596" y="1659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2" name="Line 5726"/>
              <p:cNvSpPr>
                <a:spLocks noChangeShapeType="1"/>
              </p:cNvSpPr>
              <p:nvPr/>
            </p:nvSpPr>
            <p:spPr bwMode="auto">
              <a:xfrm>
                <a:off x="10596" y="1659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3" name="Line 5727"/>
              <p:cNvSpPr>
                <a:spLocks noChangeShapeType="1"/>
              </p:cNvSpPr>
              <p:nvPr/>
            </p:nvSpPr>
            <p:spPr bwMode="auto">
              <a:xfrm>
                <a:off x="10597" y="1659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4" name="Line 5728"/>
              <p:cNvSpPr>
                <a:spLocks noChangeShapeType="1"/>
              </p:cNvSpPr>
              <p:nvPr/>
            </p:nvSpPr>
            <p:spPr bwMode="auto">
              <a:xfrm>
                <a:off x="10598" y="16596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5" name="Line 5729"/>
              <p:cNvSpPr>
                <a:spLocks noChangeShapeType="1"/>
              </p:cNvSpPr>
              <p:nvPr/>
            </p:nvSpPr>
            <p:spPr bwMode="auto">
              <a:xfrm flipV="1">
                <a:off x="10603" y="1659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6" name="Line 5730"/>
              <p:cNvSpPr>
                <a:spLocks noChangeShapeType="1"/>
              </p:cNvSpPr>
              <p:nvPr/>
            </p:nvSpPr>
            <p:spPr bwMode="auto">
              <a:xfrm>
                <a:off x="10604" y="1659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7" name="Line 5731"/>
              <p:cNvSpPr>
                <a:spLocks noChangeShapeType="1"/>
              </p:cNvSpPr>
              <p:nvPr/>
            </p:nvSpPr>
            <p:spPr bwMode="auto">
              <a:xfrm flipV="1">
                <a:off x="10604" y="1659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8" name="Line 5732"/>
              <p:cNvSpPr>
                <a:spLocks noChangeShapeType="1"/>
              </p:cNvSpPr>
              <p:nvPr/>
            </p:nvSpPr>
            <p:spPr bwMode="auto">
              <a:xfrm>
                <a:off x="10605" y="165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9" name="Line 5733"/>
              <p:cNvSpPr>
                <a:spLocks noChangeShapeType="1"/>
              </p:cNvSpPr>
              <p:nvPr/>
            </p:nvSpPr>
            <p:spPr bwMode="auto">
              <a:xfrm>
                <a:off x="10606" y="165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0" name="Line 5734"/>
              <p:cNvSpPr>
                <a:spLocks noChangeShapeType="1"/>
              </p:cNvSpPr>
              <p:nvPr/>
            </p:nvSpPr>
            <p:spPr bwMode="auto">
              <a:xfrm flipV="1">
                <a:off x="10607" y="1659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1" name="Line 5735"/>
              <p:cNvSpPr>
                <a:spLocks noChangeShapeType="1"/>
              </p:cNvSpPr>
              <p:nvPr/>
            </p:nvSpPr>
            <p:spPr bwMode="auto">
              <a:xfrm flipV="1">
                <a:off x="10608" y="1659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2" name="Line 5736"/>
              <p:cNvSpPr>
                <a:spLocks noChangeShapeType="1"/>
              </p:cNvSpPr>
              <p:nvPr/>
            </p:nvSpPr>
            <p:spPr bwMode="auto">
              <a:xfrm flipV="1">
                <a:off x="10610" y="1659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3" name="Line 5737"/>
              <p:cNvSpPr>
                <a:spLocks noChangeShapeType="1"/>
              </p:cNvSpPr>
              <p:nvPr/>
            </p:nvSpPr>
            <p:spPr bwMode="auto">
              <a:xfrm flipV="1">
                <a:off x="10611" y="1658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4" name="Line 5738"/>
              <p:cNvSpPr>
                <a:spLocks noChangeShapeType="1"/>
              </p:cNvSpPr>
              <p:nvPr/>
            </p:nvSpPr>
            <p:spPr bwMode="auto">
              <a:xfrm flipV="1">
                <a:off x="10612" y="1658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5" name="Line 5739"/>
              <p:cNvSpPr>
                <a:spLocks noChangeShapeType="1"/>
              </p:cNvSpPr>
              <p:nvPr/>
            </p:nvSpPr>
            <p:spPr bwMode="auto">
              <a:xfrm flipV="1">
                <a:off x="10612" y="1658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6" name="Line 5740"/>
              <p:cNvSpPr>
                <a:spLocks noChangeShapeType="1"/>
              </p:cNvSpPr>
              <p:nvPr/>
            </p:nvSpPr>
            <p:spPr bwMode="auto">
              <a:xfrm flipV="1">
                <a:off x="10613" y="1658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7" name="Line 5741"/>
              <p:cNvSpPr>
                <a:spLocks noChangeShapeType="1"/>
              </p:cNvSpPr>
              <p:nvPr/>
            </p:nvSpPr>
            <p:spPr bwMode="auto">
              <a:xfrm flipV="1">
                <a:off x="10614" y="16581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8" name="Line 5742"/>
              <p:cNvSpPr>
                <a:spLocks noChangeShapeType="1"/>
              </p:cNvSpPr>
              <p:nvPr/>
            </p:nvSpPr>
            <p:spPr bwMode="auto">
              <a:xfrm flipH="1" flipV="1">
                <a:off x="10613" y="1658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9" name="Line 5743"/>
              <p:cNvSpPr>
                <a:spLocks noChangeShapeType="1"/>
              </p:cNvSpPr>
              <p:nvPr/>
            </p:nvSpPr>
            <p:spPr bwMode="auto">
              <a:xfrm flipH="1" flipV="1">
                <a:off x="10612" y="1657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0" name="Line 5744"/>
              <p:cNvSpPr>
                <a:spLocks noChangeShapeType="1"/>
              </p:cNvSpPr>
              <p:nvPr/>
            </p:nvSpPr>
            <p:spPr bwMode="auto">
              <a:xfrm flipV="1">
                <a:off x="10612" y="1657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1" name="Line 5745"/>
              <p:cNvSpPr>
                <a:spLocks noChangeShapeType="1"/>
              </p:cNvSpPr>
              <p:nvPr/>
            </p:nvSpPr>
            <p:spPr bwMode="auto">
              <a:xfrm flipH="1">
                <a:off x="10612" y="1657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2" name="Line 5746"/>
              <p:cNvSpPr>
                <a:spLocks noChangeShapeType="1"/>
              </p:cNvSpPr>
              <p:nvPr/>
            </p:nvSpPr>
            <p:spPr bwMode="auto">
              <a:xfrm flipH="1" flipV="1">
                <a:off x="10611" y="1657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3" name="Line 5747"/>
              <p:cNvSpPr>
                <a:spLocks noChangeShapeType="1"/>
              </p:cNvSpPr>
              <p:nvPr/>
            </p:nvSpPr>
            <p:spPr bwMode="auto">
              <a:xfrm flipH="1">
                <a:off x="10610" y="1657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4" name="Line 5748"/>
              <p:cNvSpPr>
                <a:spLocks noChangeShapeType="1"/>
              </p:cNvSpPr>
              <p:nvPr/>
            </p:nvSpPr>
            <p:spPr bwMode="auto">
              <a:xfrm flipV="1">
                <a:off x="10610" y="1657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5" name="Line 5749"/>
              <p:cNvSpPr>
                <a:spLocks noChangeShapeType="1"/>
              </p:cNvSpPr>
              <p:nvPr/>
            </p:nvSpPr>
            <p:spPr bwMode="auto">
              <a:xfrm flipH="1" flipV="1">
                <a:off x="10609" y="165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6" name="Line 5750"/>
              <p:cNvSpPr>
                <a:spLocks noChangeShapeType="1"/>
              </p:cNvSpPr>
              <p:nvPr/>
            </p:nvSpPr>
            <p:spPr bwMode="auto">
              <a:xfrm flipH="1" flipV="1">
                <a:off x="10608" y="1657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7" name="Line 5751"/>
              <p:cNvSpPr>
                <a:spLocks noChangeShapeType="1"/>
              </p:cNvSpPr>
              <p:nvPr/>
            </p:nvSpPr>
            <p:spPr bwMode="auto">
              <a:xfrm flipH="1">
                <a:off x="10608" y="16572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8" name="Line 5752"/>
              <p:cNvSpPr>
                <a:spLocks noChangeShapeType="1"/>
              </p:cNvSpPr>
              <p:nvPr/>
            </p:nvSpPr>
            <p:spPr bwMode="auto">
              <a:xfrm flipH="1" flipV="1">
                <a:off x="10607" y="1657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9" name="Line 5753"/>
              <p:cNvSpPr>
                <a:spLocks noChangeShapeType="1"/>
              </p:cNvSpPr>
              <p:nvPr/>
            </p:nvSpPr>
            <p:spPr bwMode="auto">
              <a:xfrm flipH="1" flipV="1">
                <a:off x="10605" y="1657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0" name="Line 5754"/>
              <p:cNvSpPr>
                <a:spLocks noChangeShapeType="1"/>
              </p:cNvSpPr>
              <p:nvPr/>
            </p:nvSpPr>
            <p:spPr bwMode="auto">
              <a:xfrm flipH="1" flipV="1">
                <a:off x="10604" y="1656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1" name="Line 5755"/>
              <p:cNvSpPr>
                <a:spLocks noChangeShapeType="1"/>
              </p:cNvSpPr>
              <p:nvPr/>
            </p:nvSpPr>
            <p:spPr bwMode="auto">
              <a:xfrm flipH="1">
                <a:off x="10602" y="1656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2" name="Line 5756"/>
              <p:cNvSpPr>
                <a:spLocks noChangeShapeType="1"/>
              </p:cNvSpPr>
              <p:nvPr/>
            </p:nvSpPr>
            <p:spPr bwMode="auto">
              <a:xfrm flipH="1">
                <a:off x="10600" y="1656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3" name="Freeform 5757"/>
              <p:cNvSpPr>
                <a:spLocks/>
              </p:cNvSpPr>
              <p:nvPr/>
            </p:nvSpPr>
            <p:spPr bwMode="auto">
              <a:xfrm>
                <a:off x="10631" y="16685"/>
                <a:ext cx="27" cy="27"/>
              </a:xfrm>
              <a:custGeom>
                <a:avLst/>
                <a:gdLst>
                  <a:gd name="T0" fmla="*/ 24 w 54"/>
                  <a:gd name="T1" fmla="*/ 0 h 54"/>
                  <a:gd name="T2" fmla="*/ 31 w 54"/>
                  <a:gd name="T3" fmla="*/ 0 h 54"/>
                  <a:gd name="T4" fmla="*/ 34 w 54"/>
                  <a:gd name="T5" fmla="*/ 2 h 54"/>
                  <a:gd name="T6" fmla="*/ 37 w 54"/>
                  <a:gd name="T7" fmla="*/ 2 h 54"/>
                  <a:gd name="T8" fmla="*/ 40 w 54"/>
                  <a:gd name="T9" fmla="*/ 3 h 54"/>
                  <a:gd name="T10" fmla="*/ 42 w 54"/>
                  <a:gd name="T11" fmla="*/ 5 h 54"/>
                  <a:gd name="T12" fmla="*/ 45 w 54"/>
                  <a:gd name="T13" fmla="*/ 5 h 54"/>
                  <a:gd name="T14" fmla="*/ 45 w 54"/>
                  <a:gd name="T15" fmla="*/ 6 h 54"/>
                  <a:gd name="T16" fmla="*/ 46 w 54"/>
                  <a:gd name="T17" fmla="*/ 8 h 54"/>
                  <a:gd name="T18" fmla="*/ 48 w 54"/>
                  <a:gd name="T19" fmla="*/ 10 h 54"/>
                  <a:gd name="T20" fmla="*/ 48 w 54"/>
                  <a:gd name="T21" fmla="*/ 10 h 54"/>
                  <a:gd name="T22" fmla="*/ 50 w 54"/>
                  <a:gd name="T23" fmla="*/ 11 h 54"/>
                  <a:gd name="T24" fmla="*/ 51 w 54"/>
                  <a:gd name="T25" fmla="*/ 14 h 54"/>
                  <a:gd name="T26" fmla="*/ 53 w 54"/>
                  <a:gd name="T27" fmla="*/ 18 h 54"/>
                  <a:gd name="T28" fmla="*/ 53 w 54"/>
                  <a:gd name="T29" fmla="*/ 21 h 54"/>
                  <a:gd name="T30" fmla="*/ 54 w 54"/>
                  <a:gd name="T31" fmla="*/ 24 h 54"/>
                  <a:gd name="T32" fmla="*/ 54 w 54"/>
                  <a:gd name="T33" fmla="*/ 30 h 54"/>
                  <a:gd name="T34" fmla="*/ 53 w 54"/>
                  <a:gd name="T35" fmla="*/ 33 h 54"/>
                  <a:gd name="T36" fmla="*/ 53 w 54"/>
                  <a:gd name="T37" fmla="*/ 37 h 54"/>
                  <a:gd name="T38" fmla="*/ 51 w 54"/>
                  <a:gd name="T39" fmla="*/ 40 h 54"/>
                  <a:gd name="T40" fmla="*/ 48 w 54"/>
                  <a:gd name="T41" fmla="*/ 43 h 54"/>
                  <a:gd name="T42" fmla="*/ 46 w 54"/>
                  <a:gd name="T43" fmla="*/ 46 h 54"/>
                  <a:gd name="T44" fmla="*/ 45 w 54"/>
                  <a:gd name="T45" fmla="*/ 48 h 54"/>
                  <a:gd name="T46" fmla="*/ 40 w 54"/>
                  <a:gd name="T47" fmla="*/ 51 h 54"/>
                  <a:gd name="T48" fmla="*/ 40 w 54"/>
                  <a:gd name="T49" fmla="*/ 53 h 54"/>
                  <a:gd name="T50" fmla="*/ 37 w 54"/>
                  <a:gd name="T51" fmla="*/ 53 h 54"/>
                  <a:gd name="T52" fmla="*/ 35 w 54"/>
                  <a:gd name="T53" fmla="*/ 53 h 54"/>
                  <a:gd name="T54" fmla="*/ 35 w 54"/>
                  <a:gd name="T55" fmla="*/ 53 h 54"/>
                  <a:gd name="T56" fmla="*/ 32 w 54"/>
                  <a:gd name="T57" fmla="*/ 54 h 54"/>
                  <a:gd name="T58" fmla="*/ 23 w 54"/>
                  <a:gd name="T59" fmla="*/ 54 h 54"/>
                  <a:gd name="T60" fmla="*/ 21 w 54"/>
                  <a:gd name="T61" fmla="*/ 53 h 54"/>
                  <a:gd name="T62" fmla="*/ 19 w 54"/>
                  <a:gd name="T63" fmla="*/ 53 h 54"/>
                  <a:gd name="T64" fmla="*/ 18 w 54"/>
                  <a:gd name="T65" fmla="*/ 53 h 54"/>
                  <a:gd name="T66" fmla="*/ 15 w 54"/>
                  <a:gd name="T67" fmla="*/ 53 h 54"/>
                  <a:gd name="T68" fmla="*/ 15 w 54"/>
                  <a:gd name="T69" fmla="*/ 51 h 54"/>
                  <a:gd name="T70" fmla="*/ 10 w 54"/>
                  <a:gd name="T71" fmla="*/ 48 h 54"/>
                  <a:gd name="T72" fmla="*/ 8 w 54"/>
                  <a:gd name="T73" fmla="*/ 46 h 54"/>
                  <a:gd name="T74" fmla="*/ 7 w 54"/>
                  <a:gd name="T75" fmla="*/ 43 h 54"/>
                  <a:gd name="T76" fmla="*/ 4 w 54"/>
                  <a:gd name="T77" fmla="*/ 40 h 54"/>
                  <a:gd name="T78" fmla="*/ 2 w 54"/>
                  <a:gd name="T79" fmla="*/ 37 h 54"/>
                  <a:gd name="T80" fmla="*/ 2 w 54"/>
                  <a:gd name="T81" fmla="*/ 33 h 54"/>
                  <a:gd name="T82" fmla="*/ 0 w 54"/>
                  <a:gd name="T83" fmla="*/ 30 h 54"/>
                  <a:gd name="T84" fmla="*/ 0 w 54"/>
                  <a:gd name="T85" fmla="*/ 24 h 54"/>
                  <a:gd name="T86" fmla="*/ 2 w 54"/>
                  <a:gd name="T87" fmla="*/ 22 h 54"/>
                  <a:gd name="T88" fmla="*/ 2 w 54"/>
                  <a:gd name="T89" fmla="*/ 18 h 54"/>
                  <a:gd name="T90" fmla="*/ 2 w 54"/>
                  <a:gd name="T91" fmla="*/ 18 h 54"/>
                  <a:gd name="T92" fmla="*/ 4 w 54"/>
                  <a:gd name="T93" fmla="*/ 14 h 54"/>
                  <a:gd name="T94" fmla="*/ 4 w 54"/>
                  <a:gd name="T95" fmla="*/ 14 h 54"/>
                  <a:gd name="T96" fmla="*/ 7 w 54"/>
                  <a:gd name="T97" fmla="*/ 10 h 54"/>
                  <a:gd name="T98" fmla="*/ 8 w 54"/>
                  <a:gd name="T99" fmla="*/ 8 h 54"/>
                  <a:gd name="T100" fmla="*/ 10 w 54"/>
                  <a:gd name="T101" fmla="*/ 5 h 54"/>
                  <a:gd name="T102" fmla="*/ 15 w 54"/>
                  <a:gd name="T103" fmla="*/ 3 h 54"/>
                  <a:gd name="T104" fmla="*/ 18 w 54"/>
                  <a:gd name="T105" fmla="*/ 2 h 54"/>
                  <a:gd name="T106" fmla="*/ 21 w 54"/>
                  <a:gd name="T107" fmla="*/ 2 h 54"/>
                  <a:gd name="T108" fmla="*/ 24 w 54"/>
                  <a:gd name="T10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54">
                    <a:moveTo>
                      <a:pt x="24" y="0"/>
                    </a:moveTo>
                    <a:lnTo>
                      <a:pt x="31" y="0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0" y="3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50" y="11"/>
                    </a:lnTo>
                    <a:lnTo>
                      <a:pt x="51" y="14"/>
                    </a:lnTo>
                    <a:lnTo>
                      <a:pt x="53" y="18"/>
                    </a:lnTo>
                    <a:lnTo>
                      <a:pt x="53" y="21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53" y="33"/>
                    </a:lnTo>
                    <a:lnTo>
                      <a:pt x="53" y="37"/>
                    </a:lnTo>
                    <a:lnTo>
                      <a:pt x="51" y="40"/>
                    </a:lnTo>
                    <a:lnTo>
                      <a:pt x="48" y="43"/>
                    </a:lnTo>
                    <a:lnTo>
                      <a:pt x="46" y="46"/>
                    </a:lnTo>
                    <a:lnTo>
                      <a:pt x="45" y="48"/>
                    </a:lnTo>
                    <a:lnTo>
                      <a:pt x="40" y="51"/>
                    </a:lnTo>
                    <a:lnTo>
                      <a:pt x="40" y="53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32" y="54"/>
                    </a:lnTo>
                    <a:lnTo>
                      <a:pt x="23" y="54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5" y="53"/>
                    </a:lnTo>
                    <a:lnTo>
                      <a:pt x="15" y="51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7" y="43"/>
                    </a:lnTo>
                    <a:lnTo>
                      <a:pt x="4" y="40"/>
                    </a:lnTo>
                    <a:lnTo>
                      <a:pt x="2" y="37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4" name="Line 5758"/>
              <p:cNvSpPr>
                <a:spLocks noChangeShapeType="1"/>
              </p:cNvSpPr>
              <p:nvPr/>
            </p:nvSpPr>
            <p:spPr bwMode="auto">
              <a:xfrm flipH="1">
                <a:off x="10643" y="1668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5" name="Line 5759"/>
              <p:cNvSpPr>
                <a:spLocks noChangeShapeType="1"/>
              </p:cNvSpPr>
              <p:nvPr/>
            </p:nvSpPr>
            <p:spPr bwMode="auto">
              <a:xfrm flipH="1">
                <a:off x="10641" y="1668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6" name="Line 5760"/>
              <p:cNvSpPr>
                <a:spLocks noChangeShapeType="1"/>
              </p:cNvSpPr>
              <p:nvPr/>
            </p:nvSpPr>
            <p:spPr bwMode="auto">
              <a:xfrm flipH="1">
                <a:off x="10639" y="1668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7" name="Line 5761"/>
              <p:cNvSpPr>
                <a:spLocks noChangeShapeType="1"/>
              </p:cNvSpPr>
              <p:nvPr/>
            </p:nvSpPr>
            <p:spPr bwMode="auto">
              <a:xfrm flipH="1">
                <a:off x="10638" y="1668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8" name="Line 5762"/>
              <p:cNvSpPr>
                <a:spLocks noChangeShapeType="1"/>
              </p:cNvSpPr>
              <p:nvPr/>
            </p:nvSpPr>
            <p:spPr bwMode="auto">
              <a:xfrm flipH="1">
                <a:off x="10635" y="1668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9" name="Line 5763"/>
              <p:cNvSpPr>
                <a:spLocks noChangeShapeType="1"/>
              </p:cNvSpPr>
              <p:nvPr/>
            </p:nvSpPr>
            <p:spPr bwMode="auto">
              <a:xfrm flipH="1">
                <a:off x="10635" y="1668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0" name="Line 5764"/>
              <p:cNvSpPr>
                <a:spLocks noChangeShapeType="1"/>
              </p:cNvSpPr>
              <p:nvPr/>
            </p:nvSpPr>
            <p:spPr bwMode="auto">
              <a:xfrm flipH="1">
                <a:off x="10634" y="1668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1" name="Line 5765"/>
              <p:cNvSpPr>
                <a:spLocks noChangeShapeType="1"/>
              </p:cNvSpPr>
              <p:nvPr/>
            </p:nvSpPr>
            <p:spPr bwMode="auto">
              <a:xfrm flipH="1">
                <a:off x="10632" y="16689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2" name="Line 5766"/>
              <p:cNvSpPr>
                <a:spLocks noChangeShapeType="1"/>
              </p:cNvSpPr>
              <p:nvPr/>
            </p:nvSpPr>
            <p:spPr bwMode="auto">
              <a:xfrm>
                <a:off x="10632" y="16692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3" name="Line 5767"/>
              <p:cNvSpPr>
                <a:spLocks noChangeShapeType="1"/>
              </p:cNvSpPr>
              <p:nvPr/>
            </p:nvSpPr>
            <p:spPr bwMode="auto">
              <a:xfrm flipH="1">
                <a:off x="10631" y="1669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4" name="Line 5768"/>
              <p:cNvSpPr>
                <a:spLocks noChangeShapeType="1"/>
              </p:cNvSpPr>
              <p:nvPr/>
            </p:nvSpPr>
            <p:spPr bwMode="auto">
              <a:xfrm>
                <a:off x="10631" y="16693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5" name="Line 5769"/>
              <p:cNvSpPr>
                <a:spLocks noChangeShapeType="1"/>
              </p:cNvSpPr>
              <p:nvPr/>
            </p:nvSpPr>
            <p:spPr bwMode="auto">
              <a:xfrm>
                <a:off x="10631" y="16693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6" name="Line 5770"/>
              <p:cNvSpPr>
                <a:spLocks noChangeShapeType="1"/>
              </p:cNvSpPr>
              <p:nvPr/>
            </p:nvSpPr>
            <p:spPr bwMode="auto">
              <a:xfrm flipH="1">
                <a:off x="10631" y="1669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7" name="Line 5771"/>
              <p:cNvSpPr>
                <a:spLocks noChangeShapeType="1"/>
              </p:cNvSpPr>
              <p:nvPr/>
            </p:nvSpPr>
            <p:spPr bwMode="auto">
              <a:xfrm>
                <a:off x="10631" y="16696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8" name="Line 5772"/>
              <p:cNvSpPr>
                <a:spLocks noChangeShapeType="1"/>
              </p:cNvSpPr>
              <p:nvPr/>
            </p:nvSpPr>
            <p:spPr bwMode="auto">
              <a:xfrm>
                <a:off x="10631" y="1670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9" name="Line 5773"/>
              <p:cNvSpPr>
                <a:spLocks noChangeShapeType="1"/>
              </p:cNvSpPr>
              <p:nvPr/>
            </p:nvSpPr>
            <p:spPr bwMode="auto">
              <a:xfrm>
                <a:off x="10631" y="1670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0" name="Line 5774"/>
              <p:cNvSpPr>
                <a:spLocks noChangeShapeType="1"/>
              </p:cNvSpPr>
              <p:nvPr/>
            </p:nvSpPr>
            <p:spPr bwMode="auto">
              <a:xfrm>
                <a:off x="10631" y="1670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1" name="Line 5775"/>
              <p:cNvSpPr>
                <a:spLocks noChangeShapeType="1"/>
              </p:cNvSpPr>
              <p:nvPr/>
            </p:nvSpPr>
            <p:spPr bwMode="auto">
              <a:xfrm>
                <a:off x="10632" y="1670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2" name="Line 5776"/>
              <p:cNvSpPr>
                <a:spLocks noChangeShapeType="1"/>
              </p:cNvSpPr>
              <p:nvPr/>
            </p:nvSpPr>
            <p:spPr bwMode="auto">
              <a:xfrm>
                <a:off x="10634" y="1670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3" name="Line 5777"/>
              <p:cNvSpPr>
                <a:spLocks noChangeShapeType="1"/>
              </p:cNvSpPr>
              <p:nvPr/>
            </p:nvSpPr>
            <p:spPr bwMode="auto">
              <a:xfrm>
                <a:off x="10635" y="1670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4" name="Line 5778"/>
              <p:cNvSpPr>
                <a:spLocks noChangeShapeType="1"/>
              </p:cNvSpPr>
              <p:nvPr/>
            </p:nvSpPr>
            <p:spPr bwMode="auto">
              <a:xfrm>
                <a:off x="10635" y="1670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5" name="Line 5779"/>
              <p:cNvSpPr>
                <a:spLocks noChangeShapeType="1"/>
              </p:cNvSpPr>
              <p:nvPr/>
            </p:nvSpPr>
            <p:spPr bwMode="auto">
              <a:xfrm>
                <a:off x="10638" y="1671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6" name="Line 5780"/>
              <p:cNvSpPr>
                <a:spLocks noChangeShapeType="1"/>
              </p:cNvSpPr>
              <p:nvPr/>
            </p:nvSpPr>
            <p:spPr bwMode="auto">
              <a:xfrm>
                <a:off x="10638" y="1671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7" name="Line 5781"/>
              <p:cNvSpPr>
                <a:spLocks noChangeShapeType="1"/>
              </p:cNvSpPr>
              <p:nvPr/>
            </p:nvSpPr>
            <p:spPr bwMode="auto">
              <a:xfrm>
                <a:off x="10639" y="1671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8" name="Line 5782"/>
              <p:cNvSpPr>
                <a:spLocks noChangeShapeType="1"/>
              </p:cNvSpPr>
              <p:nvPr/>
            </p:nvSpPr>
            <p:spPr bwMode="auto">
              <a:xfrm>
                <a:off x="10640" y="1671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9" name="Line 5783"/>
              <p:cNvSpPr>
                <a:spLocks noChangeShapeType="1"/>
              </p:cNvSpPr>
              <p:nvPr/>
            </p:nvSpPr>
            <p:spPr bwMode="auto">
              <a:xfrm>
                <a:off x="10641" y="1671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0" name="Line 5784"/>
              <p:cNvSpPr>
                <a:spLocks noChangeShapeType="1"/>
              </p:cNvSpPr>
              <p:nvPr/>
            </p:nvSpPr>
            <p:spPr bwMode="auto">
              <a:xfrm>
                <a:off x="10642" y="16712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1" name="Line 5785"/>
              <p:cNvSpPr>
                <a:spLocks noChangeShapeType="1"/>
              </p:cNvSpPr>
              <p:nvPr/>
            </p:nvSpPr>
            <p:spPr bwMode="auto">
              <a:xfrm flipV="1">
                <a:off x="10647" y="1671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2" name="Line 5786"/>
              <p:cNvSpPr>
                <a:spLocks noChangeShapeType="1"/>
              </p:cNvSpPr>
              <p:nvPr/>
            </p:nvSpPr>
            <p:spPr bwMode="auto">
              <a:xfrm>
                <a:off x="10648" y="16711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3" name="Line 5787"/>
              <p:cNvSpPr>
                <a:spLocks noChangeShapeType="1"/>
              </p:cNvSpPr>
              <p:nvPr/>
            </p:nvSpPr>
            <p:spPr bwMode="auto">
              <a:xfrm>
                <a:off x="10648" y="1671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4" name="Line 5788"/>
              <p:cNvSpPr>
                <a:spLocks noChangeShapeType="1"/>
              </p:cNvSpPr>
              <p:nvPr/>
            </p:nvSpPr>
            <p:spPr bwMode="auto">
              <a:xfrm>
                <a:off x="10649" y="16711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5" name="Line 5789"/>
              <p:cNvSpPr>
                <a:spLocks noChangeShapeType="1"/>
              </p:cNvSpPr>
              <p:nvPr/>
            </p:nvSpPr>
            <p:spPr bwMode="auto">
              <a:xfrm flipV="1">
                <a:off x="10651" y="1671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6" name="Line 5790"/>
              <p:cNvSpPr>
                <a:spLocks noChangeShapeType="1"/>
              </p:cNvSpPr>
              <p:nvPr/>
            </p:nvSpPr>
            <p:spPr bwMode="auto">
              <a:xfrm flipV="1">
                <a:off x="10651" y="1670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7" name="Line 5791"/>
              <p:cNvSpPr>
                <a:spLocks noChangeShapeType="1"/>
              </p:cNvSpPr>
              <p:nvPr/>
            </p:nvSpPr>
            <p:spPr bwMode="auto">
              <a:xfrm flipV="1">
                <a:off x="10653" y="167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8" name="Line 5792"/>
              <p:cNvSpPr>
                <a:spLocks noChangeShapeType="1"/>
              </p:cNvSpPr>
              <p:nvPr/>
            </p:nvSpPr>
            <p:spPr bwMode="auto">
              <a:xfrm flipV="1">
                <a:off x="10654" y="1670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9" name="Line 5793"/>
              <p:cNvSpPr>
                <a:spLocks noChangeShapeType="1"/>
              </p:cNvSpPr>
              <p:nvPr/>
            </p:nvSpPr>
            <p:spPr bwMode="auto">
              <a:xfrm flipV="1">
                <a:off x="10654" y="1670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0" name="Line 5794"/>
              <p:cNvSpPr>
                <a:spLocks noChangeShapeType="1"/>
              </p:cNvSpPr>
              <p:nvPr/>
            </p:nvSpPr>
            <p:spPr bwMode="auto">
              <a:xfrm flipV="1">
                <a:off x="10656" y="1670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1" name="Line 5795"/>
              <p:cNvSpPr>
                <a:spLocks noChangeShapeType="1"/>
              </p:cNvSpPr>
              <p:nvPr/>
            </p:nvSpPr>
            <p:spPr bwMode="auto">
              <a:xfrm flipV="1">
                <a:off x="10657" y="1670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2" name="Line 5796"/>
              <p:cNvSpPr>
                <a:spLocks noChangeShapeType="1"/>
              </p:cNvSpPr>
              <p:nvPr/>
            </p:nvSpPr>
            <p:spPr bwMode="auto">
              <a:xfrm flipV="1">
                <a:off x="10657" y="1670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3" name="Line 5797"/>
              <p:cNvSpPr>
                <a:spLocks noChangeShapeType="1"/>
              </p:cNvSpPr>
              <p:nvPr/>
            </p:nvSpPr>
            <p:spPr bwMode="auto">
              <a:xfrm flipV="1">
                <a:off x="10658" y="16696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4" name="Line 5798"/>
              <p:cNvSpPr>
                <a:spLocks noChangeShapeType="1"/>
              </p:cNvSpPr>
              <p:nvPr/>
            </p:nvSpPr>
            <p:spPr bwMode="auto">
              <a:xfrm flipH="1" flipV="1">
                <a:off x="10657" y="1669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5" name="Line 5799"/>
              <p:cNvSpPr>
                <a:spLocks noChangeShapeType="1"/>
              </p:cNvSpPr>
              <p:nvPr/>
            </p:nvSpPr>
            <p:spPr bwMode="auto">
              <a:xfrm flipV="1">
                <a:off x="10657" y="1669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6" name="Line 5800"/>
              <p:cNvSpPr>
                <a:spLocks noChangeShapeType="1"/>
              </p:cNvSpPr>
              <p:nvPr/>
            </p:nvSpPr>
            <p:spPr bwMode="auto">
              <a:xfrm flipH="1" flipV="1">
                <a:off x="10656" y="1669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7" name="Line 5801"/>
              <p:cNvSpPr>
                <a:spLocks noChangeShapeType="1"/>
              </p:cNvSpPr>
              <p:nvPr/>
            </p:nvSpPr>
            <p:spPr bwMode="auto">
              <a:xfrm flipH="1" flipV="1">
                <a:off x="10655" y="1669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8" name="Line 5802"/>
              <p:cNvSpPr>
                <a:spLocks noChangeShapeType="1"/>
              </p:cNvSpPr>
              <p:nvPr/>
            </p:nvSpPr>
            <p:spPr bwMode="auto">
              <a:xfrm flipH="1" flipV="1">
                <a:off x="10654" y="1668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9" name="Line 5803"/>
              <p:cNvSpPr>
                <a:spLocks noChangeShapeType="1"/>
              </p:cNvSpPr>
              <p:nvPr/>
            </p:nvSpPr>
            <p:spPr bwMode="auto">
              <a:xfrm>
                <a:off x="10654" y="1668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0" name="Line 5804"/>
              <p:cNvSpPr>
                <a:spLocks noChangeShapeType="1"/>
              </p:cNvSpPr>
              <p:nvPr/>
            </p:nvSpPr>
            <p:spPr bwMode="auto">
              <a:xfrm flipH="1" flipV="1">
                <a:off x="10654" y="1668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1" name="Line 5805"/>
              <p:cNvSpPr>
                <a:spLocks noChangeShapeType="1"/>
              </p:cNvSpPr>
              <p:nvPr/>
            </p:nvSpPr>
            <p:spPr bwMode="auto">
              <a:xfrm flipH="1" flipV="1">
                <a:off x="10653" y="1668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2" name="Line 5806"/>
              <p:cNvSpPr>
                <a:spLocks noChangeShapeType="1"/>
              </p:cNvSpPr>
              <p:nvPr/>
            </p:nvSpPr>
            <p:spPr bwMode="auto">
              <a:xfrm flipV="1">
                <a:off x="10653" y="1668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3" name="Line 5807"/>
              <p:cNvSpPr>
                <a:spLocks noChangeShapeType="1"/>
              </p:cNvSpPr>
              <p:nvPr/>
            </p:nvSpPr>
            <p:spPr bwMode="auto">
              <a:xfrm flipH="1">
                <a:off x="10651" y="16687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4" name="Line 5808"/>
              <p:cNvSpPr>
                <a:spLocks noChangeShapeType="1"/>
              </p:cNvSpPr>
              <p:nvPr/>
            </p:nvSpPr>
            <p:spPr bwMode="auto">
              <a:xfrm flipH="1" flipV="1">
                <a:off x="10651" y="1668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5" name="Line 5809"/>
              <p:cNvSpPr>
                <a:spLocks noChangeShapeType="1"/>
              </p:cNvSpPr>
              <p:nvPr/>
            </p:nvSpPr>
            <p:spPr bwMode="auto">
              <a:xfrm flipH="1" flipV="1">
                <a:off x="10649" y="1668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6" name="Line 5810"/>
              <p:cNvSpPr>
                <a:spLocks noChangeShapeType="1"/>
              </p:cNvSpPr>
              <p:nvPr/>
            </p:nvSpPr>
            <p:spPr bwMode="auto">
              <a:xfrm flipH="1">
                <a:off x="10647" y="1668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7" name="Line 5811"/>
              <p:cNvSpPr>
                <a:spLocks noChangeShapeType="1"/>
              </p:cNvSpPr>
              <p:nvPr/>
            </p:nvSpPr>
            <p:spPr bwMode="auto">
              <a:xfrm flipH="1" flipV="1">
                <a:off x="10646" y="1668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8" name="Line 5812"/>
              <p:cNvSpPr>
                <a:spLocks noChangeShapeType="1"/>
              </p:cNvSpPr>
              <p:nvPr/>
            </p:nvSpPr>
            <p:spPr bwMode="auto">
              <a:xfrm flipH="1">
                <a:off x="10644" y="1668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9" name="Freeform 5813"/>
              <p:cNvSpPr>
                <a:spLocks/>
              </p:cNvSpPr>
              <p:nvPr/>
            </p:nvSpPr>
            <p:spPr bwMode="auto">
              <a:xfrm>
                <a:off x="10674" y="16770"/>
                <a:ext cx="27" cy="27"/>
              </a:xfrm>
              <a:custGeom>
                <a:avLst/>
                <a:gdLst>
                  <a:gd name="T0" fmla="*/ 20 w 54"/>
                  <a:gd name="T1" fmla="*/ 0 h 54"/>
                  <a:gd name="T2" fmla="*/ 33 w 54"/>
                  <a:gd name="T3" fmla="*/ 0 h 54"/>
                  <a:gd name="T4" fmla="*/ 36 w 54"/>
                  <a:gd name="T5" fmla="*/ 1 h 54"/>
                  <a:gd name="T6" fmla="*/ 39 w 54"/>
                  <a:gd name="T7" fmla="*/ 3 h 54"/>
                  <a:gd name="T8" fmla="*/ 43 w 54"/>
                  <a:gd name="T9" fmla="*/ 4 h 54"/>
                  <a:gd name="T10" fmla="*/ 44 w 54"/>
                  <a:gd name="T11" fmla="*/ 4 h 54"/>
                  <a:gd name="T12" fmla="*/ 44 w 54"/>
                  <a:gd name="T13" fmla="*/ 6 h 54"/>
                  <a:gd name="T14" fmla="*/ 46 w 54"/>
                  <a:gd name="T15" fmla="*/ 6 h 54"/>
                  <a:gd name="T16" fmla="*/ 47 w 54"/>
                  <a:gd name="T17" fmla="*/ 9 h 54"/>
                  <a:gd name="T18" fmla="*/ 49 w 54"/>
                  <a:gd name="T19" fmla="*/ 11 h 54"/>
                  <a:gd name="T20" fmla="*/ 49 w 54"/>
                  <a:gd name="T21" fmla="*/ 11 h 54"/>
                  <a:gd name="T22" fmla="*/ 51 w 54"/>
                  <a:gd name="T23" fmla="*/ 12 h 54"/>
                  <a:gd name="T24" fmla="*/ 52 w 54"/>
                  <a:gd name="T25" fmla="*/ 16 h 54"/>
                  <a:gd name="T26" fmla="*/ 52 w 54"/>
                  <a:gd name="T27" fmla="*/ 19 h 54"/>
                  <a:gd name="T28" fmla="*/ 54 w 54"/>
                  <a:gd name="T29" fmla="*/ 24 h 54"/>
                  <a:gd name="T30" fmla="*/ 54 w 54"/>
                  <a:gd name="T31" fmla="*/ 30 h 54"/>
                  <a:gd name="T32" fmla="*/ 52 w 54"/>
                  <a:gd name="T33" fmla="*/ 33 h 54"/>
                  <a:gd name="T34" fmla="*/ 52 w 54"/>
                  <a:gd name="T35" fmla="*/ 36 h 54"/>
                  <a:gd name="T36" fmla="*/ 51 w 54"/>
                  <a:gd name="T37" fmla="*/ 39 h 54"/>
                  <a:gd name="T38" fmla="*/ 49 w 54"/>
                  <a:gd name="T39" fmla="*/ 43 h 54"/>
                  <a:gd name="T40" fmla="*/ 46 w 54"/>
                  <a:gd name="T41" fmla="*/ 46 h 54"/>
                  <a:gd name="T42" fmla="*/ 44 w 54"/>
                  <a:gd name="T43" fmla="*/ 47 h 54"/>
                  <a:gd name="T44" fmla="*/ 39 w 54"/>
                  <a:gd name="T45" fmla="*/ 49 h 54"/>
                  <a:gd name="T46" fmla="*/ 39 w 54"/>
                  <a:gd name="T47" fmla="*/ 51 h 54"/>
                  <a:gd name="T48" fmla="*/ 36 w 54"/>
                  <a:gd name="T49" fmla="*/ 52 h 54"/>
                  <a:gd name="T50" fmla="*/ 36 w 54"/>
                  <a:gd name="T51" fmla="*/ 52 h 54"/>
                  <a:gd name="T52" fmla="*/ 35 w 54"/>
                  <a:gd name="T53" fmla="*/ 52 h 54"/>
                  <a:gd name="T54" fmla="*/ 32 w 54"/>
                  <a:gd name="T55" fmla="*/ 52 h 54"/>
                  <a:gd name="T56" fmla="*/ 28 w 54"/>
                  <a:gd name="T57" fmla="*/ 54 h 54"/>
                  <a:gd name="T58" fmla="*/ 25 w 54"/>
                  <a:gd name="T59" fmla="*/ 54 h 54"/>
                  <a:gd name="T60" fmla="*/ 24 w 54"/>
                  <a:gd name="T61" fmla="*/ 52 h 54"/>
                  <a:gd name="T62" fmla="*/ 20 w 54"/>
                  <a:gd name="T63" fmla="*/ 52 h 54"/>
                  <a:gd name="T64" fmla="*/ 19 w 54"/>
                  <a:gd name="T65" fmla="*/ 52 h 54"/>
                  <a:gd name="T66" fmla="*/ 17 w 54"/>
                  <a:gd name="T67" fmla="*/ 52 h 54"/>
                  <a:gd name="T68" fmla="*/ 14 w 54"/>
                  <a:gd name="T69" fmla="*/ 51 h 54"/>
                  <a:gd name="T70" fmla="*/ 14 w 54"/>
                  <a:gd name="T71" fmla="*/ 49 h 54"/>
                  <a:gd name="T72" fmla="*/ 11 w 54"/>
                  <a:gd name="T73" fmla="*/ 47 h 54"/>
                  <a:gd name="T74" fmla="*/ 8 w 54"/>
                  <a:gd name="T75" fmla="*/ 46 h 54"/>
                  <a:gd name="T76" fmla="*/ 6 w 54"/>
                  <a:gd name="T77" fmla="*/ 43 h 54"/>
                  <a:gd name="T78" fmla="*/ 3 w 54"/>
                  <a:gd name="T79" fmla="*/ 39 h 54"/>
                  <a:gd name="T80" fmla="*/ 3 w 54"/>
                  <a:gd name="T81" fmla="*/ 36 h 54"/>
                  <a:gd name="T82" fmla="*/ 1 w 54"/>
                  <a:gd name="T83" fmla="*/ 33 h 54"/>
                  <a:gd name="T84" fmla="*/ 0 w 54"/>
                  <a:gd name="T85" fmla="*/ 30 h 54"/>
                  <a:gd name="T86" fmla="*/ 0 w 54"/>
                  <a:gd name="T87" fmla="*/ 24 h 54"/>
                  <a:gd name="T88" fmla="*/ 1 w 54"/>
                  <a:gd name="T89" fmla="*/ 22 h 54"/>
                  <a:gd name="T90" fmla="*/ 1 w 54"/>
                  <a:gd name="T91" fmla="*/ 19 h 54"/>
                  <a:gd name="T92" fmla="*/ 3 w 54"/>
                  <a:gd name="T93" fmla="*/ 16 h 54"/>
                  <a:gd name="T94" fmla="*/ 3 w 54"/>
                  <a:gd name="T95" fmla="*/ 14 h 54"/>
                  <a:gd name="T96" fmla="*/ 3 w 54"/>
                  <a:gd name="T97" fmla="*/ 12 h 54"/>
                  <a:gd name="T98" fmla="*/ 6 w 54"/>
                  <a:gd name="T99" fmla="*/ 11 h 54"/>
                  <a:gd name="T100" fmla="*/ 8 w 54"/>
                  <a:gd name="T101" fmla="*/ 6 h 54"/>
                  <a:gd name="T102" fmla="*/ 11 w 54"/>
                  <a:gd name="T103" fmla="*/ 4 h 54"/>
                  <a:gd name="T104" fmla="*/ 14 w 54"/>
                  <a:gd name="T105" fmla="*/ 3 h 54"/>
                  <a:gd name="T106" fmla="*/ 17 w 54"/>
                  <a:gd name="T107" fmla="*/ 1 h 54"/>
                  <a:gd name="T108" fmla="*/ 20 w 54"/>
                  <a:gd name="T10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54">
                    <a:moveTo>
                      <a:pt x="20" y="0"/>
                    </a:moveTo>
                    <a:lnTo>
                      <a:pt x="33" y="0"/>
                    </a:lnTo>
                    <a:lnTo>
                      <a:pt x="36" y="1"/>
                    </a:lnTo>
                    <a:lnTo>
                      <a:pt x="39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51" y="12"/>
                    </a:lnTo>
                    <a:lnTo>
                      <a:pt x="52" y="16"/>
                    </a:lnTo>
                    <a:lnTo>
                      <a:pt x="52" y="19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52" y="33"/>
                    </a:lnTo>
                    <a:lnTo>
                      <a:pt x="52" y="36"/>
                    </a:lnTo>
                    <a:lnTo>
                      <a:pt x="51" y="39"/>
                    </a:lnTo>
                    <a:lnTo>
                      <a:pt x="49" y="43"/>
                    </a:lnTo>
                    <a:lnTo>
                      <a:pt x="46" y="46"/>
                    </a:lnTo>
                    <a:lnTo>
                      <a:pt x="44" y="47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28" y="54"/>
                    </a:lnTo>
                    <a:lnTo>
                      <a:pt x="25" y="54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4" y="51"/>
                    </a:lnTo>
                    <a:lnTo>
                      <a:pt x="14" y="49"/>
                    </a:lnTo>
                    <a:lnTo>
                      <a:pt x="11" y="47"/>
                    </a:lnTo>
                    <a:lnTo>
                      <a:pt x="8" y="46"/>
                    </a:lnTo>
                    <a:lnTo>
                      <a:pt x="6" y="43"/>
                    </a:lnTo>
                    <a:lnTo>
                      <a:pt x="3" y="39"/>
                    </a:lnTo>
                    <a:lnTo>
                      <a:pt x="3" y="36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0" name="Line 5814"/>
              <p:cNvSpPr>
                <a:spLocks noChangeShapeType="1"/>
              </p:cNvSpPr>
              <p:nvPr/>
            </p:nvSpPr>
            <p:spPr bwMode="auto">
              <a:xfrm flipH="1">
                <a:off x="10685" y="16770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1" name="Line 5815"/>
              <p:cNvSpPr>
                <a:spLocks noChangeShapeType="1"/>
              </p:cNvSpPr>
              <p:nvPr/>
            </p:nvSpPr>
            <p:spPr bwMode="auto">
              <a:xfrm flipH="1">
                <a:off x="10683" y="1677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2" name="Line 5816"/>
              <p:cNvSpPr>
                <a:spLocks noChangeShapeType="1"/>
              </p:cNvSpPr>
              <p:nvPr/>
            </p:nvSpPr>
            <p:spPr bwMode="auto">
              <a:xfrm flipH="1">
                <a:off x="10682" y="1677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3" name="Line 5817"/>
              <p:cNvSpPr>
                <a:spLocks noChangeShapeType="1"/>
              </p:cNvSpPr>
              <p:nvPr/>
            </p:nvSpPr>
            <p:spPr bwMode="auto">
              <a:xfrm flipH="1">
                <a:off x="10680" y="1677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4" name="Line 5818"/>
              <p:cNvSpPr>
                <a:spLocks noChangeShapeType="1"/>
              </p:cNvSpPr>
              <p:nvPr/>
            </p:nvSpPr>
            <p:spPr bwMode="auto">
              <a:xfrm flipH="1">
                <a:off x="10678" y="1677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5" name="Line 5819"/>
              <p:cNvSpPr>
                <a:spLocks noChangeShapeType="1"/>
              </p:cNvSpPr>
              <p:nvPr/>
            </p:nvSpPr>
            <p:spPr bwMode="auto">
              <a:xfrm flipH="1">
                <a:off x="10678" y="1677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6" name="Line 5820"/>
              <p:cNvSpPr>
                <a:spLocks noChangeShapeType="1"/>
              </p:cNvSpPr>
              <p:nvPr/>
            </p:nvSpPr>
            <p:spPr bwMode="auto">
              <a:xfrm flipH="1">
                <a:off x="10676" y="1677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7" name="Line 5821"/>
              <p:cNvSpPr>
                <a:spLocks noChangeShapeType="1"/>
              </p:cNvSpPr>
              <p:nvPr/>
            </p:nvSpPr>
            <p:spPr bwMode="auto">
              <a:xfrm>
                <a:off x="10676" y="1677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8" name="Line 5822"/>
              <p:cNvSpPr>
                <a:spLocks noChangeShapeType="1"/>
              </p:cNvSpPr>
              <p:nvPr/>
            </p:nvSpPr>
            <p:spPr bwMode="auto">
              <a:xfrm>
                <a:off x="10676" y="1677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69" name="Line 5823"/>
              <p:cNvSpPr>
                <a:spLocks noChangeShapeType="1"/>
              </p:cNvSpPr>
              <p:nvPr/>
            </p:nvSpPr>
            <p:spPr bwMode="auto">
              <a:xfrm flipH="1">
                <a:off x="10675" y="1677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0" name="Line 5824"/>
              <p:cNvSpPr>
                <a:spLocks noChangeShapeType="1"/>
              </p:cNvSpPr>
              <p:nvPr/>
            </p:nvSpPr>
            <p:spPr bwMode="auto">
              <a:xfrm>
                <a:off x="10675" y="1678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1" name="Line 5825"/>
              <p:cNvSpPr>
                <a:spLocks noChangeShapeType="1"/>
              </p:cNvSpPr>
              <p:nvPr/>
            </p:nvSpPr>
            <p:spPr bwMode="auto">
              <a:xfrm flipH="1">
                <a:off x="10674" y="1678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2" name="Line 5826"/>
              <p:cNvSpPr>
                <a:spLocks noChangeShapeType="1"/>
              </p:cNvSpPr>
              <p:nvPr/>
            </p:nvSpPr>
            <p:spPr bwMode="auto">
              <a:xfrm>
                <a:off x="10674" y="16782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3" name="Line 5827"/>
              <p:cNvSpPr>
                <a:spLocks noChangeShapeType="1"/>
              </p:cNvSpPr>
              <p:nvPr/>
            </p:nvSpPr>
            <p:spPr bwMode="auto">
              <a:xfrm>
                <a:off x="10674" y="1678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4" name="Line 5828"/>
              <p:cNvSpPr>
                <a:spLocks noChangeShapeType="1"/>
              </p:cNvSpPr>
              <p:nvPr/>
            </p:nvSpPr>
            <p:spPr bwMode="auto">
              <a:xfrm>
                <a:off x="10675" y="1678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5" name="Line 5829"/>
              <p:cNvSpPr>
                <a:spLocks noChangeShapeType="1"/>
              </p:cNvSpPr>
              <p:nvPr/>
            </p:nvSpPr>
            <p:spPr bwMode="auto">
              <a:xfrm>
                <a:off x="10676" y="1678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6" name="Line 5830"/>
              <p:cNvSpPr>
                <a:spLocks noChangeShapeType="1"/>
              </p:cNvSpPr>
              <p:nvPr/>
            </p:nvSpPr>
            <p:spPr bwMode="auto">
              <a:xfrm>
                <a:off x="10676" y="1679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7" name="Line 5831"/>
              <p:cNvSpPr>
                <a:spLocks noChangeShapeType="1"/>
              </p:cNvSpPr>
              <p:nvPr/>
            </p:nvSpPr>
            <p:spPr bwMode="auto">
              <a:xfrm>
                <a:off x="10678" y="1679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8" name="Line 5832"/>
              <p:cNvSpPr>
                <a:spLocks noChangeShapeType="1"/>
              </p:cNvSpPr>
              <p:nvPr/>
            </p:nvSpPr>
            <p:spPr bwMode="auto">
              <a:xfrm>
                <a:off x="10678" y="1679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79" name="Line 5833"/>
              <p:cNvSpPr>
                <a:spLocks noChangeShapeType="1"/>
              </p:cNvSpPr>
              <p:nvPr/>
            </p:nvSpPr>
            <p:spPr bwMode="auto">
              <a:xfrm>
                <a:off x="10680" y="1679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0" name="Line 5834"/>
              <p:cNvSpPr>
                <a:spLocks noChangeShapeType="1"/>
              </p:cNvSpPr>
              <p:nvPr/>
            </p:nvSpPr>
            <p:spPr bwMode="auto">
              <a:xfrm>
                <a:off x="10682" y="1679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1" name="Line 5835"/>
              <p:cNvSpPr>
                <a:spLocks noChangeShapeType="1"/>
              </p:cNvSpPr>
              <p:nvPr/>
            </p:nvSpPr>
            <p:spPr bwMode="auto">
              <a:xfrm>
                <a:off x="10682" y="1679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2" name="Line 5836"/>
              <p:cNvSpPr>
                <a:spLocks noChangeShapeType="1"/>
              </p:cNvSpPr>
              <p:nvPr/>
            </p:nvSpPr>
            <p:spPr bwMode="auto">
              <a:xfrm>
                <a:off x="10683" y="1679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3" name="Line 5837"/>
              <p:cNvSpPr>
                <a:spLocks noChangeShapeType="1"/>
              </p:cNvSpPr>
              <p:nvPr/>
            </p:nvSpPr>
            <p:spPr bwMode="auto">
              <a:xfrm>
                <a:off x="10684" y="1679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4" name="Line 5838"/>
              <p:cNvSpPr>
                <a:spLocks noChangeShapeType="1"/>
              </p:cNvSpPr>
              <p:nvPr/>
            </p:nvSpPr>
            <p:spPr bwMode="auto">
              <a:xfrm>
                <a:off x="10685" y="1679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5" name="Line 5839"/>
              <p:cNvSpPr>
                <a:spLocks noChangeShapeType="1"/>
              </p:cNvSpPr>
              <p:nvPr/>
            </p:nvSpPr>
            <p:spPr bwMode="auto">
              <a:xfrm>
                <a:off x="10686" y="1679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6" name="Line 5840"/>
              <p:cNvSpPr>
                <a:spLocks noChangeShapeType="1"/>
              </p:cNvSpPr>
              <p:nvPr/>
            </p:nvSpPr>
            <p:spPr bwMode="auto">
              <a:xfrm>
                <a:off x="10687" y="16797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7" name="Line 5841"/>
              <p:cNvSpPr>
                <a:spLocks noChangeShapeType="1"/>
              </p:cNvSpPr>
              <p:nvPr/>
            </p:nvSpPr>
            <p:spPr bwMode="auto">
              <a:xfrm flipV="1">
                <a:off x="10689" y="1679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8" name="Line 5842"/>
              <p:cNvSpPr>
                <a:spLocks noChangeShapeType="1"/>
              </p:cNvSpPr>
              <p:nvPr/>
            </p:nvSpPr>
            <p:spPr bwMode="auto">
              <a:xfrm>
                <a:off x="10690" y="16797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9" name="Line 5843"/>
              <p:cNvSpPr>
                <a:spLocks noChangeShapeType="1"/>
              </p:cNvSpPr>
              <p:nvPr/>
            </p:nvSpPr>
            <p:spPr bwMode="auto">
              <a:xfrm>
                <a:off x="10692" y="1679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0" name="Line 5844"/>
              <p:cNvSpPr>
                <a:spLocks noChangeShapeType="1"/>
              </p:cNvSpPr>
              <p:nvPr/>
            </p:nvSpPr>
            <p:spPr bwMode="auto">
              <a:xfrm>
                <a:off x="10693" y="1679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1" name="Line 5845"/>
              <p:cNvSpPr>
                <a:spLocks noChangeShapeType="1"/>
              </p:cNvSpPr>
              <p:nvPr/>
            </p:nvSpPr>
            <p:spPr bwMode="auto">
              <a:xfrm flipV="1">
                <a:off x="10693" y="1679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2" name="Line 5846"/>
              <p:cNvSpPr>
                <a:spLocks noChangeShapeType="1"/>
              </p:cNvSpPr>
              <p:nvPr/>
            </p:nvSpPr>
            <p:spPr bwMode="auto">
              <a:xfrm flipV="1">
                <a:off x="10694" y="1679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3" name="Line 5847"/>
              <p:cNvSpPr>
                <a:spLocks noChangeShapeType="1"/>
              </p:cNvSpPr>
              <p:nvPr/>
            </p:nvSpPr>
            <p:spPr bwMode="auto">
              <a:xfrm flipV="1">
                <a:off x="10694" y="16794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4" name="Line 5848"/>
              <p:cNvSpPr>
                <a:spLocks noChangeShapeType="1"/>
              </p:cNvSpPr>
              <p:nvPr/>
            </p:nvSpPr>
            <p:spPr bwMode="auto">
              <a:xfrm flipV="1">
                <a:off x="10697" y="1679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5" name="Line 5849"/>
              <p:cNvSpPr>
                <a:spLocks noChangeShapeType="1"/>
              </p:cNvSpPr>
              <p:nvPr/>
            </p:nvSpPr>
            <p:spPr bwMode="auto">
              <a:xfrm flipV="1">
                <a:off x="10697" y="1679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6" name="Line 5850"/>
              <p:cNvSpPr>
                <a:spLocks noChangeShapeType="1"/>
              </p:cNvSpPr>
              <p:nvPr/>
            </p:nvSpPr>
            <p:spPr bwMode="auto">
              <a:xfrm flipV="1">
                <a:off x="10699" y="1679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7" name="Line 5851"/>
              <p:cNvSpPr>
                <a:spLocks noChangeShapeType="1"/>
              </p:cNvSpPr>
              <p:nvPr/>
            </p:nvSpPr>
            <p:spPr bwMode="auto">
              <a:xfrm flipV="1">
                <a:off x="10700" y="1678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8" name="Line 5852"/>
              <p:cNvSpPr>
                <a:spLocks noChangeShapeType="1"/>
              </p:cNvSpPr>
              <p:nvPr/>
            </p:nvSpPr>
            <p:spPr bwMode="auto">
              <a:xfrm flipV="1">
                <a:off x="10701" y="1678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9" name="Line 5853"/>
              <p:cNvSpPr>
                <a:spLocks noChangeShapeType="1"/>
              </p:cNvSpPr>
              <p:nvPr/>
            </p:nvSpPr>
            <p:spPr bwMode="auto">
              <a:xfrm flipV="1">
                <a:off x="10701" y="1678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0" name="Line 5854"/>
              <p:cNvSpPr>
                <a:spLocks noChangeShapeType="1"/>
              </p:cNvSpPr>
              <p:nvPr/>
            </p:nvSpPr>
            <p:spPr bwMode="auto">
              <a:xfrm flipV="1">
                <a:off x="10701" y="16782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1" name="Line 5855"/>
              <p:cNvSpPr>
                <a:spLocks noChangeShapeType="1"/>
              </p:cNvSpPr>
              <p:nvPr/>
            </p:nvSpPr>
            <p:spPr bwMode="auto">
              <a:xfrm flipH="1" flipV="1">
                <a:off x="10701" y="1678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2" name="Line 5856"/>
              <p:cNvSpPr>
                <a:spLocks noChangeShapeType="1"/>
              </p:cNvSpPr>
              <p:nvPr/>
            </p:nvSpPr>
            <p:spPr bwMode="auto">
              <a:xfrm flipV="1">
                <a:off x="10701" y="1677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3" name="Line 5857"/>
              <p:cNvSpPr>
                <a:spLocks noChangeShapeType="1"/>
              </p:cNvSpPr>
              <p:nvPr/>
            </p:nvSpPr>
            <p:spPr bwMode="auto">
              <a:xfrm flipH="1" flipV="1">
                <a:off x="10700" y="167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4" name="Line 5858"/>
              <p:cNvSpPr>
                <a:spLocks noChangeShapeType="1"/>
              </p:cNvSpPr>
              <p:nvPr/>
            </p:nvSpPr>
            <p:spPr bwMode="auto">
              <a:xfrm flipH="1" flipV="1">
                <a:off x="10699" y="1677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5" name="Line 5859"/>
              <p:cNvSpPr>
                <a:spLocks noChangeShapeType="1"/>
              </p:cNvSpPr>
              <p:nvPr/>
            </p:nvSpPr>
            <p:spPr bwMode="auto">
              <a:xfrm>
                <a:off x="10699" y="1677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6" name="Line 5860"/>
              <p:cNvSpPr>
                <a:spLocks noChangeShapeType="1"/>
              </p:cNvSpPr>
              <p:nvPr/>
            </p:nvSpPr>
            <p:spPr bwMode="auto">
              <a:xfrm flipH="1" flipV="1">
                <a:off x="10698" y="1677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7" name="Line 5861"/>
              <p:cNvSpPr>
                <a:spLocks noChangeShapeType="1"/>
              </p:cNvSpPr>
              <p:nvPr/>
            </p:nvSpPr>
            <p:spPr bwMode="auto">
              <a:xfrm flipH="1" flipV="1">
                <a:off x="10697" y="1677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8" name="Line 5862"/>
              <p:cNvSpPr>
                <a:spLocks noChangeShapeType="1"/>
              </p:cNvSpPr>
              <p:nvPr/>
            </p:nvSpPr>
            <p:spPr bwMode="auto">
              <a:xfrm flipH="1">
                <a:off x="10697" y="16774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9" name="Line 5863"/>
              <p:cNvSpPr>
                <a:spLocks noChangeShapeType="1"/>
              </p:cNvSpPr>
              <p:nvPr/>
            </p:nvSpPr>
            <p:spPr bwMode="auto">
              <a:xfrm flipV="1">
                <a:off x="10697" y="1677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0" name="Line 5864"/>
              <p:cNvSpPr>
                <a:spLocks noChangeShapeType="1"/>
              </p:cNvSpPr>
              <p:nvPr/>
            </p:nvSpPr>
            <p:spPr bwMode="auto">
              <a:xfrm flipH="1">
                <a:off x="10696" y="1677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1" name="Line 5865"/>
              <p:cNvSpPr>
                <a:spLocks noChangeShapeType="1"/>
              </p:cNvSpPr>
              <p:nvPr/>
            </p:nvSpPr>
            <p:spPr bwMode="auto">
              <a:xfrm flipH="1" flipV="1">
                <a:off x="10694" y="1677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2" name="Line 5866"/>
              <p:cNvSpPr>
                <a:spLocks noChangeShapeType="1"/>
              </p:cNvSpPr>
              <p:nvPr/>
            </p:nvSpPr>
            <p:spPr bwMode="auto">
              <a:xfrm flipH="1" flipV="1">
                <a:off x="10693" y="1677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3" name="Line 5867"/>
              <p:cNvSpPr>
                <a:spLocks noChangeShapeType="1"/>
              </p:cNvSpPr>
              <p:nvPr/>
            </p:nvSpPr>
            <p:spPr bwMode="auto">
              <a:xfrm flipH="1" flipV="1">
                <a:off x="10691" y="1677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4" name="Line 5868"/>
              <p:cNvSpPr>
                <a:spLocks noChangeShapeType="1"/>
              </p:cNvSpPr>
              <p:nvPr/>
            </p:nvSpPr>
            <p:spPr bwMode="auto">
              <a:xfrm flipH="1">
                <a:off x="10688" y="16770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5" name="Freeform 5869"/>
              <p:cNvSpPr>
                <a:spLocks/>
              </p:cNvSpPr>
              <p:nvPr/>
            </p:nvSpPr>
            <p:spPr bwMode="auto">
              <a:xfrm>
                <a:off x="10752" y="16933"/>
                <a:ext cx="27" cy="27"/>
              </a:xfrm>
              <a:custGeom>
                <a:avLst/>
                <a:gdLst>
                  <a:gd name="T0" fmla="*/ 24 w 54"/>
                  <a:gd name="T1" fmla="*/ 0 h 55"/>
                  <a:gd name="T2" fmla="*/ 31 w 54"/>
                  <a:gd name="T3" fmla="*/ 0 h 55"/>
                  <a:gd name="T4" fmla="*/ 34 w 54"/>
                  <a:gd name="T5" fmla="*/ 2 h 55"/>
                  <a:gd name="T6" fmla="*/ 37 w 54"/>
                  <a:gd name="T7" fmla="*/ 4 h 55"/>
                  <a:gd name="T8" fmla="*/ 40 w 54"/>
                  <a:gd name="T9" fmla="*/ 5 h 55"/>
                  <a:gd name="T10" fmla="*/ 42 w 54"/>
                  <a:gd name="T11" fmla="*/ 5 h 55"/>
                  <a:gd name="T12" fmla="*/ 43 w 54"/>
                  <a:gd name="T13" fmla="*/ 7 h 55"/>
                  <a:gd name="T14" fmla="*/ 45 w 54"/>
                  <a:gd name="T15" fmla="*/ 8 h 55"/>
                  <a:gd name="T16" fmla="*/ 47 w 54"/>
                  <a:gd name="T17" fmla="*/ 8 h 55"/>
                  <a:gd name="T18" fmla="*/ 48 w 54"/>
                  <a:gd name="T19" fmla="*/ 10 h 55"/>
                  <a:gd name="T20" fmla="*/ 50 w 54"/>
                  <a:gd name="T21" fmla="*/ 12 h 55"/>
                  <a:gd name="T22" fmla="*/ 50 w 54"/>
                  <a:gd name="T23" fmla="*/ 13 h 55"/>
                  <a:gd name="T24" fmla="*/ 51 w 54"/>
                  <a:gd name="T25" fmla="*/ 15 h 55"/>
                  <a:gd name="T26" fmla="*/ 53 w 54"/>
                  <a:gd name="T27" fmla="*/ 18 h 55"/>
                  <a:gd name="T28" fmla="*/ 53 w 54"/>
                  <a:gd name="T29" fmla="*/ 21 h 55"/>
                  <a:gd name="T30" fmla="*/ 53 w 54"/>
                  <a:gd name="T31" fmla="*/ 26 h 55"/>
                  <a:gd name="T32" fmla="*/ 54 w 54"/>
                  <a:gd name="T33" fmla="*/ 29 h 55"/>
                  <a:gd name="T34" fmla="*/ 53 w 54"/>
                  <a:gd name="T35" fmla="*/ 32 h 55"/>
                  <a:gd name="T36" fmla="*/ 53 w 54"/>
                  <a:gd name="T37" fmla="*/ 34 h 55"/>
                  <a:gd name="T38" fmla="*/ 53 w 54"/>
                  <a:gd name="T39" fmla="*/ 39 h 55"/>
                  <a:gd name="T40" fmla="*/ 51 w 54"/>
                  <a:gd name="T41" fmla="*/ 42 h 55"/>
                  <a:gd name="T42" fmla="*/ 50 w 54"/>
                  <a:gd name="T43" fmla="*/ 45 h 55"/>
                  <a:gd name="T44" fmla="*/ 47 w 54"/>
                  <a:gd name="T45" fmla="*/ 47 h 55"/>
                  <a:gd name="T46" fmla="*/ 43 w 54"/>
                  <a:gd name="T47" fmla="*/ 50 h 55"/>
                  <a:gd name="T48" fmla="*/ 40 w 54"/>
                  <a:gd name="T49" fmla="*/ 51 h 55"/>
                  <a:gd name="T50" fmla="*/ 39 w 54"/>
                  <a:gd name="T51" fmla="*/ 53 h 55"/>
                  <a:gd name="T52" fmla="*/ 37 w 54"/>
                  <a:gd name="T53" fmla="*/ 53 h 55"/>
                  <a:gd name="T54" fmla="*/ 37 w 54"/>
                  <a:gd name="T55" fmla="*/ 55 h 55"/>
                  <a:gd name="T56" fmla="*/ 34 w 54"/>
                  <a:gd name="T57" fmla="*/ 55 h 55"/>
                  <a:gd name="T58" fmla="*/ 32 w 54"/>
                  <a:gd name="T59" fmla="*/ 55 h 55"/>
                  <a:gd name="T60" fmla="*/ 23 w 54"/>
                  <a:gd name="T61" fmla="*/ 55 h 55"/>
                  <a:gd name="T62" fmla="*/ 20 w 54"/>
                  <a:gd name="T63" fmla="*/ 55 h 55"/>
                  <a:gd name="T64" fmla="*/ 20 w 54"/>
                  <a:gd name="T65" fmla="*/ 55 h 55"/>
                  <a:gd name="T66" fmla="*/ 16 w 54"/>
                  <a:gd name="T67" fmla="*/ 53 h 55"/>
                  <a:gd name="T68" fmla="*/ 15 w 54"/>
                  <a:gd name="T69" fmla="*/ 53 h 55"/>
                  <a:gd name="T70" fmla="*/ 15 w 54"/>
                  <a:gd name="T71" fmla="*/ 51 h 55"/>
                  <a:gd name="T72" fmla="*/ 12 w 54"/>
                  <a:gd name="T73" fmla="*/ 50 h 55"/>
                  <a:gd name="T74" fmla="*/ 8 w 54"/>
                  <a:gd name="T75" fmla="*/ 47 h 55"/>
                  <a:gd name="T76" fmla="*/ 7 w 54"/>
                  <a:gd name="T77" fmla="*/ 45 h 55"/>
                  <a:gd name="T78" fmla="*/ 4 w 54"/>
                  <a:gd name="T79" fmla="*/ 42 h 55"/>
                  <a:gd name="T80" fmla="*/ 2 w 54"/>
                  <a:gd name="T81" fmla="*/ 39 h 55"/>
                  <a:gd name="T82" fmla="*/ 0 w 54"/>
                  <a:gd name="T83" fmla="*/ 34 h 55"/>
                  <a:gd name="T84" fmla="*/ 0 w 54"/>
                  <a:gd name="T85" fmla="*/ 23 h 55"/>
                  <a:gd name="T86" fmla="*/ 2 w 54"/>
                  <a:gd name="T87" fmla="*/ 21 h 55"/>
                  <a:gd name="T88" fmla="*/ 2 w 54"/>
                  <a:gd name="T89" fmla="*/ 20 h 55"/>
                  <a:gd name="T90" fmla="*/ 2 w 54"/>
                  <a:gd name="T91" fmla="*/ 18 h 55"/>
                  <a:gd name="T92" fmla="*/ 2 w 54"/>
                  <a:gd name="T93" fmla="*/ 16 h 55"/>
                  <a:gd name="T94" fmla="*/ 4 w 54"/>
                  <a:gd name="T95" fmla="*/ 15 h 55"/>
                  <a:gd name="T96" fmla="*/ 7 w 54"/>
                  <a:gd name="T97" fmla="*/ 12 h 55"/>
                  <a:gd name="T98" fmla="*/ 8 w 54"/>
                  <a:gd name="T99" fmla="*/ 8 h 55"/>
                  <a:gd name="T100" fmla="*/ 12 w 54"/>
                  <a:gd name="T101" fmla="*/ 7 h 55"/>
                  <a:gd name="T102" fmla="*/ 15 w 54"/>
                  <a:gd name="T103" fmla="*/ 5 h 55"/>
                  <a:gd name="T104" fmla="*/ 16 w 54"/>
                  <a:gd name="T105" fmla="*/ 4 h 55"/>
                  <a:gd name="T106" fmla="*/ 20 w 54"/>
                  <a:gd name="T107" fmla="*/ 2 h 55"/>
                  <a:gd name="T108" fmla="*/ 24 w 54"/>
                  <a:gd name="T10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55">
                    <a:moveTo>
                      <a:pt x="24" y="0"/>
                    </a:moveTo>
                    <a:lnTo>
                      <a:pt x="31" y="0"/>
                    </a:lnTo>
                    <a:lnTo>
                      <a:pt x="34" y="2"/>
                    </a:lnTo>
                    <a:lnTo>
                      <a:pt x="37" y="4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1" y="15"/>
                    </a:lnTo>
                    <a:lnTo>
                      <a:pt x="53" y="18"/>
                    </a:lnTo>
                    <a:lnTo>
                      <a:pt x="53" y="21"/>
                    </a:lnTo>
                    <a:lnTo>
                      <a:pt x="53" y="26"/>
                    </a:lnTo>
                    <a:lnTo>
                      <a:pt x="54" y="29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3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7" y="47"/>
                    </a:lnTo>
                    <a:lnTo>
                      <a:pt x="43" y="50"/>
                    </a:lnTo>
                    <a:lnTo>
                      <a:pt x="40" y="51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4" y="55"/>
                    </a:lnTo>
                    <a:lnTo>
                      <a:pt x="32" y="55"/>
                    </a:lnTo>
                    <a:lnTo>
                      <a:pt x="23" y="55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1"/>
                    </a:lnTo>
                    <a:lnTo>
                      <a:pt x="12" y="50"/>
                    </a:lnTo>
                    <a:lnTo>
                      <a:pt x="8" y="47"/>
                    </a:lnTo>
                    <a:lnTo>
                      <a:pt x="7" y="45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8" y="8"/>
                    </a:lnTo>
                    <a:lnTo>
                      <a:pt x="12" y="7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87" name="Group 6071"/>
            <p:cNvGrpSpPr>
              <a:grpSpLocks/>
            </p:cNvGrpSpPr>
            <p:nvPr/>
          </p:nvGrpSpPr>
          <p:grpSpPr bwMode="auto">
            <a:xfrm>
              <a:off x="10752" y="16933"/>
              <a:ext cx="254" cy="358"/>
              <a:chOff x="10752" y="16933"/>
              <a:chExt cx="254" cy="358"/>
            </a:xfrm>
          </p:grpSpPr>
          <p:sp>
            <p:nvSpPr>
              <p:cNvPr id="5116" name="Line 5871"/>
              <p:cNvSpPr>
                <a:spLocks noChangeShapeType="1"/>
              </p:cNvSpPr>
              <p:nvPr/>
            </p:nvSpPr>
            <p:spPr bwMode="auto">
              <a:xfrm flipH="1">
                <a:off x="10764" y="16933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7" name="Line 5872"/>
              <p:cNvSpPr>
                <a:spLocks noChangeShapeType="1"/>
              </p:cNvSpPr>
              <p:nvPr/>
            </p:nvSpPr>
            <p:spPr bwMode="auto">
              <a:xfrm flipH="1">
                <a:off x="10762" y="1693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8" name="Line 5873"/>
              <p:cNvSpPr>
                <a:spLocks noChangeShapeType="1"/>
              </p:cNvSpPr>
              <p:nvPr/>
            </p:nvSpPr>
            <p:spPr bwMode="auto">
              <a:xfrm flipH="1">
                <a:off x="10760" y="1693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9" name="Line 5874"/>
              <p:cNvSpPr>
                <a:spLocks noChangeShapeType="1"/>
              </p:cNvSpPr>
              <p:nvPr/>
            </p:nvSpPr>
            <p:spPr bwMode="auto">
              <a:xfrm flipH="1">
                <a:off x="10759" y="1693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0" name="Line 5875"/>
              <p:cNvSpPr>
                <a:spLocks noChangeShapeType="1"/>
              </p:cNvSpPr>
              <p:nvPr/>
            </p:nvSpPr>
            <p:spPr bwMode="auto">
              <a:xfrm flipH="1">
                <a:off x="10758" y="1693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1" name="Line 5876"/>
              <p:cNvSpPr>
                <a:spLocks noChangeShapeType="1"/>
              </p:cNvSpPr>
              <p:nvPr/>
            </p:nvSpPr>
            <p:spPr bwMode="auto">
              <a:xfrm flipH="1">
                <a:off x="10756" y="1693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2" name="Line 5877"/>
              <p:cNvSpPr>
                <a:spLocks noChangeShapeType="1"/>
              </p:cNvSpPr>
              <p:nvPr/>
            </p:nvSpPr>
            <p:spPr bwMode="auto">
              <a:xfrm flipH="1">
                <a:off x="10755" y="1693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3" name="Line 5878"/>
              <p:cNvSpPr>
                <a:spLocks noChangeShapeType="1"/>
              </p:cNvSpPr>
              <p:nvPr/>
            </p:nvSpPr>
            <p:spPr bwMode="auto">
              <a:xfrm flipH="1">
                <a:off x="10754" y="1693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4" name="Line 5879"/>
              <p:cNvSpPr>
                <a:spLocks noChangeShapeType="1"/>
              </p:cNvSpPr>
              <p:nvPr/>
            </p:nvSpPr>
            <p:spPr bwMode="auto">
              <a:xfrm flipH="1">
                <a:off x="10753" y="1694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5" name="Line 5880"/>
              <p:cNvSpPr>
                <a:spLocks noChangeShapeType="1"/>
              </p:cNvSpPr>
              <p:nvPr/>
            </p:nvSpPr>
            <p:spPr bwMode="auto">
              <a:xfrm>
                <a:off x="10753" y="1694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6" name="Line 5881"/>
              <p:cNvSpPr>
                <a:spLocks noChangeShapeType="1"/>
              </p:cNvSpPr>
              <p:nvPr/>
            </p:nvSpPr>
            <p:spPr bwMode="auto">
              <a:xfrm>
                <a:off x="10753" y="1694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7" name="Line 5882"/>
              <p:cNvSpPr>
                <a:spLocks noChangeShapeType="1"/>
              </p:cNvSpPr>
              <p:nvPr/>
            </p:nvSpPr>
            <p:spPr bwMode="auto">
              <a:xfrm>
                <a:off x="10753" y="1694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8" name="Line 5883"/>
              <p:cNvSpPr>
                <a:spLocks noChangeShapeType="1"/>
              </p:cNvSpPr>
              <p:nvPr/>
            </p:nvSpPr>
            <p:spPr bwMode="auto">
              <a:xfrm flipH="1">
                <a:off x="10752" y="1694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9" name="Line 5884"/>
              <p:cNvSpPr>
                <a:spLocks noChangeShapeType="1"/>
              </p:cNvSpPr>
              <p:nvPr/>
            </p:nvSpPr>
            <p:spPr bwMode="auto">
              <a:xfrm>
                <a:off x="10752" y="16944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0" name="Line 5885"/>
              <p:cNvSpPr>
                <a:spLocks noChangeShapeType="1"/>
              </p:cNvSpPr>
              <p:nvPr/>
            </p:nvSpPr>
            <p:spPr bwMode="auto">
              <a:xfrm>
                <a:off x="10752" y="1695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1" name="Line 5886"/>
              <p:cNvSpPr>
                <a:spLocks noChangeShapeType="1"/>
              </p:cNvSpPr>
              <p:nvPr/>
            </p:nvSpPr>
            <p:spPr bwMode="auto">
              <a:xfrm>
                <a:off x="10753" y="1695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2" name="Line 5887"/>
              <p:cNvSpPr>
                <a:spLocks noChangeShapeType="1"/>
              </p:cNvSpPr>
              <p:nvPr/>
            </p:nvSpPr>
            <p:spPr bwMode="auto">
              <a:xfrm>
                <a:off x="10754" y="1695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3" name="Line 5888"/>
              <p:cNvSpPr>
                <a:spLocks noChangeShapeType="1"/>
              </p:cNvSpPr>
              <p:nvPr/>
            </p:nvSpPr>
            <p:spPr bwMode="auto">
              <a:xfrm>
                <a:off x="10755" y="169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4" name="Line 5889"/>
              <p:cNvSpPr>
                <a:spLocks noChangeShapeType="1"/>
              </p:cNvSpPr>
              <p:nvPr/>
            </p:nvSpPr>
            <p:spPr bwMode="auto">
              <a:xfrm>
                <a:off x="10756" y="1695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5" name="Line 5890"/>
              <p:cNvSpPr>
                <a:spLocks noChangeShapeType="1"/>
              </p:cNvSpPr>
              <p:nvPr/>
            </p:nvSpPr>
            <p:spPr bwMode="auto">
              <a:xfrm>
                <a:off x="10758" y="1695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6" name="Line 5891"/>
              <p:cNvSpPr>
                <a:spLocks noChangeShapeType="1"/>
              </p:cNvSpPr>
              <p:nvPr/>
            </p:nvSpPr>
            <p:spPr bwMode="auto">
              <a:xfrm>
                <a:off x="10759" y="1695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7" name="Line 5892"/>
              <p:cNvSpPr>
                <a:spLocks noChangeShapeType="1"/>
              </p:cNvSpPr>
              <p:nvPr/>
            </p:nvSpPr>
            <p:spPr bwMode="auto">
              <a:xfrm>
                <a:off x="10759" y="1695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8" name="Line 5893"/>
              <p:cNvSpPr>
                <a:spLocks noChangeShapeType="1"/>
              </p:cNvSpPr>
              <p:nvPr/>
            </p:nvSpPr>
            <p:spPr bwMode="auto">
              <a:xfrm>
                <a:off x="10760" y="1695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9" name="Line 5894"/>
              <p:cNvSpPr>
                <a:spLocks noChangeShapeType="1"/>
              </p:cNvSpPr>
              <p:nvPr/>
            </p:nvSpPr>
            <p:spPr bwMode="auto">
              <a:xfrm>
                <a:off x="10762" y="16960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0" name="Line 5895"/>
              <p:cNvSpPr>
                <a:spLocks noChangeShapeType="1"/>
              </p:cNvSpPr>
              <p:nvPr/>
            </p:nvSpPr>
            <p:spPr bwMode="auto">
              <a:xfrm>
                <a:off x="10762" y="1696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1" name="Line 5896"/>
              <p:cNvSpPr>
                <a:spLocks noChangeShapeType="1"/>
              </p:cNvSpPr>
              <p:nvPr/>
            </p:nvSpPr>
            <p:spPr bwMode="auto">
              <a:xfrm>
                <a:off x="10763" y="16960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2" name="Line 5897"/>
              <p:cNvSpPr>
                <a:spLocks noChangeShapeType="1"/>
              </p:cNvSpPr>
              <p:nvPr/>
            </p:nvSpPr>
            <p:spPr bwMode="auto">
              <a:xfrm>
                <a:off x="10768" y="1696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3" name="Line 5898"/>
              <p:cNvSpPr>
                <a:spLocks noChangeShapeType="1"/>
              </p:cNvSpPr>
              <p:nvPr/>
            </p:nvSpPr>
            <p:spPr bwMode="auto">
              <a:xfrm>
                <a:off x="10769" y="16960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4" name="Line 5899"/>
              <p:cNvSpPr>
                <a:spLocks noChangeShapeType="1"/>
              </p:cNvSpPr>
              <p:nvPr/>
            </p:nvSpPr>
            <p:spPr bwMode="auto">
              <a:xfrm flipV="1">
                <a:off x="10771" y="1695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5" name="Line 5900"/>
              <p:cNvSpPr>
                <a:spLocks noChangeShapeType="1"/>
              </p:cNvSpPr>
              <p:nvPr/>
            </p:nvSpPr>
            <p:spPr bwMode="auto">
              <a:xfrm>
                <a:off x="10771" y="1695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6" name="Line 5901"/>
              <p:cNvSpPr>
                <a:spLocks noChangeShapeType="1"/>
              </p:cNvSpPr>
              <p:nvPr/>
            </p:nvSpPr>
            <p:spPr bwMode="auto">
              <a:xfrm flipV="1">
                <a:off x="10771" y="1695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7" name="Line 5902"/>
              <p:cNvSpPr>
                <a:spLocks noChangeShapeType="1"/>
              </p:cNvSpPr>
              <p:nvPr/>
            </p:nvSpPr>
            <p:spPr bwMode="auto">
              <a:xfrm flipV="1">
                <a:off x="10772" y="1695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8" name="Line 5903"/>
              <p:cNvSpPr>
                <a:spLocks noChangeShapeType="1"/>
              </p:cNvSpPr>
              <p:nvPr/>
            </p:nvSpPr>
            <p:spPr bwMode="auto">
              <a:xfrm flipV="1">
                <a:off x="10774" y="1695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9" name="Line 5904"/>
              <p:cNvSpPr>
                <a:spLocks noChangeShapeType="1"/>
              </p:cNvSpPr>
              <p:nvPr/>
            </p:nvSpPr>
            <p:spPr bwMode="auto">
              <a:xfrm flipV="1">
                <a:off x="10775" y="1695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0" name="Line 5905"/>
              <p:cNvSpPr>
                <a:spLocks noChangeShapeType="1"/>
              </p:cNvSpPr>
              <p:nvPr/>
            </p:nvSpPr>
            <p:spPr bwMode="auto">
              <a:xfrm flipV="1">
                <a:off x="10777" y="1695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1" name="Line 5906"/>
              <p:cNvSpPr>
                <a:spLocks noChangeShapeType="1"/>
              </p:cNvSpPr>
              <p:nvPr/>
            </p:nvSpPr>
            <p:spPr bwMode="auto">
              <a:xfrm flipV="1">
                <a:off x="10778" y="1695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2" name="Line 5907"/>
              <p:cNvSpPr>
                <a:spLocks noChangeShapeType="1"/>
              </p:cNvSpPr>
              <p:nvPr/>
            </p:nvSpPr>
            <p:spPr bwMode="auto">
              <a:xfrm flipV="1">
                <a:off x="10778" y="1695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3" name="Line 5908"/>
              <p:cNvSpPr>
                <a:spLocks noChangeShapeType="1"/>
              </p:cNvSpPr>
              <p:nvPr/>
            </p:nvSpPr>
            <p:spPr bwMode="auto">
              <a:xfrm flipV="1">
                <a:off x="10778" y="1694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4" name="Line 5909"/>
              <p:cNvSpPr>
                <a:spLocks noChangeShapeType="1"/>
              </p:cNvSpPr>
              <p:nvPr/>
            </p:nvSpPr>
            <p:spPr bwMode="auto">
              <a:xfrm flipV="1">
                <a:off x="10778" y="1694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5" name="Line 5910"/>
              <p:cNvSpPr>
                <a:spLocks noChangeShapeType="1"/>
              </p:cNvSpPr>
              <p:nvPr/>
            </p:nvSpPr>
            <p:spPr bwMode="auto">
              <a:xfrm flipH="1" flipV="1">
                <a:off x="10778" y="1694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6" name="Line 5911"/>
              <p:cNvSpPr>
                <a:spLocks noChangeShapeType="1"/>
              </p:cNvSpPr>
              <p:nvPr/>
            </p:nvSpPr>
            <p:spPr bwMode="auto">
              <a:xfrm flipV="1">
                <a:off x="10778" y="1694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7" name="Line 5912"/>
              <p:cNvSpPr>
                <a:spLocks noChangeShapeType="1"/>
              </p:cNvSpPr>
              <p:nvPr/>
            </p:nvSpPr>
            <p:spPr bwMode="auto">
              <a:xfrm flipV="1">
                <a:off x="10778" y="1694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8" name="Line 5913"/>
              <p:cNvSpPr>
                <a:spLocks noChangeShapeType="1"/>
              </p:cNvSpPr>
              <p:nvPr/>
            </p:nvSpPr>
            <p:spPr bwMode="auto">
              <a:xfrm flipH="1" flipV="1">
                <a:off x="10778" y="1694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9" name="Line 5914"/>
              <p:cNvSpPr>
                <a:spLocks noChangeShapeType="1"/>
              </p:cNvSpPr>
              <p:nvPr/>
            </p:nvSpPr>
            <p:spPr bwMode="auto">
              <a:xfrm flipH="1" flipV="1">
                <a:off x="10777" y="1694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0" name="Line 5915"/>
              <p:cNvSpPr>
                <a:spLocks noChangeShapeType="1"/>
              </p:cNvSpPr>
              <p:nvPr/>
            </p:nvSpPr>
            <p:spPr bwMode="auto">
              <a:xfrm flipV="1">
                <a:off x="10777" y="1693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1" name="Line 5916"/>
              <p:cNvSpPr>
                <a:spLocks noChangeShapeType="1"/>
              </p:cNvSpPr>
              <p:nvPr/>
            </p:nvSpPr>
            <p:spPr bwMode="auto">
              <a:xfrm flipH="1" flipV="1">
                <a:off x="10776" y="169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2" name="Line 5917"/>
              <p:cNvSpPr>
                <a:spLocks noChangeShapeType="1"/>
              </p:cNvSpPr>
              <p:nvPr/>
            </p:nvSpPr>
            <p:spPr bwMode="auto">
              <a:xfrm flipH="1" flipV="1">
                <a:off x="10775" y="1693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3" name="Line 5918"/>
              <p:cNvSpPr>
                <a:spLocks noChangeShapeType="1"/>
              </p:cNvSpPr>
              <p:nvPr/>
            </p:nvSpPr>
            <p:spPr bwMode="auto">
              <a:xfrm flipH="1">
                <a:off x="10774" y="1693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4" name="Line 5919"/>
              <p:cNvSpPr>
                <a:spLocks noChangeShapeType="1"/>
              </p:cNvSpPr>
              <p:nvPr/>
            </p:nvSpPr>
            <p:spPr bwMode="auto">
              <a:xfrm flipH="1" flipV="1">
                <a:off x="10774" y="1693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5" name="Line 5920"/>
              <p:cNvSpPr>
                <a:spLocks noChangeShapeType="1"/>
              </p:cNvSpPr>
              <p:nvPr/>
            </p:nvSpPr>
            <p:spPr bwMode="auto">
              <a:xfrm flipH="1" flipV="1">
                <a:off x="10773" y="1693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6" name="Line 5921"/>
              <p:cNvSpPr>
                <a:spLocks noChangeShapeType="1"/>
              </p:cNvSpPr>
              <p:nvPr/>
            </p:nvSpPr>
            <p:spPr bwMode="auto">
              <a:xfrm flipH="1">
                <a:off x="10772" y="1693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7" name="Line 5922"/>
              <p:cNvSpPr>
                <a:spLocks noChangeShapeType="1"/>
              </p:cNvSpPr>
              <p:nvPr/>
            </p:nvSpPr>
            <p:spPr bwMode="auto">
              <a:xfrm flipH="1" flipV="1">
                <a:off x="10771" y="1693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8" name="Line 5923"/>
              <p:cNvSpPr>
                <a:spLocks noChangeShapeType="1"/>
              </p:cNvSpPr>
              <p:nvPr/>
            </p:nvSpPr>
            <p:spPr bwMode="auto">
              <a:xfrm flipH="1" flipV="1">
                <a:off x="10769" y="1693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9" name="Line 5924"/>
              <p:cNvSpPr>
                <a:spLocks noChangeShapeType="1"/>
              </p:cNvSpPr>
              <p:nvPr/>
            </p:nvSpPr>
            <p:spPr bwMode="auto">
              <a:xfrm flipH="1" flipV="1">
                <a:off x="10767" y="1693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0" name="Line 5925"/>
              <p:cNvSpPr>
                <a:spLocks noChangeShapeType="1"/>
              </p:cNvSpPr>
              <p:nvPr/>
            </p:nvSpPr>
            <p:spPr bwMode="auto">
              <a:xfrm flipH="1">
                <a:off x="10766" y="1693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1" name="Freeform 5926"/>
              <p:cNvSpPr>
                <a:spLocks/>
              </p:cNvSpPr>
              <p:nvPr/>
            </p:nvSpPr>
            <p:spPr bwMode="auto">
              <a:xfrm>
                <a:off x="10829" y="17073"/>
                <a:ext cx="27" cy="27"/>
              </a:xfrm>
              <a:custGeom>
                <a:avLst/>
                <a:gdLst>
                  <a:gd name="T0" fmla="*/ 20 w 54"/>
                  <a:gd name="T1" fmla="*/ 0 h 54"/>
                  <a:gd name="T2" fmla="*/ 35 w 54"/>
                  <a:gd name="T3" fmla="*/ 0 h 54"/>
                  <a:gd name="T4" fmla="*/ 38 w 54"/>
                  <a:gd name="T5" fmla="*/ 2 h 54"/>
                  <a:gd name="T6" fmla="*/ 41 w 54"/>
                  <a:gd name="T7" fmla="*/ 3 h 54"/>
                  <a:gd name="T8" fmla="*/ 43 w 54"/>
                  <a:gd name="T9" fmla="*/ 5 h 54"/>
                  <a:gd name="T10" fmla="*/ 44 w 54"/>
                  <a:gd name="T11" fmla="*/ 5 h 54"/>
                  <a:gd name="T12" fmla="*/ 46 w 54"/>
                  <a:gd name="T13" fmla="*/ 7 h 54"/>
                  <a:gd name="T14" fmla="*/ 46 w 54"/>
                  <a:gd name="T15" fmla="*/ 7 h 54"/>
                  <a:gd name="T16" fmla="*/ 47 w 54"/>
                  <a:gd name="T17" fmla="*/ 10 h 54"/>
                  <a:gd name="T18" fmla="*/ 49 w 54"/>
                  <a:gd name="T19" fmla="*/ 11 h 54"/>
                  <a:gd name="T20" fmla="*/ 50 w 54"/>
                  <a:gd name="T21" fmla="*/ 11 h 54"/>
                  <a:gd name="T22" fmla="*/ 50 w 54"/>
                  <a:gd name="T23" fmla="*/ 13 h 54"/>
                  <a:gd name="T24" fmla="*/ 52 w 54"/>
                  <a:gd name="T25" fmla="*/ 16 h 54"/>
                  <a:gd name="T26" fmla="*/ 54 w 54"/>
                  <a:gd name="T27" fmla="*/ 19 h 54"/>
                  <a:gd name="T28" fmla="*/ 54 w 54"/>
                  <a:gd name="T29" fmla="*/ 22 h 54"/>
                  <a:gd name="T30" fmla="*/ 54 w 54"/>
                  <a:gd name="T31" fmla="*/ 30 h 54"/>
                  <a:gd name="T32" fmla="*/ 54 w 54"/>
                  <a:gd name="T33" fmla="*/ 34 h 54"/>
                  <a:gd name="T34" fmla="*/ 52 w 54"/>
                  <a:gd name="T35" fmla="*/ 37 h 54"/>
                  <a:gd name="T36" fmla="*/ 50 w 54"/>
                  <a:gd name="T37" fmla="*/ 40 h 54"/>
                  <a:gd name="T38" fmla="*/ 49 w 54"/>
                  <a:gd name="T39" fmla="*/ 43 h 54"/>
                  <a:gd name="T40" fmla="*/ 46 w 54"/>
                  <a:gd name="T41" fmla="*/ 46 h 54"/>
                  <a:gd name="T42" fmla="*/ 44 w 54"/>
                  <a:gd name="T43" fmla="*/ 48 h 54"/>
                  <a:gd name="T44" fmla="*/ 41 w 54"/>
                  <a:gd name="T45" fmla="*/ 49 h 54"/>
                  <a:gd name="T46" fmla="*/ 39 w 54"/>
                  <a:gd name="T47" fmla="*/ 51 h 54"/>
                  <a:gd name="T48" fmla="*/ 38 w 54"/>
                  <a:gd name="T49" fmla="*/ 53 h 54"/>
                  <a:gd name="T50" fmla="*/ 36 w 54"/>
                  <a:gd name="T51" fmla="*/ 53 h 54"/>
                  <a:gd name="T52" fmla="*/ 35 w 54"/>
                  <a:gd name="T53" fmla="*/ 53 h 54"/>
                  <a:gd name="T54" fmla="*/ 31 w 54"/>
                  <a:gd name="T55" fmla="*/ 53 h 54"/>
                  <a:gd name="T56" fmla="*/ 28 w 54"/>
                  <a:gd name="T57" fmla="*/ 54 h 54"/>
                  <a:gd name="T58" fmla="*/ 25 w 54"/>
                  <a:gd name="T59" fmla="*/ 54 h 54"/>
                  <a:gd name="T60" fmla="*/ 25 w 54"/>
                  <a:gd name="T61" fmla="*/ 53 h 54"/>
                  <a:gd name="T62" fmla="*/ 20 w 54"/>
                  <a:gd name="T63" fmla="*/ 53 h 54"/>
                  <a:gd name="T64" fmla="*/ 19 w 54"/>
                  <a:gd name="T65" fmla="*/ 53 h 54"/>
                  <a:gd name="T66" fmla="*/ 17 w 54"/>
                  <a:gd name="T67" fmla="*/ 53 h 54"/>
                  <a:gd name="T68" fmla="*/ 15 w 54"/>
                  <a:gd name="T69" fmla="*/ 51 h 54"/>
                  <a:gd name="T70" fmla="*/ 14 w 54"/>
                  <a:gd name="T71" fmla="*/ 49 h 54"/>
                  <a:gd name="T72" fmla="*/ 12 w 54"/>
                  <a:gd name="T73" fmla="*/ 48 h 54"/>
                  <a:gd name="T74" fmla="*/ 8 w 54"/>
                  <a:gd name="T75" fmla="*/ 46 h 54"/>
                  <a:gd name="T76" fmla="*/ 6 w 54"/>
                  <a:gd name="T77" fmla="*/ 43 h 54"/>
                  <a:gd name="T78" fmla="*/ 3 w 54"/>
                  <a:gd name="T79" fmla="*/ 40 h 54"/>
                  <a:gd name="T80" fmla="*/ 3 w 54"/>
                  <a:gd name="T81" fmla="*/ 37 h 54"/>
                  <a:gd name="T82" fmla="*/ 1 w 54"/>
                  <a:gd name="T83" fmla="*/ 34 h 54"/>
                  <a:gd name="T84" fmla="*/ 0 w 54"/>
                  <a:gd name="T85" fmla="*/ 30 h 54"/>
                  <a:gd name="T86" fmla="*/ 0 w 54"/>
                  <a:gd name="T87" fmla="*/ 22 h 54"/>
                  <a:gd name="T88" fmla="*/ 1 w 54"/>
                  <a:gd name="T89" fmla="*/ 22 h 54"/>
                  <a:gd name="T90" fmla="*/ 1 w 54"/>
                  <a:gd name="T91" fmla="*/ 19 h 54"/>
                  <a:gd name="T92" fmla="*/ 3 w 54"/>
                  <a:gd name="T93" fmla="*/ 19 h 54"/>
                  <a:gd name="T94" fmla="*/ 3 w 54"/>
                  <a:gd name="T95" fmla="*/ 16 h 54"/>
                  <a:gd name="T96" fmla="*/ 3 w 54"/>
                  <a:gd name="T97" fmla="*/ 15 h 54"/>
                  <a:gd name="T98" fmla="*/ 3 w 54"/>
                  <a:gd name="T99" fmla="*/ 13 h 54"/>
                  <a:gd name="T100" fmla="*/ 6 w 54"/>
                  <a:gd name="T101" fmla="*/ 11 h 54"/>
                  <a:gd name="T102" fmla="*/ 8 w 54"/>
                  <a:gd name="T103" fmla="*/ 7 h 54"/>
                  <a:gd name="T104" fmla="*/ 12 w 54"/>
                  <a:gd name="T105" fmla="*/ 5 h 54"/>
                  <a:gd name="T106" fmla="*/ 14 w 54"/>
                  <a:gd name="T107" fmla="*/ 3 h 54"/>
                  <a:gd name="T108" fmla="*/ 17 w 54"/>
                  <a:gd name="T109" fmla="*/ 2 h 54"/>
                  <a:gd name="T110" fmla="*/ 20 w 54"/>
                  <a:gd name="T1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54">
                    <a:moveTo>
                      <a:pt x="20" y="0"/>
                    </a:moveTo>
                    <a:lnTo>
                      <a:pt x="35" y="0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10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0" y="13"/>
                    </a:lnTo>
                    <a:lnTo>
                      <a:pt x="52" y="16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4" y="30"/>
                    </a:lnTo>
                    <a:lnTo>
                      <a:pt x="54" y="34"/>
                    </a:lnTo>
                    <a:lnTo>
                      <a:pt x="52" y="37"/>
                    </a:lnTo>
                    <a:lnTo>
                      <a:pt x="50" y="40"/>
                    </a:lnTo>
                    <a:lnTo>
                      <a:pt x="49" y="43"/>
                    </a:lnTo>
                    <a:lnTo>
                      <a:pt x="46" y="46"/>
                    </a:lnTo>
                    <a:lnTo>
                      <a:pt x="44" y="48"/>
                    </a:lnTo>
                    <a:lnTo>
                      <a:pt x="41" y="49"/>
                    </a:lnTo>
                    <a:lnTo>
                      <a:pt x="39" y="51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1" y="53"/>
                    </a:lnTo>
                    <a:lnTo>
                      <a:pt x="28" y="54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4" y="49"/>
                    </a:lnTo>
                    <a:lnTo>
                      <a:pt x="12" y="48"/>
                    </a:lnTo>
                    <a:lnTo>
                      <a:pt x="8" y="46"/>
                    </a:lnTo>
                    <a:lnTo>
                      <a:pt x="6" y="43"/>
                    </a:lnTo>
                    <a:lnTo>
                      <a:pt x="3" y="40"/>
                    </a:lnTo>
                    <a:lnTo>
                      <a:pt x="3" y="37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2" name="Line 5927"/>
              <p:cNvSpPr>
                <a:spLocks noChangeShapeType="1"/>
              </p:cNvSpPr>
              <p:nvPr/>
            </p:nvSpPr>
            <p:spPr bwMode="auto">
              <a:xfrm flipH="1">
                <a:off x="10840" y="17073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3" name="Line 5928"/>
              <p:cNvSpPr>
                <a:spLocks noChangeShapeType="1"/>
              </p:cNvSpPr>
              <p:nvPr/>
            </p:nvSpPr>
            <p:spPr bwMode="auto">
              <a:xfrm flipH="1">
                <a:off x="10838" y="1707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4" name="Line 5929"/>
              <p:cNvSpPr>
                <a:spLocks noChangeShapeType="1"/>
              </p:cNvSpPr>
              <p:nvPr/>
            </p:nvSpPr>
            <p:spPr bwMode="auto">
              <a:xfrm flipH="1">
                <a:off x="10836" y="1707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5" name="Line 5930"/>
              <p:cNvSpPr>
                <a:spLocks noChangeShapeType="1"/>
              </p:cNvSpPr>
              <p:nvPr/>
            </p:nvSpPr>
            <p:spPr bwMode="auto">
              <a:xfrm flipH="1">
                <a:off x="10836" y="1707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6" name="Line 5931"/>
              <p:cNvSpPr>
                <a:spLocks noChangeShapeType="1"/>
              </p:cNvSpPr>
              <p:nvPr/>
            </p:nvSpPr>
            <p:spPr bwMode="auto">
              <a:xfrm flipH="1">
                <a:off x="10833" y="17075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7" name="Line 5932"/>
              <p:cNvSpPr>
                <a:spLocks noChangeShapeType="1"/>
              </p:cNvSpPr>
              <p:nvPr/>
            </p:nvSpPr>
            <p:spPr bwMode="auto">
              <a:xfrm flipH="1">
                <a:off x="10832" y="1707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8" name="Line 5933"/>
              <p:cNvSpPr>
                <a:spLocks noChangeShapeType="1"/>
              </p:cNvSpPr>
              <p:nvPr/>
            </p:nvSpPr>
            <p:spPr bwMode="auto">
              <a:xfrm flipH="1">
                <a:off x="10831" y="1707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9" name="Line 5934"/>
              <p:cNvSpPr>
                <a:spLocks noChangeShapeType="1"/>
              </p:cNvSpPr>
              <p:nvPr/>
            </p:nvSpPr>
            <p:spPr bwMode="auto">
              <a:xfrm>
                <a:off x="10831" y="1707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0" name="Line 5935"/>
              <p:cNvSpPr>
                <a:spLocks noChangeShapeType="1"/>
              </p:cNvSpPr>
              <p:nvPr/>
            </p:nvSpPr>
            <p:spPr bwMode="auto">
              <a:xfrm>
                <a:off x="10831" y="1708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1" name="Line 5936"/>
              <p:cNvSpPr>
                <a:spLocks noChangeShapeType="1"/>
              </p:cNvSpPr>
              <p:nvPr/>
            </p:nvSpPr>
            <p:spPr bwMode="auto">
              <a:xfrm>
                <a:off x="10831" y="1708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2" name="Line 5937"/>
              <p:cNvSpPr>
                <a:spLocks noChangeShapeType="1"/>
              </p:cNvSpPr>
              <p:nvPr/>
            </p:nvSpPr>
            <p:spPr bwMode="auto">
              <a:xfrm flipH="1">
                <a:off x="10830" y="1708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3" name="Line 5938"/>
              <p:cNvSpPr>
                <a:spLocks noChangeShapeType="1"/>
              </p:cNvSpPr>
              <p:nvPr/>
            </p:nvSpPr>
            <p:spPr bwMode="auto">
              <a:xfrm>
                <a:off x="10830" y="1708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4" name="Line 5939"/>
              <p:cNvSpPr>
                <a:spLocks noChangeShapeType="1"/>
              </p:cNvSpPr>
              <p:nvPr/>
            </p:nvSpPr>
            <p:spPr bwMode="auto">
              <a:xfrm flipH="1">
                <a:off x="10829" y="1708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5" name="Line 5940"/>
              <p:cNvSpPr>
                <a:spLocks noChangeShapeType="1"/>
              </p:cNvSpPr>
              <p:nvPr/>
            </p:nvSpPr>
            <p:spPr bwMode="auto">
              <a:xfrm>
                <a:off x="10829" y="17084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6" name="Line 5941"/>
              <p:cNvSpPr>
                <a:spLocks noChangeShapeType="1"/>
              </p:cNvSpPr>
              <p:nvPr/>
            </p:nvSpPr>
            <p:spPr bwMode="auto">
              <a:xfrm>
                <a:off x="10829" y="1708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7" name="Line 5942"/>
              <p:cNvSpPr>
                <a:spLocks noChangeShapeType="1"/>
              </p:cNvSpPr>
              <p:nvPr/>
            </p:nvSpPr>
            <p:spPr bwMode="auto">
              <a:xfrm>
                <a:off x="10830" y="1709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8" name="Line 5943"/>
              <p:cNvSpPr>
                <a:spLocks noChangeShapeType="1"/>
              </p:cNvSpPr>
              <p:nvPr/>
            </p:nvSpPr>
            <p:spPr bwMode="auto">
              <a:xfrm>
                <a:off x="10831" y="1709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9" name="Line 5944"/>
              <p:cNvSpPr>
                <a:spLocks noChangeShapeType="1"/>
              </p:cNvSpPr>
              <p:nvPr/>
            </p:nvSpPr>
            <p:spPr bwMode="auto">
              <a:xfrm>
                <a:off x="10831" y="1709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0" name="Line 5945"/>
              <p:cNvSpPr>
                <a:spLocks noChangeShapeType="1"/>
              </p:cNvSpPr>
              <p:nvPr/>
            </p:nvSpPr>
            <p:spPr bwMode="auto">
              <a:xfrm>
                <a:off x="10832" y="1709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1" name="Line 5946"/>
              <p:cNvSpPr>
                <a:spLocks noChangeShapeType="1"/>
              </p:cNvSpPr>
              <p:nvPr/>
            </p:nvSpPr>
            <p:spPr bwMode="auto">
              <a:xfrm>
                <a:off x="10833" y="1709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2" name="Line 5947"/>
              <p:cNvSpPr>
                <a:spLocks noChangeShapeType="1"/>
              </p:cNvSpPr>
              <p:nvPr/>
            </p:nvSpPr>
            <p:spPr bwMode="auto">
              <a:xfrm>
                <a:off x="10836" y="1709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3" name="Line 5948"/>
              <p:cNvSpPr>
                <a:spLocks noChangeShapeType="1"/>
              </p:cNvSpPr>
              <p:nvPr/>
            </p:nvSpPr>
            <p:spPr bwMode="auto">
              <a:xfrm>
                <a:off x="10836" y="1709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4" name="Line 5949"/>
              <p:cNvSpPr>
                <a:spLocks noChangeShapeType="1"/>
              </p:cNvSpPr>
              <p:nvPr/>
            </p:nvSpPr>
            <p:spPr bwMode="auto">
              <a:xfrm>
                <a:off x="10837" y="1709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5" name="Line 5950"/>
              <p:cNvSpPr>
                <a:spLocks noChangeShapeType="1"/>
              </p:cNvSpPr>
              <p:nvPr/>
            </p:nvSpPr>
            <p:spPr bwMode="auto">
              <a:xfrm>
                <a:off x="10838" y="1709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6" name="Line 5951"/>
              <p:cNvSpPr>
                <a:spLocks noChangeShapeType="1"/>
              </p:cNvSpPr>
              <p:nvPr/>
            </p:nvSpPr>
            <p:spPr bwMode="auto">
              <a:xfrm>
                <a:off x="10839" y="1709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7" name="Line 5952"/>
              <p:cNvSpPr>
                <a:spLocks noChangeShapeType="1"/>
              </p:cNvSpPr>
              <p:nvPr/>
            </p:nvSpPr>
            <p:spPr bwMode="auto">
              <a:xfrm>
                <a:off x="10840" y="1709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8" name="Line 5953"/>
              <p:cNvSpPr>
                <a:spLocks noChangeShapeType="1"/>
              </p:cNvSpPr>
              <p:nvPr/>
            </p:nvSpPr>
            <p:spPr bwMode="auto">
              <a:xfrm>
                <a:off x="10842" y="1709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9" name="Line 5954"/>
              <p:cNvSpPr>
                <a:spLocks noChangeShapeType="1"/>
              </p:cNvSpPr>
              <p:nvPr/>
            </p:nvSpPr>
            <p:spPr bwMode="auto">
              <a:xfrm>
                <a:off x="10842" y="17100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0" name="Line 5955"/>
              <p:cNvSpPr>
                <a:spLocks noChangeShapeType="1"/>
              </p:cNvSpPr>
              <p:nvPr/>
            </p:nvSpPr>
            <p:spPr bwMode="auto">
              <a:xfrm flipV="1">
                <a:off x="10844" y="1709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1" name="Line 5956"/>
              <p:cNvSpPr>
                <a:spLocks noChangeShapeType="1"/>
              </p:cNvSpPr>
              <p:nvPr/>
            </p:nvSpPr>
            <p:spPr bwMode="auto">
              <a:xfrm>
                <a:off x="10845" y="1709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2" name="Line 5957"/>
              <p:cNvSpPr>
                <a:spLocks noChangeShapeType="1"/>
              </p:cNvSpPr>
              <p:nvPr/>
            </p:nvSpPr>
            <p:spPr bwMode="auto">
              <a:xfrm>
                <a:off x="10847" y="1709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3" name="Line 5958"/>
              <p:cNvSpPr>
                <a:spLocks noChangeShapeType="1"/>
              </p:cNvSpPr>
              <p:nvPr/>
            </p:nvSpPr>
            <p:spPr bwMode="auto">
              <a:xfrm>
                <a:off x="10848" y="1709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4" name="Line 5959"/>
              <p:cNvSpPr>
                <a:spLocks noChangeShapeType="1"/>
              </p:cNvSpPr>
              <p:nvPr/>
            </p:nvSpPr>
            <p:spPr bwMode="auto">
              <a:xfrm flipV="1">
                <a:off x="10848" y="1709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5" name="Line 5960"/>
              <p:cNvSpPr>
                <a:spLocks noChangeShapeType="1"/>
              </p:cNvSpPr>
              <p:nvPr/>
            </p:nvSpPr>
            <p:spPr bwMode="auto">
              <a:xfrm flipV="1">
                <a:off x="10849" y="1709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6" name="Line 5961"/>
              <p:cNvSpPr>
                <a:spLocks noChangeShapeType="1"/>
              </p:cNvSpPr>
              <p:nvPr/>
            </p:nvSpPr>
            <p:spPr bwMode="auto">
              <a:xfrm flipV="1">
                <a:off x="10850" y="1709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7" name="Line 5962"/>
              <p:cNvSpPr>
                <a:spLocks noChangeShapeType="1"/>
              </p:cNvSpPr>
              <p:nvPr/>
            </p:nvSpPr>
            <p:spPr bwMode="auto">
              <a:xfrm flipV="1">
                <a:off x="10852" y="1709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8" name="Line 5963"/>
              <p:cNvSpPr>
                <a:spLocks noChangeShapeType="1"/>
              </p:cNvSpPr>
              <p:nvPr/>
            </p:nvSpPr>
            <p:spPr bwMode="auto">
              <a:xfrm flipV="1">
                <a:off x="10852" y="1709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9" name="Line 5964"/>
              <p:cNvSpPr>
                <a:spLocks noChangeShapeType="1"/>
              </p:cNvSpPr>
              <p:nvPr/>
            </p:nvSpPr>
            <p:spPr bwMode="auto">
              <a:xfrm flipV="1">
                <a:off x="10854" y="1709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0" name="Line 5965"/>
              <p:cNvSpPr>
                <a:spLocks noChangeShapeType="1"/>
              </p:cNvSpPr>
              <p:nvPr/>
            </p:nvSpPr>
            <p:spPr bwMode="auto">
              <a:xfrm flipV="1">
                <a:off x="10855" y="1709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1" name="Line 5966"/>
              <p:cNvSpPr>
                <a:spLocks noChangeShapeType="1"/>
              </p:cNvSpPr>
              <p:nvPr/>
            </p:nvSpPr>
            <p:spPr bwMode="auto">
              <a:xfrm flipV="1">
                <a:off x="10856" y="1709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2" name="Line 5967"/>
              <p:cNvSpPr>
                <a:spLocks noChangeShapeType="1"/>
              </p:cNvSpPr>
              <p:nvPr/>
            </p:nvSpPr>
            <p:spPr bwMode="auto">
              <a:xfrm flipV="1">
                <a:off x="10856" y="1708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3" name="Line 5968"/>
              <p:cNvSpPr>
                <a:spLocks noChangeShapeType="1"/>
              </p:cNvSpPr>
              <p:nvPr/>
            </p:nvSpPr>
            <p:spPr bwMode="auto">
              <a:xfrm flipV="1">
                <a:off x="10856" y="17084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4" name="Line 5969"/>
              <p:cNvSpPr>
                <a:spLocks noChangeShapeType="1"/>
              </p:cNvSpPr>
              <p:nvPr/>
            </p:nvSpPr>
            <p:spPr bwMode="auto">
              <a:xfrm flipV="1">
                <a:off x="10856" y="1708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5" name="Line 5970"/>
              <p:cNvSpPr>
                <a:spLocks noChangeShapeType="1"/>
              </p:cNvSpPr>
              <p:nvPr/>
            </p:nvSpPr>
            <p:spPr bwMode="auto">
              <a:xfrm flipH="1" flipV="1">
                <a:off x="10856" y="1708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6" name="Line 5971"/>
              <p:cNvSpPr>
                <a:spLocks noChangeShapeType="1"/>
              </p:cNvSpPr>
              <p:nvPr/>
            </p:nvSpPr>
            <p:spPr bwMode="auto">
              <a:xfrm flipH="1" flipV="1">
                <a:off x="10855" y="1707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7" name="Line 5972"/>
              <p:cNvSpPr>
                <a:spLocks noChangeShapeType="1"/>
              </p:cNvSpPr>
              <p:nvPr/>
            </p:nvSpPr>
            <p:spPr bwMode="auto">
              <a:xfrm flipV="1">
                <a:off x="10855" y="1707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8" name="Line 5973"/>
              <p:cNvSpPr>
                <a:spLocks noChangeShapeType="1"/>
              </p:cNvSpPr>
              <p:nvPr/>
            </p:nvSpPr>
            <p:spPr bwMode="auto">
              <a:xfrm flipH="1">
                <a:off x="10854" y="1707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9" name="Line 5974"/>
              <p:cNvSpPr>
                <a:spLocks noChangeShapeType="1"/>
              </p:cNvSpPr>
              <p:nvPr/>
            </p:nvSpPr>
            <p:spPr bwMode="auto">
              <a:xfrm flipH="1" flipV="1">
                <a:off x="10853" y="170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0" name="Line 5975"/>
              <p:cNvSpPr>
                <a:spLocks noChangeShapeType="1"/>
              </p:cNvSpPr>
              <p:nvPr/>
            </p:nvSpPr>
            <p:spPr bwMode="auto">
              <a:xfrm flipH="1" flipV="1">
                <a:off x="10852" y="1707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1" name="Line 5976"/>
              <p:cNvSpPr>
                <a:spLocks noChangeShapeType="1"/>
              </p:cNvSpPr>
              <p:nvPr/>
            </p:nvSpPr>
            <p:spPr bwMode="auto">
              <a:xfrm>
                <a:off x="10852" y="1707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2" name="Line 5977"/>
              <p:cNvSpPr>
                <a:spLocks noChangeShapeType="1"/>
              </p:cNvSpPr>
              <p:nvPr/>
            </p:nvSpPr>
            <p:spPr bwMode="auto">
              <a:xfrm flipH="1" flipV="1">
                <a:off x="10852" y="1707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3" name="Line 5978"/>
              <p:cNvSpPr>
                <a:spLocks noChangeShapeType="1"/>
              </p:cNvSpPr>
              <p:nvPr/>
            </p:nvSpPr>
            <p:spPr bwMode="auto">
              <a:xfrm flipH="1">
                <a:off x="10851" y="1707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4" name="Line 5979"/>
              <p:cNvSpPr>
                <a:spLocks noChangeShapeType="1"/>
              </p:cNvSpPr>
              <p:nvPr/>
            </p:nvSpPr>
            <p:spPr bwMode="auto">
              <a:xfrm flipH="1" flipV="1">
                <a:off x="10850" y="1707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5" name="Line 5980"/>
              <p:cNvSpPr>
                <a:spLocks noChangeShapeType="1"/>
              </p:cNvSpPr>
              <p:nvPr/>
            </p:nvSpPr>
            <p:spPr bwMode="auto">
              <a:xfrm flipH="1" flipV="1">
                <a:off x="10848" y="1707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6" name="Line 5981"/>
              <p:cNvSpPr>
                <a:spLocks noChangeShapeType="1"/>
              </p:cNvSpPr>
              <p:nvPr/>
            </p:nvSpPr>
            <p:spPr bwMode="auto">
              <a:xfrm flipH="1" flipV="1">
                <a:off x="10847" y="170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7" name="Line 5982"/>
              <p:cNvSpPr>
                <a:spLocks noChangeShapeType="1"/>
              </p:cNvSpPr>
              <p:nvPr/>
            </p:nvSpPr>
            <p:spPr bwMode="auto">
              <a:xfrm flipH="1">
                <a:off x="10844" y="17073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8" name="Freeform 5983"/>
              <p:cNvSpPr>
                <a:spLocks/>
              </p:cNvSpPr>
              <p:nvPr/>
            </p:nvSpPr>
            <p:spPr bwMode="auto">
              <a:xfrm>
                <a:off x="10931" y="17212"/>
                <a:ext cx="27" cy="27"/>
              </a:xfrm>
              <a:custGeom>
                <a:avLst/>
                <a:gdLst>
                  <a:gd name="T0" fmla="*/ 27 w 54"/>
                  <a:gd name="T1" fmla="*/ 0 h 54"/>
                  <a:gd name="T2" fmla="*/ 30 w 54"/>
                  <a:gd name="T3" fmla="*/ 2 h 54"/>
                  <a:gd name="T4" fmla="*/ 33 w 54"/>
                  <a:gd name="T5" fmla="*/ 2 h 54"/>
                  <a:gd name="T6" fmla="*/ 37 w 54"/>
                  <a:gd name="T7" fmla="*/ 2 h 54"/>
                  <a:gd name="T8" fmla="*/ 40 w 54"/>
                  <a:gd name="T9" fmla="*/ 4 h 54"/>
                  <a:gd name="T10" fmla="*/ 41 w 54"/>
                  <a:gd name="T11" fmla="*/ 5 h 54"/>
                  <a:gd name="T12" fmla="*/ 44 w 54"/>
                  <a:gd name="T13" fmla="*/ 7 h 54"/>
                  <a:gd name="T14" fmla="*/ 44 w 54"/>
                  <a:gd name="T15" fmla="*/ 7 h 54"/>
                  <a:gd name="T16" fmla="*/ 46 w 54"/>
                  <a:gd name="T17" fmla="*/ 8 h 54"/>
                  <a:gd name="T18" fmla="*/ 48 w 54"/>
                  <a:gd name="T19" fmla="*/ 10 h 54"/>
                  <a:gd name="T20" fmla="*/ 49 w 54"/>
                  <a:gd name="T21" fmla="*/ 10 h 54"/>
                  <a:gd name="T22" fmla="*/ 49 w 54"/>
                  <a:gd name="T23" fmla="*/ 13 h 54"/>
                  <a:gd name="T24" fmla="*/ 51 w 54"/>
                  <a:gd name="T25" fmla="*/ 15 h 54"/>
                  <a:gd name="T26" fmla="*/ 52 w 54"/>
                  <a:gd name="T27" fmla="*/ 18 h 54"/>
                  <a:gd name="T28" fmla="*/ 52 w 54"/>
                  <a:gd name="T29" fmla="*/ 21 h 54"/>
                  <a:gd name="T30" fmla="*/ 54 w 54"/>
                  <a:gd name="T31" fmla="*/ 24 h 54"/>
                  <a:gd name="T32" fmla="*/ 54 w 54"/>
                  <a:gd name="T33" fmla="*/ 31 h 54"/>
                  <a:gd name="T34" fmla="*/ 52 w 54"/>
                  <a:gd name="T35" fmla="*/ 35 h 54"/>
                  <a:gd name="T36" fmla="*/ 52 w 54"/>
                  <a:gd name="T37" fmla="*/ 38 h 54"/>
                  <a:gd name="T38" fmla="*/ 51 w 54"/>
                  <a:gd name="T39" fmla="*/ 40 h 54"/>
                  <a:gd name="T40" fmla="*/ 49 w 54"/>
                  <a:gd name="T41" fmla="*/ 43 h 54"/>
                  <a:gd name="T42" fmla="*/ 46 w 54"/>
                  <a:gd name="T43" fmla="*/ 46 h 54"/>
                  <a:gd name="T44" fmla="*/ 44 w 54"/>
                  <a:gd name="T45" fmla="*/ 48 h 54"/>
                  <a:gd name="T46" fmla="*/ 40 w 54"/>
                  <a:gd name="T47" fmla="*/ 51 h 54"/>
                  <a:gd name="T48" fmla="*/ 40 w 54"/>
                  <a:gd name="T49" fmla="*/ 53 h 54"/>
                  <a:gd name="T50" fmla="*/ 37 w 54"/>
                  <a:gd name="T51" fmla="*/ 53 h 54"/>
                  <a:gd name="T52" fmla="*/ 37 w 54"/>
                  <a:gd name="T53" fmla="*/ 53 h 54"/>
                  <a:gd name="T54" fmla="*/ 33 w 54"/>
                  <a:gd name="T55" fmla="*/ 53 h 54"/>
                  <a:gd name="T56" fmla="*/ 32 w 54"/>
                  <a:gd name="T57" fmla="*/ 54 h 54"/>
                  <a:gd name="T58" fmla="*/ 22 w 54"/>
                  <a:gd name="T59" fmla="*/ 54 h 54"/>
                  <a:gd name="T60" fmla="*/ 19 w 54"/>
                  <a:gd name="T61" fmla="*/ 53 h 54"/>
                  <a:gd name="T62" fmla="*/ 19 w 54"/>
                  <a:gd name="T63" fmla="*/ 53 h 54"/>
                  <a:gd name="T64" fmla="*/ 17 w 54"/>
                  <a:gd name="T65" fmla="*/ 53 h 54"/>
                  <a:gd name="T66" fmla="*/ 14 w 54"/>
                  <a:gd name="T67" fmla="*/ 53 h 54"/>
                  <a:gd name="T68" fmla="*/ 14 w 54"/>
                  <a:gd name="T69" fmla="*/ 51 h 54"/>
                  <a:gd name="T70" fmla="*/ 11 w 54"/>
                  <a:gd name="T71" fmla="*/ 48 h 54"/>
                  <a:gd name="T72" fmla="*/ 8 w 54"/>
                  <a:gd name="T73" fmla="*/ 46 h 54"/>
                  <a:gd name="T74" fmla="*/ 6 w 54"/>
                  <a:gd name="T75" fmla="*/ 43 h 54"/>
                  <a:gd name="T76" fmla="*/ 3 w 54"/>
                  <a:gd name="T77" fmla="*/ 40 h 54"/>
                  <a:gd name="T78" fmla="*/ 3 w 54"/>
                  <a:gd name="T79" fmla="*/ 38 h 54"/>
                  <a:gd name="T80" fmla="*/ 2 w 54"/>
                  <a:gd name="T81" fmla="*/ 35 h 54"/>
                  <a:gd name="T82" fmla="*/ 0 w 54"/>
                  <a:gd name="T83" fmla="*/ 31 h 54"/>
                  <a:gd name="T84" fmla="*/ 0 w 54"/>
                  <a:gd name="T85" fmla="*/ 23 h 54"/>
                  <a:gd name="T86" fmla="*/ 2 w 54"/>
                  <a:gd name="T87" fmla="*/ 21 h 54"/>
                  <a:gd name="T88" fmla="*/ 2 w 54"/>
                  <a:gd name="T89" fmla="*/ 19 h 54"/>
                  <a:gd name="T90" fmla="*/ 3 w 54"/>
                  <a:gd name="T91" fmla="*/ 18 h 54"/>
                  <a:gd name="T92" fmla="*/ 3 w 54"/>
                  <a:gd name="T93" fmla="*/ 15 h 54"/>
                  <a:gd name="T94" fmla="*/ 3 w 54"/>
                  <a:gd name="T95" fmla="*/ 15 h 54"/>
                  <a:gd name="T96" fmla="*/ 6 w 54"/>
                  <a:gd name="T97" fmla="*/ 10 h 54"/>
                  <a:gd name="T98" fmla="*/ 8 w 54"/>
                  <a:gd name="T99" fmla="*/ 8 h 54"/>
                  <a:gd name="T100" fmla="*/ 11 w 54"/>
                  <a:gd name="T101" fmla="*/ 7 h 54"/>
                  <a:gd name="T102" fmla="*/ 14 w 54"/>
                  <a:gd name="T103" fmla="*/ 4 h 54"/>
                  <a:gd name="T104" fmla="*/ 17 w 54"/>
                  <a:gd name="T105" fmla="*/ 2 h 54"/>
                  <a:gd name="T106" fmla="*/ 19 w 54"/>
                  <a:gd name="T107" fmla="*/ 2 h 54"/>
                  <a:gd name="T108" fmla="*/ 24 w 54"/>
                  <a:gd name="T109" fmla="*/ 2 h 54"/>
                  <a:gd name="T110" fmla="*/ 27 w 54"/>
                  <a:gd name="T1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lnTo>
                      <a:pt x="30" y="2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3"/>
                    </a:lnTo>
                    <a:lnTo>
                      <a:pt x="51" y="15"/>
                    </a:lnTo>
                    <a:lnTo>
                      <a:pt x="52" y="18"/>
                    </a:lnTo>
                    <a:lnTo>
                      <a:pt x="52" y="21"/>
                    </a:lnTo>
                    <a:lnTo>
                      <a:pt x="54" y="24"/>
                    </a:lnTo>
                    <a:lnTo>
                      <a:pt x="54" y="31"/>
                    </a:lnTo>
                    <a:lnTo>
                      <a:pt x="52" y="35"/>
                    </a:lnTo>
                    <a:lnTo>
                      <a:pt x="52" y="38"/>
                    </a:lnTo>
                    <a:lnTo>
                      <a:pt x="51" y="40"/>
                    </a:lnTo>
                    <a:lnTo>
                      <a:pt x="49" y="43"/>
                    </a:lnTo>
                    <a:lnTo>
                      <a:pt x="46" y="46"/>
                    </a:lnTo>
                    <a:lnTo>
                      <a:pt x="44" y="48"/>
                    </a:lnTo>
                    <a:lnTo>
                      <a:pt x="40" y="51"/>
                    </a:lnTo>
                    <a:lnTo>
                      <a:pt x="40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3" y="53"/>
                    </a:lnTo>
                    <a:lnTo>
                      <a:pt x="32" y="54"/>
                    </a:lnTo>
                    <a:lnTo>
                      <a:pt x="22" y="54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4" y="53"/>
                    </a:lnTo>
                    <a:lnTo>
                      <a:pt x="14" y="51"/>
                    </a:lnTo>
                    <a:lnTo>
                      <a:pt x="11" y="48"/>
                    </a:lnTo>
                    <a:lnTo>
                      <a:pt x="8" y="46"/>
                    </a:lnTo>
                    <a:lnTo>
                      <a:pt x="6" y="43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9" name="Line 5984"/>
              <p:cNvSpPr>
                <a:spLocks noChangeShapeType="1"/>
              </p:cNvSpPr>
              <p:nvPr/>
            </p:nvSpPr>
            <p:spPr bwMode="auto">
              <a:xfrm flipH="1">
                <a:off x="10943" y="172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0" name="Line 5985"/>
              <p:cNvSpPr>
                <a:spLocks noChangeShapeType="1"/>
              </p:cNvSpPr>
              <p:nvPr/>
            </p:nvSpPr>
            <p:spPr bwMode="auto">
              <a:xfrm flipH="1">
                <a:off x="10941" y="17213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1" name="Line 5986"/>
              <p:cNvSpPr>
                <a:spLocks noChangeShapeType="1"/>
              </p:cNvSpPr>
              <p:nvPr/>
            </p:nvSpPr>
            <p:spPr bwMode="auto">
              <a:xfrm flipH="1">
                <a:off x="10940" y="1721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2" name="Line 5987"/>
              <p:cNvSpPr>
                <a:spLocks noChangeShapeType="1"/>
              </p:cNvSpPr>
              <p:nvPr/>
            </p:nvSpPr>
            <p:spPr bwMode="auto">
              <a:xfrm flipH="1">
                <a:off x="10938" y="1721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3" name="Line 5988"/>
              <p:cNvSpPr>
                <a:spLocks noChangeShapeType="1"/>
              </p:cNvSpPr>
              <p:nvPr/>
            </p:nvSpPr>
            <p:spPr bwMode="auto">
              <a:xfrm flipH="1">
                <a:off x="10937" y="1721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4" name="Line 5989"/>
              <p:cNvSpPr>
                <a:spLocks noChangeShapeType="1"/>
              </p:cNvSpPr>
              <p:nvPr/>
            </p:nvSpPr>
            <p:spPr bwMode="auto">
              <a:xfrm flipH="1">
                <a:off x="10935" y="1721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5" name="Line 5990"/>
              <p:cNvSpPr>
                <a:spLocks noChangeShapeType="1"/>
              </p:cNvSpPr>
              <p:nvPr/>
            </p:nvSpPr>
            <p:spPr bwMode="auto">
              <a:xfrm flipH="1">
                <a:off x="10934" y="1721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6" name="Line 5991"/>
              <p:cNvSpPr>
                <a:spLocks noChangeShapeType="1"/>
              </p:cNvSpPr>
              <p:nvPr/>
            </p:nvSpPr>
            <p:spPr bwMode="auto">
              <a:xfrm flipH="1">
                <a:off x="10933" y="1721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7" name="Line 5992"/>
              <p:cNvSpPr>
                <a:spLocks noChangeShapeType="1"/>
              </p:cNvSpPr>
              <p:nvPr/>
            </p:nvSpPr>
            <p:spPr bwMode="auto">
              <a:xfrm>
                <a:off x="10933" y="1721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8" name="Line 5993"/>
              <p:cNvSpPr>
                <a:spLocks noChangeShapeType="1"/>
              </p:cNvSpPr>
              <p:nvPr/>
            </p:nvSpPr>
            <p:spPr bwMode="auto">
              <a:xfrm>
                <a:off x="10933" y="1721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9" name="Line 5994"/>
              <p:cNvSpPr>
                <a:spLocks noChangeShapeType="1"/>
              </p:cNvSpPr>
              <p:nvPr/>
            </p:nvSpPr>
            <p:spPr bwMode="auto">
              <a:xfrm flipH="1">
                <a:off x="10932" y="1722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0" name="Line 5995"/>
              <p:cNvSpPr>
                <a:spLocks noChangeShapeType="1"/>
              </p:cNvSpPr>
              <p:nvPr/>
            </p:nvSpPr>
            <p:spPr bwMode="auto">
              <a:xfrm>
                <a:off x="10932" y="17222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1" name="Line 5996"/>
              <p:cNvSpPr>
                <a:spLocks noChangeShapeType="1"/>
              </p:cNvSpPr>
              <p:nvPr/>
            </p:nvSpPr>
            <p:spPr bwMode="auto">
              <a:xfrm flipH="1">
                <a:off x="10931" y="1722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2" name="Line 5997"/>
              <p:cNvSpPr>
                <a:spLocks noChangeShapeType="1"/>
              </p:cNvSpPr>
              <p:nvPr/>
            </p:nvSpPr>
            <p:spPr bwMode="auto">
              <a:xfrm>
                <a:off x="10931" y="17223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3" name="Line 5998"/>
              <p:cNvSpPr>
                <a:spLocks noChangeShapeType="1"/>
              </p:cNvSpPr>
              <p:nvPr/>
            </p:nvSpPr>
            <p:spPr bwMode="auto">
              <a:xfrm>
                <a:off x="10931" y="1722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4" name="Line 5999"/>
              <p:cNvSpPr>
                <a:spLocks noChangeShapeType="1"/>
              </p:cNvSpPr>
              <p:nvPr/>
            </p:nvSpPr>
            <p:spPr bwMode="auto">
              <a:xfrm>
                <a:off x="10932" y="1723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5" name="Line 6000"/>
              <p:cNvSpPr>
                <a:spLocks noChangeShapeType="1"/>
              </p:cNvSpPr>
              <p:nvPr/>
            </p:nvSpPr>
            <p:spPr bwMode="auto">
              <a:xfrm>
                <a:off x="10933" y="1723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6" name="Line 6001"/>
              <p:cNvSpPr>
                <a:spLocks noChangeShapeType="1"/>
              </p:cNvSpPr>
              <p:nvPr/>
            </p:nvSpPr>
            <p:spPr bwMode="auto">
              <a:xfrm>
                <a:off x="10933" y="1723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7" name="Line 6002"/>
              <p:cNvSpPr>
                <a:spLocks noChangeShapeType="1"/>
              </p:cNvSpPr>
              <p:nvPr/>
            </p:nvSpPr>
            <p:spPr bwMode="auto">
              <a:xfrm>
                <a:off x="10934" y="1723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8" name="Line 6003"/>
              <p:cNvSpPr>
                <a:spLocks noChangeShapeType="1"/>
              </p:cNvSpPr>
              <p:nvPr/>
            </p:nvSpPr>
            <p:spPr bwMode="auto">
              <a:xfrm>
                <a:off x="10935" y="1723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9" name="Line 6004"/>
              <p:cNvSpPr>
                <a:spLocks noChangeShapeType="1"/>
              </p:cNvSpPr>
              <p:nvPr/>
            </p:nvSpPr>
            <p:spPr bwMode="auto">
              <a:xfrm>
                <a:off x="10937" y="1723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0" name="Line 6005"/>
              <p:cNvSpPr>
                <a:spLocks noChangeShapeType="1"/>
              </p:cNvSpPr>
              <p:nvPr/>
            </p:nvSpPr>
            <p:spPr bwMode="auto">
              <a:xfrm>
                <a:off x="10938" y="1723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1" name="Line 6006"/>
              <p:cNvSpPr>
                <a:spLocks noChangeShapeType="1"/>
              </p:cNvSpPr>
              <p:nvPr/>
            </p:nvSpPr>
            <p:spPr bwMode="auto">
              <a:xfrm>
                <a:off x="10938" y="1723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2" name="Line 6007"/>
              <p:cNvSpPr>
                <a:spLocks noChangeShapeType="1"/>
              </p:cNvSpPr>
              <p:nvPr/>
            </p:nvSpPr>
            <p:spPr bwMode="auto">
              <a:xfrm>
                <a:off x="10940" y="1723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3" name="Line 6008"/>
              <p:cNvSpPr>
                <a:spLocks noChangeShapeType="1"/>
              </p:cNvSpPr>
              <p:nvPr/>
            </p:nvSpPr>
            <p:spPr bwMode="auto">
              <a:xfrm>
                <a:off x="10941" y="1723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4" name="Line 6009"/>
              <p:cNvSpPr>
                <a:spLocks noChangeShapeType="1"/>
              </p:cNvSpPr>
              <p:nvPr/>
            </p:nvSpPr>
            <p:spPr bwMode="auto">
              <a:xfrm>
                <a:off x="10941" y="172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5" name="Line 6010"/>
              <p:cNvSpPr>
                <a:spLocks noChangeShapeType="1"/>
              </p:cNvSpPr>
              <p:nvPr/>
            </p:nvSpPr>
            <p:spPr bwMode="auto">
              <a:xfrm>
                <a:off x="10942" y="17239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6" name="Line 6011"/>
              <p:cNvSpPr>
                <a:spLocks noChangeShapeType="1"/>
              </p:cNvSpPr>
              <p:nvPr/>
            </p:nvSpPr>
            <p:spPr bwMode="auto">
              <a:xfrm flipV="1">
                <a:off x="10947" y="172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7" name="Line 6012"/>
              <p:cNvSpPr>
                <a:spLocks noChangeShapeType="1"/>
              </p:cNvSpPr>
              <p:nvPr/>
            </p:nvSpPr>
            <p:spPr bwMode="auto">
              <a:xfrm>
                <a:off x="10948" y="1723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8" name="Line 6013"/>
              <p:cNvSpPr>
                <a:spLocks noChangeShapeType="1"/>
              </p:cNvSpPr>
              <p:nvPr/>
            </p:nvSpPr>
            <p:spPr bwMode="auto">
              <a:xfrm>
                <a:off x="10949" y="1723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9" name="Line 6014"/>
              <p:cNvSpPr>
                <a:spLocks noChangeShapeType="1"/>
              </p:cNvSpPr>
              <p:nvPr/>
            </p:nvSpPr>
            <p:spPr bwMode="auto">
              <a:xfrm>
                <a:off x="10949" y="1723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0" name="Line 6015"/>
              <p:cNvSpPr>
                <a:spLocks noChangeShapeType="1"/>
              </p:cNvSpPr>
              <p:nvPr/>
            </p:nvSpPr>
            <p:spPr bwMode="auto">
              <a:xfrm flipV="1">
                <a:off x="10951" y="1723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1" name="Line 6016"/>
              <p:cNvSpPr>
                <a:spLocks noChangeShapeType="1"/>
              </p:cNvSpPr>
              <p:nvPr/>
            </p:nvSpPr>
            <p:spPr bwMode="auto">
              <a:xfrm flipV="1">
                <a:off x="10951" y="1723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2" name="Line 6017"/>
              <p:cNvSpPr>
                <a:spLocks noChangeShapeType="1"/>
              </p:cNvSpPr>
              <p:nvPr/>
            </p:nvSpPr>
            <p:spPr bwMode="auto">
              <a:xfrm flipV="1">
                <a:off x="10953" y="1723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3" name="Line 6018"/>
              <p:cNvSpPr>
                <a:spLocks noChangeShapeType="1"/>
              </p:cNvSpPr>
              <p:nvPr/>
            </p:nvSpPr>
            <p:spPr bwMode="auto">
              <a:xfrm flipV="1">
                <a:off x="10954" y="1723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4" name="Line 6019"/>
              <p:cNvSpPr>
                <a:spLocks noChangeShapeType="1"/>
              </p:cNvSpPr>
              <p:nvPr/>
            </p:nvSpPr>
            <p:spPr bwMode="auto">
              <a:xfrm flipV="1">
                <a:off x="10956" y="1723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5" name="Line 6020"/>
              <p:cNvSpPr>
                <a:spLocks noChangeShapeType="1"/>
              </p:cNvSpPr>
              <p:nvPr/>
            </p:nvSpPr>
            <p:spPr bwMode="auto">
              <a:xfrm flipV="1">
                <a:off x="10956" y="172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6" name="Line 6021"/>
              <p:cNvSpPr>
                <a:spLocks noChangeShapeType="1"/>
              </p:cNvSpPr>
              <p:nvPr/>
            </p:nvSpPr>
            <p:spPr bwMode="auto">
              <a:xfrm flipV="1">
                <a:off x="10957" y="1723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7" name="Line 6022"/>
              <p:cNvSpPr>
                <a:spLocks noChangeShapeType="1"/>
              </p:cNvSpPr>
              <p:nvPr/>
            </p:nvSpPr>
            <p:spPr bwMode="auto">
              <a:xfrm flipV="1">
                <a:off x="10957" y="1722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8" name="Line 6023"/>
              <p:cNvSpPr>
                <a:spLocks noChangeShapeType="1"/>
              </p:cNvSpPr>
              <p:nvPr/>
            </p:nvSpPr>
            <p:spPr bwMode="auto">
              <a:xfrm flipV="1">
                <a:off x="10958" y="17224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9" name="Line 6024"/>
              <p:cNvSpPr>
                <a:spLocks noChangeShapeType="1"/>
              </p:cNvSpPr>
              <p:nvPr/>
            </p:nvSpPr>
            <p:spPr bwMode="auto">
              <a:xfrm flipH="1" flipV="1">
                <a:off x="10957" y="1722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0" name="Line 6025"/>
              <p:cNvSpPr>
                <a:spLocks noChangeShapeType="1"/>
              </p:cNvSpPr>
              <p:nvPr/>
            </p:nvSpPr>
            <p:spPr bwMode="auto">
              <a:xfrm flipV="1">
                <a:off x="10957" y="1722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1" name="Line 6026"/>
              <p:cNvSpPr>
                <a:spLocks noChangeShapeType="1"/>
              </p:cNvSpPr>
              <p:nvPr/>
            </p:nvSpPr>
            <p:spPr bwMode="auto">
              <a:xfrm flipH="1" flipV="1">
                <a:off x="10956" y="1721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2" name="Line 6027"/>
              <p:cNvSpPr>
                <a:spLocks noChangeShapeType="1"/>
              </p:cNvSpPr>
              <p:nvPr/>
            </p:nvSpPr>
            <p:spPr bwMode="auto">
              <a:xfrm flipH="1" flipV="1">
                <a:off x="10956" y="1721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3" name="Line 6028"/>
              <p:cNvSpPr>
                <a:spLocks noChangeShapeType="1"/>
              </p:cNvSpPr>
              <p:nvPr/>
            </p:nvSpPr>
            <p:spPr bwMode="auto">
              <a:xfrm flipV="1">
                <a:off x="10956" y="1721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4" name="Line 6029"/>
              <p:cNvSpPr>
                <a:spLocks noChangeShapeType="1"/>
              </p:cNvSpPr>
              <p:nvPr/>
            </p:nvSpPr>
            <p:spPr bwMode="auto">
              <a:xfrm flipH="1">
                <a:off x="10955" y="1721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5" name="Line 6030"/>
              <p:cNvSpPr>
                <a:spLocks noChangeShapeType="1"/>
              </p:cNvSpPr>
              <p:nvPr/>
            </p:nvSpPr>
            <p:spPr bwMode="auto">
              <a:xfrm flipH="1" flipV="1">
                <a:off x="10954" y="1721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6" name="Line 6031"/>
              <p:cNvSpPr>
                <a:spLocks noChangeShapeType="1"/>
              </p:cNvSpPr>
              <p:nvPr/>
            </p:nvSpPr>
            <p:spPr bwMode="auto">
              <a:xfrm flipH="1" flipV="1">
                <a:off x="10953" y="1721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7" name="Line 6032"/>
              <p:cNvSpPr>
                <a:spLocks noChangeShapeType="1"/>
              </p:cNvSpPr>
              <p:nvPr/>
            </p:nvSpPr>
            <p:spPr bwMode="auto">
              <a:xfrm>
                <a:off x="10953" y="1721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8" name="Line 6033"/>
              <p:cNvSpPr>
                <a:spLocks noChangeShapeType="1"/>
              </p:cNvSpPr>
              <p:nvPr/>
            </p:nvSpPr>
            <p:spPr bwMode="auto">
              <a:xfrm flipH="1" flipV="1">
                <a:off x="10952" y="1721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9" name="Line 6034"/>
              <p:cNvSpPr>
                <a:spLocks noChangeShapeType="1"/>
              </p:cNvSpPr>
              <p:nvPr/>
            </p:nvSpPr>
            <p:spPr bwMode="auto">
              <a:xfrm flipH="1" flipV="1">
                <a:off x="10951" y="1721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0" name="Line 6035"/>
              <p:cNvSpPr>
                <a:spLocks noChangeShapeType="1"/>
              </p:cNvSpPr>
              <p:nvPr/>
            </p:nvSpPr>
            <p:spPr bwMode="auto">
              <a:xfrm flipH="1" flipV="1">
                <a:off x="10949" y="1721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1" name="Line 6036"/>
              <p:cNvSpPr>
                <a:spLocks noChangeShapeType="1"/>
              </p:cNvSpPr>
              <p:nvPr/>
            </p:nvSpPr>
            <p:spPr bwMode="auto">
              <a:xfrm flipH="1">
                <a:off x="10948" y="1721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2" name="Line 6037"/>
              <p:cNvSpPr>
                <a:spLocks noChangeShapeType="1"/>
              </p:cNvSpPr>
              <p:nvPr/>
            </p:nvSpPr>
            <p:spPr bwMode="auto">
              <a:xfrm flipH="1">
                <a:off x="10946" y="17213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3" name="Line 6038"/>
              <p:cNvSpPr>
                <a:spLocks noChangeShapeType="1"/>
              </p:cNvSpPr>
              <p:nvPr/>
            </p:nvSpPr>
            <p:spPr bwMode="auto">
              <a:xfrm flipH="1" flipV="1">
                <a:off x="10945" y="172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4" name="Freeform 6039"/>
              <p:cNvSpPr>
                <a:spLocks/>
              </p:cNvSpPr>
              <p:nvPr/>
            </p:nvSpPr>
            <p:spPr bwMode="auto">
              <a:xfrm>
                <a:off x="10978" y="17263"/>
                <a:ext cx="28" cy="28"/>
              </a:xfrm>
              <a:custGeom>
                <a:avLst/>
                <a:gdLst>
                  <a:gd name="T0" fmla="*/ 20 w 55"/>
                  <a:gd name="T1" fmla="*/ 0 h 56"/>
                  <a:gd name="T2" fmla="*/ 35 w 55"/>
                  <a:gd name="T3" fmla="*/ 0 h 56"/>
                  <a:gd name="T4" fmla="*/ 38 w 55"/>
                  <a:gd name="T5" fmla="*/ 2 h 56"/>
                  <a:gd name="T6" fmla="*/ 41 w 55"/>
                  <a:gd name="T7" fmla="*/ 5 h 56"/>
                  <a:gd name="T8" fmla="*/ 43 w 55"/>
                  <a:gd name="T9" fmla="*/ 5 h 56"/>
                  <a:gd name="T10" fmla="*/ 43 w 55"/>
                  <a:gd name="T11" fmla="*/ 5 h 56"/>
                  <a:gd name="T12" fmla="*/ 46 w 55"/>
                  <a:gd name="T13" fmla="*/ 6 h 56"/>
                  <a:gd name="T14" fmla="*/ 47 w 55"/>
                  <a:gd name="T15" fmla="*/ 8 h 56"/>
                  <a:gd name="T16" fmla="*/ 47 w 55"/>
                  <a:gd name="T17" fmla="*/ 10 h 56"/>
                  <a:gd name="T18" fmla="*/ 49 w 55"/>
                  <a:gd name="T19" fmla="*/ 11 h 56"/>
                  <a:gd name="T20" fmla="*/ 51 w 55"/>
                  <a:gd name="T21" fmla="*/ 13 h 56"/>
                  <a:gd name="T22" fmla="*/ 52 w 55"/>
                  <a:gd name="T23" fmla="*/ 13 h 56"/>
                  <a:gd name="T24" fmla="*/ 52 w 55"/>
                  <a:gd name="T25" fmla="*/ 18 h 56"/>
                  <a:gd name="T26" fmla="*/ 54 w 55"/>
                  <a:gd name="T27" fmla="*/ 21 h 56"/>
                  <a:gd name="T28" fmla="*/ 55 w 55"/>
                  <a:gd name="T29" fmla="*/ 24 h 56"/>
                  <a:gd name="T30" fmla="*/ 55 w 55"/>
                  <a:gd name="T31" fmla="*/ 30 h 56"/>
                  <a:gd name="T32" fmla="*/ 54 w 55"/>
                  <a:gd name="T33" fmla="*/ 35 h 56"/>
                  <a:gd name="T34" fmla="*/ 52 w 55"/>
                  <a:gd name="T35" fmla="*/ 38 h 56"/>
                  <a:gd name="T36" fmla="*/ 52 w 55"/>
                  <a:gd name="T37" fmla="*/ 41 h 56"/>
                  <a:gd name="T38" fmla="*/ 49 w 55"/>
                  <a:gd name="T39" fmla="*/ 43 h 56"/>
                  <a:gd name="T40" fmla="*/ 47 w 55"/>
                  <a:gd name="T41" fmla="*/ 48 h 56"/>
                  <a:gd name="T42" fmla="*/ 43 w 55"/>
                  <a:gd name="T43" fmla="*/ 49 h 56"/>
                  <a:gd name="T44" fmla="*/ 41 w 55"/>
                  <a:gd name="T45" fmla="*/ 51 h 56"/>
                  <a:gd name="T46" fmla="*/ 38 w 55"/>
                  <a:gd name="T47" fmla="*/ 51 h 56"/>
                  <a:gd name="T48" fmla="*/ 38 w 55"/>
                  <a:gd name="T49" fmla="*/ 52 h 56"/>
                  <a:gd name="T50" fmla="*/ 36 w 55"/>
                  <a:gd name="T51" fmla="*/ 52 h 56"/>
                  <a:gd name="T52" fmla="*/ 35 w 55"/>
                  <a:gd name="T53" fmla="*/ 54 h 56"/>
                  <a:gd name="T54" fmla="*/ 30 w 55"/>
                  <a:gd name="T55" fmla="*/ 54 h 56"/>
                  <a:gd name="T56" fmla="*/ 30 w 55"/>
                  <a:gd name="T57" fmla="*/ 56 h 56"/>
                  <a:gd name="T58" fmla="*/ 25 w 55"/>
                  <a:gd name="T59" fmla="*/ 56 h 56"/>
                  <a:gd name="T60" fmla="*/ 24 w 55"/>
                  <a:gd name="T61" fmla="*/ 54 h 56"/>
                  <a:gd name="T62" fmla="*/ 20 w 55"/>
                  <a:gd name="T63" fmla="*/ 54 h 56"/>
                  <a:gd name="T64" fmla="*/ 19 w 55"/>
                  <a:gd name="T65" fmla="*/ 52 h 56"/>
                  <a:gd name="T66" fmla="*/ 17 w 55"/>
                  <a:gd name="T67" fmla="*/ 52 h 56"/>
                  <a:gd name="T68" fmla="*/ 16 w 55"/>
                  <a:gd name="T69" fmla="*/ 51 h 56"/>
                  <a:gd name="T70" fmla="*/ 14 w 55"/>
                  <a:gd name="T71" fmla="*/ 51 h 56"/>
                  <a:gd name="T72" fmla="*/ 11 w 55"/>
                  <a:gd name="T73" fmla="*/ 49 h 56"/>
                  <a:gd name="T74" fmla="*/ 9 w 55"/>
                  <a:gd name="T75" fmla="*/ 48 h 56"/>
                  <a:gd name="T76" fmla="*/ 6 w 55"/>
                  <a:gd name="T77" fmla="*/ 43 h 56"/>
                  <a:gd name="T78" fmla="*/ 5 w 55"/>
                  <a:gd name="T79" fmla="*/ 41 h 56"/>
                  <a:gd name="T80" fmla="*/ 1 w 55"/>
                  <a:gd name="T81" fmla="*/ 38 h 56"/>
                  <a:gd name="T82" fmla="*/ 1 w 55"/>
                  <a:gd name="T83" fmla="*/ 35 h 56"/>
                  <a:gd name="T84" fmla="*/ 0 w 55"/>
                  <a:gd name="T85" fmla="*/ 30 h 56"/>
                  <a:gd name="T86" fmla="*/ 0 w 55"/>
                  <a:gd name="T87" fmla="*/ 22 h 56"/>
                  <a:gd name="T88" fmla="*/ 1 w 55"/>
                  <a:gd name="T89" fmla="*/ 21 h 56"/>
                  <a:gd name="T90" fmla="*/ 1 w 55"/>
                  <a:gd name="T91" fmla="*/ 19 h 56"/>
                  <a:gd name="T92" fmla="*/ 3 w 55"/>
                  <a:gd name="T93" fmla="*/ 18 h 56"/>
                  <a:gd name="T94" fmla="*/ 3 w 55"/>
                  <a:gd name="T95" fmla="*/ 16 h 56"/>
                  <a:gd name="T96" fmla="*/ 5 w 55"/>
                  <a:gd name="T97" fmla="*/ 13 h 56"/>
                  <a:gd name="T98" fmla="*/ 6 w 55"/>
                  <a:gd name="T99" fmla="*/ 11 h 56"/>
                  <a:gd name="T100" fmla="*/ 9 w 55"/>
                  <a:gd name="T101" fmla="*/ 8 h 56"/>
                  <a:gd name="T102" fmla="*/ 11 w 55"/>
                  <a:gd name="T103" fmla="*/ 5 h 56"/>
                  <a:gd name="T104" fmla="*/ 14 w 55"/>
                  <a:gd name="T105" fmla="*/ 5 h 56"/>
                  <a:gd name="T106" fmla="*/ 17 w 55"/>
                  <a:gd name="T107" fmla="*/ 2 h 56"/>
                  <a:gd name="T108" fmla="*/ 20 w 55"/>
                  <a:gd name="T10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" h="56">
                    <a:moveTo>
                      <a:pt x="20" y="0"/>
                    </a:moveTo>
                    <a:lnTo>
                      <a:pt x="35" y="0"/>
                    </a:lnTo>
                    <a:lnTo>
                      <a:pt x="38" y="2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6" y="6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8"/>
                    </a:lnTo>
                    <a:lnTo>
                      <a:pt x="54" y="21"/>
                    </a:lnTo>
                    <a:lnTo>
                      <a:pt x="55" y="24"/>
                    </a:lnTo>
                    <a:lnTo>
                      <a:pt x="55" y="30"/>
                    </a:lnTo>
                    <a:lnTo>
                      <a:pt x="54" y="35"/>
                    </a:lnTo>
                    <a:lnTo>
                      <a:pt x="52" y="38"/>
                    </a:lnTo>
                    <a:lnTo>
                      <a:pt x="52" y="41"/>
                    </a:lnTo>
                    <a:lnTo>
                      <a:pt x="49" y="43"/>
                    </a:lnTo>
                    <a:lnTo>
                      <a:pt x="47" y="48"/>
                    </a:lnTo>
                    <a:lnTo>
                      <a:pt x="43" y="49"/>
                    </a:lnTo>
                    <a:lnTo>
                      <a:pt x="41" y="51"/>
                    </a:lnTo>
                    <a:lnTo>
                      <a:pt x="38" y="51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5" y="54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25" y="56"/>
                    </a:lnTo>
                    <a:lnTo>
                      <a:pt x="24" y="54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6" y="43"/>
                    </a:lnTo>
                    <a:lnTo>
                      <a:pt x="5" y="41"/>
                    </a:lnTo>
                    <a:lnTo>
                      <a:pt x="1" y="38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5" name="Line 6040"/>
              <p:cNvSpPr>
                <a:spLocks noChangeShapeType="1"/>
              </p:cNvSpPr>
              <p:nvPr/>
            </p:nvSpPr>
            <p:spPr bwMode="auto">
              <a:xfrm flipH="1">
                <a:off x="10988" y="17263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6" name="Line 6041"/>
              <p:cNvSpPr>
                <a:spLocks noChangeShapeType="1"/>
              </p:cNvSpPr>
              <p:nvPr/>
            </p:nvSpPr>
            <p:spPr bwMode="auto">
              <a:xfrm flipH="1">
                <a:off x="10987" y="1726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7" name="Line 6042"/>
              <p:cNvSpPr>
                <a:spLocks noChangeShapeType="1"/>
              </p:cNvSpPr>
              <p:nvPr/>
            </p:nvSpPr>
            <p:spPr bwMode="auto">
              <a:xfrm flipH="1">
                <a:off x="10985" y="1726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8" name="Line 6043"/>
              <p:cNvSpPr>
                <a:spLocks noChangeShapeType="1"/>
              </p:cNvSpPr>
              <p:nvPr/>
            </p:nvSpPr>
            <p:spPr bwMode="auto">
              <a:xfrm flipH="1">
                <a:off x="10983" y="1726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9" name="Line 6044"/>
              <p:cNvSpPr>
                <a:spLocks noChangeShapeType="1"/>
              </p:cNvSpPr>
              <p:nvPr/>
            </p:nvSpPr>
            <p:spPr bwMode="auto">
              <a:xfrm flipH="1">
                <a:off x="10983" y="1726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0" name="Line 6045"/>
              <p:cNvSpPr>
                <a:spLocks noChangeShapeType="1"/>
              </p:cNvSpPr>
              <p:nvPr/>
            </p:nvSpPr>
            <p:spPr bwMode="auto">
              <a:xfrm flipH="1">
                <a:off x="10981" y="1726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1" name="Line 6046"/>
              <p:cNvSpPr>
                <a:spLocks noChangeShapeType="1"/>
              </p:cNvSpPr>
              <p:nvPr/>
            </p:nvSpPr>
            <p:spPr bwMode="auto">
              <a:xfrm flipH="1">
                <a:off x="10980" y="1726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2" name="Line 6047"/>
              <p:cNvSpPr>
                <a:spLocks noChangeShapeType="1"/>
              </p:cNvSpPr>
              <p:nvPr/>
            </p:nvSpPr>
            <p:spPr bwMode="auto">
              <a:xfrm flipH="1">
                <a:off x="10979" y="1726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3" name="Line 6048"/>
              <p:cNvSpPr>
                <a:spLocks noChangeShapeType="1"/>
              </p:cNvSpPr>
              <p:nvPr/>
            </p:nvSpPr>
            <p:spPr bwMode="auto">
              <a:xfrm>
                <a:off x="10979" y="1727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4" name="Line 6049"/>
              <p:cNvSpPr>
                <a:spLocks noChangeShapeType="1"/>
              </p:cNvSpPr>
              <p:nvPr/>
            </p:nvSpPr>
            <p:spPr bwMode="auto">
              <a:xfrm flipH="1">
                <a:off x="10979" y="1727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5" name="Line 6050"/>
              <p:cNvSpPr>
                <a:spLocks noChangeShapeType="1"/>
              </p:cNvSpPr>
              <p:nvPr/>
            </p:nvSpPr>
            <p:spPr bwMode="auto">
              <a:xfrm>
                <a:off x="10979" y="17273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6" name="Line 6051"/>
              <p:cNvSpPr>
                <a:spLocks noChangeShapeType="1"/>
              </p:cNvSpPr>
              <p:nvPr/>
            </p:nvSpPr>
            <p:spPr bwMode="auto">
              <a:xfrm flipH="1">
                <a:off x="10978" y="172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7" name="Line 6052"/>
              <p:cNvSpPr>
                <a:spLocks noChangeShapeType="1"/>
              </p:cNvSpPr>
              <p:nvPr/>
            </p:nvSpPr>
            <p:spPr bwMode="auto">
              <a:xfrm>
                <a:off x="10978" y="17274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8" name="Line 6053"/>
              <p:cNvSpPr>
                <a:spLocks noChangeShapeType="1"/>
              </p:cNvSpPr>
              <p:nvPr/>
            </p:nvSpPr>
            <p:spPr bwMode="auto">
              <a:xfrm>
                <a:off x="10978" y="17278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9" name="Line 6054"/>
              <p:cNvSpPr>
                <a:spLocks noChangeShapeType="1"/>
              </p:cNvSpPr>
              <p:nvPr/>
            </p:nvSpPr>
            <p:spPr bwMode="auto">
              <a:xfrm>
                <a:off x="10979" y="1728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0" name="Line 6055"/>
              <p:cNvSpPr>
                <a:spLocks noChangeShapeType="1"/>
              </p:cNvSpPr>
              <p:nvPr/>
            </p:nvSpPr>
            <p:spPr bwMode="auto">
              <a:xfrm>
                <a:off x="10979" y="1728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1" name="Line 6056"/>
              <p:cNvSpPr>
                <a:spLocks noChangeShapeType="1"/>
              </p:cNvSpPr>
              <p:nvPr/>
            </p:nvSpPr>
            <p:spPr bwMode="auto">
              <a:xfrm>
                <a:off x="10980" y="1728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2" name="Line 6057"/>
              <p:cNvSpPr>
                <a:spLocks noChangeShapeType="1"/>
              </p:cNvSpPr>
              <p:nvPr/>
            </p:nvSpPr>
            <p:spPr bwMode="auto">
              <a:xfrm>
                <a:off x="10981" y="17284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3" name="Line 6058"/>
              <p:cNvSpPr>
                <a:spLocks noChangeShapeType="1"/>
              </p:cNvSpPr>
              <p:nvPr/>
            </p:nvSpPr>
            <p:spPr bwMode="auto">
              <a:xfrm>
                <a:off x="10983" y="1728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4" name="Line 6059"/>
              <p:cNvSpPr>
                <a:spLocks noChangeShapeType="1"/>
              </p:cNvSpPr>
              <p:nvPr/>
            </p:nvSpPr>
            <p:spPr bwMode="auto">
              <a:xfrm>
                <a:off x="10983" y="1728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5" name="Line 6060"/>
              <p:cNvSpPr>
                <a:spLocks noChangeShapeType="1"/>
              </p:cNvSpPr>
              <p:nvPr/>
            </p:nvSpPr>
            <p:spPr bwMode="auto">
              <a:xfrm>
                <a:off x="10985" y="1728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6" name="Line 6061"/>
              <p:cNvSpPr>
                <a:spLocks noChangeShapeType="1"/>
              </p:cNvSpPr>
              <p:nvPr/>
            </p:nvSpPr>
            <p:spPr bwMode="auto">
              <a:xfrm>
                <a:off x="10986" y="1728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7" name="Line 6062"/>
              <p:cNvSpPr>
                <a:spLocks noChangeShapeType="1"/>
              </p:cNvSpPr>
              <p:nvPr/>
            </p:nvSpPr>
            <p:spPr bwMode="auto">
              <a:xfrm>
                <a:off x="10987" y="1728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8" name="Line 6063"/>
              <p:cNvSpPr>
                <a:spLocks noChangeShapeType="1"/>
              </p:cNvSpPr>
              <p:nvPr/>
            </p:nvSpPr>
            <p:spPr bwMode="auto">
              <a:xfrm>
                <a:off x="10987" y="1728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9" name="Line 6064"/>
              <p:cNvSpPr>
                <a:spLocks noChangeShapeType="1"/>
              </p:cNvSpPr>
              <p:nvPr/>
            </p:nvSpPr>
            <p:spPr bwMode="auto">
              <a:xfrm>
                <a:off x="10988" y="17290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0" name="Line 6065"/>
              <p:cNvSpPr>
                <a:spLocks noChangeShapeType="1"/>
              </p:cNvSpPr>
              <p:nvPr/>
            </p:nvSpPr>
            <p:spPr bwMode="auto">
              <a:xfrm>
                <a:off x="10990" y="1729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1" name="Line 6066"/>
              <p:cNvSpPr>
                <a:spLocks noChangeShapeType="1"/>
              </p:cNvSpPr>
              <p:nvPr/>
            </p:nvSpPr>
            <p:spPr bwMode="auto">
              <a:xfrm>
                <a:off x="10991" y="17291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2" name="Line 6067"/>
              <p:cNvSpPr>
                <a:spLocks noChangeShapeType="1"/>
              </p:cNvSpPr>
              <p:nvPr/>
            </p:nvSpPr>
            <p:spPr bwMode="auto">
              <a:xfrm flipV="1">
                <a:off x="10993" y="1729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3" name="Line 6068"/>
              <p:cNvSpPr>
                <a:spLocks noChangeShapeType="1"/>
              </p:cNvSpPr>
              <p:nvPr/>
            </p:nvSpPr>
            <p:spPr bwMode="auto">
              <a:xfrm>
                <a:off x="10993" y="17290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4" name="Line 6069"/>
              <p:cNvSpPr>
                <a:spLocks noChangeShapeType="1"/>
              </p:cNvSpPr>
              <p:nvPr/>
            </p:nvSpPr>
            <p:spPr bwMode="auto">
              <a:xfrm flipV="1">
                <a:off x="10995" y="1728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5" name="Line 6070"/>
              <p:cNvSpPr>
                <a:spLocks noChangeShapeType="1"/>
              </p:cNvSpPr>
              <p:nvPr/>
            </p:nvSpPr>
            <p:spPr bwMode="auto">
              <a:xfrm>
                <a:off x="10996" y="1728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88" name="Group 6272"/>
            <p:cNvGrpSpPr>
              <a:grpSpLocks/>
            </p:cNvGrpSpPr>
            <p:nvPr/>
          </p:nvGrpSpPr>
          <p:grpSpPr bwMode="auto">
            <a:xfrm>
              <a:off x="10428" y="15913"/>
              <a:ext cx="1424" cy="1433"/>
              <a:chOff x="10428" y="15913"/>
              <a:chExt cx="1424" cy="1433"/>
            </a:xfrm>
          </p:grpSpPr>
          <p:sp>
            <p:nvSpPr>
              <p:cNvPr id="4916" name="Line 6072"/>
              <p:cNvSpPr>
                <a:spLocks noChangeShapeType="1"/>
              </p:cNvSpPr>
              <p:nvPr/>
            </p:nvSpPr>
            <p:spPr bwMode="auto">
              <a:xfrm flipV="1">
                <a:off x="10997" y="1728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7" name="Line 6073"/>
              <p:cNvSpPr>
                <a:spLocks noChangeShapeType="1"/>
              </p:cNvSpPr>
              <p:nvPr/>
            </p:nvSpPr>
            <p:spPr bwMode="auto">
              <a:xfrm>
                <a:off x="10997" y="1728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8" name="Line 6074"/>
              <p:cNvSpPr>
                <a:spLocks noChangeShapeType="1"/>
              </p:cNvSpPr>
              <p:nvPr/>
            </p:nvSpPr>
            <p:spPr bwMode="auto">
              <a:xfrm flipV="1">
                <a:off x="10999" y="1728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9" name="Line 6075"/>
              <p:cNvSpPr>
                <a:spLocks noChangeShapeType="1"/>
              </p:cNvSpPr>
              <p:nvPr/>
            </p:nvSpPr>
            <p:spPr bwMode="auto">
              <a:xfrm flipV="1">
                <a:off x="10999" y="1728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0" name="Line 6076"/>
              <p:cNvSpPr>
                <a:spLocks noChangeShapeType="1"/>
              </p:cNvSpPr>
              <p:nvPr/>
            </p:nvSpPr>
            <p:spPr bwMode="auto">
              <a:xfrm flipV="1">
                <a:off x="11002" y="1728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1" name="Line 6077"/>
              <p:cNvSpPr>
                <a:spLocks noChangeShapeType="1"/>
              </p:cNvSpPr>
              <p:nvPr/>
            </p:nvSpPr>
            <p:spPr bwMode="auto">
              <a:xfrm flipV="1">
                <a:off x="11003" y="1728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2" name="Line 6078"/>
              <p:cNvSpPr>
                <a:spLocks noChangeShapeType="1"/>
              </p:cNvSpPr>
              <p:nvPr/>
            </p:nvSpPr>
            <p:spPr bwMode="auto">
              <a:xfrm flipV="1">
                <a:off x="11004" y="1728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3" name="Line 6079"/>
              <p:cNvSpPr>
                <a:spLocks noChangeShapeType="1"/>
              </p:cNvSpPr>
              <p:nvPr/>
            </p:nvSpPr>
            <p:spPr bwMode="auto">
              <a:xfrm flipV="1">
                <a:off x="11004" y="1728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4" name="Line 6080"/>
              <p:cNvSpPr>
                <a:spLocks noChangeShapeType="1"/>
              </p:cNvSpPr>
              <p:nvPr/>
            </p:nvSpPr>
            <p:spPr bwMode="auto">
              <a:xfrm flipV="1">
                <a:off x="11005" y="17278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5" name="Line 6081"/>
              <p:cNvSpPr>
                <a:spLocks noChangeShapeType="1"/>
              </p:cNvSpPr>
              <p:nvPr/>
            </p:nvSpPr>
            <p:spPr bwMode="auto">
              <a:xfrm flipV="1">
                <a:off x="11006" y="17275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6" name="Line 6082"/>
              <p:cNvSpPr>
                <a:spLocks noChangeShapeType="1"/>
              </p:cNvSpPr>
              <p:nvPr/>
            </p:nvSpPr>
            <p:spPr bwMode="auto">
              <a:xfrm flipH="1" flipV="1">
                <a:off x="11005" y="1727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7" name="Line 6083"/>
              <p:cNvSpPr>
                <a:spLocks noChangeShapeType="1"/>
              </p:cNvSpPr>
              <p:nvPr/>
            </p:nvSpPr>
            <p:spPr bwMode="auto">
              <a:xfrm flipH="1" flipV="1">
                <a:off x="11004" y="172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8" name="Line 6084"/>
              <p:cNvSpPr>
                <a:spLocks noChangeShapeType="1"/>
              </p:cNvSpPr>
              <p:nvPr/>
            </p:nvSpPr>
            <p:spPr bwMode="auto">
              <a:xfrm flipV="1">
                <a:off x="11004" y="17269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9" name="Line 6085"/>
              <p:cNvSpPr>
                <a:spLocks noChangeShapeType="1"/>
              </p:cNvSpPr>
              <p:nvPr/>
            </p:nvSpPr>
            <p:spPr bwMode="auto">
              <a:xfrm flipH="1">
                <a:off x="11003" y="1726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0" name="Line 6086"/>
              <p:cNvSpPr>
                <a:spLocks noChangeShapeType="1"/>
              </p:cNvSpPr>
              <p:nvPr/>
            </p:nvSpPr>
            <p:spPr bwMode="auto">
              <a:xfrm flipH="1" flipV="1">
                <a:off x="11003" y="1726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1" name="Line 6087"/>
              <p:cNvSpPr>
                <a:spLocks noChangeShapeType="1"/>
              </p:cNvSpPr>
              <p:nvPr/>
            </p:nvSpPr>
            <p:spPr bwMode="auto">
              <a:xfrm flipH="1" flipV="1">
                <a:off x="11002" y="1726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2" name="Line 6088"/>
              <p:cNvSpPr>
                <a:spLocks noChangeShapeType="1"/>
              </p:cNvSpPr>
              <p:nvPr/>
            </p:nvSpPr>
            <p:spPr bwMode="auto">
              <a:xfrm flipV="1">
                <a:off x="11002" y="1726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3" name="Line 6089"/>
              <p:cNvSpPr>
                <a:spLocks noChangeShapeType="1"/>
              </p:cNvSpPr>
              <p:nvPr/>
            </p:nvSpPr>
            <p:spPr bwMode="auto">
              <a:xfrm flipH="1" flipV="1">
                <a:off x="11001" y="1726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4" name="Line 6090"/>
              <p:cNvSpPr>
                <a:spLocks noChangeShapeType="1"/>
              </p:cNvSpPr>
              <p:nvPr/>
            </p:nvSpPr>
            <p:spPr bwMode="auto">
              <a:xfrm flipH="1" flipV="1">
                <a:off x="10999" y="1726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5" name="Line 6091"/>
              <p:cNvSpPr>
                <a:spLocks noChangeShapeType="1"/>
              </p:cNvSpPr>
              <p:nvPr/>
            </p:nvSpPr>
            <p:spPr bwMode="auto">
              <a:xfrm>
                <a:off x="10999" y="1726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6" name="Line 6092"/>
              <p:cNvSpPr>
                <a:spLocks noChangeShapeType="1"/>
              </p:cNvSpPr>
              <p:nvPr/>
            </p:nvSpPr>
            <p:spPr bwMode="auto">
              <a:xfrm flipH="1">
                <a:off x="10999" y="1726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7" name="Line 6093"/>
              <p:cNvSpPr>
                <a:spLocks noChangeShapeType="1"/>
              </p:cNvSpPr>
              <p:nvPr/>
            </p:nvSpPr>
            <p:spPr bwMode="auto">
              <a:xfrm flipH="1" flipV="1">
                <a:off x="10997" y="1726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8" name="Line 6094"/>
              <p:cNvSpPr>
                <a:spLocks noChangeShapeType="1"/>
              </p:cNvSpPr>
              <p:nvPr/>
            </p:nvSpPr>
            <p:spPr bwMode="auto">
              <a:xfrm flipH="1" flipV="1">
                <a:off x="10995" y="1726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9" name="Line 6095"/>
              <p:cNvSpPr>
                <a:spLocks noChangeShapeType="1"/>
              </p:cNvSpPr>
              <p:nvPr/>
            </p:nvSpPr>
            <p:spPr bwMode="auto">
              <a:xfrm flipH="1">
                <a:off x="10991" y="17263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0" name="Freeform 6096"/>
              <p:cNvSpPr>
                <a:spLocks/>
              </p:cNvSpPr>
              <p:nvPr/>
            </p:nvSpPr>
            <p:spPr bwMode="auto">
              <a:xfrm>
                <a:off x="11015" y="17319"/>
                <a:ext cx="27" cy="27"/>
              </a:xfrm>
              <a:custGeom>
                <a:avLst/>
                <a:gdLst>
                  <a:gd name="T0" fmla="*/ 24 w 54"/>
                  <a:gd name="T1" fmla="*/ 0 h 54"/>
                  <a:gd name="T2" fmla="*/ 31 w 54"/>
                  <a:gd name="T3" fmla="*/ 0 h 54"/>
                  <a:gd name="T4" fmla="*/ 34 w 54"/>
                  <a:gd name="T5" fmla="*/ 1 h 54"/>
                  <a:gd name="T6" fmla="*/ 37 w 54"/>
                  <a:gd name="T7" fmla="*/ 1 h 54"/>
                  <a:gd name="T8" fmla="*/ 40 w 54"/>
                  <a:gd name="T9" fmla="*/ 3 h 54"/>
                  <a:gd name="T10" fmla="*/ 43 w 54"/>
                  <a:gd name="T11" fmla="*/ 5 h 54"/>
                  <a:gd name="T12" fmla="*/ 45 w 54"/>
                  <a:gd name="T13" fmla="*/ 5 h 54"/>
                  <a:gd name="T14" fmla="*/ 45 w 54"/>
                  <a:gd name="T15" fmla="*/ 6 h 54"/>
                  <a:gd name="T16" fmla="*/ 47 w 54"/>
                  <a:gd name="T17" fmla="*/ 8 h 54"/>
                  <a:gd name="T18" fmla="*/ 48 w 54"/>
                  <a:gd name="T19" fmla="*/ 9 h 54"/>
                  <a:gd name="T20" fmla="*/ 48 w 54"/>
                  <a:gd name="T21" fmla="*/ 9 h 54"/>
                  <a:gd name="T22" fmla="*/ 50 w 54"/>
                  <a:gd name="T23" fmla="*/ 11 h 54"/>
                  <a:gd name="T24" fmla="*/ 51 w 54"/>
                  <a:gd name="T25" fmla="*/ 14 h 54"/>
                  <a:gd name="T26" fmla="*/ 53 w 54"/>
                  <a:gd name="T27" fmla="*/ 17 h 54"/>
                  <a:gd name="T28" fmla="*/ 53 w 54"/>
                  <a:gd name="T29" fmla="*/ 21 h 54"/>
                  <a:gd name="T30" fmla="*/ 54 w 54"/>
                  <a:gd name="T31" fmla="*/ 24 h 54"/>
                  <a:gd name="T32" fmla="*/ 54 w 54"/>
                  <a:gd name="T33" fmla="*/ 30 h 54"/>
                  <a:gd name="T34" fmla="*/ 53 w 54"/>
                  <a:gd name="T35" fmla="*/ 33 h 54"/>
                  <a:gd name="T36" fmla="*/ 53 w 54"/>
                  <a:gd name="T37" fmla="*/ 36 h 54"/>
                  <a:gd name="T38" fmla="*/ 51 w 54"/>
                  <a:gd name="T39" fmla="*/ 40 h 54"/>
                  <a:gd name="T40" fmla="*/ 48 w 54"/>
                  <a:gd name="T41" fmla="*/ 43 h 54"/>
                  <a:gd name="T42" fmla="*/ 47 w 54"/>
                  <a:gd name="T43" fmla="*/ 46 h 54"/>
                  <a:gd name="T44" fmla="*/ 45 w 54"/>
                  <a:gd name="T45" fmla="*/ 48 h 54"/>
                  <a:gd name="T46" fmla="*/ 40 w 54"/>
                  <a:gd name="T47" fmla="*/ 51 h 54"/>
                  <a:gd name="T48" fmla="*/ 40 w 54"/>
                  <a:gd name="T49" fmla="*/ 52 h 54"/>
                  <a:gd name="T50" fmla="*/ 37 w 54"/>
                  <a:gd name="T51" fmla="*/ 52 h 54"/>
                  <a:gd name="T52" fmla="*/ 35 w 54"/>
                  <a:gd name="T53" fmla="*/ 52 h 54"/>
                  <a:gd name="T54" fmla="*/ 35 w 54"/>
                  <a:gd name="T55" fmla="*/ 52 h 54"/>
                  <a:gd name="T56" fmla="*/ 32 w 54"/>
                  <a:gd name="T57" fmla="*/ 54 h 54"/>
                  <a:gd name="T58" fmla="*/ 23 w 54"/>
                  <a:gd name="T59" fmla="*/ 54 h 54"/>
                  <a:gd name="T60" fmla="*/ 21 w 54"/>
                  <a:gd name="T61" fmla="*/ 52 h 54"/>
                  <a:gd name="T62" fmla="*/ 20 w 54"/>
                  <a:gd name="T63" fmla="*/ 52 h 54"/>
                  <a:gd name="T64" fmla="*/ 18 w 54"/>
                  <a:gd name="T65" fmla="*/ 52 h 54"/>
                  <a:gd name="T66" fmla="*/ 15 w 54"/>
                  <a:gd name="T67" fmla="*/ 52 h 54"/>
                  <a:gd name="T68" fmla="*/ 15 w 54"/>
                  <a:gd name="T69" fmla="*/ 51 h 54"/>
                  <a:gd name="T70" fmla="*/ 12 w 54"/>
                  <a:gd name="T71" fmla="*/ 48 h 54"/>
                  <a:gd name="T72" fmla="*/ 8 w 54"/>
                  <a:gd name="T73" fmla="*/ 46 h 54"/>
                  <a:gd name="T74" fmla="*/ 7 w 54"/>
                  <a:gd name="T75" fmla="*/ 43 h 54"/>
                  <a:gd name="T76" fmla="*/ 4 w 54"/>
                  <a:gd name="T77" fmla="*/ 40 h 54"/>
                  <a:gd name="T78" fmla="*/ 2 w 54"/>
                  <a:gd name="T79" fmla="*/ 36 h 54"/>
                  <a:gd name="T80" fmla="*/ 2 w 54"/>
                  <a:gd name="T81" fmla="*/ 33 h 54"/>
                  <a:gd name="T82" fmla="*/ 0 w 54"/>
                  <a:gd name="T83" fmla="*/ 30 h 54"/>
                  <a:gd name="T84" fmla="*/ 0 w 54"/>
                  <a:gd name="T85" fmla="*/ 24 h 54"/>
                  <a:gd name="T86" fmla="*/ 2 w 54"/>
                  <a:gd name="T87" fmla="*/ 22 h 54"/>
                  <a:gd name="T88" fmla="*/ 2 w 54"/>
                  <a:gd name="T89" fmla="*/ 17 h 54"/>
                  <a:gd name="T90" fmla="*/ 2 w 54"/>
                  <a:gd name="T91" fmla="*/ 17 h 54"/>
                  <a:gd name="T92" fmla="*/ 4 w 54"/>
                  <a:gd name="T93" fmla="*/ 14 h 54"/>
                  <a:gd name="T94" fmla="*/ 4 w 54"/>
                  <a:gd name="T95" fmla="*/ 14 h 54"/>
                  <a:gd name="T96" fmla="*/ 7 w 54"/>
                  <a:gd name="T97" fmla="*/ 9 h 54"/>
                  <a:gd name="T98" fmla="*/ 8 w 54"/>
                  <a:gd name="T99" fmla="*/ 8 h 54"/>
                  <a:gd name="T100" fmla="*/ 12 w 54"/>
                  <a:gd name="T101" fmla="*/ 5 h 54"/>
                  <a:gd name="T102" fmla="*/ 15 w 54"/>
                  <a:gd name="T103" fmla="*/ 3 h 54"/>
                  <a:gd name="T104" fmla="*/ 18 w 54"/>
                  <a:gd name="T105" fmla="*/ 1 h 54"/>
                  <a:gd name="T106" fmla="*/ 21 w 54"/>
                  <a:gd name="T107" fmla="*/ 1 h 54"/>
                  <a:gd name="T108" fmla="*/ 24 w 54"/>
                  <a:gd name="T10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54">
                    <a:moveTo>
                      <a:pt x="24" y="0"/>
                    </a:moveTo>
                    <a:lnTo>
                      <a:pt x="31" y="0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7" y="8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1" y="14"/>
                    </a:lnTo>
                    <a:lnTo>
                      <a:pt x="53" y="17"/>
                    </a:lnTo>
                    <a:lnTo>
                      <a:pt x="53" y="21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53" y="33"/>
                    </a:lnTo>
                    <a:lnTo>
                      <a:pt x="53" y="36"/>
                    </a:lnTo>
                    <a:lnTo>
                      <a:pt x="51" y="40"/>
                    </a:lnTo>
                    <a:lnTo>
                      <a:pt x="48" y="43"/>
                    </a:lnTo>
                    <a:lnTo>
                      <a:pt x="47" y="46"/>
                    </a:lnTo>
                    <a:lnTo>
                      <a:pt x="45" y="48"/>
                    </a:lnTo>
                    <a:lnTo>
                      <a:pt x="40" y="51"/>
                    </a:lnTo>
                    <a:lnTo>
                      <a:pt x="40" y="52"/>
                    </a:lnTo>
                    <a:lnTo>
                      <a:pt x="37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2" y="54"/>
                    </a:lnTo>
                    <a:lnTo>
                      <a:pt x="23" y="54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2" y="48"/>
                    </a:lnTo>
                    <a:lnTo>
                      <a:pt x="8" y="46"/>
                    </a:lnTo>
                    <a:lnTo>
                      <a:pt x="7" y="43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1" name="Line 6097"/>
              <p:cNvSpPr>
                <a:spLocks noChangeShapeType="1"/>
              </p:cNvSpPr>
              <p:nvPr/>
            </p:nvSpPr>
            <p:spPr bwMode="auto">
              <a:xfrm flipH="1">
                <a:off x="11027" y="1731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2" name="Line 6098"/>
              <p:cNvSpPr>
                <a:spLocks noChangeShapeType="1"/>
              </p:cNvSpPr>
              <p:nvPr/>
            </p:nvSpPr>
            <p:spPr bwMode="auto">
              <a:xfrm flipH="1">
                <a:off x="11026" y="1731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3" name="Line 6099"/>
              <p:cNvSpPr>
                <a:spLocks noChangeShapeType="1"/>
              </p:cNvSpPr>
              <p:nvPr/>
            </p:nvSpPr>
            <p:spPr bwMode="auto">
              <a:xfrm flipH="1">
                <a:off x="11024" y="17320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4" name="Line 6100"/>
              <p:cNvSpPr>
                <a:spLocks noChangeShapeType="1"/>
              </p:cNvSpPr>
              <p:nvPr/>
            </p:nvSpPr>
            <p:spPr bwMode="auto">
              <a:xfrm flipH="1">
                <a:off x="11022" y="1732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5" name="Line 6101"/>
              <p:cNvSpPr>
                <a:spLocks noChangeShapeType="1"/>
              </p:cNvSpPr>
              <p:nvPr/>
            </p:nvSpPr>
            <p:spPr bwMode="auto">
              <a:xfrm flipH="1">
                <a:off x="11021" y="1732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6" name="Line 6102"/>
              <p:cNvSpPr>
                <a:spLocks noChangeShapeType="1"/>
              </p:cNvSpPr>
              <p:nvPr/>
            </p:nvSpPr>
            <p:spPr bwMode="auto">
              <a:xfrm flipH="1">
                <a:off x="11019" y="1732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7" name="Line 6103"/>
              <p:cNvSpPr>
                <a:spLocks noChangeShapeType="1"/>
              </p:cNvSpPr>
              <p:nvPr/>
            </p:nvSpPr>
            <p:spPr bwMode="auto">
              <a:xfrm flipH="1">
                <a:off x="11018" y="173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8" name="Line 6104"/>
              <p:cNvSpPr>
                <a:spLocks noChangeShapeType="1"/>
              </p:cNvSpPr>
              <p:nvPr/>
            </p:nvSpPr>
            <p:spPr bwMode="auto">
              <a:xfrm flipH="1">
                <a:off x="11017" y="1732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9" name="Line 6105"/>
              <p:cNvSpPr>
                <a:spLocks noChangeShapeType="1"/>
              </p:cNvSpPr>
              <p:nvPr/>
            </p:nvSpPr>
            <p:spPr bwMode="auto">
              <a:xfrm>
                <a:off x="11017" y="1732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0" name="Line 6106"/>
              <p:cNvSpPr>
                <a:spLocks noChangeShapeType="1"/>
              </p:cNvSpPr>
              <p:nvPr/>
            </p:nvSpPr>
            <p:spPr bwMode="auto">
              <a:xfrm flipH="1">
                <a:off x="11016" y="1732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1" name="Line 6107"/>
              <p:cNvSpPr>
                <a:spLocks noChangeShapeType="1"/>
              </p:cNvSpPr>
              <p:nvPr/>
            </p:nvSpPr>
            <p:spPr bwMode="auto">
              <a:xfrm>
                <a:off x="11016" y="1732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2" name="Line 6108"/>
              <p:cNvSpPr>
                <a:spLocks noChangeShapeType="1"/>
              </p:cNvSpPr>
              <p:nvPr/>
            </p:nvSpPr>
            <p:spPr bwMode="auto">
              <a:xfrm>
                <a:off x="11016" y="1732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3" name="Line 6109"/>
              <p:cNvSpPr>
                <a:spLocks noChangeShapeType="1"/>
              </p:cNvSpPr>
              <p:nvPr/>
            </p:nvSpPr>
            <p:spPr bwMode="auto">
              <a:xfrm flipH="1">
                <a:off x="11015" y="1733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4" name="Line 6110"/>
              <p:cNvSpPr>
                <a:spLocks noChangeShapeType="1"/>
              </p:cNvSpPr>
              <p:nvPr/>
            </p:nvSpPr>
            <p:spPr bwMode="auto">
              <a:xfrm>
                <a:off x="11015" y="17331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5" name="Line 6111"/>
              <p:cNvSpPr>
                <a:spLocks noChangeShapeType="1"/>
              </p:cNvSpPr>
              <p:nvPr/>
            </p:nvSpPr>
            <p:spPr bwMode="auto">
              <a:xfrm>
                <a:off x="11015" y="1733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6" name="Line 6112"/>
              <p:cNvSpPr>
                <a:spLocks noChangeShapeType="1"/>
              </p:cNvSpPr>
              <p:nvPr/>
            </p:nvSpPr>
            <p:spPr bwMode="auto">
              <a:xfrm>
                <a:off x="11016" y="1733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7" name="Line 6113"/>
              <p:cNvSpPr>
                <a:spLocks noChangeShapeType="1"/>
              </p:cNvSpPr>
              <p:nvPr/>
            </p:nvSpPr>
            <p:spPr bwMode="auto">
              <a:xfrm>
                <a:off x="11016" y="173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8" name="Line 6114"/>
              <p:cNvSpPr>
                <a:spLocks noChangeShapeType="1"/>
              </p:cNvSpPr>
              <p:nvPr/>
            </p:nvSpPr>
            <p:spPr bwMode="auto">
              <a:xfrm>
                <a:off x="11017" y="1733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9" name="Line 6115"/>
              <p:cNvSpPr>
                <a:spLocks noChangeShapeType="1"/>
              </p:cNvSpPr>
              <p:nvPr/>
            </p:nvSpPr>
            <p:spPr bwMode="auto">
              <a:xfrm>
                <a:off x="11018" y="1734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0" name="Line 6116"/>
              <p:cNvSpPr>
                <a:spLocks noChangeShapeType="1"/>
              </p:cNvSpPr>
              <p:nvPr/>
            </p:nvSpPr>
            <p:spPr bwMode="auto">
              <a:xfrm>
                <a:off x="11019" y="1734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1" name="Line 6117"/>
              <p:cNvSpPr>
                <a:spLocks noChangeShapeType="1"/>
              </p:cNvSpPr>
              <p:nvPr/>
            </p:nvSpPr>
            <p:spPr bwMode="auto">
              <a:xfrm>
                <a:off x="11021" y="1734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2" name="Line 6118"/>
              <p:cNvSpPr>
                <a:spLocks noChangeShapeType="1"/>
              </p:cNvSpPr>
              <p:nvPr/>
            </p:nvSpPr>
            <p:spPr bwMode="auto">
              <a:xfrm>
                <a:off x="11022" y="1734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3" name="Line 6119"/>
              <p:cNvSpPr>
                <a:spLocks noChangeShapeType="1"/>
              </p:cNvSpPr>
              <p:nvPr/>
            </p:nvSpPr>
            <p:spPr bwMode="auto">
              <a:xfrm>
                <a:off x="11022" y="1734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4" name="Line 6120"/>
              <p:cNvSpPr>
                <a:spLocks noChangeShapeType="1"/>
              </p:cNvSpPr>
              <p:nvPr/>
            </p:nvSpPr>
            <p:spPr bwMode="auto">
              <a:xfrm>
                <a:off x="11024" y="1734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5" name="Line 6121"/>
              <p:cNvSpPr>
                <a:spLocks noChangeShapeType="1"/>
              </p:cNvSpPr>
              <p:nvPr/>
            </p:nvSpPr>
            <p:spPr bwMode="auto">
              <a:xfrm>
                <a:off x="11025" y="1734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6" name="Line 6122"/>
              <p:cNvSpPr>
                <a:spLocks noChangeShapeType="1"/>
              </p:cNvSpPr>
              <p:nvPr/>
            </p:nvSpPr>
            <p:spPr bwMode="auto">
              <a:xfrm>
                <a:off x="11026" y="1734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7" name="Line 6123"/>
              <p:cNvSpPr>
                <a:spLocks noChangeShapeType="1"/>
              </p:cNvSpPr>
              <p:nvPr/>
            </p:nvSpPr>
            <p:spPr bwMode="auto">
              <a:xfrm>
                <a:off x="11026" y="17346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8" name="Line 6124"/>
              <p:cNvSpPr>
                <a:spLocks noChangeShapeType="1"/>
              </p:cNvSpPr>
              <p:nvPr/>
            </p:nvSpPr>
            <p:spPr bwMode="auto">
              <a:xfrm flipV="1">
                <a:off x="11031" y="1734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9" name="Line 6125"/>
              <p:cNvSpPr>
                <a:spLocks noChangeShapeType="1"/>
              </p:cNvSpPr>
              <p:nvPr/>
            </p:nvSpPr>
            <p:spPr bwMode="auto">
              <a:xfrm>
                <a:off x="11033" y="1734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0" name="Line 6126"/>
              <p:cNvSpPr>
                <a:spLocks noChangeShapeType="1"/>
              </p:cNvSpPr>
              <p:nvPr/>
            </p:nvSpPr>
            <p:spPr bwMode="auto">
              <a:xfrm>
                <a:off x="11033" y="1734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1" name="Line 6127"/>
              <p:cNvSpPr>
                <a:spLocks noChangeShapeType="1"/>
              </p:cNvSpPr>
              <p:nvPr/>
            </p:nvSpPr>
            <p:spPr bwMode="auto">
              <a:xfrm>
                <a:off x="11033" y="1734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2" name="Line 6128"/>
              <p:cNvSpPr>
                <a:spLocks noChangeShapeType="1"/>
              </p:cNvSpPr>
              <p:nvPr/>
            </p:nvSpPr>
            <p:spPr bwMode="auto">
              <a:xfrm flipV="1">
                <a:off x="11035" y="1734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3" name="Line 6129"/>
              <p:cNvSpPr>
                <a:spLocks noChangeShapeType="1"/>
              </p:cNvSpPr>
              <p:nvPr/>
            </p:nvSpPr>
            <p:spPr bwMode="auto">
              <a:xfrm flipV="1">
                <a:off x="11035" y="1734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4" name="Line 6130"/>
              <p:cNvSpPr>
                <a:spLocks noChangeShapeType="1"/>
              </p:cNvSpPr>
              <p:nvPr/>
            </p:nvSpPr>
            <p:spPr bwMode="auto">
              <a:xfrm flipV="1">
                <a:off x="11037" y="1734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5" name="Line 6131"/>
              <p:cNvSpPr>
                <a:spLocks noChangeShapeType="1"/>
              </p:cNvSpPr>
              <p:nvPr/>
            </p:nvSpPr>
            <p:spPr bwMode="auto">
              <a:xfrm flipV="1">
                <a:off x="11038" y="1734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6" name="Line 6132"/>
              <p:cNvSpPr>
                <a:spLocks noChangeShapeType="1"/>
              </p:cNvSpPr>
              <p:nvPr/>
            </p:nvSpPr>
            <p:spPr bwMode="auto">
              <a:xfrm flipV="1">
                <a:off x="11039" y="1733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7" name="Line 6133"/>
              <p:cNvSpPr>
                <a:spLocks noChangeShapeType="1"/>
              </p:cNvSpPr>
              <p:nvPr/>
            </p:nvSpPr>
            <p:spPr bwMode="auto">
              <a:xfrm flipV="1">
                <a:off x="11041" y="1733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8" name="Line 6134"/>
              <p:cNvSpPr>
                <a:spLocks noChangeShapeType="1"/>
              </p:cNvSpPr>
              <p:nvPr/>
            </p:nvSpPr>
            <p:spPr bwMode="auto">
              <a:xfrm flipV="1">
                <a:off x="11041" y="1733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9" name="Line 6135"/>
              <p:cNvSpPr>
                <a:spLocks noChangeShapeType="1"/>
              </p:cNvSpPr>
              <p:nvPr/>
            </p:nvSpPr>
            <p:spPr bwMode="auto">
              <a:xfrm flipV="1">
                <a:off x="11041" y="1733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0" name="Line 6136"/>
              <p:cNvSpPr>
                <a:spLocks noChangeShapeType="1"/>
              </p:cNvSpPr>
              <p:nvPr/>
            </p:nvSpPr>
            <p:spPr bwMode="auto">
              <a:xfrm flipV="1">
                <a:off x="11042" y="17331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1" name="Line 6137"/>
              <p:cNvSpPr>
                <a:spLocks noChangeShapeType="1"/>
              </p:cNvSpPr>
              <p:nvPr/>
            </p:nvSpPr>
            <p:spPr bwMode="auto">
              <a:xfrm flipH="1" flipV="1">
                <a:off x="11041" y="1733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2" name="Line 6138"/>
              <p:cNvSpPr>
                <a:spLocks noChangeShapeType="1"/>
              </p:cNvSpPr>
              <p:nvPr/>
            </p:nvSpPr>
            <p:spPr bwMode="auto">
              <a:xfrm flipV="1">
                <a:off x="11041" y="1732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3" name="Line 6139"/>
              <p:cNvSpPr>
                <a:spLocks noChangeShapeType="1"/>
              </p:cNvSpPr>
              <p:nvPr/>
            </p:nvSpPr>
            <p:spPr bwMode="auto">
              <a:xfrm flipH="1" flipV="1">
                <a:off x="11041" y="1732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4" name="Line 6140"/>
              <p:cNvSpPr>
                <a:spLocks noChangeShapeType="1"/>
              </p:cNvSpPr>
              <p:nvPr/>
            </p:nvSpPr>
            <p:spPr bwMode="auto">
              <a:xfrm flipH="1" flipV="1">
                <a:off x="11040" y="1732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5" name="Line 6141"/>
              <p:cNvSpPr>
                <a:spLocks noChangeShapeType="1"/>
              </p:cNvSpPr>
              <p:nvPr/>
            </p:nvSpPr>
            <p:spPr bwMode="auto">
              <a:xfrm flipH="1" flipV="1">
                <a:off x="11039" y="1732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6" name="Line 6142"/>
              <p:cNvSpPr>
                <a:spLocks noChangeShapeType="1"/>
              </p:cNvSpPr>
              <p:nvPr/>
            </p:nvSpPr>
            <p:spPr bwMode="auto">
              <a:xfrm>
                <a:off x="11039" y="17324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7" name="Line 6143"/>
              <p:cNvSpPr>
                <a:spLocks noChangeShapeType="1"/>
              </p:cNvSpPr>
              <p:nvPr/>
            </p:nvSpPr>
            <p:spPr bwMode="auto">
              <a:xfrm flipH="1" flipV="1">
                <a:off x="11038" y="173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8" name="Line 6144"/>
              <p:cNvSpPr>
                <a:spLocks noChangeShapeType="1"/>
              </p:cNvSpPr>
              <p:nvPr/>
            </p:nvSpPr>
            <p:spPr bwMode="auto">
              <a:xfrm flipH="1" flipV="1">
                <a:off x="11037" y="1732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9" name="Line 6145"/>
              <p:cNvSpPr>
                <a:spLocks noChangeShapeType="1"/>
              </p:cNvSpPr>
              <p:nvPr/>
            </p:nvSpPr>
            <p:spPr bwMode="auto">
              <a:xfrm flipV="1">
                <a:off x="11037" y="1732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0" name="Line 6146"/>
              <p:cNvSpPr>
                <a:spLocks noChangeShapeType="1"/>
              </p:cNvSpPr>
              <p:nvPr/>
            </p:nvSpPr>
            <p:spPr bwMode="auto">
              <a:xfrm flipH="1">
                <a:off x="11037" y="17322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1" name="Line 6147"/>
              <p:cNvSpPr>
                <a:spLocks noChangeShapeType="1"/>
              </p:cNvSpPr>
              <p:nvPr/>
            </p:nvSpPr>
            <p:spPr bwMode="auto">
              <a:xfrm flipH="1" flipV="1">
                <a:off x="11035" y="1732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2" name="Line 6148"/>
              <p:cNvSpPr>
                <a:spLocks noChangeShapeType="1"/>
              </p:cNvSpPr>
              <p:nvPr/>
            </p:nvSpPr>
            <p:spPr bwMode="auto">
              <a:xfrm flipH="1" flipV="1">
                <a:off x="11033" y="1732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3" name="Line 6149"/>
              <p:cNvSpPr>
                <a:spLocks noChangeShapeType="1"/>
              </p:cNvSpPr>
              <p:nvPr/>
            </p:nvSpPr>
            <p:spPr bwMode="auto">
              <a:xfrm flipH="1">
                <a:off x="11032" y="1732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4" name="Line 6150"/>
              <p:cNvSpPr>
                <a:spLocks noChangeShapeType="1"/>
              </p:cNvSpPr>
              <p:nvPr/>
            </p:nvSpPr>
            <p:spPr bwMode="auto">
              <a:xfrm flipH="1" flipV="1">
                <a:off x="11030" y="1731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5" name="Line 6151"/>
              <p:cNvSpPr>
                <a:spLocks noChangeShapeType="1"/>
              </p:cNvSpPr>
              <p:nvPr/>
            </p:nvSpPr>
            <p:spPr bwMode="auto">
              <a:xfrm flipH="1">
                <a:off x="11029" y="1731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A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6" name="Rectangle 6152"/>
              <p:cNvSpPr>
                <a:spLocks noChangeArrowheads="1"/>
              </p:cNvSpPr>
              <p:nvPr/>
            </p:nvSpPr>
            <p:spPr bwMode="auto">
              <a:xfrm>
                <a:off x="10428" y="15937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7" name="Line 6153"/>
              <p:cNvSpPr>
                <a:spLocks noChangeShapeType="1"/>
              </p:cNvSpPr>
              <p:nvPr/>
            </p:nvSpPr>
            <p:spPr bwMode="auto">
              <a:xfrm>
                <a:off x="10428" y="15964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8" name="Line 6154"/>
              <p:cNvSpPr>
                <a:spLocks noChangeShapeType="1"/>
              </p:cNvSpPr>
              <p:nvPr/>
            </p:nvSpPr>
            <p:spPr bwMode="auto">
              <a:xfrm flipV="1">
                <a:off x="10455" y="15937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9" name="Line 6155"/>
              <p:cNvSpPr>
                <a:spLocks noChangeShapeType="1"/>
              </p:cNvSpPr>
              <p:nvPr/>
            </p:nvSpPr>
            <p:spPr bwMode="auto">
              <a:xfrm flipH="1">
                <a:off x="10428" y="15937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0" name="Line 6156"/>
              <p:cNvSpPr>
                <a:spLocks noChangeShapeType="1"/>
              </p:cNvSpPr>
              <p:nvPr/>
            </p:nvSpPr>
            <p:spPr bwMode="auto">
              <a:xfrm>
                <a:off x="10428" y="15937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1" name="Rectangle 6157"/>
              <p:cNvSpPr>
                <a:spLocks noChangeArrowheads="1"/>
              </p:cNvSpPr>
              <p:nvPr/>
            </p:nvSpPr>
            <p:spPr bwMode="auto">
              <a:xfrm>
                <a:off x="10476" y="15996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2" name="Line 6158"/>
              <p:cNvSpPr>
                <a:spLocks noChangeShapeType="1"/>
              </p:cNvSpPr>
              <p:nvPr/>
            </p:nvSpPr>
            <p:spPr bwMode="auto">
              <a:xfrm>
                <a:off x="10476" y="16023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3" name="Line 6159"/>
              <p:cNvSpPr>
                <a:spLocks noChangeShapeType="1"/>
              </p:cNvSpPr>
              <p:nvPr/>
            </p:nvSpPr>
            <p:spPr bwMode="auto">
              <a:xfrm flipV="1">
                <a:off x="10503" y="15996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4" name="Line 6160"/>
              <p:cNvSpPr>
                <a:spLocks noChangeShapeType="1"/>
              </p:cNvSpPr>
              <p:nvPr/>
            </p:nvSpPr>
            <p:spPr bwMode="auto">
              <a:xfrm flipH="1">
                <a:off x="10476" y="15996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5" name="Line 6161"/>
              <p:cNvSpPr>
                <a:spLocks noChangeShapeType="1"/>
              </p:cNvSpPr>
              <p:nvPr/>
            </p:nvSpPr>
            <p:spPr bwMode="auto">
              <a:xfrm>
                <a:off x="10476" y="15996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6" name="Rectangle 6162"/>
              <p:cNvSpPr>
                <a:spLocks noChangeArrowheads="1"/>
              </p:cNvSpPr>
              <p:nvPr/>
            </p:nvSpPr>
            <p:spPr bwMode="auto">
              <a:xfrm>
                <a:off x="10509" y="16042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7" name="Line 6163"/>
              <p:cNvSpPr>
                <a:spLocks noChangeShapeType="1"/>
              </p:cNvSpPr>
              <p:nvPr/>
            </p:nvSpPr>
            <p:spPr bwMode="auto">
              <a:xfrm>
                <a:off x="10509" y="16069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8" name="Line 6164"/>
              <p:cNvSpPr>
                <a:spLocks noChangeShapeType="1"/>
              </p:cNvSpPr>
              <p:nvPr/>
            </p:nvSpPr>
            <p:spPr bwMode="auto">
              <a:xfrm flipV="1">
                <a:off x="10536" y="16042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9" name="Line 6165"/>
              <p:cNvSpPr>
                <a:spLocks noChangeShapeType="1"/>
              </p:cNvSpPr>
              <p:nvPr/>
            </p:nvSpPr>
            <p:spPr bwMode="auto">
              <a:xfrm flipH="1">
                <a:off x="10509" y="16042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0" name="Line 6166"/>
              <p:cNvSpPr>
                <a:spLocks noChangeShapeType="1"/>
              </p:cNvSpPr>
              <p:nvPr/>
            </p:nvSpPr>
            <p:spPr bwMode="auto">
              <a:xfrm>
                <a:off x="10509" y="16042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1" name="Rectangle 6167"/>
              <p:cNvSpPr>
                <a:spLocks noChangeArrowheads="1"/>
              </p:cNvSpPr>
              <p:nvPr/>
            </p:nvSpPr>
            <p:spPr bwMode="auto">
              <a:xfrm>
                <a:off x="10577" y="16124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2" name="Line 6168"/>
              <p:cNvSpPr>
                <a:spLocks noChangeShapeType="1"/>
              </p:cNvSpPr>
              <p:nvPr/>
            </p:nvSpPr>
            <p:spPr bwMode="auto">
              <a:xfrm>
                <a:off x="10577" y="16151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3" name="Line 6169"/>
              <p:cNvSpPr>
                <a:spLocks noChangeShapeType="1"/>
              </p:cNvSpPr>
              <p:nvPr/>
            </p:nvSpPr>
            <p:spPr bwMode="auto">
              <a:xfrm flipV="1">
                <a:off x="10604" y="16124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4" name="Line 6170"/>
              <p:cNvSpPr>
                <a:spLocks noChangeShapeType="1"/>
              </p:cNvSpPr>
              <p:nvPr/>
            </p:nvSpPr>
            <p:spPr bwMode="auto">
              <a:xfrm flipH="1">
                <a:off x="10577" y="16124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5" name="Line 6171"/>
              <p:cNvSpPr>
                <a:spLocks noChangeShapeType="1"/>
              </p:cNvSpPr>
              <p:nvPr/>
            </p:nvSpPr>
            <p:spPr bwMode="auto">
              <a:xfrm>
                <a:off x="10577" y="16124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6" name="Rectangle 6172"/>
              <p:cNvSpPr>
                <a:spLocks noChangeArrowheads="1"/>
              </p:cNvSpPr>
              <p:nvPr/>
            </p:nvSpPr>
            <p:spPr bwMode="auto">
              <a:xfrm>
                <a:off x="10644" y="16205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7" name="Line 6173"/>
              <p:cNvSpPr>
                <a:spLocks noChangeShapeType="1"/>
              </p:cNvSpPr>
              <p:nvPr/>
            </p:nvSpPr>
            <p:spPr bwMode="auto">
              <a:xfrm>
                <a:off x="10644" y="16232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8" name="Line 6174"/>
              <p:cNvSpPr>
                <a:spLocks noChangeShapeType="1"/>
              </p:cNvSpPr>
              <p:nvPr/>
            </p:nvSpPr>
            <p:spPr bwMode="auto">
              <a:xfrm flipV="1">
                <a:off x="10671" y="16205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9" name="Line 6175"/>
              <p:cNvSpPr>
                <a:spLocks noChangeShapeType="1"/>
              </p:cNvSpPr>
              <p:nvPr/>
            </p:nvSpPr>
            <p:spPr bwMode="auto">
              <a:xfrm flipH="1">
                <a:off x="10644" y="16205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0" name="Line 6176"/>
              <p:cNvSpPr>
                <a:spLocks noChangeShapeType="1"/>
              </p:cNvSpPr>
              <p:nvPr/>
            </p:nvSpPr>
            <p:spPr bwMode="auto">
              <a:xfrm>
                <a:off x="10644" y="16205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1" name="Rectangle 6177"/>
              <p:cNvSpPr>
                <a:spLocks noChangeArrowheads="1"/>
              </p:cNvSpPr>
              <p:nvPr/>
            </p:nvSpPr>
            <p:spPr bwMode="auto">
              <a:xfrm>
                <a:off x="10685" y="16253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2" name="Line 6178"/>
              <p:cNvSpPr>
                <a:spLocks noChangeShapeType="1"/>
              </p:cNvSpPr>
              <p:nvPr/>
            </p:nvSpPr>
            <p:spPr bwMode="auto">
              <a:xfrm>
                <a:off x="10685" y="16280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3" name="Line 6179"/>
              <p:cNvSpPr>
                <a:spLocks noChangeShapeType="1"/>
              </p:cNvSpPr>
              <p:nvPr/>
            </p:nvSpPr>
            <p:spPr bwMode="auto">
              <a:xfrm flipV="1">
                <a:off x="10712" y="16253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4" name="Line 6180"/>
              <p:cNvSpPr>
                <a:spLocks noChangeShapeType="1"/>
              </p:cNvSpPr>
              <p:nvPr/>
            </p:nvSpPr>
            <p:spPr bwMode="auto">
              <a:xfrm flipH="1">
                <a:off x="10685" y="16253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5" name="Line 6181"/>
              <p:cNvSpPr>
                <a:spLocks noChangeShapeType="1"/>
              </p:cNvSpPr>
              <p:nvPr/>
            </p:nvSpPr>
            <p:spPr bwMode="auto">
              <a:xfrm>
                <a:off x="10685" y="16253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6" name="Rectangle 6182"/>
              <p:cNvSpPr>
                <a:spLocks noChangeArrowheads="1"/>
              </p:cNvSpPr>
              <p:nvPr/>
            </p:nvSpPr>
            <p:spPr bwMode="auto">
              <a:xfrm>
                <a:off x="10749" y="16320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7" name="Line 6183"/>
              <p:cNvSpPr>
                <a:spLocks noChangeShapeType="1"/>
              </p:cNvSpPr>
              <p:nvPr/>
            </p:nvSpPr>
            <p:spPr bwMode="auto">
              <a:xfrm>
                <a:off x="10749" y="16347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8" name="Line 6184"/>
              <p:cNvSpPr>
                <a:spLocks noChangeShapeType="1"/>
              </p:cNvSpPr>
              <p:nvPr/>
            </p:nvSpPr>
            <p:spPr bwMode="auto">
              <a:xfrm flipV="1">
                <a:off x="10776" y="16320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9" name="Line 6185"/>
              <p:cNvSpPr>
                <a:spLocks noChangeShapeType="1"/>
              </p:cNvSpPr>
              <p:nvPr/>
            </p:nvSpPr>
            <p:spPr bwMode="auto">
              <a:xfrm flipH="1">
                <a:off x="10749" y="16320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0" name="Line 6186"/>
              <p:cNvSpPr>
                <a:spLocks noChangeShapeType="1"/>
              </p:cNvSpPr>
              <p:nvPr/>
            </p:nvSpPr>
            <p:spPr bwMode="auto">
              <a:xfrm>
                <a:off x="10749" y="16320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1" name="Rectangle 6187"/>
              <p:cNvSpPr>
                <a:spLocks noChangeArrowheads="1"/>
              </p:cNvSpPr>
              <p:nvPr/>
            </p:nvSpPr>
            <p:spPr bwMode="auto">
              <a:xfrm>
                <a:off x="10836" y="16403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2" name="Line 6188"/>
              <p:cNvSpPr>
                <a:spLocks noChangeShapeType="1"/>
              </p:cNvSpPr>
              <p:nvPr/>
            </p:nvSpPr>
            <p:spPr bwMode="auto">
              <a:xfrm>
                <a:off x="10836" y="16430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3" name="Line 6189"/>
              <p:cNvSpPr>
                <a:spLocks noChangeShapeType="1"/>
              </p:cNvSpPr>
              <p:nvPr/>
            </p:nvSpPr>
            <p:spPr bwMode="auto">
              <a:xfrm flipV="1">
                <a:off x="10863" y="16403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4" name="Line 6190"/>
              <p:cNvSpPr>
                <a:spLocks noChangeShapeType="1"/>
              </p:cNvSpPr>
              <p:nvPr/>
            </p:nvSpPr>
            <p:spPr bwMode="auto">
              <a:xfrm flipH="1">
                <a:off x="10836" y="16403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5" name="Line 6191"/>
              <p:cNvSpPr>
                <a:spLocks noChangeShapeType="1"/>
              </p:cNvSpPr>
              <p:nvPr/>
            </p:nvSpPr>
            <p:spPr bwMode="auto">
              <a:xfrm>
                <a:off x="10836" y="16403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6" name="Rectangle 6192"/>
              <p:cNvSpPr>
                <a:spLocks noChangeArrowheads="1"/>
              </p:cNvSpPr>
              <p:nvPr/>
            </p:nvSpPr>
            <p:spPr bwMode="auto">
              <a:xfrm>
                <a:off x="10901" y="16468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7" name="Line 6193"/>
              <p:cNvSpPr>
                <a:spLocks noChangeShapeType="1"/>
              </p:cNvSpPr>
              <p:nvPr/>
            </p:nvSpPr>
            <p:spPr bwMode="auto">
              <a:xfrm>
                <a:off x="10901" y="16495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8" name="Line 6194"/>
              <p:cNvSpPr>
                <a:spLocks noChangeShapeType="1"/>
              </p:cNvSpPr>
              <p:nvPr/>
            </p:nvSpPr>
            <p:spPr bwMode="auto">
              <a:xfrm flipV="1">
                <a:off x="10928" y="16468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9" name="Line 6195"/>
              <p:cNvSpPr>
                <a:spLocks noChangeShapeType="1"/>
              </p:cNvSpPr>
              <p:nvPr/>
            </p:nvSpPr>
            <p:spPr bwMode="auto">
              <a:xfrm flipH="1">
                <a:off x="10901" y="16468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0" name="Line 6196"/>
              <p:cNvSpPr>
                <a:spLocks noChangeShapeType="1"/>
              </p:cNvSpPr>
              <p:nvPr/>
            </p:nvSpPr>
            <p:spPr bwMode="auto">
              <a:xfrm>
                <a:off x="10901" y="16468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1" name="Rectangle 6197"/>
              <p:cNvSpPr>
                <a:spLocks noChangeArrowheads="1"/>
              </p:cNvSpPr>
              <p:nvPr/>
            </p:nvSpPr>
            <p:spPr bwMode="auto">
              <a:xfrm>
                <a:off x="10988" y="16545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2" name="Line 6198"/>
              <p:cNvSpPr>
                <a:spLocks noChangeShapeType="1"/>
              </p:cNvSpPr>
              <p:nvPr/>
            </p:nvSpPr>
            <p:spPr bwMode="auto">
              <a:xfrm>
                <a:off x="10988" y="16572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3" name="Line 6199"/>
              <p:cNvSpPr>
                <a:spLocks noChangeShapeType="1"/>
              </p:cNvSpPr>
              <p:nvPr/>
            </p:nvSpPr>
            <p:spPr bwMode="auto">
              <a:xfrm flipV="1">
                <a:off x="11015" y="16545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4" name="Line 6200"/>
              <p:cNvSpPr>
                <a:spLocks noChangeShapeType="1"/>
              </p:cNvSpPr>
              <p:nvPr/>
            </p:nvSpPr>
            <p:spPr bwMode="auto">
              <a:xfrm flipH="1">
                <a:off x="10988" y="16545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5" name="Line 6201"/>
              <p:cNvSpPr>
                <a:spLocks noChangeShapeType="1"/>
              </p:cNvSpPr>
              <p:nvPr/>
            </p:nvSpPr>
            <p:spPr bwMode="auto">
              <a:xfrm>
                <a:off x="10988" y="16545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6" name="Rectangle 6202"/>
              <p:cNvSpPr>
                <a:spLocks noChangeArrowheads="1"/>
              </p:cNvSpPr>
              <p:nvPr/>
            </p:nvSpPr>
            <p:spPr bwMode="auto">
              <a:xfrm>
                <a:off x="11052" y="16591"/>
                <a:ext cx="28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7" name="Line 6203"/>
              <p:cNvSpPr>
                <a:spLocks noChangeShapeType="1"/>
              </p:cNvSpPr>
              <p:nvPr/>
            </p:nvSpPr>
            <p:spPr bwMode="auto">
              <a:xfrm>
                <a:off x="11052" y="16618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8" name="Line 6204"/>
              <p:cNvSpPr>
                <a:spLocks noChangeShapeType="1"/>
              </p:cNvSpPr>
              <p:nvPr/>
            </p:nvSpPr>
            <p:spPr bwMode="auto">
              <a:xfrm flipV="1">
                <a:off x="11080" y="16591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9" name="Line 6205"/>
              <p:cNvSpPr>
                <a:spLocks noChangeShapeType="1"/>
              </p:cNvSpPr>
              <p:nvPr/>
            </p:nvSpPr>
            <p:spPr bwMode="auto">
              <a:xfrm flipH="1">
                <a:off x="11052" y="16591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0" name="Line 6206"/>
              <p:cNvSpPr>
                <a:spLocks noChangeShapeType="1"/>
              </p:cNvSpPr>
              <p:nvPr/>
            </p:nvSpPr>
            <p:spPr bwMode="auto">
              <a:xfrm>
                <a:off x="11052" y="16591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1" name="Rectangle 6207"/>
              <p:cNvSpPr>
                <a:spLocks noChangeArrowheads="1"/>
              </p:cNvSpPr>
              <p:nvPr/>
            </p:nvSpPr>
            <p:spPr bwMode="auto">
              <a:xfrm>
                <a:off x="11126" y="16660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2" name="Line 6208"/>
              <p:cNvSpPr>
                <a:spLocks noChangeShapeType="1"/>
              </p:cNvSpPr>
              <p:nvPr/>
            </p:nvSpPr>
            <p:spPr bwMode="auto">
              <a:xfrm>
                <a:off x="11126" y="16687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3" name="Line 6209"/>
              <p:cNvSpPr>
                <a:spLocks noChangeShapeType="1"/>
              </p:cNvSpPr>
              <p:nvPr/>
            </p:nvSpPr>
            <p:spPr bwMode="auto">
              <a:xfrm flipV="1">
                <a:off x="11153" y="16660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4" name="Line 6210"/>
              <p:cNvSpPr>
                <a:spLocks noChangeShapeType="1"/>
              </p:cNvSpPr>
              <p:nvPr/>
            </p:nvSpPr>
            <p:spPr bwMode="auto">
              <a:xfrm flipH="1">
                <a:off x="11126" y="16660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5" name="Line 6211"/>
              <p:cNvSpPr>
                <a:spLocks noChangeShapeType="1"/>
              </p:cNvSpPr>
              <p:nvPr/>
            </p:nvSpPr>
            <p:spPr bwMode="auto">
              <a:xfrm>
                <a:off x="11126" y="16660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6" name="Rectangle 6212"/>
              <p:cNvSpPr>
                <a:spLocks noChangeArrowheads="1"/>
              </p:cNvSpPr>
              <p:nvPr/>
            </p:nvSpPr>
            <p:spPr bwMode="auto">
              <a:xfrm>
                <a:off x="11241" y="16749"/>
                <a:ext cx="28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7" name="Line 6213"/>
              <p:cNvSpPr>
                <a:spLocks noChangeShapeType="1"/>
              </p:cNvSpPr>
              <p:nvPr/>
            </p:nvSpPr>
            <p:spPr bwMode="auto">
              <a:xfrm>
                <a:off x="11241" y="16776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8" name="Line 6214"/>
              <p:cNvSpPr>
                <a:spLocks noChangeShapeType="1"/>
              </p:cNvSpPr>
              <p:nvPr/>
            </p:nvSpPr>
            <p:spPr bwMode="auto">
              <a:xfrm flipV="1">
                <a:off x="11269" y="16749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9" name="Line 6215"/>
              <p:cNvSpPr>
                <a:spLocks noChangeShapeType="1"/>
              </p:cNvSpPr>
              <p:nvPr/>
            </p:nvSpPr>
            <p:spPr bwMode="auto">
              <a:xfrm flipH="1">
                <a:off x="11241" y="16749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0" name="Line 6216"/>
              <p:cNvSpPr>
                <a:spLocks noChangeShapeType="1"/>
              </p:cNvSpPr>
              <p:nvPr/>
            </p:nvSpPr>
            <p:spPr bwMode="auto">
              <a:xfrm>
                <a:off x="11241" y="16749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1" name="Rectangle 6217"/>
              <p:cNvSpPr>
                <a:spLocks noChangeArrowheads="1"/>
              </p:cNvSpPr>
              <p:nvPr/>
            </p:nvSpPr>
            <p:spPr bwMode="auto">
              <a:xfrm>
                <a:off x="11319" y="16802"/>
                <a:ext cx="28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2" name="Line 6218"/>
              <p:cNvSpPr>
                <a:spLocks noChangeShapeType="1"/>
              </p:cNvSpPr>
              <p:nvPr/>
            </p:nvSpPr>
            <p:spPr bwMode="auto">
              <a:xfrm>
                <a:off x="11319" y="16829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3" name="Line 6219"/>
              <p:cNvSpPr>
                <a:spLocks noChangeShapeType="1"/>
              </p:cNvSpPr>
              <p:nvPr/>
            </p:nvSpPr>
            <p:spPr bwMode="auto">
              <a:xfrm flipV="1">
                <a:off x="11347" y="16802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4" name="Line 6220"/>
              <p:cNvSpPr>
                <a:spLocks noChangeShapeType="1"/>
              </p:cNvSpPr>
              <p:nvPr/>
            </p:nvSpPr>
            <p:spPr bwMode="auto">
              <a:xfrm flipH="1">
                <a:off x="11319" y="16802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5" name="Line 6221"/>
              <p:cNvSpPr>
                <a:spLocks noChangeShapeType="1"/>
              </p:cNvSpPr>
              <p:nvPr/>
            </p:nvSpPr>
            <p:spPr bwMode="auto">
              <a:xfrm>
                <a:off x="11319" y="16802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6" name="Rectangle 6222"/>
              <p:cNvSpPr>
                <a:spLocks noChangeArrowheads="1"/>
              </p:cNvSpPr>
              <p:nvPr/>
            </p:nvSpPr>
            <p:spPr bwMode="auto">
              <a:xfrm>
                <a:off x="11410" y="16864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7" name="Line 6223"/>
              <p:cNvSpPr>
                <a:spLocks noChangeShapeType="1"/>
              </p:cNvSpPr>
              <p:nvPr/>
            </p:nvSpPr>
            <p:spPr bwMode="auto">
              <a:xfrm>
                <a:off x="11410" y="16891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8" name="Line 6224"/>
              <p:cNvSpPr>
                <a:spLocks noChangeShapeType="1"/>
              </p:cNvSpPr>
              <p:nvPr/>
            </p:nvSpPr>
            <p:spPr bwMode="auto">
              <a:xfrm flipV="1">
                <a:off x="11437" y="16864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9" name="Line 6225"/>
              <p:cNvSpPr>
                <a:spLocks noChangeShapeType="1"/>
              </p:cNvSpPr>
              <p:nvPr/>
            </p:nvSpPr>
            <p:spPr bwMode="auto">
              <a:xfrm flipH="1">
                <a:off x="11410" y="16864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0" name="Line 6226"/>
              <p:cNvSpPr>
                <a:spLocks noChangeShapeType="1"/>
              </p:cNvSpPr>
              <p:nvPr/>
            </p:nvSpPr>
            <p:spPr bwMode="auto">
              <a:xfrm>
                <a:off x="11410" y="16864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1" name="Rectangle 6227"/>
              <p:cNvSpPr>
                <a:spLocks noChangeArrowheads="1"/>
              </p:cNvSpPr>
              <p:nvPr/>
            </p:nvSpPr>
            <p:spPr bwMode="auto">
              <a:xfrm>
                <a:off x="11505" y="16923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2" name="Line 6228"/>
              <p:cNvSpPr>
                <a:spLocks noChangeShapeType="1"/>
              </p:cNvSpPr>
              <p:nvPr/>
            </p:nvSpPr>
            <p:spPr bwMode="auto">
              <a:xfrm>
                <a:off x="11505" y="16950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3" name="Line 6229"/>
              <p:cNvSpPr>
                <a:spLocks noChangeShapeType="1"/>
              </p:cNvSpPr>
              <p:nvPr/>
            </p:nvSpPr>
            <p:spPr bwMode="auto">
              <a:xfrm flipV="1">
                <a:off x="11532" y="16923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4" name="Line 6230"/>
              <p:cNvSpPr>
                <a:spLocks noChangeShapeType="1"/>
              </p:cNvSpPr>
              <p:nvPr/>
            </p:nvSpPr>
            <p:spPr bwMode="auto">
              <a:xfrm flipH="1">
                <a:off x="11505" y="16923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5" name="Line 6231"/>
              <p:cNvSpPr>
                <a:spLocks noChangeShapeType="1"/>
              </p:cNvSpPr>
              <p:nvPr/>
            </p:nvSpPr>
            <p:spPr bwMode="auto">
              <a:xfrm>
                <a:off x="11505" y="16923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6" name="Rectangle 6232"/>
              <p:cNvSpPr>
                <a:spLocks noChangeArrowheads="1"/>
              </p:cNvSpPr>
              <p:nvPr/>
            </p:nvSpPr>
            <p:spPr bwMode="auto">
              <a:xfrm>
                <a:off x="11582" y="16960"/>
                <a:ext cx="28" cy="2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7" name="Line 6233"/>
              <p:cNvSpPr>
                <a:spLocks noChangeShapeType="1"/>
              </p:cNvSpPr>
              <p:nvPr/>
            </p:nvSpPr>
            <p:spPr bwMode="auto">
              <a:xfrm>
                <a:off x="11582" y="16988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8" name="Line 6234"/>
              <p:cNvSpPr>
                <a:spLocks noChangeShapeType="1"/>
              </p:cNvSpPr>
              <p:nvPr/>
            </p:nvSpPr>
            <p:spPr bwMode="auto">
              <a:xfrm flipV="1">
                <a:off x="11610" y="16960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9" name="Line 6235"/>
              <p:cNvSpPr>
                <a:spLocks noChangeShapeType="1"/>
              </p:cNvSpPr>
              <p:nvPr/>
            </p:nvSpPr>
            <p:spPr bwMode="auto">
              <a:xfrm flipH="1">
                <a:off x="11582" y="16960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0" name="Line 6236"/>
              <p:cNvSpPr>
                <a:spLocks noChangeShapeType="1"/>
              </p:cNvSpPr>
              <p:nvPr/>
            </p:nvSpPr>
            <p:spPr bwMode="auto">
              <a:xfrm>
                <a:off x="11582" y="16960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1" name="Rectangle 6237"/>
              <p:cNvSpPr>
                <a:spLocks noChangeArrowheads="1"/>
              </p:cNvSpPr>
              <p:nvPr/>
            </p:nvSpPr>
            <p:spPr bwMode="auto">
              <a:xfrm>
                <a:off x="11663" y="17011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2" name="Line 6238"/>
              <p:cNvSpPr>
                <a:spLocks noChangeShapeType="1"/>
              </p:cNvSpPr>
              <p:nvPr/>
            </p:nvSpPr>
            <p:spPr bwMode="auto">
              <a:xfrm>
                <a:off x="11663" y="17038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3" name="Line 6239"/>
              <p:cNvSpPr>
                <a:spLocks noChangeShapeType="1"/>
              </p:cNvSpPr>
              <p:nvPr/>
            </p:nvSpPr>
            <p:spPr bwMode="auto">
              <a:xfrm flipV="1">
                <a:off x="11690" y="17011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4" name="Line 6240"/>
              <p:cNvSpPr>
                <a:spLocks noChangeShapeType="1"/>
              </p:cNvSpPr>
              <p:nvPr/>
            </p:nvSpPr>
            <p:spPr bwMode="auto">
              <a:xfrm flipH="1">
                <a:off x="11663" y="17011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5" name="Line 6241"/>
              <p:cNvSpPr>
                <a:spLocks noChangeShapeType="1"/>
              </p:cNvSpPr>
              <p:nvPr/>
            </p:nvSpPr>
            <p:spPr bwMode="auto">
              <a:xfrm>
                <a:off x="11663" y="17011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6" name="Rectangle 6242"/>
              <p:cNvSpPr>
                <a:spLocks noChangeArrowheads="1"/>
              </p:cNvSpPr>
              <p:nvPr/>
            </p:nvSpPr>
            <p:spPr bwMode="auto">
              <a:xfrm>
                <a:off x="11731" y="17046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7" name="Line 6243"/>
              <p:cNvSpPr>
                <a:spLocks noChangeShapeType="1"/>
              </p:cNvSpPr>
              <p:nvPr/>
            </p:nvSpPr>
            <p:spPr bwMode="auto">
              <a:xfrm>
                <a:off x="11731" y="17073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8" name="Line 6244"/>
              <p:cNvSpPr>
                <a:spLocks noChangeShapeType="1"/>
              </p:cNvSpPr>
              <p:nvPr/>
            </p:nvSpPr>
            <p:spPr bwMode="auto">
              <a:xfrm flipV="1">
                <a:off x="11758" y="17046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9" name="Line 6245"/>
              <p:cNvSpPr>
                <a:spLocks noChangeShapeType="1"/>
              </p:cNvSpPr>
              <p:nvPr/>
            </p:nvSpPr>
            <p:spPr bwMode="auto">
              <a:xfrm flipH="1">
                <a:off x="11731" y="17046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0" name="Line 6246"/>
              <p:cNvSpPr>
                <a:spLocks noChangeShapeType="1"/>
              </p:cNvSpPr>
              <p:nvPr/>
            </p:nvSpPr>
            <p:spPr bwMode="auto">
              <a:xfrm>
                <a:off x="11731" y="17046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1" name="Rectangle 6247"/>
              <p:cNvSpPr>
                <a:spLocks noChangeArrowheads="1"/>
              </p:cNvSpPr>
              <p:nvPr/>
            </p:nvSpPr>
            <p:spPr bwMode="auto">
              <a:xfrm>
                <a:off x="11825" y="17095"/>
                <a:ext cx="27" cy="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2" name="Line 6248"/>
              <p:cNvSpPr>
                <a:spLocks noChangeShapeType="1"/>
              </p:cNvSpPr>
              <p:nvPr/>
            </p:nvSpPr>
            <p:spPr bwMode="auto">
              <a:xfrm>
                <a:off x="11825" y="17122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3" name="Line 6249"/>
              <p:cNvSpPr>
                <a:spLocks noChangeShapeType="1"/>
              </p:cNvSpPr>
              <p:nvPr/>
            </p:nvSpPr>
            <p:spPr bwMode="auto">
              <a:xfrm flipV="1">
                <a:off x="11852" y="17095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4" name="Line 6250"/>
              <p:cNvSpPr>
                <a:spLocks noChangeShapeType="1"/>
              </p:cNvSpPr>
              <p:nvPr/>
            </p:nvSpPr>
            <p:spPr bwMode="auto">
              <a:xfrm flipH="1">
                <a:off x="11825" y="17095"/>
                <a:ext cx="27" cy="0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5" name="Line 6251"/>
              <p:cNvSpPr>
                <a:spLocks noChangeShapeType="1"/>
              </p:cNvSpPr>
              <p:nvPr/>
            </p:nvSpPr>
            <p:spPr bwMode="auto">
              <a:xfrm>
                <a:off x="11825" y="17095"/>
                <a:ext cx="0" cy="27"/>
              </a:xfrm>
              <a:prstGeom prst="line">
                <a:avLst/>
              </a:prstGeom>
              <a:noFill/>
              <a:ln w="6350">
                <a:solidFill>
                  <a:srgbClr val="0B12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6" name="Freeform 6252"/>
              <p:cNvSpPr>
                <a:spLocks/>
              </p:cNvSpPr>
              <p:nvPr/>
            </p:nvSpPr>
            <p:spPr bwMode="auto">
              <a:xfrm>
                <a:off x="10430" y="15913"/>
                <a:ext cx="31" cy="27"/>
              </a:xfrm>
              <a:custGeom>
                <a:avLst/>
                <a:gdLst>
                  <a:gd name="T0" fmla="*/ 30 w 64"/>
                  <a:gd name="T1" fmla="*/ 0 h 54"/>
                  <a:gd name="T2" fmla="*/ 64 w 64"/>
                  <a:gd name="T3" fmla="*/ 54 h 54"/>
                  <a:gd name="T4" fmla="*/ 0 w 64"/>
                  <a:gd name="T5" fmla="*/ 54 h 54"/>
                  <a:gd name="T6" fmla="*/ 30 w 6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4">
                    <a:moveTo>
                      <a:pt x="30" y="0"/>
                    </a:moveTo>
                    <a:lnTo>
                      <a:pt x="64" y="54"/>
                    </a:lnTo>
                    <a:lnTo>
                      <a:pt x="0" y="5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7" name="Line 6253"/>
              <p:cNvSpPr>
                <a:spLocks noChangeShapeType="1"/>
              </p:cNvSpPr>
              <p:nvPr/>
            </p:nvSpPr>
            <p:spPr bwMode="auto">
              <a:xfrm flipV="1">
                <a:off x="10430" y="15913"/>
                <a:ext cx="15" cy="27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8" name="Line 6254"/>
              <p:cNvSpPr>
                <a:spLocks noChangeShapeType="1"/>
              </p:cNvSpPr>
              <p:nvPr/>
            </p:nvSpPr>
            <p:spPr bwMode="auto">
              <a:xfrm>
                <a:off x="10445" y="15913"/>
                <a:ext cx="16" cy="27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9" name="Line 6255"/>
              <p:cNvSpPr>
                <a:spLocks noChangeShapeType="1"/>
              </p:cNvSpPr>
              <p:nvPr/>
            </p:nvSpPr>
            <p:spPr bwMode="auto">
              <a:xfrm flipH="1">
                <a:off x="10430" y="15940"/>
                <a:ext cx="31" cy="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0" name="Freeform 6256"/>
              <p:cNvSpPr>
                <a:spLocks/>
              </p:cNvSpPr>
              <p:nvPr/>
            </p:nvSpPr>
            <p:spPr bwMode="auto">
              <a:xfrm>
                <a:off x="10473" y="15945"/>
                <a:ext cx="32" cy="28"/>
              </a:xfrm>
              <a:custGeom>
                <a:avLst/>
                <a:gdLst>
                  <a:gd name="T0" fmla="*/ 30 w 63"/>
                  <a:gd name="T1" fmla="*/ 0 h 56"/>
                  <a:gd name="T2" fmla="*/ 63 w 63"/>
                  <a:gd name="T3" fmla="*/ 56 h 56"/>
                  <a:gd name="T4" fmla="*/ 0 w 63"/>
                  <a:gd name="T5" fmla="*/ 56 h 56"/>
                  <a:gd name="T6" fmla="*/ 30 w 63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6">
                    <a:moveTo>
                      <a:pt x="30" y="0"/>
                    </a:moveTo>
                    <a:lnTo>
                      <a:pt x="63" y="56"/>
                    </a:lnTo>
                    <a:lnTo>
                      <a:pt x="0" y="5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1" name="Line 6257"/>
              <p:cNvSpPr>
                <a:spLocks noChangeShapeType="1"/>
              </p:cNvSpPr>
              <p:nvPr/>
            </p:nvSpPr>
            <p:spPr bwMode="auto">
              <a:xfrm flipV="1">
                <a:off x="10473" y="15945"/>
                <a:ext cx="15" cy="28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2" name="Line 6258"/>
              <p:cNvSpPr>
                <a:spLocks noChangeShapeType="1"/>
              </p:cNvSpPr>
              <p:nvPr/>
            </p:nvSpPr>
            <p:spPr bwMode="auto">
              <a:xfrm>
                <a:off x="10488" y="15945"/>
                <a:ext cx="17" cy="28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3" name="Line 6259"/>
              <p:cNvSpPr>
                <a:spLocks noChangeShapeType="1"/>
              </p:cNvSpPr>
              <p:nvPr/>
            </p:nvSpPr>
            <p:spPr bwMode="auto">
              <a:xfrm flipH="1">
                <a:off x="10473" y="15973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4" name="Freeform 6260"/>
              <p:cNvSpPr>
                <a:spLocks/>
              </p:cNvSpPr>
              <p:nvPr/>
            </p:nvSpPr>
            <p:spPr bwMode="auto">
              <a:xfrm>
                <a:off x="10510" y="15972"/>
                <a:ext cx="32" cy="27"/>
              </a:xfrm>
              <a:custGeom>
                <a:avLst/>
                <a:gdLst>
                  <a:gd name="T0" fmla="*/ 33 w 63"/>
                  <a:gd name="T1" fmla="*/ 0 h 55"/>
                  <a:gd name="T2" fmla="*/ 63 w 63"/>
                  <a:gd name="T3" fmla="*/ 55 h 55"/>
                  <a:gd name="T4" fmla="*/ 0 w 63"/>
                  <a:gd name="T5" fmla="*/ 55 h 55"/>
                  <a:gd name="T6" fmla="*/ 33 w 63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5">
                    <a:moveTo>
                      <a:pt x="33" y="0"/>
                    </a:moveTo>
                    <a:lnTo>
                      <a:pt x="63" y="55"/>
                    </a:lnTo>
                    <a:lnTo>
                      <a:pt x="0" y="5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5" name="Line 6261"/>
              <p:cNvSpPr>
                <a:spLocks noChangeShapeType="1"/>
              </p:cNvSpPr>
              <p:nvPr/>
            </p:nvSpPr>
            <p:spPr bwMode="auto">
              <a:xfrm flipV="1">
                <a:off x="10510" y="15972"/>
                <a:ext cx="17" cy="27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6" name="Line 6262"/>
              <p:cNvSpPr>
                <a:spLocks noChangeShapeType="1"/>
              </p:cNvSpPr>
              <p:nvPr/>
            </p:nvSpPr>
            <p:spPr bwMode="auto">
              <a:xfrm>
                <a:off x="10527" y="15972"/>
                <a:ext cx="15" cy="27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7" name="Line 6263"/>
              <p:cNvSpPr>
                <a:spLocks noChangeShapeType="1"/>
              </p:cNvSpPr>
              <p:nvPr/>
            </p:nvSpPr>
            <p:spPr bwMode="auto">
              <a:xfrm flipH="1">
                <a:off x="10510" y="15999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8" name="Freeform 6264"/>
              <p:cNvSpPr>
                <a:spLocks/>
              </p:cNvSpPr>
              <p:nvPr/>
            </p:nvSpPr>
            <p:spPr bwMode="auto">
              <a:xfrm>
                <a:off x="10581" y="16020"/>
                <a:ext cx="31" cy="27"/>
              </a:xfrm>
              <a:custGeom>
                <a:avLst/>
                <a:gdLst>
                  <a:gd name="T0" fmla="*/ 32 w 62"/>
                  <a:gd name="T1" fmla="*/ 0 h 54"/>
                  <a:gd name="T2" fmla="*/ 62 w 62"/>
                  <a:gd name="T3" fmla="*/ 54 h 54"/>
                  <a:gd name="T4" fmla="*/ 0 w 62"/>
                  <a:gd name="T5" fmla="*/ 54 h 54"/>
                  <a:gd name="T6" fmla="*/ 32 w 6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32" y="0"/>
                    </a:moveTo>
                    <a:lnTo>
                      <a:pt x="62" y="54"/>
                    </a:lnTo>
                    <a:lnTo>
                      <a:pt x="0" y="5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9" name="Line 6265"/>
              <p:cNvSpPr>
                <a:spLocks noChangeShapeType="1"/>
              </p:cNvSpPr>
              <p:nvPr/>
            </p:nvSpPr>
            <p:spPr bwMode="auto">
              <a:xfrm flipV="1">
                <a:off x="10581" y="16020"/>
                <a:ext cx="16" cy="27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0" name="Line 6266"/>
              <p:cNvSpPr>
                <a:spLocks noChangeShapeType="1"/>
              </p:cNvSpPr>
              <p:nvPr/>
            </p:nvSpPr>
            <p:spPr bwMode="auto">
              <a:xfrm>
                <a:off x="10597" y="16020"/>
                <a:ext cx="15" cy="27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1" name="Line 6267"/>
              <p:cNvSpPr>
                <a:spLocks noChangeShapeType="1"/>
              </p:cNvSpPr>
              <p:nvPr/>
            </p:nvSpPr>
            <p:spPr bwMode="auto">
              <a:xfrm flipH="1">
                <a:off x="10581" y="16047"/>
                <a:ext cx="31" cy="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2" name="Freeform 6268"/>
              <p:cNvSpPr>
                <a:spLocks/>
              </p:cNvSpPr>
              <p:nvPr/>
            </p:nvSpPr>
            <p:spPr bwMode="auto">
              <a:xfrm>
                <a:off x="10669" y="16071"/>
                <a:ext cx="32" cy="27"/>
              </a:xfrm>
              <a:custGeom>
                <a:avLst/>
                <a:gdLst>
                  <a:gd name="T0" fmla="*/ 31 w 63"/>
                  <a:gd name="T1" fmla="*/ 0 h 54"/>
                  <a:gd name="T2" fmla="*/ 63 w 63"/>
                  <a:gd name="T3" fmla="*/ 54 h 54"/>
                  <a:gd name="T4" fmla="*/ 0 w 63"/>
                  <a:gd name="T5" fmla="*/ 54 h 54"/>
                  <a:gd name="T6" fmla="*/ 31 w 6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4">
                    <a:moveTo>
                      <a:pt x="31" y="0"/>
                    </a:moveTo>
                    <a:lnTo>
                      <a:pt x="63" y="54"/>
                    </a:lnTo>
                    <a:lnTo>
                      <a:pt x="0" y="5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3" name="Line 6269"/>
              <p:cNvSpPr>
                <a:spLocks noChangeShapeType="1"/>
              </p:cNvSpPr>
              <p:nvPr/>
            </p:nvSpPr>
            <p:spPr bwMode="auto">
              <a:xfrm flipV="1">
                <a:off x="10669" y="16071"/>
                <a:ext cx="16" cy="27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4" name="Line 6270"/>
              <p:cNvSpPr>
                <a:spLocks noChangeShapeType="1"/>
              </p:cNvSpPr>
              <p:nvPr/>
            </p:nvSpPr>
            <p:spPr bwMode="auto">
              <a:xfrm>
                <a:off x="10685" y="16071"/>
                <a:ext cx="16" cy="27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5" name="Line 6271"/>
              <p:cNvSpPr>
                <a:spLocks noChangeShapeType="1"/>
              </p:cNvSpPr>
              <p:nvPr/>
            </p:nvSpPr>
            <p:spPr bwMode="auto">
              <a:xfrm flipH="1">
                <a:off x="10669" y="16098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89" name="Freeform 6273"/>
            <p:cNvSpPr>
              <a:spLocks/>
            </p:cNvSpPr>
            <p:nvPr/>
          </p:nvSpPr>
          <p:spPr bwMode="auto">
            <a:xfrm>
              <a:off x="10750" y="16122"/>
              <a:ext cx="32" cy="27"/>
            </a:xfrm>
            <a:custGeom>
              <a:avLst/>
              <a:gdLst>
                <a:gd name="T0" fmla="*/ 31 w 63"/>
                <a:gd name="T1" fmla="*/ 0 h 54"/>
                <a:gd name="T2" fmla="*/ 63 w 63"/>
                <a:gd name="T3" fmla="*/ 54 h 54"/>
                <a:gd name="T4" fmla="*/ 0 w 63"/>
                <a:gd name="T5" fmla="*/ 54 h 54"/>
                <a:gd name="T6" fmla="*/ 31 w 63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54">
                  <a:moveTo>
                    <a:pt x="31" y="0"/>
                  </a:moveTo>
                  <a:lnTo>
                    <a:pt x="63" y="54"/>
                  </a:lnTo>
                  <a:lnTo>
                    <a:pt x="0" y="5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0" name="Line 6274"/>
            <p:cNvSpPr>
              <a:spLocks noChangeShapeType="1"/>
            </p:cNvSpPr>
            <p:nvPr/>
          </p:nvSpPr>
          <p:spPr bwMode="auto">
            <a:xfrm flipV="1">
              <a:off x="10750" y="16122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1" name="Line 6275"/>
            <p:cNvSpPr>
              <a:spLocks noChangeShapeType="1"/>
            </p:cNvSpPr>
            <p:nvPr/>
          </p:nvSpPr>
          <p:spPr bwMode="auto">
            <a:xfrm>
              <a:off x="10766" y="16122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2" name="Line 6276"/>
            <p:cNvSpPr>
              <a:spLocks noChangeShapeType="1"/>
            </p:cNvSpPr>
            <p:nvPr/>
          </p:nvSpPr>
          <p:spPr bwMode="auto">
            <a:xfrm flipH="1">
              <a:off x="10750" y="16149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4" name="Freeform 6277"/>
            <p:cNvSpPr>
              <a:spLocks/>
            </p:cNvSpPr>
            <p:nvPr/>
          </p:nvSpPr>
          <p:spPr bwMode="auto">
            <a:xfrm>
              <a:off x="10837" y="16173"/>
              <a:ext cx="32" cy="27"/>
            </a:xfrm>
            <a:custGeom>
              <a:avLst/>
              <a:gdLst>
                <a:gd name="T0" fmla="*/ 32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2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2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5" name="Line 6278"/>
            <p:cNvSpPr>
              <a:spLocks noChangeShapeType="1"/>
            </p:cNvSpPr>
            <p:nvPr/>
          </p:nvSpPr>
          <p:spPr bwMode="auto">
            <a:xfrm flipV="1">
              <a:off x="10837" y="16173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6" name="Line 6279"/>
            <p:cNvSpPr>
              <a:spLocks noChangeShapeType="1"/>
            </p:cNvSpPr>
            <p:nvPr/>
          </p:nvSpPr>
          <p:spPr bwMode="auto">
            <a:xfrm>
              <a:off x="10853" y="16173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7" name="Line 6280"/>
            <p:cNvSpPr>
              <a:spLocks noChangeShapeType="1"/>
            </p:cNvSpPr>
            <p:nvPr/>
          </p:nvSpPr>
          <p:spPr bwMode="auto">
            <a:xfrm flipH="1">
              <a:off x="10837" y="16200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8" name="Freeform 6281"/>
            <p:cNvSpPr>
              <a:spLocks/>
            </p:cNvSpPr>
            <p:nvPr/>
          </p:nvSpPr>
          <p:spPr bwMode="auto">
            <a:xfrm>
              <a:off x="10902" y="16208"/>
              <a:ext cx="31" cy="27"/>
            </a:xfrm>
            <a:custGeom>
              <a:avLst/>
              <a:gdLst>
                <a:gd name="T0" fmla="*/ 32 w 64"/>
                <a:gd name="T1" fmla="*/ 0 h 55"/>
                <a:gd name="T2" fmla="*/ 64 w 64"/>
                <a:gd name="T3" fmla="*/ 55 h 55"/>
                <a:gd name="T4" fmla="*/ 0 w 64"/>
                <a:gd name="T5" fmla="*/ 55 h 55"/>
                <a:gd name="T6" fmla="*/ 32 w 64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5">
                  <a:moveTo>
                    <a:pt x="32" y="0"/>
                  </a:moveTo>
                  <a:lnTo>
                    <a:pt x="64" y="55"/>
                  </a:lnTo>
                  <a:lnTo>
                    <a:pt x="0" y="5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9" name="Line 6282"/>
            <p:cNvSpPr>
              <a:spLocks noChangeShapeType="1"/>
            </p:cNvSpPr>
            <p:nvPr/>
          </p:nvSpPr>
          <p:spPr bwMode="auto">
            <a:xfrm flipV="1">
              <a:off x="10902" y="16208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0" name="Line 6283"/>
            <p:cNvSpPr>
              <a:spLocks noChangeShapeType="1"/>
            </p:cNvSpPr>
            <p:nvPr/>
          </p:nvSpPr>
          <p:spPr bwMode="auto">
            <a:xfrm>
              <a:off x="10917" y="16208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1" name="Line 6284"/>
            <p:cNvSpPr>
              <a:spLocks noChangeShapeType="1"/>
            </p:cNvSpPr>
            <p:nvPr/>
          </p:nvSpPr>
          <p:spPr bwMode="auto">
            <a:xfrm flipH="1">
              <a:off x="10902" y="16235"/>
              <a:ext cx="31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2" name="Freeform 6285"/>
            <p:cNvSpPr>
              <a:spLocks/>
            </p:cNvSpPr>
            <p:nvPr/>
          </p:nvSpPr>
          <p:spPr bwMode="auto">
            <a:xfrm>
              <a:off x="10989" y="16256"/>
              <a:ext cx="32" cy="27"/>
            </a:xfrm>
            <a:custGeom>
              <a:avLst/>
              <a:gdLst>
                <a:gd name="T0" fmla="*/ 33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3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3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3" name="Line 6286"/>
            <p:cNvSpPr>
              <a:spLocks noChangeShapeType="1"/>
            </p:cNvSpPr>
            <p:nvPr/>
          </p:nvSpPr>
          <p:spPr bwMode="auto">
            <a:xfrm flipV="1">
              <a:off x="10989" y="16256"/>
              <a:ext cx="17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4" name="Line 6287"/>
            <p:cNvSpPr>
              <a:spLocks noChangeShapeType="1"/>
            </p:cNvSpPr>
            <p:nvPr/>
          </p:nvSpPr>
          <p:spPr bwMode="auto">
            <a:xfrm>
              <a:off x="11006" y="16256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5" name="Line 6288"/>
            <p:cNvSpPr>
              <a:spLocks noChangeShapeType="1"/>
            </p:cNvSpPr>
            <p:nvPr/>
          </p:nvSpPr>
          <p:spPr bwMode="auto">
            <a:xfrm flipH="1">
              <a:off x="10989" y="16283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6" name="Freeform 6289"/>
            <p:cNvSpPr>
              <a:spLocks/>
            </p:cNvSpPr>
            <p:nvPr/>
          </p:nvSpPr>
          <p:spPr bwMode="auto">
            <a:xfrm>
              <a:off x="11053" y="16290"/>
              <a:ext cx="32" cy="27"/>
            </a:xfrm>
            <a:custGeom>
              <a:avLst/>
              <a:gdLst>
                <a:gd name="T0" fmla="*/ 32 w 63"/>
                <a:gd name="T1" fmla="*/ 0 h 54"/>
                <a:gd name="T2" fmla="*/ 63 w 63"/>
                <a:gd name="T3" fmla="*/ 54 h 54"/>
                <a:gd name="T4" fmla="*/ 0 w 63"/>
                <a:gd name="T5" fmla="*/ 54 h 54"/>
                <a:gd name="T6" fmla="*/ 32 w 63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54">
                  <a:moveTo>
                    <a:pt x="32" y="0"/>
                  </a:moveTo>
                  <a:lnTo>
                    <a:pt x="63" y="54"/>
                  </a:lnTo>
                  <a:lnTo>
                    <a:pt x="0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7" name="Line 6290"/>
            <p:cNvSpPr>
              <a:spLocks noChangeShapeType="1"/>
            </p:cNvSpPr>
            <p:nvPr/>
          </p:nvSpPr>
          <p:spPr bwMode="auto">
            <a:xfrm flipV="1">
              <a:off x="11053" y="16290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8" name="Line 6291"/>
            <p:cNvSpPr>
              <a:spLocks noChangeShapeType="1"/>
            </p:cNvSpPr>
            <p:nvPr/>
          </p:nvSpPr>
          <p:spPr bwMode="auto">
            <a:xfrm>
              <a:off x="11069" y="16290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9" name="Line 6292"/>
            <p:cNvSpPr>
              <a:spLocks noChangeShapeType="1"/>
            </p:cNvSpPr>
            <p:nvPr/>
          </p:nvSpPr>
          <p:spPr bwMode="auto">
            <a:xfrm flipH="1">
              <a:off x="11053" y="16317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0" name="Freeform 6293"/>
            <p:cNvSpPr>
              <a:spLocks/>
            </p:cNvSpPr>
            <p:nvPr/>
          </p:nvSpPr>
          <p:spPr bwMode="auto">
            <a:xfrm>
              <a:off x="11124" y="16325"/>
              <a:ext cx="32" cy="28"/>
            </a:xfrm>
            <a:custGeom>
              <a:avLst/>
              <a:gdLst>
                <a:gd name="T0" fmla="*/ 32 w 64"/>
                <a:gd name="T1" fmla="*/ 0 h 55"/>
                <a:gd name="T2" fmla="*/ 64 w 64"/>
                <a:gd name="T3" fmla="*/ 55 h 55"/>
                <a:gd name="T4" fmla="*/ 0 w 64"/>
                <a:gd name="T5" fmla="*/ 55 h 55"/>
                <a:gd name="T6" fmla="*/ 32 w 64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5">
                  <a:moveTo>
                    <a:pt x="32" y="0"/>
                  </a:moveTo>
                  <a:lnTo>
                    <a:pt x="64" y="55"/>
                  </a:lnTo>
                  <a:lnTo>
                    <a:pt x="0" y="5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1" name="Line 6294"/>
            <p:cNvSpPr>
              <a:spLocks noChangeShapeType="1"/>
            </p:cNvSpPr>
            <p:nvPr/>
          </p:nvSpPr>
          <p:spPr bwMode="auto">
            <a:xfrm flipV="1">
              <a:off x="11124" y="16325"/>
              <a:ext cx="16" cy="28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2" name="Line 6295"/>
            <p:cNvSpPr>
              <a:spLocks noChangeShapeType="1"/>
            </p:cNvSpPr>
            <p:nvPr/>
          </p:nvSpPr>
          <p:spPr bwMode="auto">
            <a:xfrm>
              <a:off x="11140" y="16325"/>
              <a:ext cx="16" cy="28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3" name="Line 6296"/>
            <p:cNvSpPr>
              <a:spLocks noChangeShapeType="1"/>
            </p:cNvSpPr>
            <p:nvPr/>
          </p:nvSpPr>
          <p:spPr bwMode="auto">
            <a:xfrm flipH="1">
              <a:off x="11124" y="16353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4" name="Freeform 6297"/>
            <p:cNvSpPr>
              <a:spLocks/>
            </p:cNvSpPr>
            <p:nvPr/>
          </p:nvSpPr>
          <p:spPr bwMode="auto">
            <a:xfrm>
              <a:off x="11253" y="16390"/>
              <a:ext cx="32" cy="27"/>
            </a:xfrm>
            <a:custGeom>
              <a:avLst/>
              <a:gdLst>
                <a:gd name="T0" fmla="*/ 31 w 63"/>
                <a:gd name="T1" fmla="*/ 0 h 54"/>
                <a:gd name="T2" fmla="*/ 63 w 63"/>
                <a:gd name="T3" fmla="*/ 54 h 54"/>
                <a:gd name="T4" fmla="*/ 0 w 63"/>
                <a:gd name="T5" fmla="*/ 54 h 54"/>
                <a:gd name="T6" fmla="*/ 31 w 63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54">
                  <a:moveTo>
                    <a:pt x="31" y="0"/>
                  </a:moveTo>
                  <a:lnTo>
                    <a:pt x="63" y="54"/>
                  </a:lnTo>
                  <a:lnTo>
                    <a:pt x="0" y="5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5" name="Line 6298"/>
            <p:cNvSpPr>
              <a:spLocks noChangeShapeType="1"/>
            </p:cNvSpPr>
            <p:nvPr/>
          </p:nvSpPr>
          <p:spPr bwMode="auto">
            <a:xfrm flipV="1">
              <a:off x="11253" y="16390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6" name="Line 6299"/>
            <p:cNvSpPr>
              <a:spLocks noChangeShapeType="1"/>
            </p:cNvSpPr>
            <p:nvPr/>
          </p:nvSpPr>
          <p:spPr bwMode="auto">
            <a:xfrm>
              <a:off x="11269" y="16390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7" name="Line 6300"/>
            <p:cNvSpPr>
              <a:spLocks noChangeShapeType="1"/>
            </p:cNvSpPr>
            <p:nvPr/>
          </p:nvSpPr>
          <p:spPr bwMode="auto">
            <a:xfrm flipH="1">
              <a:off x="11253" y="16417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8" name="Freeform 6301"/>
            <p:cNvSpPr>
              <a:spLocks/>
            </p:cNvSpPr>
            <p:nvPr/>
          </p:nvSpPr>
          <p:spPr bwMode="auto">
            <a:xfrm>
              <a:off x="11334" y="16430"/>
              <a:ext cx="31" cy="27"/>
            </a:xfrm>
            <a:custGeom>
              <a:avLst/>
              <a:gdLst>
                <a:gd name="T0" fmla="*/ 30 w 62"/>
                <a:gd name="T1" fmla="*/ 0 h 55"/>
                <a:gd name="T2" fmla="*/ 62 w 62"/>
                <a:gd name="T3" fmla="*/ 55 h 55"/>
                <a:gd name="T4" fmla="*/ 0 w 62"/>
                <a:gd name="T5" fmla="*/ 55 h 55"/>
                <a:gd name="T6" fmla="*/ 30 w 6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55">
                  <a:moveTo>
                    <a:pt x="30" y="0"/>
                  </a:moveTo>
                  <a:lnTo>
                    <a:pt x="62" y="55"/>
                  </a:lnTo>
                  <a:lnTo>
                    <a:pt x="0" y="5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9" name="Line 6302"/>
            <p:cNvSpPr>
              <a:spLocks noChangeShapeType="1"/>
            </p:cNvSpPr>
            <p:nvPr/>
          </p:nvSpPr>
          <p:spPr bwMode="auto">
            <a:xfrm flipV="1">
              <a:off x="11334" y="16430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0" name="Line 6303"/>
            <p:cNvSpPr>
              <a:spLocks noChangeShapeType="1"/>
            </p:cNvSpPr>
            <p:nvPr/>
          </p:nvSpPr>
          <p:spPr bwMode="auto">
            <a:xfrm>
              <a:off x="11349" y="16430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1" name="Line 6304"/>
            <p:cNvSpPr>
              <a:spLocks noChangeShapeType="1"/>
            </p:cNvSpPr>
            <p:nvPr/>
          </p:nvSpPr>
          <p:spPr bwMode="auto">
            <a:xfrm flipH="1">
              <a:off x="11334" y="16457"/>
              <a:ext cx="31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2" name="Freeform 6305"/>
            <p:cNvSpPr>
              <a:spLocks/>
            </p:cNvSpPr>
            <p:nvPr/>
          </p:nvSpPr>
          <p:spPr bwMode="auto">
            <a:xfrm>
              <a:off x="11418" y="16468"/>
              <a:ext cx="31" cy="27"/>
            </a:xfrm>
            <a:custGeom>
              <a:avLst/>
              <a:gdLst>
                <a:gd name="T0" fmla="*/ 32 w 62"/>
                <a:gd name="T1" fmla="*/ 0 h 54"/>
                <a:gd name="T2" fmla="*/ 62 w 62"/>
                <a:gd name="T3" fmla="*/ 54 h 54"/>
                <a:gd name="T4" fmla="*/ 0 w 62"/>
                <a:gd name="T5" fmla="*/ 54 h 54"/>
                <a:gd name="T6" fmla="*/ 32 w 6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54">
                  <a:moveTo>
                    <a:pt x="32" y="0"/>
                  </a:moveTo>
                  <a:lnTo>
                    <a:pt x="62" y="54"/>
                  </a:lnTo>
                  <a:lnTo>
                    <a:pt x="0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3" name="Line 6306"/>
            <p:cNvSpPr>
              <a:spLocks noChangeShapeType="1"/>
            </p:cNvSpPr>
            <p:nvPr/>
          </p:nvSpPr>
          <p:spPr bwMode="auto">
            <a:xfrm flipV="1">
              <a:off x="11418" y="16468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4" name="Line 6307"/>
            <p:cNvSpPr>
              <a:spLocks noChangeShapeType="1"/>
            </p:cNvSpPr>
            <p:nvPr/>
          </p:nvSpPr>
          <p:spPr bwMode="auto">
            <a:xfrm>
              <a:off x="11434" y="16468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5" name="Line 6308"/>
            <p:cNvSpPr>
              <a:spLocks noChangeShapeType="1"/>
            </p:cNvSpPr>
            <p:nvPr/>
          </p:nvSpPr>
          <p:spPr bwMode="auto">
            <a:xfrm flipH="1">
              <a:off x="11418" y="16495"/>
              <a:ext cx="31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6" name="Freeform 6309"/>
            <p:cNvSpPr>
              <a:spLocks/>
            </p:cNvSpPr>
            <p:nvPr/>
          </p:nvSpPr>
          <p:spPr bwMode="auto">
            <a:xfrm>
              <a:off x="11505" y="16507"/>
              <a:ext cx="32" cy="28"/>
            </a:xfrm>
            <a:custGeom>
              <a:avLst/>
              <a:gdLst>
                <a:gd name="T0" fmla="*/ 32 w 63"/>
                <a:gd name="T1" fmla="*/ 0 h 55"/>
                <a:gd name="T2" fmla="*/ 63 w 63"/>
                <a:gd name="T3" fmla="*/ 55 h 55"/>
                <a:gd name="T4" fmla="*/ 0 w 63"/>
                <a:gd name="T5" fmla="*/ 55 h 55"/>
                <a:gd name="T6" fmla="*/ 32 w 63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55">
                  <a:moveTo>
                    <a:pt x="32" y="0"/>
                  </a:moveTo>
                  <a:lnTo>
                    <a:pt x="63" y="55"/>
                  </a:lnTo>
                  <a:lnTo>
                    <a:pt x="0" y="5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7" name="Line 6310"/>
            <p:cNvSpPr>
              <a:spLocks noChangeShapeType="1"/>
            </p:cNvSpPr>
            <p:nvPr/>
          </p:nvSpPr>
          <p:spPr bwMode="auto">
            <a:xfrm flipV="1">
              <a:off x="11505" y="16507"/>
              <a:ext cx="16" cy="28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8" name="Line 6311"/>
            <p:cNvSpPr>
              <a:spLocks noChangeShapeType="1"/>
            </p:cNvSpPr>
            <p:nvPr/>
          </p:nvSpPr>
          <p:spPr bwMode="auto">
            <a:xfrm>
              <a:off x="11521" y="16507"/>
              <a:ext cx="16" cy="28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9" name="Line 6312"/>
            <p:cNvSpPr>
              <a:spLocks noChangeShapeType="1"/>
            </p:cNvSpPr>
            <p:nvPr/>
          </p:nvSpPr>
          <p:spPr bwMode="auto">
            <a:xfrm flipH="1">
              <a:off x="11505" y="16535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0" name="Freeform 6313"/>
            <p:cNvSpPr>
              <a:spLocks/>
            </p:cNvSpPr>
            <p:nvPr/>
          </p:nvSpPr>
          <p:spPr bwMode="auto">
            <a:xfrm>
              <a:off x="11627" y="16559"/>
              <a:ext cx="32" cy="27"/>
            </a:xfrm>
            <a:custGeom>
              <a:avLst/>
              <a:gdLst>
                <a:gd name="T0" fmla="*/ 32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2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2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1" name="Line 6314"/>
            <p:cNvSpPr>
              <a:spLocks noChangeShapeType="1"/>
            </p:cNvSpPr>
            <p:nvPr/>
          </p:nvSpPr>
          <p:spPr bwMode="auto">
            <a:xfrm flipV="1">
              <a:off x="11627" y="16559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2" name="Line 6315"/>
            <p:cNvSpPr>
              <a:spLocks noChangeShapeType="1"/>
            </p:cNvSpPr>
            <p:nvPr/>
          </p:nvSpPr>
          <p:spPr bwMode="auto">
            <a:xfrm>
              <a:off x="11643" y="16559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3" name="Line 6316"/>
            <p:cNvSpPr>
              <a:spLocks noChangeShapeType="1"/>
            </p:cNvSpPr>
            <p:nvPr/>
          </p:nvSpPr>
          <p:spPr bwMode="auto">
            <a:xfrm flipH="1">
              <a:off x="11627" y="16586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4" name="Freeform 6317"/>
            <p:cNvSpPr>
              <a:spLocks/>
            </p:cNvSpPr>
            <p:nvPr/>
          </p:nvSpPr>
          <p:spPr bwMode="auto">
            <a:xfrm>
              <a:off x="11722" y="16596"/>
              <a:ext cx="31" cy="27"/>
            </a:xfrm>
            <a:custGeom>
              <a:avLst/>
              <a:gdLst>
                <a:gd name="T0" fmla="*/ 32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2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2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5" name="Line 6318"/>
            <p:cNvSpPr>
              <a:spLocks noChangeShapeType="1"/>
            </p:cNvSpPr>
            <p:nvPr/>
          </p:nvSpPr>
          <p:spPr bwMode="auto">
            <a:xfrm flipV="1">
              <a:off x="11722" y="16596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6" name="Line 6319"/>
            <p:cNvSpPr>
              <a:spLocks noChangeShapeType="1"/>
            </p:cNvSpPr>
            <p:nvPr/>
          </p:nvSpPr>
          <p:spPr bwMode="auto">
            <a:xfrm>
              <a:off x="11737" y="16596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7" name="Line 6320"/>
            <p:cNvSpPr>
              <a:spLocks noChangeShapeType="1"/>
            </p:cNvSpPr>
            <p:nvPr/>
          </p:nvSpPr>
          <p:spPr bwMode="auto">
            <a:xfrm flipH="1">
              <a:off x="11722" y="16623"/>
              <a:ext cx="31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8" name="Freeform 6321"/>
            <p:cNvSpPr>
              <a:spLocks/>
            </p:cNvSpPr>
            <p:nvPr/>
          </p:nvSpPr>
          <p:spPr bwMode="auto">
            <a:xfrm>
              <a:off x="11796" y="16620"/>
              <a:ext cx="32" cy="27"/>
            </a:xfrm>
            <a:custGeom>
              <a:avLst/>
              <a:gdLst>
                <a:gd name="T0" fmla="*/ 30 w 63"/>
                <a:gd name="T1" fmla="*/ 0 h 54"/>
                <a:gd name="T2" fmla="*/ 63 w 63"/>
                <a:gd name="T3" fmla="*/ 54 h 54"/>
                <a:gd name="T4" fmla="*/ 0 w 63"/>
                <a:gd name="T5" fmla="*/ 54 h 54"/>
                <a:gd name="T6" fmla="*/ 30 w 63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54">
                  <a:moveTo>
                    <a:pt x="30" y="0"/>
                  </a:moveTo>
                  <a:lnTo>
                    <a:pt x="63" y="54"/>
                  </a:lnTo>
                  <a:lnTo>
                    <a:pt x="0" y="5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9" name="Line 6322"/>
            <p:cNvSpPr>
              <a:spLocks noChangeShapeType="1"/>
            </p:cNvSpPr>
            <p:nvPr/>
          </p:nvSpPr>
          <p:spPr bwMode="auto">
            <a:xfrm flipV="1">
              <a:off x="11796" y="16620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0" name="Line 6323"/>
            <p:cNvSpPr>
              <a:spLocks noChangeShapeType="1"/>
            </p:cNvSpPr>
            <p:nvPr/>
          </p:nvSpPr>
          <p:spPr bwMode="auto">
            <a:xfrm>
              <a:off x="11811" y="16620"/>
              <a:ext cx="17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1" name="Line 6324"/>
            <p:cNvSpPr>
              <a:spLocks noChangeShapeType="1"/>
            </p:cNvSpPr>
            <p:nvPr/>
          </p:nvSpPr>
          <p:spPr bwMode="auto">
            <a:xfrm flipH="1">
              <a:off x="11796" y="16647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2" name="Freeform 6325"/>
            <p:cNvSpPr>
              <a:spLocks/>
            </p:cNvSpPr>
            <p:nvPr/>
          </p:nvSpPr>
          <p:spPr bwMode="auto">
            <a:xfrm>
              <a:off x="11880" y="16655"/>
              <a:ext cx="31" cy="27"/>
            </a:xfrm>
            <a:custGeom>
              <a:avLst/>
              <a:gdLst>
                <a:gd name="T0" fmla="*/ 30 w 62"/>
                <a:gd name="T1" fmla="*/ 0 h 54"/>
                <a:gd name="T2" fmla="*/ 62 w 62"/>
                <a:gd name="T3" fmla="*/ 54 h 54"/>
                <a:gd name="T4" fmla="*/ 0 w 62"/>
                <a:gd name="T5" fmla="*/ 54 h 54"/>
                <a:gd name="T6" fmla="*/ 30 w 6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54">
                  <a:moveTo>
                    <a:pt x="30" y="0"/>
                  </a:moveTo>
                  <a:lnTo>
                    <a:pt x="62" y="54"/>
                  </a:lnTo>
                  <a:lnTo>
                    <a:pt x="0" y="5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3" name="Line 6326"/>
            <p:cNvSpPr>
              <a:spLocks noChangeShapeType="1"/>
            </p:cNvSpPr>
            <p:nvPr/>
          </p:nvSpPr>
          <p:spPr bwMode="auto">
            <a:xfrm flipV="1">
              <a:off x="11880" y="16655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4" name="Line 6327"/>
            <p:cNvSpPr>
              <a:spLocks noChangeShapeType="1"/>
            </p:cNvSpPr>
            <p:nvPr/>
          </p:nvSpPr>
          <p:spPr bwMode="auto">
            <a:xfrm>
              <a:off x="11896" y="16655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5" name="Line 6328"/>
            <p:cNvSpPr>
              <a:spLocks noChangeShapeType="1"/>
            </p:cNvSpPr>
            <p:nvPr/>
          </p:nvSpPr>
          <p:spPr bwMode="auto">
            <a:xfrm flipH="1">
              <a:off x="11880" y="16682"/>
              <a:ext cx="31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6" name="Freeform 6329"/>
            <p:cNvSpPr>
              <a:spLocks/>
            </p:cNvSpPr>
            <p:nvPr/>
          </p:nvSpPr>
          <p:spPr bwMode="auto">
            <a:xfrm>
              <a:off x="12028" y="16708"/>
              <a:ext cx="32" cy="27"/>
            </a:xfrm>
            <a:custGeom>
              <a:avLst/>
              <a:gdLst>
                <a:gd name="T0" fmla="*/ 31 w 63"/>
                <a:gd name="T1" fmla="*/ 0 h 54"/>
                <a:gd name="T2" fmla="*/ 63 w 63"/>
                <a:gd name="T3" fmla="*/ 54 h 54"/>
                <a:gd name="T4" fmla="*/ 0 w 63"/>
                <a:gd name="T5" fmla="*/ 54 h 54"/>
                <a:gd name="T6" fmla="*/ 31 w 63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54">
                  <a:moveTo>
                    <a:pt x="31" y="0"/>
                  </a:moveTo>
                  <a:lnTo>
                    <a:pt x="63" y="54"/>
                  </a:lnTo>
                  <a:lnTo>
                    <a:pt x="0" y="5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7" name="Line 6330"/>
            <p:cNvSpPr>
              <a:spLocks noChangeShapeType="1"/>
            </p:cNvSpPr>
            <p:nvPr/>
          </p:nvSpPr>
          <p:spPr bwMode="auto">
            <a:xfrm flipV="1">
              <a:off x="12028" y="16708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0" name="Line 6331"/>
            <p:cNvSpPr>
              <a:spLocks noChangeShapeType="1"/>
            </p:cNvSpPr>
            <p:nvPr/>
          </p:nvSpPr>
          <p:spPr bwMode="auto">
            <a:xfrm>
              <a:off x="12044" y="16708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1" name="Line 6332"/>
            <p:cNvSpPr>
              <a:spLocks noChangeShapeType="1"/>
            </p:cNvSpPr>
            <p:nvPr/>
          </p:nvSpPr>
          <p:spPr bwMode="auto">
            <a:xfrm flipH="1">
              <a:off x="12028" y="16735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2" name="Freeform 6333"/>
            <p:cNvSpPr>
              <a:spLocks/>
            </p:cNvSpPr>
            <p:nvPr/>
          </p:nvSpPr>
          <p:spPr bwMode="auto">
            <a:xfrm>
              <a:off x="12116" y="16738"/>
              <a:ext cx="31" cy="27"/>
            </a:xfrm>
            <a:custGeom>
              <a:avLst/>
              <a:gdLst>
                <a:gd name="T0" fmla="*/ 34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4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4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3" name="Line 6334"/>
            <p:cNvSpPr>
              <a:spLocks noChangeShapeType="1"/>
            </p:cNvSpPr>
            <p:nvPr/>
          </p:nvSpPr>
          <p:spPr bwMode="auto">
            <a:xfrm flipV="1">
              <a:off x="12116" y="16738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4" name="Line 6335"/>
            <p:cNvSpPr>
              <a:spLocks noChangeShapeType="1"/>
            </p:cNvSpPr>
            <p:nvPr/>
          </p:nvSpPr>
          <p:spPr bwMode="auto">
            <a:xfrm>
              <a:off x="12132" y="16738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5" name="Line 6336"/>
            <p:cNvSpPr>
              <a:spLocks noChangeShapeType="1"/>
            </p:cNvSpPr>
            <p:nvPr/>
          </p:nvSpPr>
          <p:spPr bwMode="auto">
            <a:xfrm flipH="1">
              <a:off x="12116" y="16765"/>
              <a:ext cx="31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6" name="Freeform 6337"/>
            <p:cNvSpPr>
              <a:spLocks/>
            </p:cNvSpPr>
            <p:nvPr/>
          </p:nvSpPr>
          <p:spPr bwMode="auto">
            <a:xfrm>
              <a:off x="12183" y="16759"/>
              <a:ext cx="32" cy="27"/>
            </a:xfrm>
            <a:custGeom>
              <a:avLst/>
              <a:gdLst>
                <a:gd name="T0" fmla="*/ 34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4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4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7" name="Line 6338"/>
            <p:cNvSpPr>
              <a:spLocks noChangeShapeType="1"/>
            </p:cNvSpPr>
            <p:nvPr/>
          </p:nvSpPr>
          <p:spPr bwMode="auto">
            <a:xfrm flipV="1">
              <a:off x="12183" y="16759"/>
              <a:ext cx="17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8" name="Line 6339"/>
            <p:cNvSpPr>
              <a:spLocks noChangeShapeType="1"/>
            </p:cNvSpPr>
            <p:nvPr/>
          </p:nvSpPr>
          <p:spPr bwMode="auto">
            <a:xfrm>
              <a:off x="12200" y="16759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9" name="Line 6340"/>
            <p:cNvSpPr>
              <a:spLocks noChangeShapeType="1"/>
            </p:cNvSpPr>
            <p:nvPr/>
          </p:nvSpPr>
          <p:spPr bwMode="auto">
            <a:xfrm flipH="1">
              <a:off x="12183" y="16786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0" name="Freeform 6341"/>
            <p:cNvSpPr>
              <a:spLocks/>
            </p:cNvSpPr>
            <p:nvPr/>
          </p:nvSpPr>
          <p:spPr bwMode="auto">
            <a:xfrm>
              <a:off x="12261" y="16781"/>
              <a:ext cx="32" cy="27"/>
            </a:xfrm>
            <a:custGeom>
              <a:avLst/>
              <a:gdLst>
                <a:gd name="T0" fmla="*/ 34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4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4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1" name="Line 6342"/>
            <p:cNvSpPr>
              <a:spLocks noChangeShapeType="1"/>
            </p:cNvSpPr>
            <p:nvPr/>
          </p:nvSpPr>
          <p:spPr bwMode="auto">
            <a:xfrm flipV="1">
              <a:off x="12261" y="16781"/>
              <a:ext cx="17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2" name="Line 6343"/>
            <p:cNvSpPr>
              <a:spLocks noChangeShapeType="1"/>
            </p:cNvSpPr>
            <p:nvPr/>
          </p:nvSpPr>
          <p:spPr bwMode="auto">
            <a:xfrm>
              <a:off x="12278" y="16781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3" name="Line 6344"/>
            <p:cNvSpPr>
              <a:spLocks noChangeShapeType="1"/>
            </p:cNvSpPr>
            <p:nvPr/>
          </p:nvSpPr>
          <p:spPr bwMode="auto">
            <a:xfrm flipH="1">
              <a:off x="12261" y="16808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4" name="Freeform 6345"/>
            <p:cNvSpPr>
              <a:spLocks/>
            </p:cNvSpPr>
            <p:nvPr/>
          </p:nvSpPr>
          <p:spPr bwMode="auto">
            <a:xfrm>
              <a:off x="12383" y="16821"/>
              <a:ext cx="31" cy="27"/>
            </a:xfrm>
            <a:custGeom>
              <a:avLst/>
              <a:gdLst>
                <a:gd name="T0" fmla="*/ 32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2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2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5" name="Line 6346"/>
            <p:cNvSpPr>
              <a:spLocks noChangeShapeType="1"/>
            </p:cNvSpPr>
            <p:nvPr/>
          </p:nvSpPr>
          <p:spPr bwMode="auto">
            <a:xfrm flipV="1">
              <a:off x="12383" y="16821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6" name="Line 6347"/>
            <p:cNvSpPr>
              <a:spLocks noChangeShapeType="1"/>
            </p:cNvSpPr>
            <p:nvPr/>
          </p:nvSpPr>
          <p:spPr bwMode="auto">
            <a:xfrm>
              <a:off x="12399" y="16821"/>
              <a:ext cx="15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7" name="Line 6348"/>
            <p:cNvSpPr>
              <a:spLocks noChangeShapeType="1"/>
            </p:cNvSpPr>
            <p:nvPr/>
          </p:nvSpPr>
          <p:spPr bwMode="auto">
            <a:xfrm flipH="1">
              <a:off x="12383" y="16848"/>
              <a:ext cx="31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8" name="Freeform 6349"/>
            <p:cNvSpPr>
              <a:spLocks/>
            </p:cNvSpPr>
            <p:nvPr/>
          </p:nvSpPr>
          <p:spPr bwMode="auto">
            <a:xfrm>
              <a:off x="12636" y="16885"/>
              <a:ext cx="32" cy="28"/>
            </a:xfrm>
            <a:custGeom>
              <a:avLst/>
              <a:gdLst>
                <a:gd name="T0" fmla="*/ 32 w 64"/>
                <a:gd name="T1" fmla="*/ 0 h 55"/>
                <a:gd name="T2" fmla="*/ 64 w 64"/>
                <a:gd name="T3" fmla="*/ 55 h 55"/>
                <a:gd name="T4" fmla="*/ 0 w 64"/>
                <a:gd name="T5" fmla="*/ 55 h 55"/>
                <a:gd name="T6" fmla="*/ 32 w 64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5">
                  <a:moveTo>
                    <a:pt x="32" y="0"/>
                  </a:moveTo>
                  <a:lnTo>
                    <a:pt x="64" y="55"/>
                  </a:lnTo>
                  <a:lnTo>
                    <a:pt x="0" y="5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9" name="Line 6350"/>
            <p:cNvSpPr>
              <a:spLocks noChangeShapeType="1"/>
            </p:cNvSpPr>
            <p:nvPr/>
          </p:nvSpPr>
          <p:spPr bwMode="auto">
            <a:xfrm flipV="1">
              <a:off x="12636" y="16885"/>
              <a:ext cx="16" cy="28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0" name="Line 6351"/>
            <p:cNvSpPr>
              <a:spLocks noChangeShapeType="1"/>
            </p:cNvSpPr>
            <p:nvPr/>
          </p:nvSpPr>
          <p:spPr bwMode="auto">
            <a:xfrm>
              <a:off x="12652" y="16885"/>
              <a:ext cx="16" cy="28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1" name="Line 6352"/>
            <p:cNvSpPr>
              <a:spLocks noChangeShapeType="1"/>
            </p:cNvSpPr>
            <p:nvPr/>
          </p:nvSpPr>
          <p:spPr bwMode="auto">
            <a:xfrm flipH="1">
              <a:off x="12636" y="16913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2" name="Freeform 6353"/>
            <p:cNvSpPr>
              <a:spLocks/>
            </p:cNvSpPr>
            <p:nvPr/>
          </p:nvSpPr>
          <p:spPr bwMode="auto">
            <a:xfrm>
              <a:off x="12308" y="16033"/>
              <a:ext cx="52" cy="61"/>
            </a:xfrm>
            <a:custGeom>
              <a:avLst/>
              <a:gdLst>
                <a:gd name="T0" fmla="*/ 59 w 105"/>
                <a:gd name="T1" fmla="*/ 0 h 122"/>
                <a:gd name="T2" fmla="*/ 68 w 105"/>
                <a:gd name="T3" fmla="*/ 0 h 122"/>
                <a:gd name="T4" fmla="*/ 76 w 105"/>
                <a:gd name="T5" fmla="*/ 3 h 122"/>
                <a:gd name="T6" fmla="*/ 84 w 105"/>
                <a:gd name="T7" fmla="*/ 6 h 122"/>
                <a:gd name="T8" fmla="*/ 87 w 105"/>
                <a:gd name="T9" fmla="*/ 8 h 122"/>
                <a:gd name="T10" fmla="*/ 89 w 105"/>
                <a:gd name="T11" fmla="*/ 8 h 122"/>
                <a:gd name="T12" fmla="*/ 92 w 105"/>
                <a:gd name="T13" fmla="*/ 8 h 122"/>
                <a:gd name="T14" fmla="*/ 94 w 105"/>
                <a:gd name="T15" fmla="*/ 6 h 122"/>
                <a:gd name="T16" fmla="*/ 95 w 105"/>
                <a:gd name="T17" fmla="*/ 3 h 122"/>
                <a:gd name="T18" fmla="*/ 97 w 105"/>
                <a:gd name="T19" fmla="*/ 0 h 122"/>
                <a:gd name="T20" fmla="*/ 100 w 105"/>
                <a:gd name="T21" fmla="*/ 0 h 122"/>
                <a:gd name="T22" fmla="*/ 102 w 105"/>
                <a:gd name="T23" fmla="*/ 40 h 122"/>
                <a:gd name="T24" fmla="*/ 100 w 105"/>
                <a:gd name="T25" fmla="*/ 40 h 122"/>
                <a:gd name="T26" fmla="*/ 94 w 105"/>
                <a:gd name="T27" fmla="*/ 24 h 122"/>
                <a:gd name="T28" fmla="*/ 84 w 105"/>
                <a:gd name="T29" fmla="*/ 14 h 122"/>
                <a:gd name="T30" fmla="*/ 78 w 105"/>
                <a:gd name="T31" fmla="*/ 9 h 122"/>
                <a:gd name="T32" fmla="*/ 70 w 105"/>
                <a:gd name="T33" fmla="*/ 6 h 122"/>
                <a:gd name="T34" fmla="*/ 60 w 105"/>
                <a:gd name="T35" fmla="*/ 6 h 122"/>
                <a:gd name="T36" fmla="*/ 54 w 105"/>
                <a:gd name="T37" fmla="*/ 6 h 122"/>
                <a:gd name="T38" fmla="*/ 46 w 105"/>
                <a:gd name="T39" fmla="*/ 9 h 122"/>
                <a:gd name="T40" fmla="*/ 40 w 105"/>
                <a:gd name="T41" fmla="*/ 13 h 122"/>
                <a:gd name="T42" fmla="*/ 35 w 105"/>
                <a:gd name="T43" fmla="*/ 17 h 122"/>
                <a:gd name="T44" fmla="*/ 30 w 105"/>
                <a:gd name="T45" fmla="*/ 22 h 122"/>
                <a:gd name="T46" fmla="*/ 25 w 105"/>
                <a:gd name="T47" fmla="*/ 30 h 122"/>
                <a:gd name="T48" fmla="*/ 21 w 105"/>
                <a:gd name="T49" fmla="*/ 46 h 122"/>
                <a:gd name="T50" fmla="*/ 21 w 105"/>
                <a:gd name="T51" fmla="*/ 63 h 122"/>
                <a:gd name="T52" fmla="*/ 21 w 105"/>
                <a:gd name="T53" fmla="*/ 78 h 122"/>
                <a:gd name="T54" fmla="*/ 25 w 105"/>
                <a:gd name="T55" fmla="*/ 90 h 122"/>
                <a:gd name="T56" fmla="*/ 28 w 105"/>
                <a:gd name="T57" fmla="*/ 97 h 122"/>
                <a:gd name="T58" fmla="*/ 33 w 105"/>
                <a:gd name="T59" fmla="*/ 103 h 122"/>
                <a:gd name="T60" fmla="*/ 40 w 105"/>
                <a:gd name="T61" fmla="*/ 108 h 122"/>
                <a:gd name="T62" fmla="*/ 48 w 105"/>
                <a:gd name="T63" fmla="*/ 111 h 122"/>
                <a:gd name="T64" fmla="*/ 56 w 105"/>
                <a:gd name="T65" fmla="*/ 114 h 122"/>
                <a:gd name="T66" fmla="*/ 63 w 105"/>
                <a:gd name="T67" fmla="*/ 114 h 122"/>
                <a:gd name="T68" fmla="*/ 70 w 105"/>
                <a:gd name="T69" fmla="*/ 114 h 122"/>
                <a:gd name="T70" fmla="*/ 78 w 105"/>
                <a:gd name="T71" fmla="*/ 113 h 122"/>
                <a:gd name="T72" fmla="*/ 83 w 105"/>
                <a:gd name="T73" fmla="*/ 110 h 122"/>
                <a:gd name="T74" fmla="*/ 89 w 105"/>
                <a:gd name="T75" fmla="*/ 105 h 122"/>
                <a:gd name="T76" fmla="*/ 95 w 105"/>
                <a:gd name="T77" fmla="*/ 98 h 122"/>
                <a:gd name="T78" fmla="*/ 102 w 105"/>
                <a:gd name="T79" fmla="*/ 90 h 122"/>
                <a:gd name="T80" fmla="*/ 105 w 105"/>
                <a:gd name="T81" fmla="*/ 92 h 122"/>
                <a:gd name="T82" fmla="*/ 98 w 105"/>
                <a:gd name="T83" fmla="*/ 102 h 122"/>
                <a:gd name="T84" fmla="*/ 92 w 105"/>
                <a:gd name="T85" fmla="*/ 110 h 122"/>
                <a:gd name="T86" fmla="*/ 84 w 105"/>
                <a:gd name="T87" fmla="*/ 114 h 122"/>
                <a:gd name="T88" fmla="*/ 71 w 105"/>
                <a:gd name="T89" fmla="*/ 121 h 122"/>
                <a:gd name="T90" fmla="*/ 57 w 105"/>
                <a:gd name="T91" fmla="*/ 122 h 122"/>
                <a:gd name="T92" fmla="*/ 40 w 105"/>
                <a:gd name="T93" fmla="*/ 119 h 122"/>
                <a:gd name="T94" fmla="*/ 24 w 105"/>
                <a:gd name="T95" fmla="*/ 113 h 122"/>
                <a:gd name="T96" fmla="*/ 13 w 105"/>
                <a:gd name="T97" fmla="*/ 100 h 122"/>
                <a:gd name="T98" fmla="*/ 3 w 105"/>
                <a:gd name="T99" fmla="*/ 83 h 122"/>
                <a:gd name="T100" fmla="*/ 0 w 105"/>
                <a:gd name="T101" fmla="*/ 63 h 122"/>
                <a:gd name="T102" fmla="*/ 1 w 105"/>
                <a:gd name="T103" fmla="*/ 46 h 122"/>
                <a:gd name="T104" fmla="*/ 8 w 105"/>
                <a:gd name="T105" fmla="*/ 30 h 122"/>
                <a:gd name="T106" fmla="*/ 14 w 105"/>
                <a:gd name="T107" fmla="*/ 22 h 122"/>
                <a:gd name="T108" fmla="*/ 21 w 105"/>
                <a:gd name="T109" fmla="*/ 14 h 122"/>
                <a:gd name="T110" fmla="*/ 30 w 105"/>
                <a:gd name="T111" fmla="*/ 8 h 122"/>
                <a:gd name="T112" fmla="*/ 44 w 105"/>
                <a:gd name="T113" fmla="*/ 1 h 122"/>
                <a:gd name="T114" fmla="*/ 59 w 105"/>
                <a:gd name="T1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22">
                  <a:moveTo>
                    <a:pt x="59" y="0"/>
                  </a:moveTo>
                  <a:lnTo>
                    <a:pt x="68" y="0"/>
                  </a:lnTo>
                  <a:lnTo>
                    <a:pt x="76" y="3"/>
                  </a:lnTo>
                  <a:lnTo>
                    <a:pt x="84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5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4" y="24"/>
                  </a:lnTo>
                  <a:lnTo>
                    <a:pt x="84" y="14"/>
                  </a:lnTo>
                  <a:lnTo>
                    <a:pt x="78" y="9"/>
                  </a:lnTo>
                  <a:lnTo>
                    <a:pt x="70" y="6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9"/>
                  </a:lnTo>
                  <a:lnTo>
                    <a:pt x="40" y="13"/>
                  </a:lnTo>
                  <a:lnTo>
                    <a:pt x="35" y="17"/>
                  </a:lnTo>
                  <a:lnTo>
                    <a:pt x="30" y="22"/>
                  </a:lnTo>
                  <a:lnTo>
                    <a:pt x="25" y="30"/>
                  </a:lnTo>
                  <a:lnTo>
                    <a:pt x="21" y="46"/>
                  </a:lnTo>
                  <a:lnTo>
                    <a:pt x="21" y="63"/>
                  </a:lnTo>
                  <a:lnTo>
                    <a:pt x="21" y="78"/>
                  </a:lnTo>
                  <a:lnTo>
                    <a:pt x="25" y="90"/>
                  </a:lnTo>
                  <a:lnTo>
                    <a:pt x="28" y="97"/>
                  </a:lnTo>
                  <a:lnTo>
                    <a:pt x="33" y="103"/>
                  </a:lnTo>
                  <a:lnTo>
                    <a:pt x="40" y="108"/>
                  </a:lnTo>
                  <a:lnTo>
                    <a:pt x="48" y="111"/>
                  </a:lnTo>
                  <a:lnTo>
                    <a:pt x="56" y="114"/>
                  </a:lnTo>
                  <a:lnTo>
                    <a:pt x="63" y="114"/>
                  </a:lnTo>
                  <a:lnTo>
                    <a:pt x="70" y="114"/>
                  </a:lnTo>
                  <a:lnTo>
                    <a:pt x="78" y="113"/>
                  </a:lnTo>
                  <a:lnTo>
                    <a:pt x="83" y="110"/>
                  </a:lnTo>
                  <a:lnTo>
                    <a:pt x="89" y="105"/>
                  </a:lnTo>
                  <a:lnTo>
                    <a:pt x="95" y="98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98" y="102"/>
                  </a:lnTo>
                  <a:lnTo>
                    <a:pt x="92" y="110"/>
                  </a:lnTo>
                  <a:lnTo>
                    <a:pt x="84" y="114"/>
                  </a:lnTo>
                  <a:lnTo>
                    <a:pt x="71" y="121"/>
                  </a:lnTo>
                  <a:lnTo>
                    <a:pt x="57" y="122"/>
                  </a:lnTo>
                  <a:lnTo>
                    <a:pt x="40" y="119"/>
                  </a:lnTo>
                  <a:lnTo>
                    <a:pt x="24" y="113"/>
                  </a:lnTo>
                  <a:lnTo>
                    <a:pt x="13" y="100"/>
                  </a:lnTo>
                  <a:lnTo>
                    <a:pt x="3" y="83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8" y="30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30" y="8"/>
                  </a:lnTo>
                  <a:lnTo>
                    <a:pt x="44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3" name="Freeform 6354"/>
            <p:cNvSpPr>
              <a:spLocks noEditPoints="1"/>
            </p:cNvSpPr>
            <p:nvPr/>
          </p:nvSpPr>
          <p:spPr bwMode="auto">
            <a:xfrm>
              <a:off x="12135" y="16033"/>
              <a:ext cx="37" cy="60"/>
            </a:xfrm>
            <a:custGeom>
              <a:avLst/>
              <a:gdLst>
                <a:gd name="T0" fmla="*/ 34 w 75"/>
                <a:gd name="T1" fmla="*/ 54 h 121"/>
                <a:gd name="T2" fmla="*/ 27 w 75"/>
                <a:gd name="T3" fmla="*/ 55 h 121"/>
                <a:gd name="T4" fmla="*/ 20 w 75"/>
                <a:gd name="T5" fmla="*/ 60 h 121"/>
                <a:gd name="T6" fmla="*/ 18 w 75"/>
                <a:gd name="T7" fmla="*/ 79 h 121"/>
                <a:gd name="T8" fmla="*/ 21 w 75"/>
                <a:gd name="T9" fmla="*/ 97 h 121"/>
                <a:gd name="T10" fmla="*/ 26 w 75"/>
                <a:gd name="T11" fmla="*/ 108 h 121"/>
                <a:gd name="T12" fmla="*/ 34 w 75"/>
                <a:gd name="T13" fmla="*/ 116 h 121"/>
                <a:gd name="T14" fmla="*/ 45 w 75"/>
                <a:gd name="T15" fmla="*/ 116 h 121"/>
                <a:gd name="T16" fmla="*/ 53 w 75"/>
                <a:gd name="T17" fmla="*/ 110 h 121"/>
                <a:gd name="T18" fmla="*/ 59 w 75"/>
                <a:gd name="T19" fmla="*/ 97 h 121"/>
                <a:gd name="T20" fmla="*/ 58 w 75"/>
                <a:gd name="T21" fmla="*/ 76 h 121"/>
                <a:gd name="T22" fmla="*/ 50 w 75"/>
                <a:gd name="T23" fmla="*/ 59 h 121"/>
                <a:gd name="T24" fmla="*/ 42 w 75"/>
                <a:gd name="T25" fmla="*/ 54 h 121"/>
                <a:gd name="T26" fmla="*/ 67 w 75"/>
                <a:gd name="T27" fmla="*/ 0 h 121"/>
                <a:gd name="T28" fmla="*/ 72 w 75"/>
                <a:gd name="T29" fmla="*/ 3 h 121"/>
                <a:gd name="T30" fmla="*/ 59 w 75"/>
                <a:gd name="T31" fmla="*/ 6 h 121"/>
                <a:gd name="T32" fmla="*/ 47 w 75"/>
                <a:gd name="T33" fmla="*/ 13 h 121"/>
                <a:gd name="T34" fmla="*/ 34 w 75"/>
                <a:gd name="T35" fmla="*/ 25 h 121"/>
                <a:gd name="T36" fmla="*/ 24 w 75"/>
                <a:gd name="T37" fmla="*/ 43 h 121"/>
                <a:gd name="T38" fmla="*/ 29 w 75"/>
                <a:gd name="T39" fmla="*/ 49 h 121"/>
                <a:gd name="T40" fmla="*/ 45 w 75"/>
                <a:gd name="T41" fmla="*/ 46 h 121"/>
                <a:gd name="T42" fmla="*/ 59 w 75"/>
                <a:gd name="T43" fmla="*/ 49 h 121"/>
                <a:gd name="T44" fmla="*/ 70 w 75"/>
                <a:gd name="T45" fmla="*/ 62 h 121"/>
                <a:gd name="T46" fmla="*/ 75 w 75"/>
                <a:gd name="T47" fmla="*/ 79 h 121"/>
                <a:gd name="T48" fmla="*/ 66 w 75"/>
                <a:gd name="T49" fmla="*/ 106 h 121"/>
                <a:gd name="T50" fmla="*/ 37 w 75"/>
                <a:gd name="T51" fmla="*/ 121 h 121"/>
                <a:gd name="T52" fmla="*/ 23 w 75"/>
                <a:gd name="T53" fmla="*/ 117 h 121"/>
                <a:gd name="T54" fmla="*/ 8 w 75"/>
                <a:gd name="T55" fmla="*/ 102 h 121"/>
                <a:gd name="T56" fmla="*/ 0 w 75"/>
                <a:gd name="T57" fmla="*/ 73 h 121"/>
                <a:gd name="T58" fmla="*/ 7 w 75"/>
                <a:gd name="T59" fmla="*/ 44 h 121"/>
                <a:gd name="T60" fmla="*/ 18 w 75"/>
                <a:gd name="T61" fmla="*/ 27 h 121"/>
                <a:gd name="T62" fmla="*/ 32 w 75"/>
                <a:gd name="T63" fmla="*/ 13 h 121"/>
                <a:gd name="T64" fmla="*/ 48 w 75"/>
                <a:gd name="T65" fmla="*/ 5 h 121"/>
                <a:gd name="T66" fmla="*/ 67 w 75"/>
                <a:gd name="T6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121">
                  <a:moveTo>
                    <a:pt x="37" y="52"/>
                  </a:moveTo>
                  <a:lnTo>
                    <a:pt x="34" y="54"/>
                  </a:lnTo>
                  <a:lnTo>
                    <a:pt x="31" y="54"/>
                  </a:lnTo>
                  <a:lnTo>
                    <a:pt x="27" y="55"/>
                  </a:lnTo>
                  <a:lnTo>
                    <a:pt x="23" y="57"/>
                  </a:lnTo>
                  <a:lnTo>
                    <a:pt x="20" y="60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21" y="97"/>
                  </a:lnTo>
                  <a:lnTo>
                    <a:pt x="23" y="103"/>
                  </a:lnTo>
                  <a:lnTo>
                    <a:pt x="26" y="108"/>
                  </a:lnTo>
                  <a:lnTo>
                    <a:pt x="29" y="113"/>
                  </a:lnTo>
                  <a:lnTo>
                    <a:pt x="34" y="116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3"/>
                  </a:lnTo>
                  <a:lnTo>
                    <a:pt x="53" y="110"/>
                  </a:lnTo>
                  <a:lnTo>
                    <a:pt x="56" y="103"/>
                  </a:lnTo>
                  <a:lnTo>
                    <a:pt x="59" y="97"/>
                  </a:lnTo>
                  <a:lnTo>
                    <a:pt x="59" y="89"/>
                  </a:lnTo>
                  <a:lnTo>
                    <a:pt x="58" y="76"/>
                  </a:lnTo>
                  <a:lnTo>
                    <a:pt x="53" y="63"/>
                  </a:lnTo>
                  <a:lnTo>
                    <a:pt x="50" y="59"/>
                  </a:lnTo>
                  <a:lnTo>
                    <a:pt x="47" y="55"/>
                  </a:lnTo>
                  <a:lnTo>
                    <a:pt x="42" y="54"/>
                  </a:lnTo>
                  <a:lnTo>
                    <a:pt x="37" y="52"/>
                  </a:lnTo>
                  <a:close/>
                  <a:moveTo>
                    <a:pt x="67" y="0"/>
                  </a:moveTo>
                  <a:lnTo>
                    <a:pt x="72" y="0"/>
                  </a:lnTo>
                  <a:lnTo>
                    <a:pt x="72" y="3"/>
                  </a:lnTo>
                  <a:lnTo>
                    <a:pt x="66" y="5"/>
                  </a:lnTo>
                  <a:lnTo>
                    <a:pt x="59" y="6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40" y="19"/>
                  </a:lnTo>
                  <a:lnTo>
                    <a:pt x="34" y="25"/>
                  </a:lnTo>
                  <a:lnTo>
                    <a:pt x="27" y="33"/>
                  </a:lnTo>
                  <a:lnTo>
                    <a:pt x="24" y="43"/>
                  </a:lnTo>
                  <a:lnTo>
                    <a:pt x="21" y="54"/>
                  </a:lnTo>
                  <a:lnTo>
                    <a:pt x="29" y="49"/>
                  </a:lnTo>
                  <a:lnTo>
                    <a:pt x="37" y="46"/>
                  </a:lnTo>
                  <a:lnTo>
                    <a:pt x="45" y="46"/>
                  </a:lnTo>
                  <a:lnTo>
                    <a:pt x="53" y="46"/>
                  </a:lnTo>
                  <a:lnTo>
                    <a:pt x="59" y="49"/>
                  </a:lnTo>
                  <a:lnTo>
                    <a:pt x="66" y="55"/>
                  </a:lnTo>
                  <a:lnTo>
                    <a:pt x="70" y="62"/>
                  </a:lnTo>
                  <a:lnTo>
                    <a:pt x="74" y="70"/>
                  </a:lnTo>
                  <a:lnTo>
                    <a:pt x="75" y="79"/>
                  </a:lnTo>
                  <a:lnTo>
                    <a:pt x="72" y="94"/>
                  </a:lnTo>
                  <a:lnTo>
                    <a:pt x="66" y="106"/>
                  </a:lnTo>
                  <a:lnTo>
                    <a:pt x="53" y="117"/>
                  </a:lnTo>
                  <a:lnTo>
                    <a:pt x="37" y="121"/>
                  </a:lnTo>
                  <a:lnTo>
                    <a:pt x="31" y="121"/>
                  </a:lnTo>
                  <a:lnTo>
                    <a:pt x="23" y="117"/>
                  </a:lnTo>
                  <a:lnTo>
                    <a:pt x="18" y="113"/>
                  </a:lnTo>
                  <a:lnTo>
                    <a:pt x="8" y="102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2" y="59"/>
                  </a:lnTo>
                  <a:lnTo>
                    <a:pt x="7" y="44"/>
                  </a:lnTo>
                  <a:lnTo>
                    <a:pt x="12" y="35"/>
                  </a:lnTo>
                  <a:lnTo>
                    <a:pt x="18" y="27"/>
                  </a:lnTo>
                  <a:lnTo>
                    <a:pt x="26" y="19"/>
                  </a:lnTo>
                  <a:lnTo>
                    <a:pt x="32" y="13"/>
                  </a:lnTo>
                  <a:lnTo>
                    <a:pt x="40" y="8"/>
                  </a:lnTo>
                  <a:lnTo>
                    <a:pt x="48" y="5"/>
                  </a:lnTo>
                  <a:lnTo>
                    <a:pt x="58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4" name="Freeform 6355"/>
            <p:cNvSpPr>
              <a:spLocks noEditPoints="1"/>
            </p:cNvSpPr>
            <p:nvPr/>
          </p:nvSpPr>
          <p:spPr bwMode="auto">
            <a:xfrm>
              <a:off x="12178" y="16033"/>
              <a:ext cx="38" cy="60"/>
            </a:xfrm>
            <a:custGeom>
              <a:avLst/>
              <a:gdLst>
                <a:gd name="T0" fmla="*/ 38 w 75"/>
                <a:gd name="T1" fmla="*/ 6 h 121"/>
                <a:gd name="T2" fmla="*/ 33 w 75"/>
                <a:gd name="T3" fmla="*/ 6 h 121"/>
                <a:gd name="T4" fmla="*/ 30 w 75"/>
                <a:gd name="T5" fmla="*/ 8 h 121"/>
                <a:gd name="T6" fmla="*/ 27 w 75"/>
                <a:gd name="T7" fmla="*/ 11 h 121"/>
                <a:gd name="T8" fmla="*/ 24 w 75"/>
                <a:gd name="T9" fmla="*/ 17 h 121"/>
                <a:gd name="T10" fmla="*/ 21 w 75"/>
                <a:gd name="T11" fmla="*/ 24 h 121"/>
                <a:gd name="T12" fmla="*/ 19 w 75"/>
                <a:gd name="T13" fmla="*/ 33 h 121"/>
                <a:gd name="T14" fmla="*/ 17 w 75"/>
                <a:gd name="T15" fmla="*/ 63 h 121"/>
                <a:gd name="T16" fmla="*/ 19 w 75"/>
                <a:gd name="T17" fmla="*/ 86 h 121"/>
                <a:gd name="T18" fmla="*/ 22 w 75"/>
                <a:gd name="T19" fmla="*/ 103 h 121"/>
                <a:gd name="T20" fmla="*/ 25 w 75"/>
                <a:gd name="T21" fmla="*/ 108 h 121"/>
                <a:gd name="T22" fmla="*/ 28 w 75"/>
                <a:gd name="T23" fmla="*/ 113 h 121"/>
                <a:gd name="T24" fmla="*/ 33 w 75"/>
                <a:gd name="T25" fmla="*/ 114 h 121"/>
                <a:gd name="T26" fmla="*/ 36 w 75"/>
                <a:gd name="T27" fmla="*/ 116 h 121"/>
                <a:gd name="T28" fmla="*/ 41 w 75"/>
                <a:gd name="T29" fmla="*/ 114 h 121"/>
                <a:gd name="T30" fmla="*/ 48 w 75"/>
                <a:gd name="T31" fmla="*/ 111 h 121"/>
                <a:gd name="T32" fmla="*/ 49 w 75"/>
                <a:gd name="T33" fmla="*/ 108 h 121"/>
                <a:gd name="T34" fmla="*/ 52 w 75"/>
                <a:gd name="T35" fmla="*/ 103 h 121"/>
                <a:gd name="T36" fmla="*/ 54 w 75"/>
                <a:gd name="T37" fmla="*/ 97 h 121"/>
                <a:gd name="T38" fmla="*/ 57 w 75"/>
                <a:gd name="T39" fmla="*/ 79 h 121"/>
                <a:gd name="T40" fmla="*/ 59 w 75"/>
                <a:gd name="T41" fmla="*/ 55 h 121"/>
                <a:gd name="T42" fmla="*/ 57 w 75"/>
                <a:gd name="T43" fmla="*/ 38 h 121"/>
                <a:gd name="T44" fmla="*/ 54 w 75"/>
                <a:gd name="T45" fmla="*/ 22 h 121"/>
                <a:gd name="T46" fmla="*/ 52 w 75"/>
                <a:gd name="T47" fmla="*/ 17 h 121"/>
                <a:gd name="T48" fmla="*/ 49 w 75"/>
                <a:gd name="T49" fmla="*/ 13 h 121"/>
                <a:gd name="T50" fmla="*/ 46 w 75"/>
                <a:gd name="T51" fmla="*/ 9 h 121"/>
                <a:gd name="T52" fmla="*/ 43 w 75"/>
                <a:gd name="T53" fmla="*/ 6 h 121"/>
                <a:gd name="T54" fmla="*/ 38 w 75"/>
                <a:gd name="T55" fmla="*/ 6 h 121"/>
                <a:gd name="T56" fmla="*/ 38 w 75"/>
                <a:gd name="T57" fmla="*/ 0 h 121"/>
                <a:gd name="T58" fmla="*/ 44 w 75"/>
                <a:gd name="T59" fmla="*/ 1 h 121"/>
                <a:gd name="T60" fmla="*/ 51 w 75"/>
                <a:gd name="T61" fmla="*/ 3 h 121"/>
                <a:gd name="T62" fmla="*/ 55 w 75"/>
                <a:gd name="T63" fmla="*/ 8 h 121"/>
                <a:gd name="T64" fmla="*/ 62 w 75"/>
                <a:gd name="T65" fmla="*/ 14 h 121"/>
                <a:gd name="T66" fmla="*/ 70 w 75"/>
                <a:gd name="T67" fmla="*/ 27 h 121"/>
                <a:gd name="T68" fmla="*/ 73 w 75"/>
                <a:gd name="T69" fmla="*/ 41 h 121"/>
                <a:gd name="T70" fmla="*/ 75 w 75"/>
                <a:gd name="T71" fmla="*/ 60 h 121"/>
                <a:gd name="T72" fmla="*/ 73 w 75"/>
                <a:gd name="T73" fmla="*/ 78 h 121"/>
                <a:gd name="T74" fmla="*/ 70 w 75"/>
                <a:gd name="T75" fmla="*/ 94 h 121"/>
                <a:gd name="T76" fmla="*/ 65 w 75"/>
                <a:gd name="T77" fmla="*/ 103 h 121"/>
                <a:gd name="T78" fmla="*/ 60 w 75"/>
                <a:gd name="T79" fmla="*/ 110 h 121"/>
                <a:gd name="T80" fmla="*/ 54 w 75"/>
                <a:gd name="T81" fmla="*/ 114 h 121"/>
                <a:gd name="T82" fmla="*/ 49 w 75"/>
                <a:gd name="T83" fmla="*/ 119 h 121"/>
                <a:gd name="T84" fmla="*/ 43 w 75"/>
                <a:gd name="T85" fmla="*/ 121 h 121"/>
                <a:gd name="T86" fmla="*/ 36 w 75"/>
                <a:gd name="T87" fmla="*/ 121 h 121"/>
                <a:gd name="T88" fmla="*/ 27 w 75"/>
                <a:gd name="T89" fmla="*/ 119 h 121"/>
                <a:gd name="T90" fmla="*/ 17 w 75"/>
                <a:gd name="T91" fmla="*/ 113 h 121"/>
                <a:gd name="T92" fmla="*/ 9 w 75"/>
                <a:gd name="T93" fmla="*/ 102 h 121"/>
                <a:gd name="T94" fmla="*/ 1 w 75"/>
                <a:gd name="T95" fmla="*/ 83 h 121"/>
                <a:gd name="T96" fmla="*/ 0 w 75"/>
                <a:gd name="T97" fmla="*/ 62 h 121"/>
                <a:gd name="T98" fmla="*/ 1 w 75"/>
                <a:gd name="T99" fmla="*/ 43 h 121"/>
                <a:gd name="T100" fmla="*/ 6 w 75"/>
                <a:gd name="T101" fmla="*/ 27 h 121"/>
                <a:gd name="T102" fmla="*/ 11 w 75"/>
                <a:gd name="T103" fmla="*/ 19 h 121"/>
                <a:gd name="T104" fmla="*/ 16 w 75"/>
                <a:gd name="T105" fmla="*/ 11 h 121"/>
                <a:gd name="T106" fmla="*/ 22 w 75"/>
                <a:gd name="T107" fmla="*/ 6 h 121"/>
                <a:gd name="T108" fmla="*/ 27 w 75"/>
                <a:gd name="T109" fmla="*/ 3 h 121"/>
                <a:gd name="T110" fmla="*/ 32 w 75"/>
                <a:gd name="T111" fmla="*/ 1 h 121"/>
                <a:gd name="T112" fmla="*/ 38 w 75"/>
                <a:gd name="T1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121">
                  <a:moveTo>
                    <a:pt x="38" y="6"/>
                  </a:moveTo>
                  <a:lnTo>
                    <a:pt x="33" y="6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4" y="17"/>
                  </a:lnTo>
                  <a:lnTo>
                    <a:pt x="21" y="24"/>
                  </a:lnTo>
                  <a:lnTo>
                    <a:pt x="19" y="33"/>
                  </a:lnTo>
                  <a:lnTo>
                    <a:pt x="17" y="63"/>
                  </a:lnTo>
                  <a:lnTo>
                    <a:pt x="19" y="86"/>
                  </a:lnTo>
                  <a:lnTo>
                    <a:pt x="22" y="103"/>
                  </a:lnTo>
                  <a:lnTo>
                    <a:pt x="25" y="108"/>
                  </a:lnTo>
                  <a:lnTo>
                    <a:pt x="28" y="113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41" y="114"/>
                  </a:lnTo>
                  <a:lnTo>
                    <a:pt x="48" y="111"/>
                  </a:lnTo>
                  <a:lnTo>
                    <a:pt x="49" y="108"/>
                  </a:lnTo>
                  <a:lnTo>
                    <a:pt x="52" y="103"/>
                  </a:lnTo>
                  <a:lnTo>
                    <a:pt x="54" y="97"/>
                  </a:lnTo>
                  <a:lnTo>
                    <a:pt x="57" y="79"/>
                  </a:lnTo>
                  <a:lnTo>
                    <a:pt x="59" y="55"/>
                  </a:lnTo>
                  <a:lnTo>
                    <a:pt x="57" y="38"/>
                  </a:lnTo>
                  <a:lnTo>
                    <a:pt x="54" y="22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6" y="9"/>
                  </a:lnTo>
                  <a:lnTo>
                    <a:pt x="43" y="6"/>
                  </a:lnTo>
                  <a:lnTo>
                    <a:pt x="38" y="6"/>
                  </a:lnTo>
                  <a:close/>
                  <a:moveTo>
                    <a:pt x="38" y="0"/>
                  </a:moveTo>
                  <a:lnTo>
                    <a:pt x="44" y="1"/>
                  </a:lnTo>
                  <a:lnTo>
                    <a:pt x="51" y="3"/>
                  </a:lnTo>
                  <a:lnTo>
                    <a:pt x="55" y="8"/>
                  </a:lnTo>
                  <a:lnTo>
                    <a:pt x="62" y="14"/>
                  </a:lnTo>
                  <a:lnTo>
                    <a:pt x="70" y="27"/>
                  </a:lnTo>
                  <a:lnTo>
                    <a:pt x="73" y="41"/>
                  </a:lnTo>
                  <a:lnTo>
                    <a:pt x="75" y="60"/>
                  </a:lnTo>
                  <a:lnTo>
                    <a:pt x="73" y="78"/>
                  </a:lnTo>
                  <a:lnTo>
                    <a:pt x="70" y="94"/>
                  </a:lnTo>
                  <a:lnTo>
                    <a:pt x="65" y="103"/>
                  </a:lnTo>
                  <a:lnTo>
                    <a:pt x="60" y="110"/>
                  </a:lnTo>
                  <a:lnTo>
                    <a:pt x="54" y="114"/>
                  </a:lnTo>
                  <a:lnTo>
                    <a:pt x="49" y="119"/>
                  </a:lnTo>
                  <a:lnTo>
                    <a:pt x="43" y="121"/>
                  </a:lnTo>
                  <a:lnTo>
                    <a:pt x="36" y="121"/>
                  </a:lnTo>
                  <a:lnTo>
                    <a:pt x="27" y="119"/>
                  </a:lnTo>
                  <a:lnTo>
                    <a:pt x="17" y="113"/>
                  </a:lnTo>
                  <a:lnTo>
                    <a:pt x="9" y="102"/>
                  </a:lnTo>
                  <a:lnTo>
                    <a:pt x="1" y="83"/>
                  </a:lnTo>
                  <a:lnTo>
                    <a:pt x="0" y="62"/>
                  </a:lnTo>
                  <a:lnTo>
                    <a:pt x="1" y="43"/>
                  </a:lnTo>
                  <a:lnTo>
                    <a:pt x="6" y="27"/>
                  </a:lnTo>
                  <a:lnTo>
                    <a:pt x="11" y="19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5" name="Freeform 6356"/>
            <p:cNvSpPr>
              <a:spLocks noEditPoints="1"/>
            </p:cNvSpPr>
            <p:nvPr/>
          </p:nvSpPr>
          <p:spPr bwMode="auto">
            <a:xfrm>
              <a:off x="12222" y="16033"/>
              <a:ext cx="38" cy="60"/>
            </a:xfrm>
            <a:custGeom>
              <a:avLst/>
              <a:gdLst>
                <a:gd name="T0" fmla="*/ 38 w 77"/>
                <a:gd name="T1" fmla="*/ 6 h 121"/>
                <a:gd name="T2" fmla="*/ 35 w 77"/>
                <a:gd name="T3" fmla="*/ 6 h 121"/>
                <a:gd name="T4" fmla="*/ 32 w 77"/>
                <a:gd name="T5" fmla="*/ 8 h 121"/>
                <a:gd name="T6" fmla="*/ 29 w 77"/>
                <a:gd name="T7" fmla="*/ 11 h 121"/>
                <a:gd name="T8" fmla="*/ 24 w 77"/>
                <a:gd name="T9" fmla="*/ 17 h 121"/>
                <a:gd name="T10" fmla="*/ 23 w 77"/>
                <a:gd name="T11" fmla="*/ 24 h 121"/>
                <a:gd name="T12" fmla="*/ 19 w 77"/>
                <a:gd name="T13" fmla="*/ 33 h 121"/>
                <a:gd name="T14" fmla="*/ 18 w 77"/>
                <a:gd name="T15" fmla="*/ 63 h 121"/>
                <a:gd name="T16" fmla="*/ 19 w 77"/>
                <a:gd name="T17" fmla="*/ 86 h 121"/>
                <a:gd name="T18" fmla="*/ 24 w 77"/>
                <a:gd name="T19" fmla="*/ 103 h 121"/>
                <a:gd name="T20" fmla="*/ 26 w 77"/>
                <a:gd name="T21" fmla="*/ 108 h 121"/>
                <a:gd name="T22" fmla="*/ 29 w 77"/>
                <a:gd name="T23" fmla="*/ 113 h 121"/>
                <a:gd name="T24" fmla="*/ 34 w 77"/>
                <a:gd name="T25" fmla="*/ 114 h 121"/>
                <a:gd name="T26" fmla="*/ 38 w 77"/>
                <a:gd name="T27" fmla="*/ 116 h 121"/>
                <a:gd name="T28" fmla="*/ 43 w 77"/>
                <a:gd name="T29" fmla="*/ 114 h 121"/>
                <a:gd name="T30" fmla="*/ 48 w 77"/>
                <a:gd name="T31" fmla="*/ 111 h 121"/>
                <a:gd name="T32" fmla="*/ 51 w 77"/>
                <a:gd name="T33" fmla="*/ 108 h 121"/>
                <a:gd name="T34" fmla="*/ 53 w 77"/>
                <a:gd name="T35" fmla="*/ 103 h 121"/>
                <a:gd name="T36" fmla="*/ 56 w 77"/>
                <a:gd name="T37" fmla="*/ 97 h 121"/>
                <a:gd name="T38" fmla="*/ 57 w 77"/>
                <a:gd name="T39" fmla="*/ 79 h 121"/>
                <a:gd name="T40" fmla="*/ 59 w 77"/>
                <a:gd name="T41" fmla="*/ 55 h 121"/>
                <a:gd name="T42" fmla="*/ 57 w 77"/>
                <a:gd name="T43" fmla="*/ 38 h 121"/>
                <a:gd name="T44" fmla="*/ 54 w 77"/>
                <a:gd name="T45" fmla="*/ 22 h 121"/>
                <a:gd name="T46" fmla="*/ 53 w 77"/>
                <a:gd name="T47" fmla="*/ 17 h 121"/>
                <a:gd name="T48" fmla="*/ 50 w 77"/>
                <a:gd name="T49" fmla="*/ 13 h 121"/>
                <a:gd name="T50" fmla="*/ 46 w 77"/>
                <a:gd name="T51" fmla="*/ 9 h 121"/>
                <a:gd name="T52" fmla="*/ 43 w 77"/>
                <a:gd name="T53" fmla="*/ 6 h 121"/>
                <a:gd name="T54" fmla="*/ 38 w 77"/>
                <a:gd name="T55" fmla="*/ 6 h 121"/>
                <a:gd name="T56" fmla="*/ 38 w 77"/>
                <a:gd name="T57" fmla="*/ 0 h 121"/>
                <a:gd name="T58" fmla="*/ 45 w 77"/>
                <a:gd name="T59" fmla="*/ 1 h 121"/>
                <a:gd name="T60" fmla="*/ 51 w 77"/>
                <a:gd name="T61" fmla="*/ 3 h 121"/>
                <a:gd name="T62" fmla="*/ 57 w 77"/>
                <a:gd name="T63" fmla="*/ 8 h 121"/>
                <a:gd name="T64" fmla="*/ 62 w 77"/>
                <a:gd name="T65" fmla="*/ 14 h 121"/>
                <a:gd name="T66" fmla="*/ 70 w 77"/>
                <a:gd name="T67" fmla="*/ 27 h 121"/>
                <a:gd name="T68" fmla="*/ 75 w 77"/>
                <a:gd name="T69" fmla="*/ 41 h 121"/>
                <a:gd name="T70" fmla="*/ 77 w 77"/>
                <a:gd name="T71" fmla="*/ 60 h 121"/>
                <a:gd name="T72" fmla="*/ 75 w 77"/>
                <a:gd name="T73" fmla="*/ 78 h 121"/>
                <a:gd name="T74" fmla="*/ 70 w 77"/>
                <a:gd name="T75" fmla="*/ 94 h 121"/>
                <a:gd name="T76" fmla="*/ 65 w 77"/>
                <a:gd name="T77" fmla="*/ 103 h 121"/>
                <a:gd name="T78" fmla="*/ 61 w 77"/>
                <a:gd name="T79" fmla="*/ 110 h 121"/>
                <a:gd name="T80" fmla="*/ 56 w 77"/>
                <a:gd name="T81" fmla="*/ 114 h 121"/>
                <a:gd name="T82" fmla="*/ 50 w 77"/>
                <a:gd name="T83" fmla="*/ 119 h 121"/>
                <a:gd name="T84" fmla="*/ 43 w 77"/>
                <a:gd name="T85" fmla="*/ 121 h 121"/>
                <a:gd name="T86" fmla="*/ 38 w 77"/>
                <a:gd name="T87" fmla="*/ 121 h 121"/>
                <a:gd name="T88" fmla="*/ 27 w 77"/>
                <a:gd name="T89" fmla="*/ 119 h 121"/>
                <a:gd name="T90" fmla="*/ 18 w 77"/>
                <a:gd name="T91" fmla="*/ 113 h 121"/>
                <a:gd name="T92" fmla="*/ 10 w 77"/>
                <a:gd name="T93" fmla="*/ 102 h 121"/>
                <a:gd name="T94" fmla="*/ 3 w 77"/>
                <a:gd name="T95" fmla="*/ 83 h 121"/>
                <a:gd name="T96" fmla="*/ 0 w 77"/>
                <a:gd name="T97" fmla="*/ 62 h 121"/>
                <a:gd name="T98" fmla="*/ 2 w 77"/>
                <a:gd name="T99" fmla="*/ 43 h 121"/>
                <a:gd name="T100" fmla="*/ 7 w 77"/>
                <a:gd name="T101" fmla="*/ 27 h 121"/>
                <a:gd name="T102" fmla="*/ 11 w 77"/>
                <a:gd name="T103" fmla="*/ 19 h 121"/>
                <a:gd name="T104" fmla="*/ 16 w 77"/>
                <a:gd name="T105" fmla="*/ 11 h 121"/>
                <a:gd name="T106" fmla="*/ 23 w 77"/>
                <a:gd name="T107" fmla="*/ 6 h 121"/>
                <a:gd name="T108" fmla="*/ 27 w 77"/>
                <a:gd name="T109" fmla="*/ 3 h 121"/>
                <a:gd name="T110" fmla="*/ 34 w 77"/>
                <a:gd name="T111" fmla="*/ 1 h 121"/>
                <a:gd name="T112" fmla="*/ 38 w 77"/>
                <a:gd name="T1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21">
                  <a:moveTo>
                    <a:pt x="38" y="6"/>
                  </a:moveTo>
                  <a:lnTo>
                    <a:pt x="35" y="6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4" y="17"/>
                  </a:lnTo>
                  <a:lnTo>
                    <a:pt x="23" y="24"/>
                  </a:lnTo>
                  <a:lnTo>
                    <a:pt x="19" y="33"/>
                  </a:lnTo>
                  <a:lnTo>
                    <a:pt x="18" y="63"/>
                  </a:lnTo>
                  <a:lnTo>
                    <a:pt x="19" y="86"/>
                  </a:lnTo>
                  <a:lnTo>
                    <a:pt x="24" y="103"/>
                  </a:lnTo>
                  <a:lnTo>
                    <a:pt x="26" y="108"/>
                  </a:lnTo>
                  <a:lnTo>
                    <a:pt x="29" y="113"/>
                  </a:lnTo>
                  <a:lnTo>
                    <a:pt x="34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8" y="111"/>
                  </a:lnTo>
                  <a:lnTo>
                    <a:pt x="51" y="108"/>
                  </a:lnTo>
                  <a:lnTo>
                    <a:pt x="53" y="103"/>
                  </a:lnTo>
                  <a:lnTo>
                    <a:pt x="56" y="97"/>
                  </a:lnTo>
                  <a:lnTo>
                    <a:pt x="57" y="79"/>
                  </a:lnTo>
                  <a:lnTo>
                    <a:pt x="59" y="55"/>
                  </a:lnTo>
                  <a:lnTo>
                    <a:pt x="57" y="38"/>
                  </a:lnTo>
                  <a:lnTo>
                    <a:pt x="54" y="22"/>
                  </a:lnTo>
                  <a:lnTo>
                    <a:pt x="53" y="17"/>
                  </a:lnTo>
                  <a:lnTo>
                    <a:pt x="50" y="13"/>
                  </a:lnTo>
                  <a:lnTo>
                    <a:pt x="46" y="9"/>
                  </a:lnTo>
                  <a:lnTo>
                    <a:pt x="43" y="6"/>
                  </a:lnTo>
                  <a:lnTo>
                    <a:pt x="38" y="6"/>
                  </a:lnTo>
                  <a:close/>
                  <a:moveTo>
                    <a:pt x="38" y="0"/>
                  </a:moveTo>
                  <a:lnTo>
                    <a:pt x="45" y="1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62" y="14"/>
                  </a:lnTo>
                  <a:lnTo>
                    <a:pt x="70" y="27"/>
                  </a:lnTo>
                  <a:lnTo>
                    <a:pt x="75" y="41"/>
                  </a:lnTo>
                  <a:lnTo>
                    <a:pt x="77" y="60"/>
                  </a:lnTo>
                  <a:lnTo>
                    <a:pt x="75" y="78"/>
                  </a:lnTo>
                  <a:lnTo>
                    <a:pt x="70" y="94"/>
                  </a:lnTo>
                  <a:lnTo>
                    <a:pt x="65" y="103"/>
                  </a:lnTo>
                  <a:lnTo>
                    <a:pt x="61" y="110"/>
                  </a:lnTo>
                  <a:lnTo>
                    <a:pt x="56" y="114"/>
                  </a:lnTo>
                  <a:lnTo>
                    <a:pt x="50" y="119"/>
                  </a:lnTo>
                  <a:lnTo>
                    <a:pt x="43" y="121"/>
                  </a:lnTo>
                  <a:lnTo>
                    <a:pt x="38" y="121"/>
                  </a:lnTo>
                  <a:lnTo>
                    <a:pt x="27" y="119"/>
                  </a:lnTo>
                  <a:lnTo>
                    <a:pt x="18" y="113"/>
                  </a:lnTo>
                  <a:lnTo>
                    <a:pt x="10" y="102"/>
                  </a:lnTo>
                  <a:lnTo>
                    <a:pt x="3" y="83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7" y="27"/>
                  </a:lnTo>
                  <a:lnTo>
                    <a:pt x="11" y="19"/>
                  </a:lnTo>
                  <a:lnTo>
                    <a:pt x="16" y="11"/>
                  </a:lnTo>
                  <a:lnTo>
                    <a:pt x="23" y="6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6" name="Freeform 6357"/>
            <p:cNvSpPr>
              <a:spLocks noEditPoints="1"/>
            </p:cNvSpPr>
            <p:nvPr/>
          </p:nvSpPr>
          <p:spPr bwMode="auto">
            <a:xfrm>
              <a:off x="12271" y="16033"/>
              <a:ext cx="27" cy="26"/>
            </a:xfrm>
            <a:custGeom>
              <a:avLst/>
              <a:gdLst>
                <a:gd name="T0" fmla="*/ 27 w 52"/>
                <a:gd name="T1" fmla="*/ 8 h 52"/>
                <a:gd name="T2" fmla="*/ 20 w 52"/>
                <a:gd name="T3" fmla="*/ 8 h 52"/>
                <a:gd name="T4" fmla="*/ 17 w 52"/>
                <a:gd name="T5" fmla="*/ 9 h 52"/>
                <a:gd name="T6" fmla="*/ 13 w 52"/>
                <a:gd name="T7" fmla="*/ 13 h 52"/>
                <a:gd name="T8" fmla="*/ 9 w 52"/>
                <a:gd name="T9" fmla="*/ 17 h 52"/>
                <a:gd name="T10" fmla="*/ 8 w 52"/>
                <a:gd name="T11" fmla="*/ 22 h 52"/>
                <a:gd name="T12" fmla="*/ 6 w 52"/>
                <a:gd name="T13" fmla="*/ 27 h 52"/>
                <a:gd name="T14" fmla="*/ 8 w 52"/>
                <a:gd name="T15" fmla="*/ 32 h 52"/>
                <a:gd name="T16" fmla="*/ 9 w 52"/>
                <a:gd name="T17" fmla="*/ 36 h 52"/>
                <a:gd name="T18" fmla="*/ 13 w 52"/>
                <a:gd name="T19" fmla="*/ 40 h 52"/>
                <a:gd name="T20" fmla="*/ 17 w 52"/>
                <a:gd name="T21" fmla="*/ 43 h 52"/>
                <a:gd name="T22" fmla="*/ 20 w 52"/>
                <a:gd name="T23" fmla="*/ 46 h 52"/>
                <a:gd name="T24" fmla="*/ 27 w 52"/>
                <a:gd name="T25" fmla="*/ 46 h 52"/>
                <a:gd name="T26" fmla="*/ 32 w 52"/>
                <a:gd name="T27" fmla="*/ 46 h 52"/>
                <a:gd name="T28" fmla="*/ 36 w 52"/>
                <a:gd name="T29" fmla="*/ 43 h 52"/>
                <a:gd name="T30" fmla="*/ 40 w 52"/>
                <a:gd name="T31" fmla="*/ 40 h 52"/>
                <a:gd name="T32" fmla="*/ 43 w 52"/>
                <a:gd name="T33" fmla="*/ 36 h 52"/>
                <a:gd name="T34" fmla="*/ 44 w 52"/>
                <a:gd name="T35" fmla="*/ 32 h 52"/>
                <a:gd name="T36" fmla="*/ 46 w 52"/>
                <a:gd name="T37" fmla="*/ 27 h 52"/>
                <a:gd name="T38" fmla="*/ 44 w 52"/>
                <a:gd name="T39" fmla="*/ 22 h 52"/>
                <a:gd name="T40" fmla="*/ 43 w 52"/>
                <a:gd name="T41" fmla="*/ 17 h 52"/>
                <a:gd name="T42" fmla="*/ 40 w 52"/>
                <a:gd name="T43" fmla="*/ 13 h 52"/>
                <a:gd name="T44" fmla="*/ 36 w 52"/>
                <a:gd name="T45" fmla="*/ 9 h 52"/>
                <a:gd name="T46" fmla="*/ 32 w 52"/>
                <a:gd name="T47" fmla="*/ 8 h 52"/>
                <a:gd name="T48" fmla="*/ 27 w 52"/>
                <a:gd name="T49" fmla="*/ 8 h 52"/>
                <a:gd name="T50" fmla="*/ 27 w 52"/>
                <a:gd name="T51" fmla="*/ 0 h 52"/>
                <a:gd name="T52" fmla="*/ 33 w 52"/>
                <a:gd name="T53" fmla="*/ 1 h 52"/>
                <a:gd name="T54" fmla="*/ 40 w 52"/>
                <a:gd name="T55" fmla="*/ 3 h 52"/>
                <a:gd name="T56" fmla="*/ 44 w 52"/>
                <a:gd name="T57" fmla="*/ 8 h 52"/>
                <a:gd name="T58" fmla="*/ 49 w 52"/>
                <a:gd name="T59" fmla="*/ 14 h 52"/>
                <a:gd name="T60" fmla="*/ 52 w 52"/>
                <a:gd name="T61" fmla="*/ 19 h 52"/>
                <a:gd name="T62" fmla="*/ 52 w 52"/>
                <a:gd name="T63" fmla="*/ 27 h 52"/>
                <a:gd name="T64" fmla="*/ 52 w 52"/>
                <a:gd name="T65" fmla="*/ 33 h 52"/>
                <a:gd name="T66" fmla="*/ 49 w 52"/>
                <a:gd name="T67" fmla="*/ 40 h 52"/>
                <a:gd name="T68" fmla="*/ 44 w 52"/>
                <a:gd name="T69" fmla="*/ 46 h 52"/>
                <a:gd name="T70" fmla="*/ 40 w 52"/>
                <a:gd name="T71" fmla="*/ 49 h 52"/>
                <a:gd name="T72" fmla="*/ 33 w 52"/>
                <a:gd name="T73" fmla="*/ 52 h 52"/>
                <a:gd name="T74" fmla="*/ 27 w 52"/>
                <a:gd name="T75" fmla="*/ 52 h 52"/>
                <a:gd name="T76" fmla="*/ 19 w 52"/>
                <a:gd name="T77" fmla="*/ 52 h 52"/>
                <a:gd name="T78" fmla="*/ 13 w 52"/>
                <a:gd name="T79" fmla="*/ 49 h 52"/>
                <a:gd name="T80" fmla="*/ 8 w 52"/>
                <a:gd name="T81" fmla="*/ 46 h 52"/>
                <a:gd name="T82" fmla="*/ 3 w 52"/>
                <a:gd name="T83" fmla="*/ 40 h 52"/>
                <a:gd name="T84" fmla="*/ 1 w 52"/>
                <a:gd name="T85" fmla="*/ 33 h 52"/>
                <a:gd name="T86" fmla="*/ 0 w 52"/>
                <a:gd name="T87" fmla="*/ 27 h 52"/>
                <a:gd name="T88" fmla="*/ 1 w 52"/>
                <a:gd name="T89" fmla="*/ 19 h 52"/>
                <a:gd name="T90" fmla="*/ 3 w 52"/>
                <a:gd name="T91" fmla="*/ 14 h 52"/>
                <a:gd name="T92" fmla="*/ 8 w 52"/>
                <a:gd name="T93" fmla="*/ 8 h 52"/>
                <a:gd name="T94" fmla="*/ 13 w 52"/>
                <a:gd name="T95" fmla="*/ 3 h 52"/>
                <a:gd name="T96" fmla="*/ 19 w 52"/>
                <a:gd name="T97" fmla="*/ 1 h 52"/>
                <a:gd name="T98" fmla="*/ 27 w 52"/>
                <a:gd name="T9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52">
                  <a:moveTo>
                    <a:pt x="27" y="8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9" y="17"/>
                  </a:lnTo>
                  <a:lnTo>
                    <a:pt x="8" y="22"/>
                  </a:lnTo>
                  <a:lnTo>
                    <a:pt x="6" y="27"/>
                  </a:lnTo>
                  <a:lnTo>
                    <a:pt x="8" y="32"/>
                  </a:lnTo>
                  <a:lnTo>
                    <a:pt x="9" y="36"/>
                  </a:lnTo>
                  <a:lnTo>
                    <a:pt x="13" y="40"/>
                  </a:lnTo>
                  <a:lnTo>
                    <a:pt x="17" y="43"/>
                  </a:lnTo>
                  <a:lnTo>
                    <a:pt x="20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6" y="43"/>
                  </a:lnTo>
                  <a:lnTo>
                    <a:pt x="40" y="40"/>
                  </a:lnTo>
                  <a:lnTo>
                    <a:pt x="43" y="36"/>
                  </a:lnTo>
                  <a:lnTo>
                    <a:pt x="44" y="32"/>
                  </a:lnTo>
                  <a:lnTo>
                    <a:pt x="46" y="27"/>
                  </a:lnTo>
                  <a:lnTo>
                    <a:pt x="44" y="22"/>
                  </a:lnTo>
                  <a:lnTo>
                    <a:pt x="43" y="17"/>
                  </a:lnTo>
                  <a:lnTo>
                    <a:pt x="40" y="13"/>
                  </a:lnTo>
                  <a:lnTo>
                    <a:pt x="36" y="9"/>
                  </a:lnTo>
                  <a:lnTo>
                    <a:pt x="32" y="8"/>
                  </a:lnTo>
                  <a:lnTo>
                    <a:pt x="27" y="8"/>
                  </a:lnTo>
                  <a:close/>
                  <a:moveTo>
                    <a:pt x="27" y="0"/>
                  </a:moveTo>
                  <a:lnTo>
                    <a:pt x="33" y="1"/>
                  </a:lnTo>
                  <a:lnTo>
                    <a:pt x="40" y="3"/>
                  </a:lnTo>
                  <a:lnTo>
                    <a:pt x="44" y="8"/>
                  </a:lnTo>
                  <a:lnTo>
                    <a:pt x="49" y="14"/>
                  </a:lnTo>
                  <a:lnTo>
                    <a:pt x="52" y="19"/>
                  </a:lnTo>
                  <a:lnTo>
                    <a:pt x="52" y="27"/>
                  </a:lnTo>
                  <a:lnTo>
                    <a:pt x="52" y="33"/>
                  </a:lnTo>
                  <a:lnTo>
                    <a:pt x="49" y="40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3" y="52"/>
                  </a:lnTo>
                  <a:lnTo>
                    <a:pt x="27" y="52"/>
                  </a:lnTo>
                  <a:lnTo>
                    <a:pt x="19" y="52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8" y="8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7" name="Freeform 6358"/>
            <p:cNvSpPr>
              <a:spLocks/>
            </p:cNvSpPr>
            <p:nvPr/>
          </p:nvSpPr>
          <p:spPr bwMode="auto">
            <a:xfrm>
              <a:off x="12308" y="16151"/>
              <a:ext cx="52" cy="60"/>
            </a:xfrm>
            <a:custGeom>
              <a:avLst/>
              <a:gdLst>
                <a:gd name="T0" fmla="*/ 59 w 105"/>
                <a:gd name="T1" fmla="*/ 0 h 121"/>
                <a:gd name="T2" fmla="*/ 68 w 105"/>
                <a:gd name="T3" fmla="*/ 0 h 121"/>
                <a:gd name="T4" fmla="*/ 76 w 105"/>
                <a:gd name="T5" fmla="*/ 2 h 121"/>
                <a:gd name="T6" fmla="*/ 84 w 105"/>
                <a:gd name="T7" fmla="*/ 5 h 121"/>
                <a:gd name="T8" fmla="*/ 87 w 105"/>
                <a:gd name="T9" fmla="*/ 6 h 121"/>
                <a:gd name="T10" fmla="*/ 89 w 105"/>
                <a:gd name="T11" fmla="*/ 8 h 121"/>
                <a:gd name="T12" fmla="*/ 92 w 105"/>
                <a:gd name="T13" fmla="*/ 6 h 121"/>
                <a:gd name="T14" fmla="*/ 94 w 105"/>
                <a:gd name="T15" fmla="*/ 6 h 121"/>
                <a:gd name="T16" fmla="*/ 95 w 105"/>
                <a:gd name="T17" fmla="*/ 3 h 121"/>
                <a:gd name="T18" fmla="*/ 97 w 105"/>
                <a:gd name="T19" fmla="*/ 0 h 121"/>
                <a:gd name="T20" fmla="*/ 100 w 105"/>
                <a:gd name="T21" fmla="*/ 0 h 121"/>
                <a:gd name="T22" fmla="*/ 102 w 105"/>
                <a:gd name="T23" fmla="*/ 38 h 121"/>
                <a:gd name="T24" fmla="*/ 100 w 105"/>
                <a:gd name="T25" fmla="*/ 38 h 121"/>
                <a:gd name="T26" fmla="*/ 94 w 105"/>
                <a:gd name="T27" fmla="*/ 24 h 121"/>
                <a:gd name="T28" fmla="*/ 84 w 105"/>
                <a:gd name="T29" fmla="*/ 13 h 121"/>
                <a:gd name="T30" fmla="*/ 78 w 105"/>
                <a:gd name="T31" fmla="*/ 10 h 121"/>
                <a:gd name="T32" fmla="*/ 70 w 105"/>
                <a:gd name="T33" fmla="*/ 6 h 121"/>
                <a:gd name="T34" fmla="*/ 60 w 105"/>
                <a:gd name="T35" fmla="*/ 5 h 121"/>
                <a:gd name="T36" fmla="*/ 54 w 105"/>
                <a:gd name="T37" fmla="*/ 6 h 121"/>
                <a:gd name="T38" fmla="*/ 46 w 105"/>
                <a:gd name="T39" fmla="*/ 8 h 121"/>
                <a:gd name="T40" fmla="*/ 40 w 105"/>
                <a:gd name="T41" fmla="*/ 11 h 121"/>
                <a:gd name="T42" fmla="*/ 35 w 105"/>
                <a:gd name="T43" fmla="*/ 16 h 121"/>
                <a:gd name="T44" fmla="*/ 30 w 105"/>
                <a:gd name="T45" fmla="*/ 22 h 121"/>
                <a:gd name="T46" fmla="*/ 25 w 105"/>
                <a:gd name="T47" fmla="*/ 30 h 121"/>
                <a:gd name="T48" fmla="*/ 21 w 105"/>
                <a:gd name="T49" fmla="*/ 45 h 121"/>
                <a:gd name="T50" fmla="*/ 21 w 105"/>
                <a:gd name="T51" fmla="*/ 62 h 121"/>
                <a:gd name="T52" fmla="*/ 21 w 105"/>
                <a:gd name="T53" fmla="*/ 76 h 121"/>
                <a:gd name="T54" fmla="*/ 25 w 105"/>
                <a:gd name="T55" fmla="*/ 89 h 121"/>
                <a:gd name="T56" fmla="*/ 28 w 105"/>
                <a:gd name="T57" fmla="*/ 97 h 121"/>
                <a:gd name="T58" fmla="*/ 33 w 105"/>
                <a:gd name="T59" fmla="*/ 103 h 121"/>
                <a:gd name="T60" fmla="*/ 40 w 105"/>
                <a:gd name="T61" fmla="*/ 108 h 121"/>
                <a:gd name="T62" fmla="*/ 48 w 105"/>
                <a:gd name="T63" fmla="*/ 111 h 121"/>
                <a:gd name="T64" fmla="*/ 56 w 105"/>
                <a:gd name="T65" fmla="*/ 113 h 121"/>
                <a:gd name="T66" fmla="*/ 63 w 105"/>
                <a:gd name="T67" fmla="*/ 113 h 121"/>
                <a:gd name="T68" fmla="*/ 70 w 105"/>
                <a:gd name="T69" fmla="*/ 113 h 121"/>
                <a:gd name="T70" fmla="*/ 78 w 105"/>
                <a:gd name="T71" fmla="*/ 111 h 121"/>
                <a:gd name="T72" fmla="*/ 83 w 105"/>
                <a:gd name="T73" fmla="*/ 108 h 121"/>
                <a:gd name="T74" fmla="*/ 89 w 105"/>
                <a:gd name="T75" fmla="*/ 105 h 121"/>
                <a:gd name="T76" fmla="*/ 95 w 105"/>
                <a:gd name="T77" fmla="*/ 99 h 121"/>
                <a:gd name="T78" fmla="*/ 102 w 105"/>
                <a:gd name="T79" fmla="*/ 89 h 121"/>
                <a:gd name="T80" fmla="*/ 105 w 105"/>
                <a:gd name="T81" fmla="*/ 91 h 121"/>
                <a:gd name="T82" fmla="*/ 98 w 105"/>
                <a:gd name="T83" fmla="*/ 100 h 121"/>
                <a:gd name="T84" fmla="*/ 92 w 105"/>
                <a:gd name="T85" fmla="*/ 108 h 121"/>
                <a:gd name="T86" fmla="*/ 84 w 105"/>
                <a:gd name="T87" fmla="*/ 114 h 121"/>
                <a:gd name="T88" fmla="*/ 71 w 105"/>
                <a:gd name="T89" fmla="*/ 119 h 121"/>
                <a:gd name="T90" fmla="*/ 57 w 105"/>
                <a:gd name="T91" fmla="*/ 121 h 121"/>
                <a:gd name="T92" fmla="*/ 40 w 105"/>
                <a:gd name="T93" fmla="*/ 119 h 121"/>
                <a:gd name="T94" fmla="*/ 24 w 105"/>
                <a:gd name="T95" fmla="*/ 111 h 121"/>
                <a:gd name="T96" fmla="*/ 13 w 105"/>
                <a:gd name="T97" fmla="*/ 100 h 121"/>
                <a:gd name="T98" fmla="*/ 3 w 105"/>
                <a:gd name="T99" fmla="*/ 83 h 121"/>
                <a:gd name="T100" fmla="*/ 0 w 105"/>
                <a:gd name="T101" fmla="*/ 62 h 121"/>
                <a:gd name="T102" fmla="*/ 1 w 105"/>
                <a:gd name="T103" fmla="*/ 45 h 121"/>
                <a:gd name="T104" fmla="*/ 8 w 105"/>
                <a:gd name="T105" fmla="*/ 30 h 121"/>
                <a:gd name="T106" fmla="*/ 14 w 105"/>
                <a:gd name="T107" fmla="*/ 21 h 121"/>
                <a:gd name="T108" fmla="*/ 21 w 105"/>
                <a:gd name="T109" fmla="*/ 13 h 121"/>
                <a:gd name="T110" fmla="*/ 30 w 105"/>
                <a:gd name="T111" fmla="*/ 8 h 121"/>
                <a:gd name="T112" fmla="*/ 44 w 105"/>
                <a:gd name="T113" fmla="*/ 2 h 121"/>
                <a:gd name="T114" fmla="*/ 59 w 105"/>
                <a:gd name="T11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21">
                  <a:moveTo>
                    <a:pt x="59" y="0"/>
                  </a:moveTo>
                  <a:lnTo>
                    <a:pt x="68" y="0"/>
                  </a:lnTo>
                  <a:lnTo>
                    <a:pt x="76" y="2"/>
                  </a:lnTo>
                  <a:lnTo>
                    <a:pt x="84" y="5"/>
                  </a:lnTo>
                  <a:lnTo>
                    <a:pt x="87" y="6"/>
                  </a:lnTo>
                  <a:lnTo>
                    <a:pt x="89" y="8"/>
                  </a:lnTo>
                  <a:lnTo>
                    <a:pt x="92" y="6"/>
                  </a:lnTo>
                  <a:lnTo>
                    <a:pt x="94" y="6"/>
                  </a:lnTo>
                  <a:lnTo>
                    <a:pt x="95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4" y="24"/>
                  </a:lnTo>
                  <a:lnTo>
                    <a:pt x="84" y="13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5"/>
                  </a:lnTo>
                  <a:lnTo>
                    <a:pt x="54" y="6"/>
                  </a:lnTo>
                  <a:lnTo>
                    <a:pt x="46" y="8"/>
                  </a:lnTo>
                  <a:lnTo>
                    <a:pt x="40" y="11"/>
                  </a:lnTo>
                  <a:lnTo>
                    <a:pt x="35" y="16"/>
                  </a:lnTo>
                  <a:lnTo>
                    <a:pt x="30" y="22"/>
                  </a:lnTo>
                  <a:lnTo>
                    <a:pt x="25" y="30"/>
                  </a:lnTo>
                  <a:lnTo>
                    <a:pt x="21" y="45"/>
                  </a:lnTo>
                  <a:lnTo>
                    <a:pt x="21" y="62"/>
                  </a:lnTo>
                  <a:lnTo>
                    <a:pt x="21" y="76"/>
                  </a:lnTo>
                  <a:lnTo>
                    <a:pt x="25" y="89"/>
                  </a:lnTo>
                  <a:lnTo>
                    <a:pt x="28" y="97"/>
                  </a:lnTo>
                  <a:lnTo>
                    <a:pt x="33" y="103"/>
                  </a:lnTo>
                  <a:lnTo>
                    <a:pt x="40" y="108"/>
                  </a:lnTo>
                  <a:lnTo>
                    <a:pt x="48" y="111"/>
                  </a:lnTo>
                  <a:lnTo>
                    <a:pt x="56" y="113"/>
                  </a:lnTo>
                  <a:lnTo>
                    <a:pt x="63" y="113"/>
                  </a:lnTo>
                  <a:lnTo>
                    <a:pt x="70" y="113"/>
                  </a:lnTo>
                  <a:lnTo>
                    <a:pt x="78" y="111"/>
                  </a:lnTo>
                  <a:lnTo>
                    <a:pt x="83" y="108"/>
                  </a:lnTo>
                  <a:lnTo>
                    <a:pt x="89" y="105"/>
                  </a:lnTo>
                  <a:lnTo>
                    <a:pt x="95" y="99"/>
                  </a:lnTo>
                  <a:lnTo>
                    <a:pt x="102" y="89"/>
                  </a:lnTo>
                  <a:lnTo>
                    <a:pt x="105" y="91"/>
                  </a:lnTo>
                  <a:lnTo>
                    <a:pt x="98" y="100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1" y="119"/>
                  </a:lnTo>
                  <a:lnTo>
                    <a:pt x="57" y="121"/>
                  </a:lnTo>
                  <a:lnTo>
                    <a:pt x="40" y="119"/>
                  </a:lnTo>
                  <a:lnTo>
                    <a:pt x="24" y="111"/>
                  </a:lnTo>
                  <a:lnTo>
                    <a:pt x="13" y="100"/>
                  </a:lnTo>
                  <a:lnTo>
                    <a:pt x="3" y="83"/>
                  </a:lnTo>
                  <a:lnTo>
                    <a:pt x="0" y="62"/>
                  </a:lnTo>
                  <a:lnTo>
                    <a:pt x="1" y="45"/>
                  </a:lnTo>
                  <a:lnTo>
                    <a:pt x="8" y="30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30" y="8"/>
                  </a:lnTo>
                  <a:lnTo>
                    <a:pt x="44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8" name="Freeform 6359"/>
            <p:cNvSpPr>
              <a:spLocks/>
            </p:cNvSpPr>
            <p:nvPr/>
          </p:nvSpPr>
          <p:spPr bwMode="auto">
            <a:xfrm>
              <a:off x="12135" y="16151"/>
              <a:ext cx="36" cy="60"/>
            </a:xfrm>
            <a:custGeom>
              <a:avLst/>
              <a:gdLst>
                <a:gd name="T0" fmla="*/ 12 w 74"/>
                <a:gd name="T1" fmla="*/ 0 h 119"/>
                <a:gd name="T2" fmla="*/ 74 w 74"/>
                <a:gd name="T3" fmla="*/ 0 h 119"/>
                <a:gd name="T4" fmla="*/ 74 w 74"/>
                <a:gd name="T5" fmla="*/ 3 h 119"/>
                <a:gd name="T6" fmla="*/ 35 w 74"/>
                <a:gd name="T7" fmla="*/ 119 h 119"/>
                <a:gd name="T8" fmla="*/ 26 w 74"/>
                <a:gd name="T9" fmla="*/ 119 h 119"/>
                <a:gd name="T10" fmla="*/ 59 w 74"/>
                <a:gd name="T11" fmla="*/ 14 h 119"/>
                <a:gd name="T12" fmla="*/ 27 w 74"/>
                <a:gd name="T13" fmla="*/ 14 h 119"/>
                <a:gd name="T14" fmla="*/ 23 w 74"/>
                <a:gd name="T15" fmla="*/ 14 h 119"/>
                <a:gd name="T16" fmla="*/ 18 w 74"/>
                <a:gd name="T17" fmla="*/ 16 h 119"/>
                <a:gd name="T18" fmla="*/ 15 w 74"/>
                <a:gd name="T19" fmla="*/ 16 h 119"/>
                <a:gd name="T20" fmla="*/ 10 w 74"/>
                <a:gd name="T21" fmla="*/ 19 h 119"/>
                <a:gd name="T22" fmla="*/ 5 w 74"/>
                <a:gd name="T23" fmla="*/ 24 h 119"/>
                <a:gd name="T24" fmla="*/ 2 w 74"/>
                <a:gd name="T25" fmla="*/ 28 h 119"/>
                <a:gd name="T26" fmla="*/ 0 w 74"/>
                <a:gd name="T27" fmla="*/ 28 h 119"/>
                <a:gd name="T28" fmla="*/ 12 w 74"/>
                <a:gd name="T2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19">
                  <a:moveTo>
                    <a:pt x="12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35" y="119"/>
                  </a:lnTo>
                  <a:lnTo>
                    <a:pt x="26" y="119"/>
                  </a:lnTo>
                  <a:lnTo>
                    <a:pt x="59" y="14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9" name="Freeform 6360"/>
            <p:cNvSpPr>
              <a:spLocks noEditPoints="1"/>
            </p:cNvSpPr>
            <p:nvPr/>
          </p:nvSpPr>
          <p:spPr bwMode="auto">
            <a:xfrm>
              <a:off x="12178" y="16151"/>
              <a:ext cx="38" cy="60"/>
            </a:xfrm>
            <a:custGeom>
              <a:avLst/>
              <a:gdLst>
                <a:gd name="T0" fmla="*/ 38 w 75"/>
                <a:gd name="T1" fmla="*/ 5 h 121"/>
                <a:gd name="T2" fmla="*/ 33 w 75"/>
                <a:gd name="T3" fmla="*/ 6 h 121"/>
                <a:gd name="T4" fmla="*/ 30 w 75"/>
                <a:gd name="T5" fmla="*/ 8 h 121"/>
                <a:gd name="T6" fmla="*/ 27 w 75"/>
                <a:gd name="T7" fmla="*/ 11 h 121"/>
                <a:gd name="T8" fmla="*/ 24 w 75"/>
                <a:gd name="T9" fmla="*/ 16 h 121"/>
                <a:gd name="T10" fmla="*/ 21 w 75"/>
                <a:gd name="T11" fmla="*/ 24 h 121"/>
                <a:gd name="T12" fmla="*/ 19 w 75"/>
                <a:gd name="T13" fmla="*/ 33 h 121"/>
                <a:gd name="T14" fmla="*/ 17 w 75"/>
                <a:gd name="T15" fmla="*/ 64 h 121"/>
                <a:gd name="T16" fmla="*/ 19 w 75"/>
                <a:gd name="T17" fmla="*/ 84 h 121"/>
                <a:gd name="T18" fmla="*/ 22 w 75"/>
                <a:gd name="T19" fmla="*/ 102 h 121"/>
                <a:gd name="T20" fmla="*/ 25 w 75"/>
                <a:gd name="T21" fmla="*/ 108 h 121"/>
                <a:gd name="T22" fmla="*/ 28 w 75"/>
                <a:gd name="T23" fmla="*/ 111 h 121"/>
                <a:gd name="T24" fmla="*/ 33 w 75"/>
                <a:gd name="T25" fmla="*/ 114 h 121"/>
                <a:gd name="T26" fmla="*/ 36 w 75"/>
                <a:gd name="T27" fmla="*/ 114 h 121"/>
                <a:gd name="T28" fmla="*/ 41 w 75"/>
                <a:gd name="T29" fmla="*/ 114 h 121"/>
                <a:gd name="T30" fmla="*/ 48 w 75"/>
                <a:gd name="T31" fmla="*/ 111 h 121"/>
                <a:gd name="T32" fmla="*/ 49 w 75"/>
                <a:gd name="T33" fmla="*/ 108 h 121"/>
                <a:gd name="T34" fmla="*/ 52 w 75"/>
                <a:gd name="T35" fmla="*/ 103 h 121"/>
                <a:gd name="T36" fmla="*/ 54 w 75"/>
                <a:gd name="T37" fmla="*/ 97 h 121"/>
                <a:gd name="T38" fmla="*/ 57 w 75"/>
                <a:gd name="T39" fmla="*/ 80 h 121"/>
                <a:gd name="T40" fmla="*/ 59 w 75"/>
                <a:gd name="T41" fmla="*/ 56 h 121"/>
                <a:gd name="T42" fmla="*/ 57 w 75"/>
                <a:gd name="T43" fmla="*/ 37 h 121"/>
                <a:gd name="T44" fmla="*/ 54 w 75"/>
                <a:gd name="T45" fmla="*/ 22 h 121"/>
                <a:gd name="T46" fmla="*/ 52 w 75"/>
                <a:gd name="T47" fmla="*/ 16 h 121"/>
                <a:gd name="T48" fmla="*/ 49 w 75"/>
                <a:gd name="T49" fmla="*/ 11 h 121"/>
                <a:gd name="T50" fmla="*/ 46 w 75"/>
                <a:gd name="T51" fmla="*/ 8 h 121"/>
                <a:gd name="T52" fmla="*/ 43 w 75"/>
                <a:gd name="T53" fmla="*/ 6 h 121"/>
                <a:gd name="T54" fmla="*/ 38 w 75"/>
                <a:gd name="T55" fmla="*/ 5 h 121"/>
                <a:gd name="T56" fmla="*/ 38 w 75"/>
                <a:gd name="T57" fmla="*/ 0 h 121"/>
                <a:gd name="T58" fmla="*/ 44 w 75"/>
                <a:gd name="T59" fmla="*/ 0 h 121"/>
                <a:gd name="T60" fmla="*/ 51 w 75"/>
                <a:gd name="T61" fmla="*/ 3 h 121"/>
                <a:gd name="T62" fmla="*/ 55 w 75"/>
                <a:gd name="T63" fmla="*/ 8 h 121"/>
                <a:gd name="T64" fmla="*/ 62 w 75"/>
                <a:gd name="T65" fmla="*/ 13 h 121"/>
                <a:gd name="T66" fmla="*/ 70 w 75"/>
                <a:gd name="T67" fmla="*/ 26 h 121"/>
                <a:gd name="T68" fmla="*/ 73 w 75"/>
                <a:gd name="T69" fmla="*/ 41 h 121"/>
                <a:gd name="T70" fmla="*/ 75 w 75"/>
                <a:gd name="T71" fmla="*/ 59 h 121"/>
                <a:gd name="T72" fmla="*/ 73 w 75"/>
                <a:gd name="T73" fmla="*/ 78 h 121"/>
                <a:gd name="T74" fmla="*/ 70 w 75"/>
                <a:gd name="T75" fmla="*/ 94 h 121"/>
                <a:gd name="T76" fmla="*/ 65 w 75"/>
                <a:gd name="T77" fmla="*/ 102 h 121"/>
                <a:gd name="T78" fmla="*/ 60 w 75"/>
                <a:gd name="T79" fmla="*/ 108 h 121"/>
                <a:gd name="T80" fmla="*/ 54 w 75"/>
                <a:gd name="T81" fmla="*/ 114 h 121"/>
                <a:gd name="T82" fmla="*/ 49 w 75"/>
                <a:gd name="T83" fmla="*/ 118 h 121"/>
                <a:gd name="T84" fmla="*/ 43 w 75"/>
                <a:gd name="T85" fmla="*/ 119 h 121"/>
                <a:gd name="T86" fmla="*/ 36 w 75"/>
                <a:gd name="T87" fmla="*/ 121 h 121"/>
                <a:gd name="T88" fmla="*/ 27 w 75"/>
                <a:gd name="T89" fmla="*/ 118 h 121"/>
                <a:gd name="T90" fmla="*/ 17 w 75"/>
                <a:gd name="T91" fmla="*/ 111 h 121"/>
                <a:gd name="T92" fmla="*/ 9 w 75"/>
                <a:gd name="T93" fmla="*/ 100 h 121"/>
                <a:gd name="T94" fmla="*/ 1 w 75"/>
                <a:gd name="T95" fmla="*/ 83 h 121"/>
                <a:gd name="T96" fmla="*/ 0 w 75"/>
                <a:gd name="T97" fmla="*/ 60 h 121"/>
                <a:gd name="T98" fmla="*/ 1 w 75"/>
                <a:gd name="T99" fmla="*/ 43 h 121"/>
                <a:gd name="T100" fmla="*/ 6 w 75"/>
                <a:gd name="T101" fmla="*/ 27 h 121"/>
                <a:gd name="T102" fmla="*/ 11 w 75"/>
                <a:gd name="T103" fmla="*/ 18 h 121"/>
                <a:gd name="T104" fmla="*/ 16 w 75"/>
                <a:gd name="T105" fmla="*/ 11 h 121"/>
                <a:gd name="T106" fmla="*/ 22 w 75"/>
                <a:gd name="T107" fmla="*/ 5 h 121"/>
                <a:gd name="T108" fmla="*/ 27 w 75"/>
                <a:gd name="T109" fmla="*/ 2 h 121"/>
                <a:gd name="T110" fmla="*/ 32 w 75"/>
                <a:gd name="T111" fmla="*/ 0 h 121"/>
                <a:gd name="T112" fmla="*/ 38 w 75"/>
                <a:gd name="T1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121">
                  <a:moveTo>
                    <a:pt x="38" y="5"/>
                  </a:moveTo>
                  <a:lnTo>
                    <a:pt x="33" y="6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4" y="16"/>
                  </a:lnTo>
                  <a:lnTo>
                    <a:pt x="21" y="24"/>
                  </a:lnTo>
                  <a:lnTo>
                    <a:pt x="19" y="33"/>
                  </a:lnTo>
                  <a:lnTo>
                    <a:pt x="17" y="64"/>
                  </a:lnTo>
                  <a:lnTo>
                    <a:pt x="19" y="84"/>
                  </a:lnTo>
                  <a:lnTo>
                    <a:pt x="22" y="102"/>
                  </a:lnTo>
                  <a:lnTo>
                    <a:pt x="25" y="108"/>
                  </a:lnTo>
                  <a:lnTo>
                    <a:pt x="28" y="111"/>
                  </a:lnTo>
                  <a:lnTo>
                    <a:pt x="33" y="114"/>
                  </a:lnTo>
                  <a:lnTo>
                    <a:pt x="36" y="114"/>
                  </a:lnTo>
                  <a:lnTo>
                    <a:pt x="41" y="114"/>
                  </a:lnTo>
                  <a:lnTo>
                    <a:pt x="48" y="111"/>
                  </a:lnTo>
                  <a:lnTo>
                    <a:pt x="49" y="108"/>
                  </a:lnTo>
                  <a:lnTo>
                    <a:pt x="52" y="103"/>
                  </a:lnTo>
                  <a:lnTo>
                    <a:pt x="54" y="97"/>
                  </a:lnTo>
                  <a:lnTo>
                    <a:pt x="57" y="80"/>
                  </a:lnTo>
                  <a:lnTo>
                    <a:pt x="59" y="56"/>
                  </a:lnTo>
                  <a:lnTo>
                    <a:pt x="57" y="37"/>
                  </a:lnTo>
                  <a:lnTo>
                    <a:pt x="54" y="22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38" y="5"/>
                  </a:lnTo>
                  <a:close/>
                  <a:moveTo>
                    <a:pt x="38" y="0"/>
                  </a:moveTo>
                  <a:lnTo>
                    <a:pt x="44" y="0"/>
                  </a:lnTo>
                  <a:lnTo>
                    <a:pt x="51" y="3"/>
                  </a:lnTo>
                  <a:lnTo>
                    <a:pt x="55" y="8"/>
                  </a:lnTo>
                  <a:lnTo>
                    <a:pt x="62" y="13"/>
                  </a:lnTo>
                  <a:lnTo>
                    <a:pt x="70" y="26"/>
                  </a:lnTo>
                  <a:lnTo>
                    <a:pt x="73" y="41"/>
                  </a:lnTo>
                  <a:lnTo>
                    <a:pt x="75" y="59"/>
                  </a:lnTo>
                  <a:lnTo>
                    <a:pt x="73" y="78"/>
                  </a:lnTo>
                  <a:lnTo>
                    <a:pt x="70" y="94"/>
                  </a:lnTo>
                  <a:lnTo>
                    <a:pt x="65" y="102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9" y="118"/>
                  </a:lnTo>
                  <a:lnTo>
                    <a:pt x="43" y="119"/>
                  </a:lnTo>
                  <a:lnTo>
                    <a:pt x="36" y="121"/>
                  </a:lnTo>
                  <a:lnTo>
                    <a:pt x="27" y="118"/>
                  </a:lnTo>
                  <a:lnTo>
                    <a:pt x="17" y="111"/>
                  </a:lnTo>
                  <a:lnTo>
                    <a:pt x="9" y="100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1" y="43"/>
                  </a:lnTo>
                  <a:lnTo>
                    <a:pt x="6" y="27"/>
                  </a:lnTo>
                  <a:lnTo>
                    <a:pt x="11" y="18"/>
                  </a:lnTo>
                  <a:lnTo>
                    <a:pt x="16" y="11"/>
                  </a:lnTo>
                  <a:lnTo>
                    <a:pt x="22" y="5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0" name="Freeform 6361"/>
            <p:cNvSpPr>
              <a:spLocks noEditPoints="1"/>
            </p:cNvSpPr>
            <p:nvPr/>
          </p:nvSpPr>
          <p:spPr bwMode="auto">
            <a:xfrm>
              <a:off x="12222" y="16151"/>
              <a:ext cx="38" cy="60"/>
            </a:xfrm>
            <a:custGeom>
              <a:avLst/>
              <a:gdLst>
                <a:gd name="T0" fmla="*/ 38 w 77"/>
                <a:gd name="T1" fmla="*/ 5 h 121"/>
                <a:gd name="T2" fmla="*/ 35 w 77"/>
                <a:gd name="T3" fmla="*/ 6 h 121"/>
                <a:gd name="T4" fmla="*/ 32 w 77"/>
                <a:gd name="T5" fmla="*/ 8 h 121"/>
                <a:gd name="T6" fmla="*/ 29 w 77"/>
                <a:gd name="T7" fmla="*/ 11 h 121"/>
                <a:gd name="T8" fmla="*/ 24 w 77"/>
                <a:gd name="T9" fmla="*/ 16 h 121"/>
                <a:gd name="T10" fmla="*/ 23 w 77"/>
                <a:gd name="T11" fmla="*/ 24 h 121"/>
                <a:gd name="T12" fmla="*/ 19 w 77"/>
                <a:gd name="T13" fmla="*/ 33 h 121"/>
                <a:gd name="T14" fmla="*/ 18 w 77"/>
                <a:gd name="T15" fmla="*/ 64 h 121"/>
                <a:gd name="T16" fmla="*/ 19 w 77"/>
                <a:gd name="T17" fmla="*/ 84 h 121"/>
                <a:gd name="T18" fmla="*/ 24 w 77"/>
                <a:gd name="T19" fmla="*/ 102 h 121"/>
                <a:gd name="T20" fmla="*/ 26 w 77"/>
                <a:gd name="T21" fmla="*/ 108 h 121"/>
                <a:gd name="T22" fmla="*/ 29 w 77"/>
                <a:gd name="T23" fmla="*/ 111 h 121"/>
                <a:gd name="T24" fmla="*/ 34 w 77"/>
                <a:gd name="T25" fmla="*/ 114 h 121"/>
                <a:gd name="T26" fmla="*/ 38 w 77"/>
                <a:gd name="T27" fmla="*/ 114 h 121"/>
                <a:gd name="T28" fmla="*/ 43 w 77"/>
                <a:gd name="T29" fmla="*/ 114 h 121"/>
                <a:gd name="T30" fmla="*/ 48 w 77"/>
                <a:gd name="T31" fmla="*/ 111 h 121"/>
                <a:gd name="T32" fmla="*/ 51 w 77"/>
                <a:gd name="T33" fmla="*/ 108 h 121"/>
                <a:gd name="T34" fmla="*/ 53 w 77"/>
                <a:gd name="T35" fmla="*/ 103 h 121"/>
                <a:gd name="T36" fmla="*/ 56 w 77"/>
                <a:gd name="T37" fmla="*/ 97 h 121"/>
                <a:gd name="T38" fmla="*/ 57 w 77"/>
                <a:gd name="T39" fmla="*/ 80 h 121"/>
                <a:gd name="T40" fmla="*/ 59 w 77"/>
                <a:gd name="T41" fmla="*/ 56 h 121"/>
                <a:gd name="T42" fmla="*/ 57 w 77"/>
                <a:gd name="T43" fmla="*/ 37 h 121"/>
                <a:gd name="T44" fmla="*/ 54 w 77"/>
                <a:gd name="T45" fmla="*/ 22 h 121"/>
                <a:gd name="T46" fmla="*/ 53 w 77"/>
                <a:gd name="T47" fmla="*/ 16 h 121"/>
                <a:gd name="T48" fmla="*/ 50 w 77"/>
                <a:gd name="T49" fmla="*/ 11 h 121"/>
                <a:gd name="T50" fmla="*/ 46 w 77"/>
                <a:gd name="T51" fmla="*/ 8 h 121"/>
                <a:gd name="T52" fmla="*/ 43 w 77"/>
                <a:gd name="T53" fmla="*/ 6 h 121"/>
                <a:gd name="T54" fmla="*/ 38 w 77"/>
                <a:gd name="T55" fmla="*/ 5 h 121"/>
                <a:gd name="T56" fmla="*/ 38 w 77"/>
                <a:gd name="T57" fmla="*/ 0 h 121"/>
                <a:gd name="T58" fmla="*/ 45 w 77"/>
                <a:gd name="T59" fmla="*/ 0 h 121"/>
                <a:gd name="T60" fmla="*/ 51 w 77"/>
                <a:gd name="T61" fmla="*/ 3 h 121"/>
                <a:gd name="T62" fmla="*/ 57 w 77"/>
                <a:gd name="T63" fmla="*/ 8 h 121"/>
                <a:gd name="T64" fmla="*/ 62 w 77"/>
                <a:gd name="T65" fmla="*/ 13 h 121"/>
                <a:gd name="T66" fmla="*/ 70 w 77"/>
                <a:gd name="T67" fmla="*/ 26 h 121"/>
                <a:gd name="T68" fmla="*/ 75 w 77"/>
                <a:gd name="T69" fmla="*/ 41 h 121"/>
                <a:gd name="T70" fmla="*/ 77 w 77"/>
                <a:gd name="T71" fmla="*/ 59 h 121"/>
                <a:gd name="T72" fmla="*/ 75 w 77"/>
                <a:gd name="T73" fmla="*/ 78 h 121"/>
                <a:gd name="T74" fmla="*/ 70 w 77"/>
                <a:gd name="T75" fmla="*/ 94 h 121"/>
                <a:gd name="T76" fmla="*/ 65 w 77"/>
                <a:gd name="T77" fmla="*/ 102 h 121"/>
                <a:gd name="T78" fmla="*/ 61 w 77"/>
                <a:gd name="T79" fmla="*/ 108 h 121"/>
                <a:gd name="T80" fmla="*/ 56 w 77"/>
                <a:gd name="T81" fmla="*/ 114 h 121"/>
                <a:gd name="T82" fmla="*/ 50 w 77"/>
                <a:gd name="T83" fmla="*/ 118 h 121"/>
                <a:gd name="T84" fmla="*/ 43 w 77"/>
                <a:gd name="T85" fmla="*/ 119 h 121"/>
                <a:gd name="T86" fmla="*/ 38 w 77"/>
                <a:gd name="T87" fmla="*/ 121 h 121"/>
                <a:gd name="T88" fmla="*/ 27 w 77"/>
                <a:gd name="T89" fmla="*/ 118 h 121"/>
                <a:gd name="T90" fmla="*/ 18 w 77"/>
                <a:gd name="T91" fmla="*/ 111 h 121"/>
                <a:gd name="T92" fmla="*/ 10 w 77"/>
                <a:gd name="T93" fmla="*/ 100 h 121"/>
                <a:gd name="T94" fmla="*/ 3 w 77"/>
                <a:gd name="T95" fmla="*/ 83 h 121"/>
                <a:gd name="T96" fmla="*/ 0 w 77"/>
                <a:gd name="T97" fmla="*/ 60 h 121"/>
                <a:gd name="T98" fmla="*/ 2 w 77"/>
                <a:gd name="T99" fmla="*/ 43 h 121"/>
                <a:gd name="T100" fmla="*/ 7 w 77"/>
                <a:gd name="T101" fmla="*/ 27 h 121"/>
                <a:gd name="T102" fmla="*/ 11 w 77"/>
                <a:gd name="T103" fmla="*/ 18 h 121"/>
                <a:gd name="T104" fmla="*/ 16 w 77"/>
                <a:gd name="T105" fmla="*/ 11 h 121"/>
                <a:gd name="T106" fmla="*/ 23 w 77"/>
                <a:gd name="T107" fmla="*/ 5 h 121"/>
                <a:gd name="T108" fmla="*/ 27 w 77"/>
                <a:gd name="T109" fmla="*/ 2 h 121"/>
                <a:gd name="T110" fmla="*/ 34 w 77"/>
                <a:gd name="T111" fmla="*/ 0 h 121"/>
                <a:gd name="T112" fmla="*/ 38 w 77"/>
                <a:gd name="T1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21">
                  <a:moveTo>
                    <a:pt x="38" y="5"/>
                  </a:moveTo>
                  <a:lnTo>
                    <a:pt x="35" y="6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4" y="16"/>
                  </a:lnTo>
                  <a:lnTo>
                    <a:pt x="23" y="24"/>
                  </a:lnTo>
                  <a:lnTo>
                    <a:pt x="19" y="33"/>
                  </a:lnTo>
                  <a:lnTo>
                    <a:pt x="18" y="64"/>
                  </a:lnTo>
                  <a:lnTo>
                    <a:pt x="19" y="84"/>
                  </a:lnTo>
                  <a:lnTo>
                    <a:pt x="24" y="102"/>
                  </a:lnTo>
                  <a:lnTo>
                    <a:pt x="26" y="108"/>
                  </a:lnTo>
                  <a:lnTo>
                    <a:pt x="29" y="111"/>
                  </a:lnTo>
                  <a:lnTo>
                    <a:pt x="34" y="114"/>
                  </a:lnTo>
                  <a:lnTo>
                    <a:pt x="38" y="114"/>
                  </a:lnTo>
                  <a:lnTo>
                    <a:pt x="43" y="114"/>
                  </a:lnTo>
                  <a:lnTo>
                    <a:pt x="48" y="111"/>
                  </a:lnTo>
                  <a:lnTo>
                    <a:pt x="51" y="108"/>
                  </a:lnTo>
                  <a:lnTo>
                    <a:pt x="53" y="103"/>
                  </a:lnTo>
                  <a:lnTo>
                    <a:pt x="56" y="97"/>
                  </a:lnTo>
                  <a:lnTo>
                    <a:pt x="57" y="80"/>
                  </a:lnTo>
                  <a:lnTo>
                    <a:pt x="59" y="56"/>
                  </a:lnTo>
                  <a:lnTo>
                    <a:pt x="57" y="37"/>
                  </a:lnTo>
                  <a:lnTo>
                    <a:pt x="54" y="22"/>
                  </a:lnTo>
                  <a:lnTo>
                    <a:pt x="53" y="16"/>
                  </a:lnTo>
                  <a:lnTo>
                    <a:pt x="50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38" y="5"/>
                  </a:lnTo>
                  <a:close/>
                  <a:moveTo>
                    <a:pt x="38" y="0"/>
                  </a:moveTo>
                  <a:lnTo>
                    <a:pt x="45" y="0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62" y="13"/>
                  </a:lnTo>
                  <a:lnTo>
                    <a:pt x="70" y="26"/>
                  </a:lnTo>
                  <a:lnTo>
                    <a:pt x="75" y="41"/>
                  </a:lnTo>
                  <a:lnTo>
                    <a:pt x="77" y="59"/>
                  </a:lnTo>
                  <a:lnTo>
                    <a:pt x="75" y="78"/>
                  </a:lnTo>
                  <a:lnTo>
                    <a:pt x="70" y="94"/>
                  </a:lnTo>
                  <a:lnTo>
                    <a:pt x="65" y="102"/>
                  </a:lnTo>
                  <a:lnTo>
                    <a:pt x="61" y="108"/>
                  </a:lnTo>
                  <a:lnTo>
                    <a:pt x="56" y="114"/>
                  </a:lnTo>
                  <a:lnTo>
                    <a:pt x="50" y="118"/>
                  </a:lnTo>
                  <a:lnTo>
                    <a:pt x="43" y="119"/>
                  </a:lnTo>
                  <a:lnTo>
                    <a:pt x="38" y="121"/>
                  </a:lnTo>
                  <a:lnTo>
                    <a:pt x="27" y="118"/>
                  </a:lnTo>
                  <a:lnTo>
                    <a:pt x="18" y="111"/>
                  </a:lnTo>
                  <a:lnTo>
                    <a:pt x="10" y="100"/>
                  </a:lnTo>
                  <a:lnTo>
                    <a:pt x="3" y="83"/>
                  </a:lnTo>
                  <a:lnTo>
                    <a:pt x="0" y="60"/>
                  </a:lnTo>
                  <a:lnTo>
                    <a:pt x="2" y="43"/>
                  </a:lnTo>
                  <a:lnTo>
                    <a:pt x="7" y="27"/>
                  </a:lnTo>
                  <a:lnTo>
                    <a:pt x="11" y="18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1" name="Freeform 6362"/>
            <p:cNvSpPr>
              <a:spLocks noEditPoints="1"/>
            </p:cNvSpPr>
            <p:nvPr/>
          </p:nvSpPr>
          <p:spPr bwMode="auto">
            <a:xfrm>
              <a:off x="12271" y="16151"/>
              <a:ext cx="27" cy="26"/>
            </a:xfrm>
            <a:custGeom>
              <a:avLst/>
              <a:gdLst>
                <a:gd name="T0" fmla="*/ 27 w 52"/>
                <a:gd name="T1" fmla="*/ 6 h 53"/>
                <a:gd name="T2" fmla="*/ 20 w 52"/>
                <a:gd name="T3" fmla="*/ 8 h 53"/>
                <a:gd name="T4" fmla="*/ 17 w 52"/>
                <a:gd name="T5" fmla="*/ 10 h 53"/>
                <a:gd name="T6" fmla="*/ 13 w 52"/>
                <a:gd name="T7" fmla="*/ 13 h 53"/>
                <a:gd name="T8" fmla="*/ 9 w 52"/>
                <a:gd name="T9" fmla="*/ 16 h 53"/>
                <a:gd name="T10" fmla="*/ 8 w 52"/>
                <a:gd name="T11" fmla="*/ 21 h 53"/>
                <a:gd name="T12" fmla="*/ 6 w 52"/>
                <a:gd name="T13" fmla="*/ 26 h 53"/>
                <a:gd name="T14" fmla="*/ 8 w 52"/>
                <a:gd name="T15" fmla="*/ 30 h 53"/>
                <a:gd name="T16" fmla="*/ 9 w 52"/>
                <a:gd name="T17" fmla="*/ 35 h 53"/>
                <a:gd name="T18" fmla="*/ 13 w 52"/>
                <a:gd name="T19" fmla="*/ 40 h 53"/>
                <a:gd name="T20" fmla="*/ 17 w 52"/>
                <a:gd name="T21" fmla="*/ 43 h 53"/>
                <a:gd name="T22" fmla="*/ 20 w 52"/>
                <a:gd name="T23" fmla="*/ 45 h 53"/>
                <a:gd name="T24" fmla="*/ 27 w 52"/>
                <a:gd name="T25" fmla="*/ 45 h 53"/>
                <a:gd name="T26" fmla="*/ 32 w 52"/>
                <a:gd name="T27" fmla="*/ 45 h 53"/>
                <a:gd name="T28" fmla="*/ 36 w 52"/>
                <a:gd name="T29" fmla="*/ 43 h 53"/>
                <a:gd name="T30" fmla="*/ 40 w 52"/>
                <a:gd name="T31" fmla="*/ 40 h 53"/>
                <a:gd name="T32" fmla="*/ 43 w 52"/>
                <a:gd name="T33" fmla="*/ 35 h 53"/>
                <a:gd name="T34" fmla="*/ 44 w 52"/>
                <a:gd name="T35" fmla="*/ 30 h 53"/>
                <a:gd name="T36" fmla="*/ 46 w 52"/>
                <a:gd name="T37" fmla="*/ 26 h 53"/>
                <a:gd name="T38" fmla="*/ 44 w 52"/>
                <a:gd name="T39" fmla="*/ 21 h 53"/>
                <a:gd name="T40" fmla="*/ 43 w 52"/>
                <a:gd name="T41" fmla="*/ 16 h 53"/>
                <a:gd name="T42" fmla="*/ 40 w 52"/>
                <a:gd name="T43" fmla="*/ 13 h 53"/>
                <a:gd name="T44" fmla="*/ 36 w 52"/>
                <a:gd name="T45" fmla="*/ 10 h 53"/>
                <a:gd name="T46" fmla="*/ 32 w 52"/>
                <a:gd name="T47" fmla="*/ 8 h 53"/>
                <a:gd name="T48" fmla="*/ 27 w 52"/>
                <a:gd name="T49" fmla="*/ 6 h 53"/>
                <a:gd name="T50" fmla="*/ 27 w 52"/>
                <a:gd name="T51" fmla="*/ 0 h 53"/>
                <a:gd name="T52" fmla="*/ 33 w 52"/>
                <a:gd name="T53" fmla="*/ 0 h 53"/>
                <a:gd name="T54" fmla="*/ 40 w 52"/>
                <a:gd name="T55" fmla="*/ 3 h 53"/>
                <a:gd name="T56" fmla="*/ 44 w 52"/>
                <a:gd name="T57" fmla="*/ 8 h 53"/>
                <a:gd name="T58" fmla="*/ 49 w 52"/>
                <a:gd name="T59" fmla="*/ 13 h 53"/>
                <a:gd name="T60" fmla="*/ 52 w 52"/>
                <a:gd name="T61" fmla="*/ 19 h 53"/>
                <a:gd name="T62" fmla="*/ 52 w 52"/>
                <a:gd name="T63" fmla="*/ 26 h 53"/>
                <a:gd name="T64" fmla="*/ 52 w 52"/>
                <a:gd name="T65" fmla="*/ 33 h 53"/>
                <a:gd name="T66" fmla="*/ 49 w 52"/>
                <a:gd name="T67" fmla="*/ 40 h 53"/>
                <a:gd name="T68" fmla="*/ 44 w 52"/>
                <a:gd name="T69" fmla="*/ 45 h 53"/>
                <a:gd name="T70" fmla="*/ 40 w 52"/>
                <a:gd name="T71" fmla="*/ 49 h 53"/>
                <a:gd name="T72" fmla="*/ 33 w 52"/>
                <a:gd name="T73" fmla="*/ 51 h 53"/>
                <a:gd name="T74" fmla="*/ 27 w 52"/>
                <a:gd name="T75" fmla="*/ 53 h 53"/>
                <a:gd name="T76" fmla="*/ 19 w 52"/>
                <a:gd name="T77" fmla="*/ 51 h 53"/>
                <a:gd name="T78" fmla="*/ 13 w 52"/>
                <a:gd name="T79" fmla="*/ 49 h 53"/>
                <a:gd name="T80" fmla="*/ 8 w 52"/>
                <a:gd name="T81" fmla="*/ 45 h 53"/>
                <a:gd name="T82" fmla="*/ 3 w 52"/>
                <a:gd name="T83" fmla="*/ 40 h 53"/>
                <a:gd name="T84" fmla="*/ 1 w 52"/>
                <a:gd name="T85" fmla="*/ 33 h 53"/>
                <a:gd name="T86" fmla="*/ 0 w 52"/>
                <a:gd name="T87" fmla="*/ 26 h 53"/>
                <a:gd name="T88" fmla="*/ 1 w 52"/>
                <a:gd name="T89" fmla="*/ 19 h 53"/>
                <a:gd name="T90" fmla="*/ 3 w 52"/>
                <a:gd name="T91" fmla="*/ 13 h 53"/>
                <a:gd name="T92" fmla="*/ 8 w 52"/>
                <a:gd name="T93" fmla="*/ 8 h 53"/>
                <a:gd name="T94" fmla="*/ 13 w 52"/>
                <a:gd name="T95" fmla="*/ 3 h 53"/>
                <a:gd name="T96" fmla="*/ 19 w 52"/>
                <a:gd name="T97" fmla="*/ 0 h 53"/>
                <a:gd name="T98" fmla="*/ 27 w 52"/>
                <a:gd name="T9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53">
                  <a:moveTo>
                    <a:pt x="27" y="6"/>
                  </a:moveTo>
                  <a:lnTo>
                    <a:pt x="20" y="8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9" y="16"/>
                  </a:lnTo>
                  <a:lnTo>
                    <a:pt x="8" y="21"/>
                  </a:lnTo>
                  <a:lnTo>
                    <a:pt x="6" y="26"/>
                  </a:lnTo>
                  <a:lnTo>
                    <a:pt x="8" y="30"/>
                  </a:lnTo>
                  <a:lnTo>
                    <a:pt x="9" y="35"/>
                  </a:lnTo>
                  <a:lnTo>
                    <a:pt x="13" y="40"/>
                  </a:lnTo>
                  <a:lnTo>
                    <a:pt x="17" y="43"/>
                  </a:lnTo>
                  <a:lnTo>
                    <a:pt x="20" y="45"/>
                  </a:lnTo>
                  <a:lnTo>
                    <a:pt x="27" y="45"/>
                  </a:lnTo>
                  <a:lnTo>
                    <a:pt x="32" y="45"/>
                  </a:lnTo>
                  <a:lnTo>
                    <a:pt x="36" y="43"/>
                  </a:lnTo>
                  <a:lnTo>
                    <a:pt x="40" y="40"/>
                  </a:lnTo>
                  <a:lnTo>
                    <a:pt x="43" y="35"/>
                  </a:lnTo>
                  <a:lnTo>
                    <a:pt x="44" y="30"/>
                  </a:lnTo>
                  <a:lnTo>
                    <a:pt x="46" y="26"/>
                  </a:lnTo>
                  <a:lnTo>
                    <a:pt x="44" y="21"/>
                  </a:lnTo>
                  <a:lnTo>
                    <a:pt x="43" y="16"/>
                  </a:lnTo>
                  <a:lnTo>
                    <a:pt x="40" y="13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7" y="6"/>
                  </a:lnTo>
                  <a:close/>
                  <a:moveTo>
                    <a:pt x="27" y="0"/>
                  </a:moveTo>
                  <a:lnTo>
                    <a:pt x="33" y="0"/>
                  </a:lnTo>
                  <a:lnTo>
                    <a:pt x="40" y="3"/>
                  </a:lnTo>
                  <a:lnTo>
                    <a:pt x="44" y="8"/>
                  </a:lnTo>
                  <a:lnTo>
                    <a:pt x="49" y="13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2" y="33"/>
                  </a:lnTo>
                  <a:lnTo>
                    <a:pt x="49" y="40"/>
                  </a:lnTo>
                  <a:lnTo>
                    <a:pt x="44" y="45"/>
                  </a:lnTo>
                  <a:lnTo>
                    <a:pt x="40" y="49"/>
                  </a:lnTo>
                  <a:lnTo>
                    <a:pt x="33" y="51"/>
                  </a:lnTo>
                  <a:lnTo>
                    <a:pt x="27" y="53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8" y="45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3" y="13"/>
                  </a:lnTo>
                  <a:lnTo>
                    <a:pt x="8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2" name="Freeform 6363"/>
            <p:cNvSpPr>
              <a:spLocks/>
            </p:cNvSpPr>
            <p:nvPr/>
          </p:nvSpPr>
          <p:spPr bwMode="auto">
            <a:xfrm>
              <a:off x="12309" y="16267"/>
              <a:ext cx="53" cy="62"/>
            </a:xfrm>
            <a:custGeom>
              <a:avLst/>
              <a:gdLst>
                <a:gd name="T0" fmla="*/ 61 w 107"/>
                <a:gd name="T1" fmla="*/ 0 h 122"/>
                <a:gd name="T2" fmla="*/ 69 w 107"/>
                <a:gd name="T3" fmla="*/ 0 h 122"/>
                <a:gd name="T4" fmla="*/ 77 w 107"/>
                <a:gd name="T5" fmla="*/ 3 h 122"/>
                <a:gd name="T6" fmla="*/ 85 w 107"/>
                <a:gd name="T7" fmla="*/ 6 h 122"/>
                <a:gd name="T8" fmla="*/ 88 w 107"/>
                <a:gd name="T9" fmla="*/ 8 h 122"/>
                <a:gd name="T10" fmla="*/ 91 w 107"/>
                <a:gd name="T11" fmla="*/ 8 h 122"/>
                <a:gd name="T12" fmla="*/ 93 w 107"/>
                <a:gd name="T13" fmla="*/ 8 h 122"/>
                <a:gd name="T14" fmla="*/ 94 w 107"/>
                <a:gd name="T15" fmla="*/ 6 h 122"/>
                <a:gd name="T16" fmla="*/ 97 w 107"/>
                <a:gd name="T17" fmla="*/ 3 h 122"/>
                <a:gd name="T18" fmla="*/ 97 w 107"/>
                <a:gd name="T19" fmla="*/ 0 h 122"/>
                <a:gd name="T20" fmla="*/ 101 w 107"/>
                <a:gd name="T21" fmla="*/ 0 h 122"/>
                <a:gd name="T22" fmla="*/ 104 w 107"/>
                <a:gd name="T23" fmla="*/ 39 h 122"/>
                <a:gd name="T24" fmla="*/ 101 w 107"/>
                <a:gd name="T25" fmla="*/ 39 h 122"/>
                <a:gd name="T26" fmla="*/ 94 w 107"/>
                <a:gd name="T27" fmla="*/ 24 h 122"/>
                <a:gd name="T28" fmla="*/ 86 w 107"/>
                <a:gd name="T29" fmla="*/ 14 h 122"/>
                <a:gd name="T30" fmla="*/ 78 w 107"/>
                <a:gd name="T31" fmla="*/ 9 h 122"/>
                <a:gd name="T32" fmla="*/ 70 w 107"/>
                <a:gd name="T33" fmla="*/ 6 h 122"/>
                <a:gd name="T34" fmla="*/ 62 w 107"/>
                <a:gd name="T35" fmla="*/ 6 h 122"/>
                <a:gd name="T36" fmla="*/ 55 w 107"/>
                <a:gd name="T37" fmla="*/ 6 h 122"/>
                <a:gd name="T38" fmla="*/ 47 w 107"/>
                <a:gd name="T39" fmla="*/ 8 h 122"/>
                <a:gd name="T40" fmla="*/ 40 w 107"/>
                <a:gd name="T41" fmla="*/ 12 h 122"/>
                <a:gd name="T42" fmla="*/ 35 w 107"/>
                <a:gd name="T43" fmla="*/ 17 h 122"/>
                <a:gd name="T44" fmla="*/ 31 w 107"/>
                <a:gd name="T45" fmla="*/ 22 h 122"/>
                <a:gd name="T46" fmla="*/ 26 w 107"/>
                <a:gd name="T47" fmla="*/ 30 h 122"/>
                <a:gd name="T48" fmla="*/ 21 w 107"/>
                <a:gd name="T49" fmla="*/ 44 h 122"/>
                <a:gd name="T50" fmla="*/ 21 w 107"/>
                <a:gd name="T51" fmla="*/ 63 h 122"/>
                <a:gd name="T52" fmla="*/ 21 w 107"/>
                <a:gd name="T53" fmla="*/ 78 h 122"/>
                <a:gd name="T54" fmla="*/ 26 w 107"/>
                <a:gd name="T55" fmla="*/ 90 h 122"/>
                <a:gd name="T56" fmla="*/ 29 w 107"/>
                <a:gd name="T57" fmla="*/ 97 h 122"/>
                <a:gd name="T58" fmla="*/ 35 w 107"/>
                <a:gd name="T59" fmla="*/ 103 h 122"/>
                <a:gd name="T60" fmla="*/ 40 w 107"/>
                <a:gd name="T61" fmla="*/ 108 h 122"/>
                <a:gd name="T62" fmla="*/ 48 w 107"/>
                <a:gd name="T63" fmla="*/ 111 h 122"/>
                <a:gd name="T64" fmla="*/ 56 w 107"/>
                <a:gd name="T65" fmla="*/ 113 h 122"/>
                <a:gd name="T66" fmla="*/ 64 w 107"/>
                <a:gd name="T67" fmla="*/ 114 h 122"/>
                <a:gd name="T68" fmla="*/ 72 w 107"/>
                <a:gd name="T69" fmla="*/ 114 h 122"/>
                <a:gd name="T70" fmla="*/ 78 w 107"/>
                <a:gd name="T71" fmla="*/ 113 h 122"/>
                <a:gd name="T72" fmla="*/ 85 w 107"/>
                <a:gd name="T73" fmla="*/ 109 h 122"/>
                <a:gd name="T74" fmla="*/ 91 w 107"/>
                <a:gd name="T75" fmla="*/ 105 h 122"/>
                <a:gd name="T76" fmla="*/ 97 w 107"/>
                <a:gd name="T77" fmla="*/ 98 h 122"/>
                <a:gd name="T78" fmla="*/ 104 w 107"/>
                <a:gd name="T79" fmla="*/ 90 h 122"/>
                <a:gd name="T80" fmla="*/ 107 w 107"/>
                <a:gd name="T81" fmla="*/ 92 h 122"/>
                <a:gd name="T82" fmla="*/ 101 w 107"/>
                <a:gd name="T83" fmla="*/ 101 h 122"/>
                <a:gd name="T84" fmla="*/ 93 w 107"/>
                <a:gd name="T85" fmla="*/ 109 h 122"/>
                <a:gd name="T86" fmla="*/ 86 w 107"/>
                <a:gd name="T87" fmla="*/ 114 h 122"/>
                <a:gd name="T88" fmla="*/ 74 w 107"/>
                <a:gd name="T89" fmla="*/ 120 h 122"/>
                <a:gd name="T90" fmla="*/ 58 w 107"/>
                <a:gd name="T91" fmla="*/ 122 h 122"/>
                <a:gd name="T92" fmla="*/ 40 w 107"/>
                <a:gd name="T93" fmla="*/ 119 h 122"/>
                <a:gd name="T94" fmla="*/ 24 w 107"/>
                <a:gd name="T95" fmla="*/ 113 h 122"/>
                <a:gd name="T96" fmla="*/ 13 w 107"/>
                <a:gd name="T97" fmla="*/ 100 h 122"/>
                <a:gd name="T98" fmla="*/ 4 w 107"/>
                <a:gd name="T99" fmla="*/ 82 h 122"/>
                <a:gd name="T100" fmla="*/ 0 w 107"/>
                <a:gd name="T101" fmla="*/ 62 h 122"/>
                <a:gd name="T102" fmla="*/ 2 w 107"/>
                <a:gd name="T103" fmla="*/ 46 h 122"/>
                <a:gd name="T104" fmla="*/ 8 w 107"/>
                <a:gd name="T105" fmla="*/ 30 h 122"/>
                <a:gd name="T106" fmla="*/ 15 w 107"/>
                <a:gd name="T107" fmla="*/ 22 h 122"/>
                <a:gd name="T108" fmla="*/ 21 w 107"/>
                <a:gd name="T109" fmla="*/ 14 h 122"/>
                <a:gd name="T110" fmla="*/ 31 w 107"/>
                <a:gd name="T111" fmla="*/ 8 h 122"/>
                <a:gd name="T112" fmla="*/ 45 w 107"/>
                <a:gd name="T113" fmla="*/ 1 h 122"/>
                <a:gd name="T114" fmla="*/ 61 w 107"/>
                <a:gd name="T1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122">
                  <a:moveTo>
                    <a:pt x="61" y="0"/>
                  </a:moveTo>
                  <a:lnTo>
                    <a:pt x="69" y="0"/>
                  </a:lnTo>
                  <a:lnTo>
                    <a:pt x="77" y="3"/>
                  </a:lnTo>
                  <a:lnTo>
                    <a:pt x="85" y="6"/>
                  </a:lnTo>
                  <a:lnTo>
                    <a:pt x="88" y="8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4" y="6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4" y="39"/>
                  </a:lnTo>
                  <a:lnTo>
                    <a:pt x="101" y="39"/>
                  </a:lnTo>
                  <a:lnTo>
                    <a:pt x="94" y="24"/>
                  </a:lnTo>
                  <a:lnTo>
                    <a:pt x="86" y="14"/>
                  </a:lnTo>
                  <a:lnTo>
                    <a:pt x="78" y="9"/>
                  </a:lnTo>
                  <a:lnTo>
                    <a:pt x="70" y="6"/>
                  </a:lnTo>
                  <a:lnTo>
                    <a:pt x="62" y="6"/>
                  </a:lnTo>
                  <a:lnTo>
                    <a:pt x="55" y="6"/>
                  </a:lnTo>
                  <a:lnTo>
                    <a:pt x="47" y="8"/>
                  </a:lnTo>
                  <a:lnTo>
                    <a:pt x="40" y="12"/>
                  </a:lnTo>
                  <a:lnTo>
                    <a:pt x="35" y="17"/>
                  </a:lnTo>
                  <a:lnTo>
                    <a:pt x="31" y="22"/>
                  </a:lnTo>
                  <a:lnTo>
                    <a:pt x="26" y="30"/>
                  </a:lnTo>
                  <a:lnTo>
                    <a:pt x="21" y="44"/>
                  </a:lnTo>
                  <a:lnTo>
                    <a:pt x="21" y="63"/>
                  </a:lnTo>
                  <a:lnTo>
                    <a:pt x="21" y="78"/>
                  </a:lnTo>
                  <a:lnTo>
                    <a:pt x="26" y="90"/>
                  </a:lnTo>
                  <a:lnTo>
                    <a:pt x="29" y="97"/>
                  </a:lnTo>
                  <a:lnTo>
                    <a:pt x="35" y="103"/>
                  </a:lnTo>
                  <a:lnTo>
                    <a:pt x="40" y="108"/>
                  </a:lnTo>
                  <a:lnTo>
                    <a:pt x="48" y="111"/>
                  </a:lnTo>
                  <a:lnTo>
                    <a:pt x="56" y="113"/>
                  </a:lnTo>
                  <a:lnTo>
                    <a:pt x="64" y="114"/>
                  </a:lnTo>
                  <a:lnTo>
                    <a:pt x="72" y="114"/>
                  </a:lnTo>
                  <a:lnTo>
                    <a:pt x="78" y="113"/>
                  </a:lnTo>
                  <a:lnTo>
                    <a:pt x="85" y="109"/>
                  </a:lnTo>
                  <a:lnTo>
                    <a:pt x="91" y="105"/>
                  </a:lnTo>
                  <a:lnTo>
                    <a:pt x="97" y="98"/>
                  </a:lnTo>
                  <a:lnTo>
                    <a:pt x="104" y="90"/>
                  </a:lnTo>
                  <a:lnTo>
                    <a:pt x="107" y="92"/>
                  </a:lnTo>
                  <a:lnTo>
                    <a:pt x="101" y="101"/>
                  </a:lnTo>
                  <a:lnTo>
                    <a:pt x="93" y="109"/>
                  </a:lnTo>
                  <a:lnTo>
                    <a:pt x="86" y="114"/>
                  </a:lnTo>
                  <a:lnTo>
                    <a:pt x="74" y="120"/>
                  </a:lnTo>
                  <a:lnTo>
                    <a:pt x="58" y="122"/>
                  </a:lnTo>
                  <a:lnTo>
                    <a:pt x="40" y="119"/>
                  </a:lnTo>
                  <a:lnTo>
                    <a:pt x="24" y="113"/>
                  </a:lnTo>
                  <a:lnTo>
                    <a:pt x="13" y="100"/>
                  </a:lnTo>
                  <a:lnTo>
                    <a:pt x="4" y="82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8" y="30"/>
                  </a:lnTo>
                  <a:lnTo>
                    <a:pt x="15" y="22"/>
                  </a:lnTo>
                  <a:lnTo>
                    <a:pt x="21" y="14"/>
                  </a:lnTo>
                  <a:lnTo>
                    <a:pt x="31" y="8"/>
                  </a:lnTo>
                  <a:lnTo>
                    <a:pt x="45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3" name="Freeform 6364"/>
            <p:cNvSpPr>
              <a:spLocks noEditPoints="1"/>
            </p:cNvSpPr>
            <p:nvPr/>
          </p:nvSpPr>
          <p:spPr bwMode="auto">
            <a:xfrm>
              <a:off x="12136" y="16267"/>
              <a:ext cx="34" cy="61"/>
            </a:xfrm>
            <a:custGeom>
              <a:avLst/>
              <a:gdLst>
                <a:gd name="T0" fmla="*/ 22 w 68"/>
                <a:gd name="T1" fmla="*/ 70 h 120"/>
                <a:gd name="T2" fmla="*/ 14 w 68"/>
                <a:gd name="T3" fmla="*/ 84 h 120"/>
                <a:gd name="T4" fmla="*/ 14 w 68"/>
                <a:gd name="T5" fmla="*/ 98 h 120"/>
                <a:gd name="T6" fmla="*/ 20 w 68"/>
                <a:gd name="T7" fmla="*/ 109 h 120"/>
                <a:gd name="T8" fmla="*/ 30 w 68"/>
                <a:gd name="T9" fmla="*/ 116 h 120"/>
                <a:gd name="T10" fmla="*/ 41 w 68"/>
                <a:gd name="T11" fmla="*/ 116 h 120"/>
                <a:gd name="T12" fmla="*/ 51 w 68"/>
                <a:gd name="T13" fmla="*/ 111 h 120"/>
                <a:gd name="T14" fmla="*/ 55 w 68"/>
                <a:gd name="T15" fmla="*/ 103 h 120"/>
                <a:gd name="T16" fmla="*/ 55 w 68"/>
                <a:gd name="T17" fmla="*/ 92 h 120"/>
                <a:gd name="T18" fmla="*/ 49 w 68"/>
                <a:gd name="T19" fmla="*/ 82 h 120"/>
                <a:gd name="T20" fmla="*/ 36 w 68"/>
                <a:gd name="T21" fmla="*/ 71 h 120"/>
                <a:gd name="T22" fmla="*/ 35 w 68"/>
                <a:gd name="T23" fmla="*/ 4 h 120"/>
                <a:gd name="T24" fmla="*/ 23 w 68"/>
                <a:gd name="T25" fmla="*/ 8 h 120"/>
                <a:gd name="T26" fmla="*/ 17 w 68"/>
                <a:gd name="T27" fmla="*/ 14 h 120"/>
                <a:gd name="T28" fmla="*/ 14 w 68"/>
                <a:gd name="T29" fmla="*/ 22 h 120"/>
                <a:gd name="T30" fmla="*/ 17 w 68"/>
                <a:gd name="T31" fmla="*/ 31 h 120"/>
                <a:gd name="T32" fmla="*/ 23 w 68"/>
                <a:gd name="T33" fmla="*/ 39 h 120"/>
                <a:gd name="T34" fmla="*/ 44 w 68"/>
                <a:gd name="T35" fmla="*/ 46 h 120"/>
                <a:gd name="T36" fmla="*/ 51 w 68"/>
                <a:gd name="T37" fmla="*/ 36 h 120"/>
                <a:gd name="T38" fmla="*/ 54 w 68"/>
                <a:gd name="T39" fmla="*/ 24 h 120"/>
                <a:gd name="T40" fmla="*/ 51 w 68"/>
                <a:gd name="T41" fmla="*/ 14 h 120"/>
                <a:gd name="T42" fmla="*/ 44 w 68"/>
                <a:gd name="T43" fmla="*/ 8 h 120"/>
                <a:gd name="T44" fmla="*/ 35 w 68"/>
                <a:gd name="T45" fmla="*/ 4 h 120"/>
                <a:gd name="T46" fmla="*/ 43 w 68"/>
                <a:gd name="T47" fmla="*/ 1 h 120"/>
                <a:gd name="T48" fmla="*/ 57 w 68"/>
                <a:gd name="T49" fmla="*/ 8 h 120"/>
                <a:gd name="T50" fmla="*/ 65 w 68"/>
                <a:gd name="T51" fmla="*/ 19 h 120"/>
                <a:gd name="T52" fmla="*/ 65 w 68"/>
                <a:gd name="T53" fmla="*/ 31 h 120"/>
                <a:gd name="T54" fmla="*/ 57 w 68"/>
                <a:gd name="T55" fmla="*/ 43 h 120"/>
                <a:gd name="T56" fmla="*/ 41 w 68"/>
                <a:gd name="T57" fmla="*/ 54 h 120"/>
                <a:gd name="T58" fmla="*/ 54 w 68"/>
                <a:gd name="T59" fmla="*/ 65 h 120"/>
                <a:gd name="T60" fmla="*/ 62 w 68"/>
                <a:gd name="T61" fmla="*/ 73 h 120"/>
                <a:gd name="T62" fmla="*/ 68 w 68"/>
                <a:gd name="T63" fmla="*/ 86 h 120"/>
                <a:gd name="T64" fmla="*/ 68 w 68"/>
                <a:gd name="T65" fmla="*/ 98 h 120"/>
                <a:gd name="T66" fmla="*/ 58 w 68"/>
                <a:gd name="T67" fmla="*/ 113 h 120"/>
                <a:gd name="T68" fmla="*/ 47 w 68"/>
                <a:gd name="T69" fmla="*/ 119 h 120"/>
                <a:gd name="T70" fmla="*/ 35 w 68"/>
                <a:gd name="T71" fmla="*/ 120 h 120"/>
                <a:gd name="T72" fmla="*/ 8 w 68"/>
                <a:gd name="T73" fmla="*/ 111 h 120"/>
                <a:gd name="T74" fmla="*/ 1 w 68"/>
                <a:gd name="T75" fmla="*/ 98 h 120"/>
                <a:gd name="T76" fmla="*/ 1 w 68"/>
                <a:gd name="T77" fmla="*/ 84 h 120"/>
                <a:gd name="T78" fmla="*/ 9 w 68"/>
                <a:gd name="T79" fmla="*/ 71 h 120"/>
                <a:gd name="T80" fmla="*/ 23 w 68"/>
                <a:gd name="T81" fmla="*/ 60 h 120"/>
                <a:gd name="T82" fmla="*/ 12 w 68"/>
                <a:gd name="T83" fmla="*/ 51 h 120"/>
                <a:gd name="T84" fmla="*/ 6 w 68"/>
                <a:gd name="T85" fmla="*/ 43 h 120"/>
                <a:gd name="T86" fmla="*/ 1 w 68"/>
                <a:gd name="T87" fmla="*/ 28 h 120"/>
                <a:gd name="T88" fmla="*/ 6 w 68"/>
                <a:gd name="T89" fmla="*/ 14 h 120"/>
                <a:gd name="T90" fmla="*/ 16 w 68"/>
                <a:gd name="T91" fmla="*/ 4 h 120"/>
                <a:gd name="T92" fmla="*/ 27 w 68"/>
                <a:gd name="T93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120">
                  <a:moveTo>
                    <a:pt x="28" y="63"/>
                  </a:moveTo>
                  <a:lnTo>
                    <a:pt x="22" y="70"/>
                  </a:lnTo>
                  <a:lnTo>
                    <a:pt x="17" y="76"/>
                  </a:lnTo>
                  <a:lnTo>
                    <a:pt x="14" y="84"/>
                  </a:lnTo>
                  <a:lnTo>
                    <a:pt x="14" y="92"/>
                  </a:lnTo>
                  <a:lnTo>
                    <a:pt x="14" y="98"/>
                  </a:lnTo>
                  <a:lnTo>
                    <a:pt x="17" y="105"/>
                  </a:lnTo>
                  <a:lnTo>
                    <a:pt x="20" y="109"/>
                  </a:lnTo>
                  <a:lnTo>
                    <a:pt x="23" y="113"/>
                  </a:lnTo>
                  <a:lnTo>
                    <a:pt x="30" y="116"/>
                  </a:lnTo>
                  <a:lnTo>
                    <a:pt x="35" y="116"/>
                  </a:lnTo>
                  <a:lnTo>
                    <a:pt x="41" y="116"/>
                  </a:lnTo>
                  <a:lnTo>
                    <a:pt x="46" y="114"/>
                  </a:lnTo>
                  <a:lnTo>
                    <a:pt x="51" y="111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7" y="98"/>
                  </a:lnTo>
                  <a:lnTo>
                    <a:pt x="55" y="92"/>
                  </a:lnTo>
                  <a:lnTo>
                    <a:pt x="52" y="87"/>
                  </a:lnTo>
                  <a:lnTo>
                    <a:pt x="49" y="82"/>
                  </a:lnTo>
                  <a:lnTo>
                    <a:pt x="44" y="76"/>
                  </a:lnTo>
                  <a:lnTo>
                    <a:pt x="36" y="71"/>
                  </a:lnTo>
                  <a:lnTo>
                    <a:pt x="28" y="63"/>
                  </a:lnTo>
                  <a:close/>
                  <a:moveTo>
                    <a:pt x="35" y="4"/>
                  </a:moveTo>
                  <a:lnTo>
                    <a:pt x="28" y="6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7" y="31"/>
                  </a:lnTo>
                  <a:lnTo>
                    <a:pt x="19" y="35"/>
                  </a:lnTo>
                  <a:lnTo>
                    <a:pt x="23" y="39"/>
                  </a:lnTo>
                  <a:lnTo>
                    <a:pt x="38" y="51"/>
                  </a:lnTo>
                  <a:lnTo>
                    <a:pt x="44" y="46"/>
                  </a:lnTo>
                  <a:lnTo>
                    <a:pt x="47" y="41"/>
                  </a:lnTo>
                  <a:lnTo>
                    <a:pt x="51" y="36"/>
                  </a:lnTo>
                  <a:lnTo>
                    <a:pt x="52" y="30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51" y="14"/>
                  </a:lnTo>
                  <a:lnTo>
                    <a:pt x="49" y="9"/>
                  </a:lnTo>
                  <a:lnTo>
                    <a:pt x="44" y="8"/>
                  </a:lnTo>
                  <a:lnTo>
                    <a:pt x="39" y="6"/>
                  </a:lnTo>
                  <a:lnTo>
                    <a:pt x="35" y="4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62" y="12"/>
                  </a:lnTo>
                  <a:lnTo>
                    <a:pt x="65" y="19"/>
                  </a:lnTo>
                  <a:lnTo>
                    <a:pt x="66" y="25"/>
                  </a:lnTo>
                  <a:lnTo>
                    <a:pt x="65" y="31"/>
                  </a:lnTo>
                  <a:lnTo>
                    <a:pt x="62" y="38"/>
                  </a:lnTo>
                  <a:lnTo>
                    <a:pt x="57" y="43"/>
                  </a:lnTo>
                  <a:lnTo>
                    <a:pt x="51" y="49"/>
                  </a:lnTo>
                  <a:lnTo>
                    <a:pt x="41" y="54"/>
                  </a:lnTo>
                  <a:lnTo>
                    <a:pt x="49" y="60"/>
                  </a:lnTo>
                  <a:lnTo>
                    <a:pt x="54" y="65"/>
                  </a:lnTo>
                  <a:lnTo>
                    <a:pt x="58" y="70"/>
                  </a:lnTo>
                  <a:lnTo>
                    <a:pt x="62" y="73"/>
                  </a:lnTo>
                  <a:lnTo>
                    <a:pt x="65" y="79"/>
                  </a:lnTo>
                  <a:lnTo>
                    <a:pt x="68" y="86"/>
                  </a:lnTo>
                  <a:lnTo>
                    <a:pt x="68" y="92"/>
                  </a:lnTo>
                  <a:lnTo>
                    <a:pt x="68" y="98"/>
                  </a:lnTo>
                  <a:lnTo>
                    <a:pt x="65" y="106"/>
                  </a:lnTo>
                  <a:lnTo>
                    <a:pt x="58" y="113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1" y="120"/>
                  </a:lnTo>
                  <a:lnTo>
                    <a:pt x="35" y="120"/>
                  </a:lnTo>
                  <a:lnTo>
                    <a:pt x="19" y="119"/>
                  </a:lnTo>
                  <a:lnTo>
                    <a:pt x="8" y="111"/>
                  </a:lnTo>
                  <a:lnTo>
                    <a:pt x="3" y="105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1" y="84"/>
                  </a:lnTo>
                  <a:lnTo>
                    <a:pt x="6" y="78"/>
                  </a:lnTo>
                  <a:lnTo>
                    <a:pt x="9" y="71"/>
                  </a:lnTo>
                  <a:lnTo>
                    <a:pt x="16" y="66"/>
                  </a:lnTo>
                  <a:lnTo>
                    <a:pt x="23" y="60"/>
                  </a:lnTo>
                  <a:lnTo>
                    <a:pt x="17" y="55"/>
                  </a:lnTo>
                  <a:lnTo>
                    <a:pt x="12" y="51"/>
                  </a:lnTo>
                  <a:lnTo>
                    <a:pt x="8" y="46"/>
                  </a:lnTo>
                  <a:lnTo>
                    <a:pt x="6" y="43"/>
                  </a:lnTo>
                  <a:lnTo>
                    <a:pt x="3" y="35"/>
                  </a:lnTo>
                  <a:lnTo>
                    <a:pt x="1" y="28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4" name="Freeform 6365"/>
            <p:cNvSpPr>
              <a:spLocks noEditPoints="1"/>
            </p:cNvSpPr>
            <p:nvPr/>
          </p:nvSpPr>
          <p:spPr bwMode="auto">
            <a:xfrm>
              <a:off x="12179" y="16267"/>
              <a:ext cx="38" cy="61"/>
            </a:xfrm>
            <a:custGeom>
              <a:avLst/>
              <a:gdLst>
                <a:gd name="T0" fmla="*/ 39 w 77"/>
                <a:gd name="T1" fmla="*/ 6 h 120"/>
                <a:gd name="T2" fmla="*/ 34 w 77"/>
                <a:gd name="T3" fmla="*/ 6 h 120"/>
                <a:gd name="T4" fmla="*/ 31 w 77"/>
                <a:gd name="T5" fmla="*/ 8 h 120"/>
                <a:gd name="T6" fmla="*/ 27 w 77"/>
                <a:gd name="T7" fmla="*/ 11 h 120"/>
                <a:gd name="T8" fmla="*/ 24 w 77"/>
                <a:gd name="T9" fmla="*/ 17 h 120"/>
                <a:gd name="T10" fmla="*/ 21 w 77"/>
                <a:gd name="T11" fmla="*/ 24 h 120"/>
                <a:gd name="T12" fmla="*/ 20 w 77"/>
                <a:gd name="T13" fmla="*/ 33 h 120"/>
                <a:gd name="T14" fmla="*/ 16 w 77"/>
                <a:gd name="T15" fmla="*/ 63 h 120"/>
                <a:gd name="T16" fmla="*/ 18 w 77"/>
                <a:gd name="T17" fmla="*/ 86 h 120"/>
                <a:gd name="T18" fmla="*/ 23 w 77"/>
                <a:gd name="T19" fmla="*/ 103 h 120"/>
                <a:gd name="T20" fmla="*/ 26 w 77"/>
                <a:gd name="T21" fmla="*/ 108 h 120"/>
                <a:gd name="T22" fmla="*/ 29 w 77"/>
                <a:gd name="T23" fmla="*/ 113 h 120"/>
                <a:gd name="T24" fmla="*/ 34 w 77"/>
                <a:gd name="T25" fmla="*/ 114 h 120"/>
                <a:gd name="T26" fmla="*/ 37 w 77"/>
                <a:gd name="T27" fmla="*/ 116 h 120"/>
                <a:gd name="T28" fmla="*/ 42 w 77"/>
                <a:gd name="T29" fmla="*/ 114 h 120"/>
                <a:gd name="T30" fmla="*/ 48 w 77"/>
                <a:gd name="T31" fmla="*/ 111 h 120"/>
                <a:gd name="T32" fmla="*/ 51 w 77"/>
                <a:gd name="T33" fmla="*/ 108 h 120"/>
                <a:gd name="T34" fmla="*/ 53 w 77"/>
                <a:gd name="T35" fmla="*/ 103 h 120"/>
                <a:gd name="T36" fmla="*/ 54 w 77"/>
                <a:gd name="T37" fmla="*/ 97 h 120"/>
                <a:gd name="T38" fmla="*/ 58 w 77"/>
                <a:gd name="T39" fmla="*/ 79 h 120"/>
                <a:gd name="T40" fmla="*/ 59 w 77"/>
                <a:gd name="T41" fmla="*/ 55 h 120"/>
                <a:gd name="T42" fmla="*/ 58 w 77"/>
                <a:gd name="T43" fmla="*/ 38 h 120"/>
                <a:gd name="T44" fmla="*/ 54 w 77"/>
                <a:gd name="T45" fmla="*/ 22 h 120"/>
                <a:gd name="T46" fmla="*/ 53 w 77"/>
                <a:gd name="T47" fmla="*/ 17 h 120"/>
                <a:gd name="T48" fmla="*/ 50 w 77"/>
                <a:gd name="T49" fmla="*/ 12 h 120"/>
                <a:gd name="T50" fmla="*/ 47 w 77"/>
                <a:gd name="T51" fmla="*/ 9 h 120"/>
                <a:gd name="T52" fmla="*/ 43 w 77"/>
                <a:gd name="T53" fmla="*/ 6 h 120"/>
                <a:gd name="T54" fmla="*/ 39 w 77"/>
                <a:gd name="T55" fmla="*/ 6 h 120"/>
                <a:gd name="T56" fmla="*/ 39 w 77"/>
                <a:gd name="T57" fmla="*/ 0 h 120"/>
                <a:gd name="T58" fmla="*/ 45 w 77"/>
                <a:gd name="T59" fmla="*/ 1 h 120"/>
                <a:gd name="T60" fmla="*/ 51 w 77"/>
                <a:gd name="T61" fmla="*/ 3 h 120"/>
                <a:gd name="T62" fmla="*/ 58 w 77"/>
                <a:gd name="T63" fmla="*/ 8 h 120"/>
                <a:gd name="T64" fmla="*/ 62 w 77"/>
                <a:gd name="T65" fmla="*/ 14 h 120"/>
                <a:gd name="T66" fmla="*/ 70 w 77"/>
                <a:gd name="T67" fmla="*/ 27 h 120"/>
                <a:gd name="T68" fmla="*/ 75 w 77"/>
                <a:gd name="T69" fmla="*/ 41 h 120"/>
                <a:gd name="T70" fmla="*/ 77 w 77"/>
                <a:gd name="T71" fmla="*/ 60 h 120"/>
                <a:gd name="T72" fmla="*/ 75 w 77"/>
                <a:gd name="T73" fmla="*/ 78 h 120"/>
                <a:gd name="T74" fmla="*/ 70 w 77"/>
                <a:gd name="T75" fmla="*/ 93 h 120"/>
                <a:gd name="T76" fmla="*/ 66 w 77"/>
                <a:gd name="T77" fmla="*/ 103 h 120"/>
                <a:gd name="T78" fmla="*/ 61 w 77"/>
                <a:gd name="T79" fmla="*/ 109 h 120"/>
                <a:gd name="T80" fmla="*/ 54 w 77"/>
                <a:gd name="T81" fmla="*/ 114 h 120"/>
                <a:gd name="T82" fmla="*/ 50 w 77"/>
                <a:gd name="T83" fmla="*/ 117 h 120"/>
                <a:gd name="T84" fmla="*/ 43 w 77"/>
                <a:gd name="T85" fmla="*/ 120 h 120"/>
                <a:gd name="T86" fmla="*/ 37 w 77"/>
                <a:gd name="T87" fmla="*/ 120 h 120"/>
                <a:gd name="T88" fmla="*/ 27 w 77"/>
                <a:gd name="T89" fmla="*/ 119 h 120"/>
                <a:gd name="T90" fmla="*/ 18 w 77"/>
                <a:gd name="T91" fmla="*/ 113 h 120"/>
                <a:gd name="T92" fmla="*/ 10 w 77"/>
                <a:gd name="T93" fmla="*/ 101 h 120"/>
                <a:gd name="T94" fmla="*/ 2 w 77"/>
                <a:gd name="T95" fmla="*/ 82 h 120"/>
                <a:gd name="T96" fmla="*/ 0 w 77"/>
                <a:gd name="T97" fmla="*/ 62 h 120"/>
                <a:gd name="T98" fmla="*/ 2 w 77"/>
                <a:gd name="T99" fmla="*/ 43 h 120"/>
                <a:gd name="T100" fmla="*/ 5 w 77"/>
                <a:gd name="T101" fmla="*/ 27 h 120"/>
                <a:gd name="T102" fmla="*/ 10 w 77"/>
                <a:gd name="T103" fmla="*/ 19 h 120"/>
                <a:gd name="T104" fmla="*/ 16 w 77"/>
                <a:gd name="T105" fmla="*/ 11 h 120"/>
                <a:gd name="T106" fmla="*/ 23 w 77"/>
                <a:gd name="T107" fmla="*/ 6 h 120"/>
                <a:gd name="T108" fmla="*/ 27 w 77"/>
                <a:gd name="T109" fmla="*/ 3 h 120"/>
                <a:gd name="T110" fmla="*/ 32 w 77"/>
                <a:gd name="T111" fmla="*/ 1 h 120"/>
                <a:gd name="T112" fmla="*/ 39 w 77"/>
                <a:gd name="T1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20">
                  <a:moveTo>
                    <a:pt x="39" y="6"/>
                  </a:moveTo>
                  <a:lnTo>
                    <a:pt x="34" y="6"/>
                  </a:lnTo>
                  <a:lnTo>
                    <a:pt x="31" y="8"/>
                  </a:lnTo>
                  <a:lnTo>
                    <a:pt x="27" y="11"/>
                  </a:lnTo>
                  <a:lnTo>
                    <a:pt x="24" y="17"/>
                  </a:lnTo>
                  <a:lnTo>
                    <a:pt x="21" y="24"/>
                  </a:lnTo>
                  <a:lnTo>
                    <a:pt x="20" y="33"/>
                  </a:lnTo>
                  <a:lnTo>
                    <a:pt x="16" y="63"/>
                  </a:lnTo>
                  <a:lnTo>
                    <a:pt x="18" y="86"/>
                  </a:lnTo>
                  <a:lnTo>
                    <a:pt x="23" y="103"/>
                  </a:lnTo>
                  <a:lnTo>
                    <a:pt x="26" y="108"/>
                  </a:lnTo>
                  <a:lnTo>
                    <a:pt x="29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2" y="114"/>
                  </a:lnTo>
                  <a:lnTo>
                    <a:pt x="48" y="111"/>
                  </a:lnTo>
                  <a:lnTo>
                    <a:pt x="51" y="108"/>
                  </a:lnTo>
                  <a:lnTo>
                    <a:pt x="53" y="103"/>
                  </a:lnTo>
                  <a:lnTo>
                    <a:pt x="54" y="97"/>
                  </a:lnTo>
                  <a:lnTo>
                    <a:pt x="58" y="79"/>
                  </a:lnTo>
                  <a:lnTo>
                    <a:pt x="59" y="55"/>
                  </a:lnTo>
                  <a:lnTo>
                    <a:pt x="58" y="38"/>
                  </a:lnTo>
                  <a:lnTo>
                    <a:pt x="54" y="22"/>
                  </a:lnTo>
                  <a:lnTo>
                    <a:pt x="53" y="17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6"/>
                  </a:lnTo>
                  <a:lnTo>
                    <a:pt x="39" y="6"/>
                  </a:lnTo>
                  <a:close/>
                  <a:moveTo>
                    <a:pt x="39" y="0"/>
                  </a:moveTo>
                  <a:lnTo>
                    <a:pt x="45" y="1"/>
                  </a:lnTo>
                  <a:lnTo>
                    <a:pt x="51" y="3"/>
                  </a:lnTo>
                  <a:lnTo>
                    <a:pt x="58" y="8"/>
                  </a:lnTo>
                  <a:lnTo>
                    <a:pt x="62" y="14"/>
                  </a:lnTo>
                  <a:lnTo>
                    <a:pt x="70" y="27"/>
                  </a:lnTo>
                  <a:lnTo>
                    <a:pt x="75" y="41"/>
                  </a:lnTo>
                  <a:lnTo>
                    <a:pt x="77" y="60"/>
                  </a:lnTo>
                  <a:lnTo>
                    <a:pt x="75" y="78"/>
                  </a:lnTo>
                  <a:lnTo>
                    <a:pt x="70" y="93"/>
                  </a:lnTo>
                  <a:lnTo>
                    <a:pt x="66" y="103"/>
                  </a:lnTo>
                  <a:lnTo>
                    <a:pt x="61" y="109"/>
                  </a:lnTo>
                  <a:lnTo>
                    <a:pt x="54" y="114"/>
                  </a:lnTo>
                  <a:lnTo>
                    <a:pt x="50" y="117"/>
                  </a:lnTo>
                  <a:lnTo>
                    <a:pt x="43" y="120"/>
                  </a:lnTo>
                  <a:lnTo>
                    <a:pt x="37" y="120"/>
                  </a:lnTo>
                  <a:lnTo>
                    <a:pt x="27" y="119"/>
                  </a:lnTo>
                  <a:lnTo>
                    <a:pt x="18" y="113"/>
                  </a:lnTo>
                  <a:lnTo>
                    <a:pt x="10" y="101"/>
                  </a:lnTo>
                  <a:lnTo>
                    <a:pt x="2" y="82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5" y="27"/>
                  </a:lnTo>
                  <a:lnTo>
                    <a:pt x="10" y="19"/>
                  </a:lnTo>
                  <a:lnTo>
                    <a:pt x="16" y="11"/>
                  </a:lnTo>
                  <a:lnTo>
                    <a:pt x="23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5" name="Freeform 6366"/>
            <p:cNvSpPr>
              <a:spLocks noEditPoints="1"/>
            </p:cNvSpPr>
            <p:nvPr/>
          </p:nvSpPr>
          <p:spPr bwMode="auto">
            <a:xfrm>
              <a:off x="12223" y="16267"/>
              <a:ext cx="38" cy="61"/>
            </a:xfrm>
            <a:custGeom>
              <a:avLst/>
              <a:gdLst>
                <a:gd name="T0" fmla="*/ 38 w 76"/>
                <a:gd name="T1" fmla="*/ 6 h 120"/>
                <a:gd name="T2" fmla="*/ 35 w 76"/>
                <a:gd name="T3" fmla="*/ 6 h 120"/>
                <a:gd name="T4" fmla="*/ 32 w 76"/>
                <a:gd name="T5" fmla="*/ 8 h 120"/>
                <a:gd name="T6" fmla="*/ 28 w 76"/>
                <a:gd name="T7" fmla="*/ 11 h 120"/>
                <a:gd name="T8" fmla="*/ 25 w 76"/>
                <a:gd name="T9" fmla="*/ 17 h 120"/>
                <a:gd name="T10" fmla="*/ 22 w 76"/>
                <a:gd name="T11" fmla="*/ 24 h 120"/>
                <a:gd name="T12" fmla="*/ 21 w 76"/>
                <a:gd name="T13" fmla="*/ 33 h 120"/>
                <a:gd name="T14" fmla="*/ 17 w 76"/>
                <a:gd name="T15" fmla="*/ 63 h 120"/>
                <a:gd name="T16" fmla="*/ 19 w 76"/>
                <a:gd name="T17" fmla="*/ 86 h 120"/>
                <a:gd name="T18" fmla="*/ 24 w 76"/>
                <a:gd name="T19" fmla="*/ 103 h 120"/>
                <a:gd name="T20" fmla="*/ 27 w 76"/>
                <a:gd name="T21" fmla="*/ 108 h 120"/>
                <a:gd name="T22" fmla="*/ 30 w 76"/>
                <a:gd name="T23" fmla="*/ 113 h 120"/>
                <a:gd name="T24" fmla="*/ 33 w 76"/>
                <a:gd name="T25" fmla="*/ 114 h 120"/>
                <a:gd name="T26" fmla="*/ 38 w 76"/>
                <a:gd name="T27" fmla="*/ 116 h 120"/>
                <a:gd name="T28" fmla="*/ 43 w 76"/>
                <a:gd name="T29" fmla="*/ 114 h 120"/>
                <a:gd name="T30" fmla="*/ 48 w 76"/>
                <a:gd name="T31" fmla="*/ 111 h 120"/>
                <a:gd name="T32" fmla="*/ 51 w 76"/>
                <a:gd name="T33" fmla="*/ 108 h 120"/>
                <a:gd name="T34" fmla="*/ 54 w 76"/>
                <a:gd name="T35" fmla="*/ 103 h 120"/>
                <a:gd name="T36" fmla="*/ 55 w 76"/>
                <a:gd name="T37" fmla="*/ 97 h 120"/>
                <a:gd name="T38" fmla="*/ 59 w 76"/>
                <a:gd name="T39" fmla="*/ 79 h 120"/>
                <a:gd name="T40" fmla="*/ 60 w 76"/>
                <a:gd name="T41" fmla="*/ 55 h 120"/>
                <a:gd name="T42" fmla="*/ 59 w 76"/>
                <a:gd name="T43" fmla="*/ 38 h 120"/>
                <a:gd name="T44" fmla="*/ 55 w 76"/>
                <a:gd name="T45" fmla="*/ 22 h 120"/>
                <a:gd name="T46" fmla="*/ 54 w 76"/>
                <a:gd name="T47" fmla="*/ 17 h 120"/>
                <a:gd name="T48" fmla="*/ 51 w 76"/>
                <a:gd name="T49" fmla="*/ 12 h 120"/>
                <a:gd name="T50" fmla="*/ 48 w 76"/>
                <a:gd name="T51" fmla="*/ 9 h 120"/>
                <a:gd name="T52" fmla="*/ 43 w 76"/>
                <a:gd name="T53" fmla="*/ 6 h 120"/>
                <a:gd name="T54" fmla="*/ 38 w 76"/>
                <a:gd name="T55" fmla="*/ 6 h 120"/>
                <a:gd name="T56" fmla="*/ 40 w 76"/>
                <a:gd name="T57" fmla="*/ 0 h 120"/>
                <a:gd name="T58" fmla="*/ 46 w 76"/>
                <a:gd name="T59" fmla="*/ 1 h 120"/>
                <a:gd name="T60" fmla="*/ 52 w 76"/>
                <a:gd name="T61" fmla="*/ 3 h 120"/>
                <a:gd name="T62" fmla="*/ 57 w 76"/>
                <a:gd name="T63" fmla="*/ 8 h 120"/>
                <a:gd name="T64" fmla="*/ 63 w 76"/>
                <a:gd name="T65" fmla="*/ 14 h 120"/>
                <a:gd name="T66" fmla="*/ 71 w 76"/>
                <a:gd name="T67" fmla="*/ 27 h 120"/>
                <a:gd name="T68" fmla="*/ 75 w 76"/>
                <a:gd name="T69" fmla="*/ 41 h 120"/>
                <a:gd name="T70" fmla="*/ 76 w 76"/>
                <a:gd name="T71" fmla="*/ 60 h 120"/>
                <a:gd name="T72" fmla="*/ 75 w 76"/>
                <a:gd name="T73" fmla="*/ 78 h 120"/>
                <a:gd name="T74" fmla="*/ 71 w 76"/>
                <a:gd name="T75" fmla="*/ 93 h 120"/>
                <a:gd name="T76" fmla="*/ 67 w 76"/>
                <a:gd name="T77" fmla="*/ 103 h 120"/>
                <a:gd name="T78" fmla="*/ 62 w 76"/>
                <a:gd name="T79" fmla="*/ 109 h 120"/>
                <a:gd name="T80" fmla="*/ 55 w 76"/>
                <a:gd name="T81" fmla="*/ 114 h 120"/>
                <a:gd name="T82" fmla="*/ 49 w 76"/>
                <a:gd name="T83" fmla="*/ 117 h 120"/>
                <a:gd name="T84" fmla="*/ 44 w 76"/>
                <a:gd name="T85" fmla="*/ 120 h 120"/>
                <a:gd name="T86" fmla="*/ 38 w 76"/>
                <a:gd name="T87" fmla="*/ 120 h 120"/>
                <a:gd name="T88" fmla="*/ 27 w 76"/>
                <a:gd name="T89" fmla="*/ 119 h 120"/>
                <a:gd name="T90" fmla="*/ 17 w 76"/>
                <a:gd name="T91" fmla="*/ 113 h 120"/>
                <a:gd name="T92" fmla="*/ 9 w 76"/>
                <a:gd name="T93" fmla="*/ 101 h 120"/>
                <a:gd name="T94" fmla="*/ 3 w 76"/>
                <a:gd name="T95" fmla="*/ 82 h 120"/>
                <a:gd name="T96" fmla="*/ 0 w 76"/>
                <a:gd name="T97" fmla="*/ 62 h 120"/>
                <a:gd name="T98" fmla="*/ 1 w 76"/>
                <a:gd name="T99" fmla="*/ 43 h 120"/>
                <a:gd name="T100" fmla="*/ 6 w 76"/>
                <a:gd name="T101" fmla="*/ 27 h 120"/>
                <a:gd name="T102" fmla="*/ 11 w 76"/>
                <a:gd name="T103" fmla="*/ 19 h 120"/>
                <a:gd name="T104" fmla="*/ 16 w 76"/>
                <a:gd name="T105" fmla="*/ 11 h 120"/>
                <a:gd name="T106" fmla="*/ 22 w 76"/>
                <a:gd name="T107" fmla="*/ 6 h 120"/>
                <a:gd name="T108" fmla="*/ 28 w 76"/>
                <a:gd name="T109" fmla="*/ 3 h 120"/>
                <a:gd name="T110" fmla="*/ 33 w 76"/>
                <a:gd name="T111" fmla="*/ 1 h 120"/>
                <a:gd name="T112" fmla="*/ 40 w 76"/>
                <a:gd name="T1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" h="120">
                  <a:moveTo>
                    <a:pt x="38" y="6"/>
                  </a:moveTo>
                  <a:lnTo>
                    <a:pt x="35" y="6"/>
                  </a:lnTo>
                  <a:lnTo>
                    <a:pt x="32" y="8"/>
                  </a:lnTo>
                  <a:lnTo>
                    <a:pt x="28" y="11"/>
                  </a:lnTo>
                  <a:lnTo>
                    <a:pt x="25" y="17"/>
                  </a:lnTo>
                  <a:lnTo>
                    <a:pt x="22" y="24"/>
                  </a:lnTo>
                  <a:lnTo>
                    <a:pt x="21" y="33"/>
                  </a:lnTo>
                  <a:lnTo>
                    <a:pt x="17" y="63"/>
                  </a:lnTo>
                  <a:lnTo>
                    <a:pt x="19" y="86"/>
                  </a:lnTo>
                  <a:lnTo>
                    <a:pt x="24" y="103"/>
                  </a:lnTo>
                  <a:lnTo>
                    <a:pt x="27" y="108"/>
                  </a:lnTo>
                  <a:lnTo>
                    <a:pt x="30" y="113"/>
                  </a:lnTo>
                  <a:lnTo>
                    <a:pt x="33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8" y="111"/>
                  </a:lnTo>
                  <a:lnTo>
                    <a:pt x="51" y="108"/>
                  </a:lnTo>
                  <a:lnTo>
                    <a:pt x="54" y="103"/>
                  </a:lnTo>
                  <a:lnTo>
                    <a:pt x="55" y="97"/>
                  </a:lnTo>
                  <a:lnTo>
                    <a:pt x="59" y="79"/>
                  </a:lnTo>
                  <a:lnTo>
                    <a:pt x="60" y="55"/>
                  </a:lnTo>
                  <a:lnTo>
                    <a:pt x="59" y="3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9"/>
                  </a:lnTo>
                  <a:lnTo>
                    <a:pt x="43" y="6"/>
                  </a:lnTo>
                  <a:lnTo>
                    <a:pt x="38" y="6"/>
                  </a:lnTo>
                  <a:close/>
                  <a:moveTo>
                    <a:pt x="40" y="0"/>
                  </a:moveTo>
                  <a:lnTo>
                    <a:pt x="46" y="1"/>
                  </a:lnTo>
                  <a:lnTo>
                    <a:pt x="52" y="3"/>
                  </a:lnTo>
                  <a:lnTo>
                    <a:pt x="57" y="8"/>
                  </a:lnTo>
                  <a:lnTo>
                    <a:pt x="63" y="14"/>
                  </a:lnTo>
                  <a:lnTo>
                    <a:pt x="71" y="27"/>
                  </a:lnTo>
                  <a:lnTo>
                    <a:pt x="75" y="41"/>
                  </a:lnTo>
                  <a:lnTo>
                    <a:pt x="76" y="60"/>
                  </a:lnTo>
                  <a:lnTo>
                    <a:pt x="75" y="78"/>
                  </a:lnTo>
                  <a:lnTo>
                    <a:pt x="71" y="93"/>
                  </a:lnTo>
                  <a:lnTo>
                    <a:pt x="67" y="103"/>
                  </a:lnTo>
                  <a:lnTo>
                    <a:pt x="62" y="109"/>
                  </a:lnTo>
                  <a:lnTo>
                    <a:pt x="55" y="114"/>
                  </a:lnTo>
                  <a:lnTo>
                    <a:pt x="49" y="117"/>
                  </a:lnTo>
                  <a:lnTo>
                    <a:pt x="44" y="120"/>
                  </a:lnTo>
                  <a:lnTo>
                    <a:pt x="38" y="120"/>
                  </a:lnTo>
                  <a:lnTo>
                    <a:pt x="27" y="119"/>
                  </a:lnTo>
                  <a:lnTo>
                    <a:pt x="17" y="113"/>
                  </a:lnTo>
                  <a:lnTo>
                    <a:pt x="9" y="101"/>
                  </a:lnTo>
                  <a:lnTo>
                    <a:pt x="3" y="82"/>
                  </a:lnTo>
                  <a:lnTo>
                    <a:pt x="0" y="62"/>
                  </a:lnTo>
                  <a:lnTo>
                    <a:pt x="1" y="43"/>
                  </a:lnTo>
                  <a:lnTo>
                    <a:pt x="6" y="27"/>
                  </a:lnTo>
                  <a:lnTo>
                    <a:pt x="11" y="19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33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6" name="Freeform 6367"/>
            <p:cNvSpPr>
              <a:spLocks noEditPoints="1"/>
            </p:cNvSpPr>
            <p:nvPr/>
          </p:nvSpPr>
          <p:spPr bwMode="auto">
            <a:xfrm>
              <a:off x="12272" y="16267"/>
              <a:ext cx="26" cy="27"/>
            </a:xfrm>
            <a:custGeom>
              <a:avLst/>
              <a:gdLst>
                <a:gd name="T0" fmla="*/ 27 w 53"/>
                <a:gd name="T1" fmla="*/ 8 h 52"/>
                <a:gd name="T2" fmla="*/ 21 w 53"/>
                <a:gd name="T3" fmla="*/ 8 h 52"/>
                <a:gd name="T4" fmla="*/ 16 w 53"/>
                <a:gd name="T5" fmla="*/ 9 h 52"/>
                <a:gd name="T6" fmla="*/ 13 w 53"/>
                <a:gd name="T7" fmla="*/ 12 h 52"/>
                <a:gd name="T8" fmla="*/ 10 w 53"/>
                <a:gd name="T9" fmla="*/ 17 h 52"/>
                <a:gd name="T10" fmla="*/ 8 w 53"/>
                <a:gd name="T11" fmla="*/ 22 h 52"/>
                <a:gd name="T12" fmla="*/ 7 w 53"/>
                <a:gd name="T13" fmla="*/ 27 h 52"/>
                <a:gd name="T14" fmla="*/ 8 w 53"/>
                <a:gd name="T15" fmla="*/ 31 h 52"/>
                <a:gd name="T16" fmla="*/ 10 w 53"/>
                <a:gd name="T17" fmla="*/ 36 h 52"/>
                <a:gd name="T18" fmla="*/ 13 w 53"/>
                <a:gd name="T19" fmla="*/ 39 h 52"/>
                <a:gd name="T20" fmla="*/ 16 w 53"/>
                <a:gd name="T21" fmla="*/ 43 h 52"/>
                <a:gd name="T22" fmla="*/ 21 w 53"/>
                <a:gd name="T23" fmla="*/ 46 h 52"/>
                <a:gd name="T24" fmla="*/ 27 w 53"/>
                <a:gd name="T25" fmla="*/ 46 h 52"/>
                <a:gd name="T26" fmla="*/ 32 w 53"/>
                <a:gd name="T27" fmla="*/ 46 h 52"/>
                <a:gd name="T28" fmla="*/ 37 w 53"/>
                <a:gd name="T29" fmla="*/ 43 h 52"/>
                <a:gd name="T30" fmla="*/ 40 w 53"/>
                <a:gd name="T31" fmla="*/ 39 h 52"/>
                <a:gd name="T32" fmla="*/ 43 w 53"/>
                <a:gd name="T33" fmla="*/ 36 h 52"/>
                <a:gd name="T34" fmla="*/ 45 w 53"/>
                <a:gd name="T35" fmla="*/ 31 h 52"/>
                <a:gd name="T36" fmla="*/ 46 w 53"/>
                <a:gd name="T37" fmla="*/ 27 h 52"/>
                <a:gd name="T38" fmla="*/ 45 w 53"/>
                <a:gd name="T39" fmla="*/ 22 h 52"/>
                <a:gd name="T40" fmla="*/ 43 w 53"/>
                <a:gd name="T41" fmla="*/ 17 h 52"/>
                <a:gd name="T42" fmla="*/ 40 w 53"/>
                <a:gd name="T43" fmla="*/ 12 h 52"/>
                <a:gd name="T44" fmla="*/ 37 w 53"/>
                <a:gd name="T45" fmla="*/ 9 h 52"/>
                <a:gd name="T46" fmla="*/ 32 w 53"/>
                <a:gd name="T47" fmla="*/ 8 h 52"/>
                <a:gd name="T48" fmla="*/ 27 w 53"/>
                <a:gd name="T49" fmla="*/ 8 h 52"/>
                <a:gd name="T50" fmla="*/ 27 w 53"/>
                <a:gd name="T51" fmla="*/ 0 h 52"/>
                <a:gd name="T52" fmla="*/ 34 w 53"/>
                <a:gd name="T53" fmla="*/ 1 h 52"/>
                <a:gd name="T54" fmla="*/ 40 w 53"/>
                <a:gd name="T55" fmla="*/ 3 h 52"/>
                <a:gd name="T56" fmla="*/ 45 w 53"/>
                <a:gd name="T57" fmla="*/ 8 h 52"/>
                <a:gd name="T58" fmla="*/ 50 w 53"/>
                <a:gd name="T59" fmla="*/ 14 h 52"/>
                <a:gd name="T60" fmla="*/ 53 w 53"/>
                <a:gd name="T61" fmla="*/ 19 h 52"/>
                <a:gd name="T62" fmla="*/ 53 w 53"/>
                <a:gd name="T63" fmla="*/ 27 h 52"/>
                <a:gd name="T64" fmla="*/ 53 w 53"/>
                <a:gd name="T65" fmla="*/ 33 h 52"/>
                <a:gd name="T66" fmla="*/ 50 w 53"/>
                <a:gd name="T67" fmla="*/ 39 h 52"/>
                <a:gd name="T68" fmla="*/ 45 w 53"/>
                <a:gd name="T69" fmla="*/ 46 h 52"/>
                <a:gd name="T70" fmla="*/ 40 w 53"/>
                <a:gd name="T71" fmla="*/ 49 h 52"/>
                <a:gd name="T72" fmla="*/ 34 w 53"/>
                <a:gd name="T73" fmla="*/ 52 h 52"/>
                <a:gd name="T74" fmla="*/ 27 w 53"/>
                <a:gd name="T75" fmla="*/ 52 h 52"/>
                <a:gd name="T76" fmla="*/ 19 w 53"/>
                <a:gd name="T77" fmla="*/ 52 h 52"/>
                <a:gd name="T78" fmla="*/ 13 w 53"/>
                <a:gd name="T79" fmla="*/ 49 h 52"/>
                <a:gd name="T80" fmla="*/ 8 w 53"/>
                <a:gd name="T81" fmla="*/ 46 h 52"/>
                <a:gd name="T82" fmla="*/ 4 w 53"/>
                <a:gd name="T83" fmla="*/ 39 h 52"/>
                <a:gd name="T84" fmla="*/ 0 w 53"/>
                <a:gd name="T85" fmla="*/ 33 h 52"/>
                <a:gd name="T86" fmla="*/ 0 w 53"/>
                <a:gd name="T87" fmla="*/ 27 h 52"/>
                <a:gd name="T88" fmla="*/ 0 w 53"/>
                <a:gd name="T89" fmla="*/ 19 h 52"/>
                <a:gd name="T90" fmla="*/ 4 w 53"/>
                <a:gd name="T91" fmla="*/ 14 h 52"/>
                <a:gd name="T92" fmla="*/ 8 w 53"/>
                <a:gd name="T93" fmla="*/ 8 h 52"/>
                <a:gd name="T94" fmla="*/ 13 w 53"/>
                <a:gd name="T95" fmla="*/ 3 h 52"/>
                <a:gd name="T96" fmla="*/ 19 w 53"/>
                <a:gd name="T97" fmla="*/ 1 h 52"/>
                <a:gd name="T98" fmla="*/ 27 w 53"/>
                <a:gd name="T9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52">
                  <a:moveTo>
                    <a:pt x="27" y="8"/>
                  </a:moveTo>
                  <a:lnTo>
                    <a:pt x="21" y="8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0" y="17"/>
                  </a:lnTo>
                  <a:lnTo>
                    <a:pt x="8" y="22"/>
                  </a:lnTo>
                  <a:lnTo>
                    <a:pt x="7" y="27"/>
                  </a:lnTo>
                  <a:lnTo>
                    <a:pt x="8" y="31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6" y="43"/>
                  </a:lnTo>
                  <a:lnTo>
                    <a:pt x="21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7" y="43"/>
                  </a:lnTo>
                  <a:lnTo>
                    <a:pt x="40" y="39"/>
                  </a:lnTo>
                  <a:lnTo>
                    <a:pt x="43" y="36"/>
                  </a:lnTo>
                  <a:lnTo>
                    <a:pt x="45" y="31"/>
                  </a:lnTo>
                  <a:lnTo>
                    <a:pt x="46" y="27"/>
                  </a:lnTo>
                  <a:lnTo>
                    <a:pt x="45" y="22"/>
                  </a:lnTo>
                  <a:lnTo>
                    <a:pt x="43" y="17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2" y="8"/>
                  </a:lnTo>
                  <a:lnTo>
                    <a:pt x="27" y="8"/>
                  </a:lnTo>
                  <a:close/>
                  <a:moveTo>
                    <a:pt x="27" y="0"/>
                  </a:moveTo>
                  <a:lnTo>
                    <a:pt x="34" y="1"/>
                  </a:lnTo>
                  <a:lnTo>
                    <a:pt x="40" y="3"/>
                  </a:lnTo>
                  <a:lnTo>
                    <a:pt x="45" y="8"/>
                  </a:lnTo>
                  <a:lnTo>
                    <a:pt x="50" y="14"/>
                  </a:lnTo>
                  <a:lnTo>
                    <a:pt x="53" y="19"/>
                  </a:lnTo>
                  <a:lnTo>
                    <a:pt x="53" y="27"/>
                  </a:lnTo>
                  <a:lnTo>
                    <a:pt x="53" y="33"/>
                  </a:lnTo>
                  <a:lnTo>
                    <a:pt x="50" y="39"/>
                  </a:lnTo>
                  <a:lnTo>
                    <a:pt x="45" y="46"/>
                  </a:lnTo>
                  <a:lnTo>
                    <a:pt x="40" y="49"/>
                  </a:lnTo>
                  <a:lnTo>
                    <a:pt x="34" y="52"/>
                  </a:lnTo>
                  <a:lnTo>
                    <a:pt x="27" y="52"/>
                  </a:lnTo>
                  <a:lnTo>
                    <a:pt x="19" y="52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7" name="Line 6368"/>
            <p:cNvSpPr>
              <a:spLocks noChangeShapeType="1"/>
            </p:cNvSpPr>
            <p:nvPr/>
          </p:nvSpPr>
          <p:spPr bwMode="auto">
            <a:xfrm>
              <a:off x="11920" y="16065"/>
              <a:ext cx="123" cy="0"/>
            </a:xfrm>
            <a:prstGeom prst="line">
              <a:avLst/>
            </a:prstGeom>
            <a:noFill/>
            <a:ln w="9525">
              <a:solidFill>
                <a:srgbClr val="A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8" name="Line 6369"/>
            <p:cNvSpPr>
              <a:spLocks noChangeShapeType="1"/>
            </p:cNvSpPr>
            <p:nvPr/>
          </p:nvSpPr>
          <p:spPr bwMode="auto">
            <a:xfrm>
              <a:off x="11920" y="16178"/>
              <a:ext cx="123" cy="0"/>
            </a:xfrm>
            <a:prstGeom prst="line">
              <a:avLst/>
            </a:prstGeom>
            <a:noFill/>
            <a:ln w="9525">
              <a:solidFill>
                <a:srgbClr val="0B12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9" name="Line 6370"/>
            <p:cNvSpPr>
              <a:spLocks noChangeShapeType="1"/>
            </p:cNvSpPr>
            <p:nvPr/>
          </p:nvSpPr>
          <p:spPr bwMode="auto">
            <a:xfrm>
              <a:off x="11920" y="16297"/>
              <a:ext cx="123" cy="0"/>
            </a:xfrm>
            <a:prstGeom prst="line">
              <a:avLst/>
            </a:prstGeom>
            <a:noFill/>
            <a:ln w="9525">
              <a:solidFill>
                <a:srgbClr val="00B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0" name="Freeform 6371"/>
            <p:cNvSpPr>
              <a:spLocks/>
            </p:cNvSpPr>
            <p:nvPr/>
          </p:nvSpPr>
          <p:spPr bwMode="auto">
            <a:xfrm>
              <a:off x="11557" y="16281"/>
              <a:ext cx="32" cy="27"/>
            </a:xfrm>
            <a:custGeom>
              <a:avLst/>
              <a:gdLst>
                <a:gd name="T0" fmla="*/ 32 w 64"/>
                <a:gd name="T1" fmla="*/ 0 h 54"/>
                <a:gd name="T2" fmla="*/ 64 w 64"/>
                <a:gd name="T3" fmla="*/ 54 h 54"/>
                <a:gd name="T4" fmla="*/ 0 w 64"/>
                <a:gd name="T5" fmla="*/ 54 h 54"/>
                <a:gd name="T6" fmla="*/ 32 w 6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2" y="0"/>
                  </a:moveTo>
                  <a:lnTo>
                    <a:pt x="64" y="54"/>
                  </a:lnTo>
                  <a:lnTo>
                    <a:pt x="0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1" name="Line 6372"/>
            <p:cNvSpPr>
              <a:spLocks noChangeShapeType="1"/>
            </p:cNvSpPr>
            <p:nvPr/>
          </p:nvSpPr>
          <p:spPr bwMode="auto">
            <a:xfrm flipV="1">
              <a:off x="11557" y="16281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2" name="Line 6373"/>
            <p:cNvSpPr>
              <a:spLocks noChangeShapeType="1"/>
            </p:cNvSpPr>
            <p:nvPr/>
          </p:nvSpPr>
          <p:spPr bwMode="auto">
            <a:xfrm>
              <a:off x="11573" y="16281"/>
              <a:ext cx="16" cy="27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3" name="Line 6374"/>
            <p:cNvSpPr>
              <a:spLocks noChangeShapeType="1"/>
            </p:cNvSpPr>
            <p:nvPr/>
          </p:nvSpPr>
          <p:spPr bwMode="auto">
            <a:xfrm flipH="1">
              <a:off x="11557" y="16308"/>
              <a:ext cx="32" cy="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4" name="Line 6375"/>
            <p:cNvSpPr>
              <a:spLocks noChangeShapeType="1"/>
            </p:cNvSpPr>
            <p:nvPr/>
          </p:nvSpPr>
          <p:spPr bwMode="auto">
            <a:xfrm>
              <a:off x="11696" y="16065"/>
              <a:ext cx="48" cy="0"/>
            </a:xfrm>
            <a:prstGeom prst="line">
              <a:avLst/>
            </a:prstGeom>
            <a:noFill/>
            <a:ln w="3810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5" name="Line 6376"/>
            <p:cNvSpPr>
              <a:spLocks noChangeShapeType="1"/>
            </p:cNvSpPr>
            <p:nvPr/>
          </p:nvSpPr>
          <p:spPr bwMode="auto">
            <a:xfrm>
              <a:off x="11776" y="16065"/>
              <a:ext cx="43" cy="0"/>
            </a:xfrm>
            <a:prstGeom prst="line">
              <a:avLst/>
            </a:prstGeom>
            <a:noFill/>
            <a:ln w="3810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6" name="Line 6377"/>
            <p:cNvSpPr>
              <a:spLocks noChangeShapeType="1"/>
            </p:cNvSpPr>
            <p:nvPr/>
          </p:nvSpPr>
          <p:spPr bwMode="auto">
            <a:xfrm>
              <a:off x="11696" y="16178"/>
              <a:ext cx="48" cy="0"/>
            </a:xfrm>
            <a:prstGeom prst="line">
              <a:avLst/>
            </a:prstGeom>
            <a:noFill/>
            <a:ln w="3810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7" name="Line 6378"/>
            <p:cNvSpPr>
              <a:spLocks noChangeShapeType="1"/>
            </p:cNvSpPr>
            <p:nvPr/>
          </p:nvSpPr>
          <p:spPr bwMode="auto">
            <a:xfrm>
              <a:off x="11776" y="16178"/>
              <a:ext cx="43" cy="0"/>
            </a:xfrm>
            <a:prstGeom prst="line">
              <a:avLst/>
            </a:prstGeom>
            <a:noFill/>
            <a:ln w="3810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8" name="Line 6379"/>
            <p:cNvSpPr>
              <a:spLocks noChangeShapeType="1"/>
            </p:cNvSpPr>
            <p:nvPr/>
          </p:nvSpPr>
          <p:spPr bwMode="auto">
            <a:xfrm>
              <a:off x="11696" y="16297"/>
              <a:ext cx="48" cy="0"/>
            </a:xfrm>
            <a:prstGeom prst="line">
              <a:avLst/>
            </a:prstGeom>
            <a:noFill/>
            <a:ln w="3810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9" name="Line 6380"/>
            <p:cNvSpPr>
              <a:spLocks noChangeShapeType="1"/>
            </p:cNvSpPr>
            <p:nvPr/>
          </p:nvSpPr>
          <p:spPr bwMode="auto">
            <a:xfrm>
              <a:off x="11776" y="16297"/>
              <a:ext cx="43" cy="0"/>
            </a:xfrm>
            <a:prstGeom prst="line">
              <a:avLst/>
            </a:prstGeom>
            <a:noFill/>
            <a:ln w="3810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0" name="Line 6381"/>
            <p:cNvSpPr>
              <a:spLocks noChangeShapeType="1"/>
            </p:cNvSpPr>
            <p:nvPr/>
          </p:nvSpPr>
          <p:spPr bwMode="auto">
            <a:xfrm flipH="1">
              <a:off x="11614" y="16329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1" name="Line 6382"/>
            <p:cNvSpPr>
              <a:spLocks noChangeShapeType="1"/>
            </p:cNvSpPr>
            <p:nvPr/>
          </p:nvSpPr>
          <p:spPr bwMode="auto">
            <a:xfrm flipH="1">
              <a:off x="11602" y="16333"/>
              <a:ext cx="12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2" name="Line 6383"/>
            <p:cNvSpPr>
              <a:spLocks noChangeShapeType="1"/>
            </p:cNvSpPr>
            <p:nvPr/>
          </p:nvSpPr>
          <p:spPr bwMode="auto">
            <a:xfrm flipH="1">
              <a:off x="11594" y="16344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3" name="Line 6384"/>
            <p:cNvSpPr>
              <a:spLocks noChangeShapeType="1"/>
            </p:cNvSpPr>
            <p:nvPr/>
          </p:nvSpPr>
          <p:spPr bwMode="auto">
            <a:xfrm flipH="1">
              <a:off x="11571" y="16352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4" name="Line 6385"/>
            <p:cNvSpPr>
              <a:spLocks noChangeShapeType="1"/>
            </p:cNvSpPr>
            <p:nvPr/>
          </p:nvSpPr>
          <p:spPr bwMode="auto">
            <a:xfrm flipH="1" flipV="1">
              <a:off x="11554" y="16352"/>
              <a:ext cx="1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5" name="Line 6386"/>
            <p:cNvSpPr>
              <a:spLocks noChangeShapeType="1"/>
            </p:cNvSpPr>
            <p:nvPr/>
          </p:nvSpPr>
          <p:spPr bwMode="auto">
            <a:xfrm flipH="1" flipV="1">
              <a:off x="11548" y="16348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6" name="Line 6387"/>
            <p:cNvSpPr>
              <a:spLocks noChangeShapeType="1"/>
            </p:cNvSpPr>
            <p:nvPr/>
          </p:nvSpPr>
          <p:spPr bwMode="auto">
            <a:xfrm flipH="1" flipV="1">
              <a:off x="11527" y="16333"/>
              <a:ext cx="7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7" name="Line 6388"/>
            <p:cNvSpPr>
              <a:spLocks noChangeShapeType="1"/>
            </p:cNvSpPr>
            <p:nvPr/>
          </p:nvSpPr>
          <p:spPr bwMode="auto">
            <a:xfrm flipH="1" flipV="1">
              <a:off x="11517" y="16319"/>
              <a:ext cx="10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8" name="Line 6389"/>
            <p:cNvSpPr>
              <a:spLocks noChangeShapeType="1"/>
            </p:cNvSpPr>
            <p:nvPr/>
          </p:nvSpPr>
          <p:spPr bwMode="auto">
            <a:xfrm flipH="1" flipV="1">
              <a:off x="11515" y="16314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9" name="Line 6390"/>
            <p:cNvSpPr>
              <a:spLocks noChangeShapeType="1"/>
            </p:cNvSpPr>
            <p:nvPr/>
          </p:nvSpPr>
          <p:spPr bwMode="auto">
            <a:xfrm flipH="1" flipV="1">
              <a:off x="11509" y="16283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0" name="Line 6391"/>
            <p:cNvSpPr>
              <a:spLocks noChangeShapeType="1"/>
            </p:cNvSpPr>
            <p:nvPr/>
          </p:nvSpPr>
          <p:spPr bwMode="auto">
            <a:xfrm flipV="1">
              <a:off x="11509" y="16267"/>
              <a:ext cx="0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1" name="Line 6392"/>
            <p:cNvSpPr>
              <a:spLocks noChangeShapeType="1"/>
            </p:cNvSpPr>
            <p:nvPr/>
          </p:nvSpPr>
          <p:spPr bwMode="auto">
            <a:xfrm flipV="1">
              <a:off x="11509" y="16220"/>
              <a:ext cx="0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2" name="Line 6393"/>
            <p:cNvSpPr>
              <a:spLocks noChangeShapeType="1"/>
            </p:cNvSpPr>
            <p:nvPr/>
          </p:nvSpPr>
          <p:spPr bwMode="auto">
            <a:xfrm flipV="1">
              <a:off x="11509" y="16171"/>
              <a:ext cx="0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3" name="Line 6394"/>
            <p:cNvSpPr>
              <a:spLocks noChangeShapeType="1"/>
            </p:cNvSpPr>
            <p:nvPr/>
          </p:nvSpPr>
          <p:spPr bwMode="auto">
            <a:xfrm flipV="1">
              <a:off x="11509" y="16124"/>
              <a:ext cx="0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4" name="Line 6395"/>
            <p:cNvSpPr>
              <a:spLocks noChangeShapeType="1"/>
            </p:cNvSpPr>
            <p:nvPr/>
          </p:nvSpPr>
          <p:spPr bwMode="auto">
            <a:xfrm flipV="1">
              <a:off x="11509" y="16076"/>
              <a:ext cx="0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5" name="Line 6396"/>
            <p:cNvSpPr>
              <a:spLocks noChangeShapeType="1"/>
            </p:cNvSpPr>
            <p:nvPr/>
          </p:nvSpPr>
          <p:spPr bwMode="auto">
            <a:xfrm flipV="1">
              <a:off x="11510" y="1605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6" name="Line 6397"/>
            <p:cNvSpPr>
              <a:spLocks noChangeShapeType="1"/>
            </p:cNvSpPr>
            <p:nvPr/>
          </p:nvSpPr>
          <p:spPr bwMode="auto">
            <a:xfrm flipV="1">
              <a:off x="11511" y="16040"/>
              <a:ext cx="6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7" name="Line 6398"/>
            <p:cNvSpPr>
              <a:spLocks noChangeShapeType="1"/>
            </p:cNvSpPr>
            <p:nvPr/>
          </p:nvSpPr>
          <p:spPr bwMode="auto">
            <a:xfrm flipV="1">
              <a:off x="11517" y="16031"/>
              <a:ext cx="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8" name="Line 6399"/>
            <p:cNvSpPr>
              <a:spLocks noChangeShapeType="1"/>
            </p:cNvSpPr>
            <p:nvPr/>
          </p:nvSpPr>
          <p:spPr bwMode="auto">
            <a:xfrm flipV="1">
              <a:off x="11534" y="16015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9" name="Line 6400"/>
            <p:cNvSpPr>
              <a:spLocks noChangeShapeType="1"/>
            </p:cNvSpPr>
            <p:nvPr/>
          </p:nvSpPr>
          <p:spPr bwMode="auto">
            <a:xfrm flipV="1">
              <a:off x="11540" y="16008"/>
              <a:ext cx="14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0" name="Line 6401"/>
            <p:cNvSpPr>
              <a:spLocks noChangeShapeType="1"/>
            </p:cNvSpPr>
            <p:nvPr/>
          </p:nvSpPr>
          <p:spPr bwMode="auto">
            <a:xfrm flipV="1">
              <a:off x="11554" y="16006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1" name="Line 6402"/>
            <p:cNvSpPr>
              <a:spLocks noChangeShapeType="1"/>
            </p:cNvSpPr>
            <p:nvPr/>
          </p:nvSpPr>
          <p:spPr bwMode="auto">
            <a:xfrm>
              <a:off x="11579" y="16006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2" name="Line 6403"/>
            <p:cNvSpPr>
              <a:spLocks noChangeShapeType="1"/>
            </p:cNvSpPr>
            <p:nvPr/>
          </p:nvSpPr>
          <p:spPr bwMode="auto">
            <a:xfrm>
              <a:off x="11587" y="16008"/>
              <a:ext cx="15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3" name="Line 6404"/>
            <p:cNvSpPr>
              <a:spLocks noChangeShapeType="1"/>
            </p:cNvSpPr>
            <p:nvPr/>
          </p:nvSpPr>
          <p:spPr bwMode="auto">
            <a:xfrm>
              <a:off x="11602" y="16015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4" name="Line 6405"/>
            <p:cNvSpPr>
              <a:spLocks noChangeShapeType="1"/>
            </p:cNvSpPr>
            <p:nvPr/>
          </p:nvSpPr>
          <p:spPr bwMode="auto">
            <a:xfrm>
              <a:off x="11618" y="16031"/>
              <a:ext cx="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5" name="Line 6406"/>
            <p:cNvSpPr>
              <a:spLocks noChangeShapeType="1"/>
            </p:cNvSpPr>
            <p:nvPr/>
          </p:nvSpPr>
          <p:spPr bwMode="auto">
            <a:xfrm>
              <a:off x="11624" y="16040"/>
              <a:ext cx="6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6" name="Line 6407"/>
            <p:cNvSpPr>
              <a:spLocks noChangeShapeType="1"/>
            </p:cNvSpPr>
            <p:nvPr/>
          </p:nvSpPr>
          <p:spPr bwMode="auto">
            <a:xfrm>
              <a:off x="11630" y="1605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7" name="Line 6408"/>
            <p:cNvSpPr>
              <a:spLocks noChangeShapeType="1"/>
            </p:cNvSpPr>
            <p:nvPr/>
          </p:nvSpPr>
          <p:spPr bwMode="auto">
            <a:xfrm>
              <a:off x="11633" y="16075"/>
              <a:ext cx="0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8" name="Line 6409"/>
            <p:cNvSpPr>
              <a:spLocks noChangeShapeType="1"/>
            </p:cNvSpPr>
            <p:nvPr/>
          </p:nvSpPr>
          <p:spPr bwMode="auto">
            <a:xfrm>
              <a:off x="11633" y="16124"/>
              <a:ext cx="0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9" name="Line 6410"/>
            <p:cNvSpPr>
              <a:spLocks noChangeShapeType="1"/>
            </p:cNvSpPr>
            <p:nvPr/>
          </p:nvSpPr>
          <p:spPr bwMode="auto">
            <a:xfrm>
              <a:off x="11633" y="16171"/>
              <a:ext cx="0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0" name="Line 6411"/>
            <p:cNvSpPr>
              <a:spLocks noChangeShapeType="1"/>
            </p:cNvSpPr>
            <p:nvPr/>
          </p:nvSpPr>
          <p:spPr bwMode="auto">
            <a:xfrm>
              <a:off x="11633" y="16220"/>
              <a:ext cx="0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1" name="Line 6412"/>
            <p:cNvSpPr>
              <a:spLocks noChangeShapeType="1"/>
            </p:cNvSpPr>
            <p:nvPr/>
          </p:nvSpPr>
          <p:spPr bwMode="auto">
            <a:xfrm>
              <a:off x="11633" y="16267"/>
              <a:ext cx="0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2" name="Line 6413"/>
            <p:cNvSpPr>
              <a:spLocks noChangeShapeType="1"/>
            </p:cNvSpPr>
            <p:nvPr/>
          </p:nvSpPr>
          <p:spPr bwMode="auto">
            <a:xfrm flipH="1">
              <a:off x="11626" y="16283"/>
              <a:ext cx="7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3" name="Freeform 6414"/>
            <p:cNvSpPr>
              <a:spLocks/>
            </p:cNvSpPr>
            <p:nvPr/>
          </p:nvSpPr>
          <p:spPr bwMode="auto">
            <a:xfrm>
              <a:off x="10709" y="15909"/>
              <a:ext cx="50" cy="58"/>
            </a:xfrm>
            <a:custGeom>
              <a:avLst/>
              <a:gdLst>
                <a:gd name="T0" fmla="*/ 13 w 100"/>
                <a:gd name="T1" fmla="*/ 0 h 116"/>
                <a:gd name="T2" fmla="*/ 100 w 100"/>
                <a:gd name="T3" fmla="*/ 0 h 116"/>
                <a:gd name="T4" fmla="*/ 22 w 100"/>
                <a:gd name="T5" fmla="*/ 110 h 116"/>
                <a:gd name="T6" fmla="*/ 70 w 100"/>
                <a:gd name="T7" fmla="*/ 110 h 116"/>
                <a:gd name="T8" fmla="*/ 78 w 100"/>
                <a:gd name="T9" fmla="*/ 108 h 116"/>
                <a:gd name="T10" fmla="*/ 83 w 100"/>
                <a:gd name="T11" fmla="*/ 106 h 116"/>
                <a:gd name="T12" fmla="*/ 87 w 100"/>
                <a:gd name="T13" fmla="*/ 105 h 116"/>
                <a:gd name="T14" fmla="*/ 91 w 100"/>
                <a:gd name="T15" fmla="*/ 100 h 116"/>
                <a:gd name="T16" fmla="*/ 95 w 100"/>
                <a:gd name="T17" fmla="*/ 94 h 116"/>
                <a:gd name="T18" fmla="*/ 99 w 100"/>
                <a:gd name="T19" fmla="*/ 84 h 116"/>
                <a:gd name="T20" fmla="*/ 100 w 100"/>
                <a:gd name="T21" fmla="*/ 86 h 116"/>
                <a:gd name="T22" fmla="*/ 95 w 100"/>
                <a:gd name="T23" fmla="*/ 116 h 116"/>
                <a:gd name="T24" fmla="*/ 0 w 100"/>
                <a:gd name="T25" fmla="*/ 116 h 116"/>
                <a:gd name="T26" fmla="*/ 0 w 100"/>
                <a:gd name="T27" fmla="*/ 113 h 116"/>
                <a:gd name="T28" fmla="*/ 75 w 100"/>
                <a:gd name="T29" fmla="*/ 6 h 116"/>
                <a:gd name="T30" fmla="*/ 38 w 100"/>
                <a:gd name="T31" fmla="*/ 6 h 116"/>
                <a:gd name="T32" fmla="*/ 32 w 100"/>
                <a:gd name="T33" fmla="*/ 6 h 116"/>
                <a:gd name="T34" fmla="*/ 27 w 100"/>
                <a:gd name="T35" fmla="*/ 8 h 116"/>
                <a:gd name="T36" fmla="*/ 24 w 100"/>
                <a:gd name="T37" fmla="*/ 8 h 116"/>
                <a:gd name="T38" fmla="*/ 21 w 100"/>
                <a:gd name="T39" fmla="*/ 11 h 116"/>
                <a:gd name="T40" fmla="*/ 18 w 100"/>
                <a:gd name="T41" fmla="*/ 14 h 116"/>
                <a:gd name="T42" fmla="*/ 18 w 100"/>
                <a:gd name="T43" fmla="*/ 17 h 116"/>
                <a:gd name="T44" fmla="*/ 16 w 100"/>
                <a:gd name="T45" fmla="*/ 22 h 116"/>
                <a:gd name="T46" fmla="*/ 14 w 100"/>
                <a:gd name="T47" fmla="*/ 29 h 116"/>
                <a:gd name="T48" fmla="*/ 11 w 100"/>
                <a:gd name="T49" fmla="*/ 29 h 116"/>
                <a:gd name="T50" fmla="*/ 13 w 100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16">
                  <a:moveTo>
                    <a:pt x="13" y="0"/>
                  </a:moveTo>
                  <a:lnTo>
                    <a:pt x="100" y="0"/>
                  </a:lnTo>
                  <a:lnTo>
                    <a:pt x="22" y="110"/>
                  </a:lnTo>
                  <a:lnTo>
                    <a:pt x="70" y="110"/>
                  </a:lnTo>
                  <a:lnTo>
                    <a:pt x="78" y="108"/>
                  </a:lnTo>
                  <a:lnTo>
                    <a:pt x="83" y="106"/>
                  </a:lnTo>
                  <a:lnTo>
                    <a:pt x="87" y="105"/>
                  </a:lnTo>
                  <a:lnTo>
                    <a:pt x="91" y="100"/>
                  </a:lnTo>
                  <a:lnTo>
                    <a:pt x="95" y="94"/>
                  </a:lnTo>
                  <a:lnTo>
                    <a:pt x="99" y="84"/>
                  </a:lnTo>
                  <a:lnTo>
                    <a:pt x="100" y="86"/>
                  </a:lnTo>
                  <a:lnTo>
                    <a:pt x="95" y="116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75" y="6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4" y="29"/>
                  </a:lnTo>
                  <a:lnTo>
                    <a:pt x="11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4" name="Freeform 6415"/>
            <p:cNvSpPr>
              <a:spLocks/>
            </p:cNvSpPr>
            <p:nvPr/>
          </p:nvSpPr>
          <p:spPr bwMode="auto">
            <a:xfrm>
              <a:off x="10762" y="15906"/>
              <a:ext cx="43" cy="61"/>
            </a:xfrm>
            <a:custGeom>
              <a:avLst/>
              <a:gdLst>
                <a:gd name="T0" fmla="*/ 28 w 85"/>
                <a:gd name="T1" fmla="*/ 0 h 122"/>
                <a:gd name="T2" fmla="*/ 33 w 85"/>
                <a:gd name="T3" fmla="*/ 52 h 122"/>
                <a:gd name="T4" fmla="*/ 42 w 85"/>
                <a:gd name="T5" fmla="*/ 44 h 122"/>
                <a:gd name="T6" fmla="*/ 54 w 85"/>
                <a:gd name="T7" fmla="*/ 41 h 122"/>
                <a:gd name="T8" fmla="*/ 65 w 85"/>
                <a:gd name="T9" fmla="*/ 44 h 122"/>
                <a:gd name="T10" fmla="*/ 71 w 85"/>
                <a:gd name="T11" fmla="*/ 52 h 122"/>
                <a:gd name="T12" fmla="*/ 73 w 85"/>
                <a:gd name="T13" fmla="*/ 62 h 122"/>
                <a:gd name="T14" fmla="*/ 74 w 85"/>
                <a:gd name="T15" fmla="*/ 76 h 122"/>
                <a:gd name="T16" fmla="*/ 74 w 85"/>
                <a:gd name="T17" fmla="*/ 111 h 122"/>
                <a:gd name="T18" fmla="*/ 76 w 85"/>
                <a:gd name="T19" fmla="*/ 117 h 122"/>
                <a:gd name="T20" fmla="*/ 81 w 85"/>
                <a:gd name="T21" fmla="*/ 119 h 122"/>
                <a:gd name="T22" fmla="*/ 85 w 85"/>
                <a:gd name="T23" fmla="*/ 122 h 122"/>
                <a:gd name="T24" fmla="*/ 47 w 85"/>
                <a:gd name="T25" fmla="*/ 119 h 122"/>
                <a:gd name="T26" fmla="*/ 54 w 85"/>
                <a:gd name="T27" fmla="*/ 119 h 122"/>
                <a:gd name="T28" fmla="*/ 58 w 85"/>
                <a:gd name="T29" fmla="*/ 116 h 122"/>
                <a:gd name="T30" fmla="*/ 60 w 85"/>
                <a:gd name="T31" fmla="*/ 109 h 122"/>
                <a:gd name="T32" fmla="*/ 60 w 85"/>
                <a:gd name="T33" fmla="*/ 76 h 122"/>
                <a:gd name="T34" fmla="*/ 58 w 85"/>
                <a:gd name="T35" fmla="*/ 63 h 122"/>
                <a:gd name="T36" fmla="*/ 57 w 85"/>
                <a:gd name="T37" fmla="*/ 57 h 122"/>
                <a:gd name="T38" fmla="*/ 50 w 85"/>
                <a:gd name="T39" fmla="*/ 52 h 122"/>
                <a:gd name="T40" fmla="*/ 42 w 85"/>
                <a:gd name="T41" fmla="*/ 52 h 122"/>
                <a:gd name="T42" fmla="*/ 34 w 85"/>
                <a:gd name="T43" fmla="*/ 55 h 122"/>
                <a:gd name="T44" fmla="*/ 28 w 85"/>
                <a:gd name="T45" fmla="*/ 63 h 122"/>
                <a:gd name="T46" fmla="*/ 28 w 85"/>
                <a:gd name="T47" fmla="*/ 109 h 122"/>
                <a:gd name="T48" fmla="*/ 28 w 85"/>
                <a:gd name="T49" fmla="*/ 114 h 122"/>
                <a:gd name="T50" fmla="*/ 31 w 85"/>
                <a:gd name="T51" fmla="*/ 117 h 122"/>
                <a:gd name="T52" fmla="*/ 41 w 85"/>
                <a:gd name="T53" fmla="*/ 119 h 122"/>
                <a:gd name="T54" fmla="*/ 1 w 85"/>
                <a:gd name="T55" fmla="*/ 122 h 122"/>
                <a:gd name="T56" fmla="*/ 6 w 85"/>
                <a:gd name="T57" fmla="*/ 119 h 122"/>
                <a:gd name="T58" fmla="*/ 11 w 85"/>
                <a:gd name="T59" fmla="*/ 116 h 122"/>
                <a:gd name="T60" fmla="*/ 12 w 85"/>
                <a:gd name="T61" fmla="*/ 111 h 122"/>
                <a:gd name="T62" fmla="*/ 14 w 85"/>
                <a:gd name="T63" fmla="*/ 33 h 122"/>
                <a:gd name="T64" fmla="*/ 12 w 85"/>
                <a:gd name="T65" fmla="*/ 20 h 122"/>
                <a:gd name="T66" fmla="*/ 12 w 85"/>
                <a:gd name="T67" fmla="*/ 14 h 122"/>
                <a:gd name="T68" fmla="*/ 9 w 85"/>
                <a:gd name="T69" fmla="*/ 12 h 122"/>
                <a:gd name="T70" fmla="*/ 4 w 85"/>
                <a:gd name="T71" fmla="*/ 12 h 122"/>
                <a:gd name="T72" fmla="*/ 0 w 85"/>
                <a:gd name="T73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122">
                  <a:moveTo>
                    <a:pt x="23" y="0"/>
                  </a:moveTo>
                  <a:lnTo>
                    <a:pt x="28" y="0"/>
                  </a:lnTo>
                  <a:lnTo>
                    <a:pt x="28" y="57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4"/>
                  </a:lnTo>
                  <a:lnTo>
                    <a:pt x="49" y="42"/>
                  </a:lnTo>
                  <a:lnTo>
                    <a:pt x="54" y="41"/>
                  </a:lnTo>
                  <a:lnTo>
                    <a:pt x="60" y="42"/>
                  </a:lnTo>
                  <a:lnTo>
                    <a:pt x="65" y="44"/>
                  </a:lnTo>
                  <a:lnTo>
                    <a:pt x="68" y="47"/>
                  </a:lnTo>
                  <a:lnTo>
                    <a:pt x="71" y="52"/>
                  </a:lnTo>
                  <a:lnTo>
                    <a:pt x="73" y="57"/>
                  </a:lnTo>
                  <a:lnTo>
                    <a:pt x="73" y="62"/>
                  </a:lnTo>
                  <a:lnTo>
                    <a:pt x="74" y="68"/>
                  </a:lnTo>
                  <a:lnTo>
                    <a:pt x="74" y="76"/>
                  </a:lnTo>
                  <a:lnTo>
                    <a:pt x="74" y="104"/>
                  </a:lnTo>
                  <a:lnTo>
                    <a:pt x="74" y="111"/>
                  </a:lnTo>
                  <a:lnTo>
                    <a:pt x="76" y="114"/>
                  </a:lnTo>
                  <a:lnTo>
                    <a:pt x="76" y="117"/>
                  </a:lnTo>
                  <a:lnTo>
                    <a:pt x="77" y="117"/>
                  </a:lnTo>
                  <a:lnTo>
                    <a:pt x="81" y="119"/>
                  </a:lnTo>
                  <a:lnTo>
                    <a:pt x="85" y="119"/>
                  </a:lnTo>
                  <a:lnTo>
                    <a:pt x="85" y="122"/>
                  </a:lnTo>
                  <a:lnTo>
                    <a:pt x="47" y="122"/>
                  </a:lnTo>
                  <a:lnTo>
                    <a:pt x="47" y="119"/>
                  </a:lnTo>
                  <a:lnTo>
                    <a:pt x="49" y="119"/>
                  </a:lnTo>
                  <a:lnTo>
                    <a:pt x="54" y="119"/>
                  </a:lnTo>
                  <a:lnTo>
                    <a:pt x="57" y="117"/>
                  </a:lnTo>
                  <a:lnTo>
                    <a:pt x="58" y="116"/>
                  </a:lnTo>
                  <a:lnTo>
                    <a:pt x="60" y="112"/>
                  </a:lnTo>
                  <a:lnTo>
                    <a:pt x="60" y="109"/>
                  </a:lnTo>
                  <a:lnTo>
                    <a:pt x="60" y="104"/>
                  </a:lnTo>
                  <a:lnTo>
                    <a:pt x="60" y="76"/>
                  </a:lnTo>
                  <a:lnTo>
                    <a:pt x="60" y="70"/>
                  </a:lnTo>
                  <a:lnTo>
                    <a:pt x="58" y="63"/>
                  </a:lnTo>
                  <a:lnTo>
                    <a:pt x="58" y="60"/>
                  </a:lnTo>
                  <a:lnTo>
                    <a:pt x="57" y="57"/>
                  </a:lnTo>
                  <a:lnTo>
                    <a:pt x="54" y="54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2" y="52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1" y="58"/>
                  </a:lnTo>
                  <a:lnTo>
                    <a:pt x="28" y="63"/>
                  </a:lnTo>
                  <a:lnTo>
                    <a:pt x="28" y="104"/>
                  </a:lnTo>
                  <a:lnTo>
                    <a:pt x="28" y="109"/>
                  </a:lnTo>
                  <a:lnTo>
                    <a:pt x="28" y="112"/>
                  </a:lnTo>
                  <a:lnTo>
                    <a:pt x="28" y="114"/>
                  </a:lnTo>
                  <a:lnTo>
                    <a:pt x="30" y="116"/>
                  </a:lnTo>
                  <a:lnTo>
                    <a:pt x="31" y="117"/>
                  </a:lnTo>
                  <a:lnTo>
                    <a:pt x="34" y="119"/>
                  </a:lnTo>
                  <a:lnTo>
                    <a:pt x="41" y="119"/>
                  </a:lnTo>
                  <a:lnTo>
                    <a:pt x="41" y="122"/>
                  </a:lnTo>
                  <a:lnTo>
                    <a:pt x="1" y="122"/>
                  </a:lnTo>
                  <a:lnTo>
                    <a:pt x="1" y="119"/>
                  </a:lnTo>
                  <a:lnTo>
                    <a:pt x="6" y="119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4" y="104"/>
                  </a:lnTo>
                  <a:lnTo>
                    <a:pt x="14" y="33"/>
                  </a:lnTo>
                  <a:lnTo>
                    <a:pt x="14" y="25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5" name="Freeform 6416"/>
            <p:cNvSpPr>
              <a:spLocks noEditPoints="1"/>
            </p:cNvSpPr>
            <p:nvPr/>
          </p:nvSpPr>
          <p:spPr bwMode="auto">
            <a:xfrm>
              <a:off x="10809" y="15926"/>
              <a:ext cx="35" cy="42"/>
            </a:xfrm>
            <a:custGeom>
              <a:avLst/>
              <a:gdLst>
                <a:gd name="T0" fmla="*/ 35 w 72"/>
                <a:gd name="T1" fmla="*/ 38 h 83"/>
                <a:gd name="T2" fmla="*/ 27 w 72"/>
                <a:gd name="T3" fmla="*/ 41 h 83"/>
                <a:gd name="T4" fmla="*/ 18 w 72"/>
                <a:gd name="T5" fmla="*/ 49 h 83"/>
                <a:gd name="T6" fmla="*/ 15 w 72"/>
                <a:gd name="T7" fmla="*/ 59 h 83"/>
                <a:gd name="T8" fmla="*/ 18 w 72"/>
                <a:gd name="T9" fmla="*/ 68 h 83"/>
                <a:gd name="T10" fmla="*/ 26 w 72"/>
                <a:gd name="T11" fmla="*/ 73 h 83"/>
                <a:gd name="T12" fmla="*/ 37 w 72"/>
                <a:gd name="T13" fmla="*/ 68 h 83"/>
                <a:gd name="T14" fmla="*/ 43 w 72"/>
                <a:gd name="T15" fmla="*/ 35 h 83"/>
                <a:gd name="T16" fmla="*/ 38 w 72"/>
                <a:gd name="T17" fmla="*/ 0 h 83"/>
                <a:gd name="T18" fmla="*/ 50 w 72"/>
                <a:gd name="T19" fmla="*/ 3 h 83"/>
                <a:gd name="T20" fmla="*/ 56 w 72"/>
                <a:gd name="T21" fmla="*/ 13 h 83"/>
                <a:gd name="T22" fmla="*/ 57 w 72"/>
                <a:gd name="T23" fmla="*/ 21 h 83"/>
                <a:gd name="T24" fmla="*/ 57 w 72"/>
                <a:gd name="T25" fmla="*/ 54 h 83"/>
                <a:gd name="T26" fmla="*/ 57 w 72"/>
                <a:gd name="T27" fmla="*/ 65 h 83"/>
                <a:gd name="T28" fmla="*/ 59 w 72"/>
                <a:gd name="T29" fmla="*/ 70 h 83"/>
                <a:gd name="T30" fmla="*/ 62 w 72"/>
                <a:gd name="T31" fmla="*/ 71 h 83"/>
                <a:gd name="T32" fmla="*/ 65 w 72"/>
                <a:gd name="T33" fmla="*/ 70 h 83"/>
                <a:gd name="T34" fmla="*/ 72 w 72"/>
                <a:gd name="T35" fmla="*/ 65 h 83"/>
                <a:gd name="T36" fmla="*/ 65 w 72"/>
                <a:gd name="T37" fmla="*/ 76 h 83"/>
                <a:gd name="T38" fmla="*/ 53 w 72"/>
                <a:gd name="T39" fmla="*/ 83 h 83"/>
                <a:gd name="T40" fmla="*/ 46 w 72"/>
                <a:gd name="T41" fmla="*/ 79 h 83"/>
                <a:gd name="T42" fmla="*/ 43 w 72"/>
                <a:gd name="T43" fmla="*/ 75 h 83"/>
                <a:gd name="T44" fmla="*/ 38 w 72"/>
                <a:gd name="T45" fmla="*/ 75 h 83"/>
                <a:gd name="T46" fmla="*/ 30 w 72"/>
                <a:gd name="T47" fmla="*/ 79 h 83"/>
                <a:gd name="T48" fmla="*/ 24 w 72"/>
                <a:gd name="T49" fmla="*/ 83 h 83"/>
                <a:gd name="T50" fmla="*/ 13 w 72"/>
                <a:gd name="T51" fmla="*/ 83 h 83"/>
                <a:gd name="T52" fmla="*/ 5 w 72"/>
                <a:gd name="T53" fmla="*/ 78 h 83"/>
                <a:gd name="T54" fmla="*/ 0 w 72"/>
                <a:gd name="T55" fmla="*/ 68 h 83"/>
                <a:gd name="T56" fmla="*/ 0 w 72"/>
                <a:gd name="T57" fmla="*/ 57 h 83"/>
                <a:gd name="T58" fmla="*/ 7 w 72"/>
                <a:gd name="T59" fmla="*/ 48 h 83"/>
                <a:gd name="T60" fmla="*/ 26 w 72"/>
                <a:gd name="T61" fmla="*/ 36 h 83"/>
                <a:gd name="T62" fmla="*/ 43 w 72"/>
                <a:gd name="T63" fmla="*/ 25 h 83"/>
                <a:gd name="T64" fmla="*/ 42 w 72"/>
                <a:gd name="T65" fmla="*/ 14 h 83"/>
                <a:gd name="T66" fmla="*/ 37 w 72"/>
                <a:gd name="T67" fmla="*/ 8 h 83"/>
                <a:gd name="T68" fmla="*/ 29 w 72"/>
                <a:gd name="T69" fmla="*/ 5 h 83"/>
                <a:gd name="T70" fmla="*/ 21 w 72"/>
                <a:gd name="T71" fmla="*/ 8 h 83"/>
                <a:gd name="T72" fmla="*/ 18 w 72"/>
                <a:gd name="T73" fmla="*/ 16 h 83"/>
                <a:gd name="T74" fmla="*/ 16 w 72"/>
                <a:gd name="T75" fmla="*/ 24 h 83"/>
                <a:gd name="T76" fmla="*/ 13 w 72"/>
                <a:gd name="T77" fmla="*/ 27 h 83"/>
                <a:gd name="T78" fmla="*/ 7 w 72"/>
                <a:gd name="T79" fmla="*/ 27 h 83"/>
                <a:gd name="T80" fmla="*/ 3 w 72"/>
                <a:gd name="T81" fmla="*/ 24 h 83"/>
                <a:gd name="T82" fmla="*/ 3 w 72"/>
                <a:gd name="T83" fmla="*/ 16 h 83"/>
                <a:gd name="T84" fmla="*/ 10 w 72"/>
                <a:gd name="T85" fmla="*/ 6 h 83"/>
                <a:gd name="T86" fmla="*/ 23 w 72"/>
                <a:gd name="T8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" h="83">
                  <a:moveTo>
                    <a:pt x="43" y="35"/>
                  </a:moveTo>
                  <a:lnTo>
                    <a:pt x="35" y="38"/>
                  </a:lnTo>
                  <a:lnTo>
                    <a:pt x="30" y="40"/>
                  </a:lnTo>
                  <a:lnTo>
                    <a:pt x="27" y="41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6" y="73"/>
                  </a:lnTo>
                  <a:lnTo>
                    <a:pt x="30" y="71"/>
                  </a:lnTo>
                  <a:lnTo>
                    <a:pt x="37" y="68"/>
                  </a:lnTo>
                  <a:lnTo>
                    <a:pt x="43" y="63"/>
                  </a:lnTo>
                  <a:lnTo>
                    <a:pt x="43" y="35"/>
                  </a:lnTo>
                  <a:close/>
                  <a:moveTo>
                    <a:pt x="32" y="0"/>
                  </a:moveTo>
                  <a:lnTo>
                    <a:pt x="38" y="0"/>
                  </a:lnTo>
                  <a:lnTo>
                    <a:pt x="43" y="1"/>
                  </a:lnTo>
                  <a:lnTo>
                    <a:pt x="50" y="3"/>
                  </a:lnTo>
                  <a:lnTo>
                    <a:pt x="53" y="6"/>
                  </a:lnTo>
                  <a:lnTo>
                    <a:pt x="56" y="13"/>
                  </a:lnTo>
                  <a:lnTo>
                    <a:pt x="57" y="16"/>
                  </a:lnTo>
                  <a:lnTo>
                    <a:pt x="57" y="21"/>
                  </a:lnTo>
                  <a:lnTo>
                    <a:pt x="57" y="27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5"/>
                  </a:lnTo>
                  <a:lnTo>
                    <a:pt x="57" y="68"/>
                  </a:lnTo>
                  <a:lnTo>
                    <a:pt x="59" y="70"/>
                  </a:lnTo>
                  <a:lnTo>
                    <a:pt x="59" y="71"/>
                  </a:lnTo>
                  <a:lnTo>
                    <a:pt x="62" y="71"/>
                  </a:lnTo>
                  <a:lnTo>
                    <a:pt x="64" y="71"/>
                  </a:lnTo>
                  <a:lnTo>
                    <a:pt x="65" y="70"/>
                  </a:lnTo>
                  <a:lnTo>
                    <a:pt x="69" y="68"/>
                  </a:lnTo>
                  <a:lnTo>
                    <a:pt x="72" y="65"/>
                  </a:lnTo>
                  <a:lnTo>
                    <a:pt x="72" y="70"/>
                  </a:lnTo>
                  <a:lnTo>
                    <a:pt x="65" y="76"/>
                  </a:lnTo>
                  <a:lnTo>
                    <a:pt x="59" y="81"/>
                  </a:lnTo>
                  <a:lnTo>
                    <a:pt x="53" y="83"/>
                  </a:lnTo>
                  <a:lnTo>
                    <a:pt x="50" y="83"/>
                  </a:lnTo>
                  <a:lnTo>
                    <a:pt x="46" y="79"/>
                  </a:lnTo>
                  <a:lnTo>
                    <a:pt x="45" y="78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38" y="75"/>
                  </a:lnTo>
                  <a:lnTo>
                    <a:pt x="34" y="78"/>
                  </a:lnTo>
                  <a:lnTo>
                    <a:pt x="30" y="79"/>
                  </a:lnTo>
                  <a:lnTo>
                    <a:pt x="29" y="81"/>
                  </a:lnTo>
                  <a:lnTo>
                    <a:pt x="24" y="83"/>
                  </a:lnTo>
                  <a:lnTo>
                    <a:pt x="18" y="83"/>
                  </a:lnTo>
                  <a:lnTo>
                    <a:pt x="13" y="83"/>
                  </a:lnTo>
                  <a:lnTo>
                    <a:pt x="8" y="81"/>
                  </a:lnTo>
                  <a:lnTo>
                    <a:pt x="5" y="78"/>
                  </a:lnTo>
                  <a:lnTo>
                    <a:pt x="2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6" y="36"/>
                  </a:lnTo>
                  <a:lnTo>
                    <a:pt x="43" y="29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8"/>
                  </a:lnTo>
                  <a:lnTo>
                    <a:pt x="34" y="6"/>
                  </a:lnTo>
                  <a:lnTo>
                    <a:pt x="29" y="5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1"/>
                  </a:lnTo>
                  <a:lnTo>
                    <a:pt x="16" y="24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6" name="Freeform 6417"/>
            <p:cNvSpPr>
              <a:spLocks noEditPoints="1"/>
            </p:cNvSpPr>
            <p:nvPr/>
          </p:nvSpPr>
          <p:spPr bwMode="auto">
            <a:xfrm>
              <a:off x="10848" y="15926"/>
              <a:ext cx="38" cy="43"/>
            </a:xfrm>
            <a:custGeom>
              <a:avLst/>
              <a:gdLst>
                <a:gd name="T0" fmla="*/ 35 w 76"/>
                <a:gd name="T1" fmla="*/ 6 h 84"/>
                <a:gd name="T2" fmla="*/ 30 w 76"/>
                <a:gd name="T3" fmla="*/ 6 h 84"/>
                <a:gd name="T4" fmla="*/ 26 w 76"/>
                <a:gd name="T5" fmla="*/ 8 h 84"/>
                <a:gd name="T6" fmla="*/ 22 w 76"/>
                <a:gd name="T7" fmla="*/ 13 h 84"/>
                <a:gd name="T8" fmla="*/ 19 w 76"/>
                <a:gd name="T9" fmla="*/ 17 h 84"/>
                <a:gd name="T10" fmla="*/ 18 w 76"/>
                <a:gd name="T11" fmla="*/ 22 h 84"/>
                <a:gd name="T12" fmla="*/ 16 w 76"/>
                <a:gd name="T13" fmla="*/ 29 h 84"/>
                <a:gd name="T14" fmla="*/ 16 w 76"/>
                <a:gd name="T15" fmla="*/ 35 h 84"/>
                <a:gd name="T16" fmla="*/ 18 w 76"/>
                <a:gd name="T17" fmla="*/ 51 h 84"/>
                <a:gd name="T18" fmla="*/ 22 w 76"/>
                <a:gd name="T19" fmla="*/ 65 h 84"/>
                <a:gd name="T20" fmla="*/ 27 w 76"/>
                <a:gd name="T21" fmla="*/ 70 h 84"/>
                <a:gd name="T22" fmla="*/ 30 w 76"/>
                <a:gd name="T23" fmla="*/ 75 h 84"/>
                <a:gd name="T24" fmla="*/ 35 w 76"/>
                <a:gd name="T25" fmla="*/ 76 h 84"/>
                <a:gd name="T26" fmla="*/ 41 w 76"/>
                <a:gd name="T27" fmla="*/ 78 h 84"/>
                <a:gd name="T28" fmla="*/ 46 w 76"/>
                <a:gd name="T29" fmla="*/ 76 h 84"/>
                <a:gd name="T30" fmla="*/ 51 w 76"/>
                <a:gd name="T31" fmla="*/ 75 h 84"/>
                <a:gd name="T32" fmla="*/ 54 w 76"/>
                <a:gd name="T33" fmla="*/ 70 h 84"/>
                <a:gd name="T34" fmla="*/ 57 w 76"/>
                <a:gd name="T35" fmla="*/ 67 h 84"/>
                <a:gd name="T36" fmla="*/ 59 w 76"/>
                <a:gd name="T37" fmla="*/ 62 h 84"/>
                <a:gd name="T38" fmla="*/ 59 w 76"/>
                <a:gd name="T39" fmla="*/ 54 h 84"/>
                <a:gd name="T40" fmla="*/ 61 w 76"/>
                <a:gd name="T41" fmla="*/ 48 h 84"/>
                <a:gd name="T42" fmla="*/ 57 w 76"/>
                <a:gd name="T43" fmla="*/ 29 h 84"/>
                <a:gd name="T44" fmla="*/ 51 w 76"/>
                <a:gd name="T45" fmla="*/ 14 h 84"/>
                <a:gd name="T46" fmla="*/ 46 w 76"/>
                <a:gd name="T47" fmla="*/ 9 h 84"/>
                <a:gd name="T48" fmla="*/ 41 w 76"/>
                <a:gd name="T49" fmla="*/ 6 h 84"/>
                <a:gd name="T50" fmla="*/ 35 w 76"/>
                <a:gd name="T51" fmla="*/ 6 h 84"/>
                <a:gd name="T52" fmla="*/ 38 w 76"/>
                <a:gd name="T53" fmla="*/ 0 h 84"/>
                <a:gd name="T54" fmla="*/ 54 w 76"/>
                <a:gd name="T55" fmla="*/ 3 h 84"/>
                <a:gd name="T56" fmla="*/ 67 w 76"/>
                <a:gd name="T57" fmla="*/ 14 h 84"/>
                <a:gd name="T58" fmla="*/ 73 w 76"/>
                <a:gd name="T59" fmla="*/ 27 h 84"/>
                <a:gd name="T60" fmla="*/ 76 w 76"/>
                <a:gd name="T61" fmla="*/ 40 h 84"/>
                <a:gd name="T62" fmla="*/ 75 w 76"/>
                <a:gd name="T63" fmla="*/ 51 h 84"/>
                <a:gd name="T64" fmla="*/ 70 w 76"/>
                <a:gd name="T65" fmla="*/ 62 h 84"/>
                <a:gd name="T66" fmla="*/ 67 w 76"/>
                <a:gd name="T67" fmla="*/ 68 h 84"/>
                <a:gd name="T68" fmla="*/ 62 w 76"/>
                <a:gd name="T69" fmla="*/ 73 h 84"/>
                <a:gd name="T70" fmla="*/ 57 w 76"/>
                <a:gd name="T71" fmla="*/ 78 h 84"/>
                <a:gd name="T72" fmla="*/ 51 w 76"/>
                <a:gd name="T73" fmla="*/ 81 h 84"/>
                <a:gd name="T74" fmla="*/ 45 w 76"/>
                <a:gd name="T75" fmla="*/ 83 h 84"/>
                <a:gd name="T76" fmla="*/ 37 w 76"/>
                <a:gd name="T77" fmla="*/ 84 h 84"/>
                <a:gd name="T78" fmla="*/ 21 w 76"/>
                <a:gd name="T79" fmla="*/ 79 h 84"/>
                <a:gd name="T80" fmla="*/ 8 w 76"/>
                <a:gd name="T81" fmla="*/ 70 h 84"/>
                <a:gd name="T82" fmla="*/ 2 w 76"/>
                <a:gd name="T83" fmla="*/ 57 h 84"/>
                <a:gd name="T84" fmla="*/ 0 w 76"/>
                <a:gd name="T85" fmla="*/ 43 h 84"/>
                <a:gd name="T86" fmla="*/ 2 w 76"/>
                <a:gd name="T87" fmla="*/ 32 h 84"/>
                <a:gd name="T88" fmla="*/ 5 w 76"/>
                <a:gd name="T89" fmla="*/ 21 h 84"/>
                <a:gd name="T90" fmla="*/ 10 w 76"/>
                <a:gd name="T91" fmla="*/ 14 h 84"/>
                <a:gd name="T92" fmla="*/ 14 w 76"/>
                <a:gd name="T93" fmla="*/ 9 h 84"/>
                <a:gd name="T94" fmla="*/ 19 w 76"/>
                <a:gd name="T95" fmla="*/ 5 h 84"/>
                <a:gd name="T96" fmla="*/ 29 w 76"/>
                <a:gd name="T97" fmla="*/ 1 h 84"/>
                <a:gd name="T98" fmla="*/ 38 w 76"/>
                <a:gd name="T9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84">
                  <a:moveTo>
                    <a:pt x="35" y="6"/>
                  </a:moveTo>
                  <a:lnTo>
                    <a:pt x="30" y="6"/>
                  </a:lnTo>
                  <a:lnTo>
                    <a:pt x="26" y="8"/>
                  </a:lnTo>
                  <a:lnTo>
                    <a:pt x="22" y="13"/>
                  </a:lnTo>
                  <a:lnTo>
                    <a:pt x="19" y="17"/>
                  </a:lnTo>
                  <a:lnTo>
                    <a:pt x="18" y="22"/>
                  </a:lnTo>
                  <a:lnTo>
                    <a:pt x="16" y="29"/>
                  </a:lnTo>
                  <a:lnTo>
                    <a:pt x="16" y="35"/>
                  </a:lnTo>
                  <a:lnTo>
                    <a:pt x="18" y="51"/>
                  </a:lnTo>
                  <a:lnTo>
                    <a:pt x="22" y="65"/>
                  </a:lnTo>
                  <a:lnTo>
                    <a:pt x="27" y="70"/>
                  </a:lnTo>
                  <a:lnTo>
                    <a:pt x="30" y="75"/>
                  </a:lnTo>
                  <a:lnTo>
                    <a:pt x="35" y="76"/>
                  </a:lnTo>
                  <a:lnTo>
                    <a:pt x="41" y="78"/>
                  </a:lnTo>
                  <a:lnTo>
                    <a:pt x="46" y="76"/>
                  </a:lnTo>
                  <a:lnTo>
                    <a:pt x="51" y="75"/>
                  </a:lnTo>
                  <a:lnTo>
                    <a:pt x="54" y="70"/>
                  </a:lnTo>
                  <a:lnTo>
                    <a:pt x="57" y="67"/>
                  </a:lnTo>
                  <a:lnTo>
                    <a:pt x="59" y="62"/>
                  </a:lnTo>
                  <a:lnTo>
                    <a:pt x="59" y="54"/>
                  </a:lnTo>
                  <a:lnTo>
                    <a:pt x="61" y="48"/>
                  </a:lnTo>
                  <a:lnTo>
                    <a:pt x="57" y="29"/>
                  </a:lnTo>
                  <a:lnTo>
                    <a:pt x="51" y="14"/>
                  </a:lnTo>
                  <a:lnTo>
                    <a:pt x="46" y="9"/>
                  </a:lnTo>
                  <a:lnTo>
                    <a:pt x="41" y="6"/>
                  </a:lnTo>
                  <a:lnTo>
                    <a:pt x="35" y="6"/>
                  </a:lnTo>
                  <a:close/>
                  <a:moveTo>
                    <a:pt x="38" y="0"/>
                  </a:moveTo>
                  <a:lnTo>
                    <a:pt x="54" y="3"/>
                  </a:lnTo>
                  <a:lnTo>
                    <a:pt x="67" y="14"/>
                  </a:lnTo>
                  <a:lnTo>
                    <a:pt x="73" y="27"/>
                  </a:lnTo>
                  <a:lnTo>
                    <a:pt x="76" y="40"/>
                  </a:lnTo>
                  <a:lnTo>
                    <a:pt x="75" y="51"/>
                  </a:lnTo>
                  <a:lnTo>
                    <a:pt x="70" y="62"/>
                  </a:lnTo>
                  <a:lnTo>
                    <a:pt x="67" y="68"/>
                  </a:lnTo>
                  <a:lnTo>
                    <a:pt x="62" y="73"/>
                  </a:lnTo>
                  <a:lnTo>
                    <a:pt x="57" y="78"/>
                  </a:lnTo>
                  <a:lnTo>
                    <a:pt x="51" y="81"/>
                  </a:lnTo>
                  <a:lnTo>
                    <a:pt x="45" y="83"/>
                  </a:lnTo>
                  <a:lnTo>
                    <a:pt x="37" y="84"/>
                  </a:lnTo>
                  <a:lnTo>
                    <a:pt x="21" y="79"/>
                  </a:lnTo>
                  <a:lnTo>
                    <a:pt x="8" y="70"/>
                  </a:lnTo>
                  <a:lnTo>
                    <a:pt x="2" y="57"/>
                  </a:lnTo>
                  <a:lnTo>
                    <a:pt x="0" y="43"/>
                  </a:lnTo>
                  <a:lnTo>
                    <a:pt x="2" y="32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4" y="9"/>
                  </a:lnTo>
                  <a:lnTo>
                    <a:pt x="19" y="5"/>
                  </a:lnTo>
                  <a:lnTo>
                    <a:pt x="2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7" name="Freeform 6418"/>
            <p:cNvSpPr>
              <a:spLocks noEditPoints="1"/>
            </p:cNvSpPr>
            <p:nvPr/>
          </p:nvSpPr>
          <p:spPr bwMode="auto">
            <a:xfrm>
              <a:off x="10914" y="15907"/>
              <a:ext cx="62" cy="62"/>
            </a:xfrm>
            <a:custGeom>
              <a:avLst/>
              <a:gdLst>
                <a:gd name="T0" fmla="*/ 32 w 126"/>
                <a:gd name="T1" fmla="*/ 63 h 122"/>
                <a:gd name="T2" fmla="*/ 24 w 126"/>
                <a:gd name="T3" fmla="*/ 73 h 122"/>
                <a:gd name="T4" fmla="*/ 19 w 126"/>
                <a:gd name="T5" fmla="*/ 82 h 122"/>
                <a:gd name="T6" fmla="*/ 19 w 126"/>
                <a:gd name="T7" fmla="*/ 94 h 122"/>
                <a:gd name="T8" fmla="*/ 24 w 126"/>
                <a:gd name="T9" fmla="*/ 105 h 122"/>
                <a:gd name="T10" fmla="*/ 33 w 126"/>
                <a:gd name="T11" fmla="*/ 111 h 122"/>
                <a:gd name="T12" fmla="*/ 45 w 126"/>
                <a:gd name="T13" fmla="*/ 111 h 122"/>
                <a:gd name="T14" fmla="*/ 54 w 126"/>
                <a:gd name="T15" fmla="*/ 108 h 122"/>
                <a:gd name="T16" fmla="*/ 64 w 126"/>
                <a:gd name="T17" fmla="*/ 100 h 122"/>
                <a:gd name="T18" fmla="*/ 54 w 126"/>
                <a:gd name="T19" fmla="*/ 87 h 122"/>
                <a:gd name="T20" fmla="*/ 48 w 126"/>
                <a:gd name="T21" fmla="*/ 78 h 122"/>
                <a:gd name="T22" fmla="*/ 38 w 126"/>
                <a:gd name="T23" fmla="*/ 60 h 122"/>
                <a:gd name="T24" fmla="*/ 54 w 126"/>
                <a:gd name="T25" fmla="*/ 6 h 122"/>
                <a:gd name="T26" fmla="*/ 48 w 126"/>
                <a:gd name="T27" fmla="*/ 11 h 122"/>
                <a:gd name="T28" fmla="*/ 43 w 126"/>
                <a:gd name="T29" fmla="*/ 22 h 122"/>
                <a:gd name="T30" fmla="*/ 45 w 126"/>
                <a:gd name="T31" fmla="*/ 32 h 122"/>
                <a:gd name="T32" fmla="*/ 48 w 126"/>
                <a:gd name="T33" fmla="*/ 39 h 122"/>
                <a:gd name="T34" fmla="*/ 57 w 126"/>
                <a:gd name="T35" fmla="*/ 43 h 122"/>
                <a:gd name="T36" fmla="*/ 67 w 126"/>
                <a:gd name="T37" fmla="*/ 35 h 122"/>
                <a:gd name="T38" fmla="*/ 72 w 126"/>
                <a:gd name="T39" fmla="*/ 25 h 122"/>
                <a:gd name="T40" fmla="*/ 72 w 126"/>
                <a:gd name="T41" fmla="*/ 17 h 122"/>
                <a:gd name="T42" fmla="*/ 68 w 126"/>
                <a:gd name="T43" fmla="*/ 11 h 122"/>
                <a:gd name="T44" fmla="*/ 59 w 126"/>
                <a:gd name="T45" fmla="*/ 6 h 122"/>
                <a:gd name="T46" fmla="*/ 65 w 126"/>
                <a:gd name="T47" fmla="*/ 1 h 122"/>
                <a:gd name="T48" fmla="*/ 75 w 126"/>
                <a:gd name="T49" fmla="*/ 6 h 122"/>
                <a:gd name="T50" fmla="*/ 81 w 126"/>
                <a:gd name="T51" fmla="*/ 16 h 122"/>
                <a:gd name="T52" fmla="*/ 81 w 126"/>
                <a:gd name="T53" fmla="*/ 27 h 122"/>
                <a:gd name="T54" fmla="*/ 76 w 126"/>
                <a:gd name="T55" fmla="*/ 36 h 122"/>
                <a:gd name="T56" fmla="*/ 64 w 126"/>
                <a:gd name="T57" fmla="*/ 46 h 122"/>
                <a:gd name="T58" fmla="*/ 76 w 126"/>
                <a:gd name="T59" fmla="*/ 87 h 122"/>
                <a:gd name="T60" fmla="*/ 92 w 126"/>
                <a:gd name="T61" fmla="*/ 57 h 122"/>
                <a:gd name="T62" fmla="*/ 89 w 126"/>
                <a:gd name="T63" fmla="*/ 51 h 122"/>
                <a:gd name="T64" fmla="*/ 84 w 126"/>
                <a:gd name="T65" fmla="*/ 47 h 122"/>
                <a:gd name="T66" fmla="*/ 119 w 126"/>
                <a:gd name="T67" fmla="*/ 44 h 122"/>
                <a:gd name="T68" fmla="*/ 113 w 126"/>
                <a:gd name="T69" fmla="*/ 49 h 122"/>
                <a:gd name="T70" fmla="*/ 107 w 126"/>
                <a:gd name="T71" fmla="*/ 52 h 122"/>
                <a:gd name="T72" fmla="*/ 102 w 126"/>
                <a:gd name="T73" fmla="*/ 60 h 122"/>
                <a:gd name="T74" fmla="*/ 81 w 126"/>
                <a:gd name="T75" fmla="*/ 92 h 122"/>
                <a:gd name="T76" fmla="*/ 91 w 126"/>
                <a:gd name="T77" fmla="*/ 101 h 122"/>
                <a:gd name="T78" fmla="*/ 100 w 126"/>
                <a:gd name="T79" fmla="*/ 108 h 122"/>
                <a:gd name="T80" fmla="*/ 111 w 126"/>
                <a:gd name="T81" fmla="*/ 108 h 122"/>
                <a:gd name="T82" fmla="*/ 119 w 126"/>
                <a:gd name="T83" fmla="*/ 101 h 122"/>
                <a:gd name="T84" fmla="*/ 126 w 126"/>
                <a:gd name="T85" fmla="*/ 98 h 122"/>
                <a:gd name="T86" fmla="*/ 119 w 126"/>
                <a:gd name="T87" fmla="*/ 111 h 122"/>
                <a:gd name="T88" fmla="*/ 110 w 126"/>
                <a:gd name="T89" fmla="*/ 119 h 122"/>
                <a:gd name="T90" fmla="*/ 99 w 126"/>
                <a:gd name="T91" fmla="*/ 122 h 122"/>
                <a:gd name="T92" fmla="*/ 84 w 126"/>
                <a:gd name="T93" fmla="*/ 117 h 122"/>
                <a:gd name="T94" fmla="*/ 75 w 126"/>
                <a:gd name="T95" fmla="*/ 111 h 122"/>
                <a:gd name="T96" fmla="*/ 62 w 126"/>
                <a:gd name="T97" fmla="*/ 111 h 122"/>
                <a:gd name="T98" fmla="*/ 49 w 126"/>
                <a:gd name="T99" fmla="*/ 117 h 122"/>
                <a:gd name="T100" fmla="*/ 30 w 126"/>
                <a:gd name="T101" fmla="*/ 122 h 122"/>
                <a:gd name="T102" fmla="*/ 14 w 126"/>
                <a:gd name="T103" fmla="*/ 119 h 122"/>
                <a:gd name="T104" fmla="*/ 3 w 126"/>
                <a:gd name="T105" fmla="*/ 109 h 122"/>
                <a:gd name="T106" fmla="*/ 0 w 126"/>
                <a:gd name="T107" fmla="*/ 97 h 122"/>
                <a:gd name="T108" fmla="*/ 3 w 126"/>
                <a:gd name="T109" fmla="*/ 82 h 122"/>
                <a:gd name="T110" fmla="*/ 19 w 126"/>
                <a:gd name="T111" fmla="*/ 65 h 122"/>
                <a:gd name="T112" fmla="*/ 32 w 126"/>
                <a:gd name="T113" fmla="*/ 46 h 122"/>
                <a:gd name="T114" fmla="*/ 29 w 126"/>
                <a:gd name="T115" fmla="*/ 33 h 122"/>
                <a:gd name="T116" fmla="*/ 30 w 126"/>
                <a:gd name="T117" fmla="*/ 22 h 122"/>
                <a:gd name="T118" fmla="*/ 35 w 126"/>
                <a:gd name="T119" fmla="*/ 11 h 122"/>
                <a:gd name="T120" fmla="*/ 46 w 126"/>
                <a:gd name="T121" fmla="*/ 3 h 122"/>
                <a:gd name="T122" fmla="*/ 59 w 126"/>
                <a:gd name="T1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122">
                  <a:moveTo>
                    <a:pt x="38" y="60"/>
                  </a:moveTo>
                  <a:lnTo>
                    <a:pt x="32" y="63"/>
                  </a:lnTo>
                  <a:lnTo>
                    <a:pt x="27" y="68"/>
                  </a:lnTo>
                  <a:lnTo>
                    <a:pt x="24" y="73"/>
                  </a:lnTo>
                  <a:lnTo>
                    <a:pt x="21" y="78"/>
                  </a:lnTo>
                  <a:lnTo>
                    <a:pt x="19" y="82"/>
                  </a:lnTo>
                  <a:lnTo>
                    <a:pt x="18" y="89"/>
                  </a:lnTo>
                  <a:lnTo>
                    <a:pt x="19" y="94"/>
                  </a:lnTo>
                  <a:lnTo>
                    <a:pt x="21" y="100"/>
                  </a:lnTo>
                  <a:lnTo>
                    <a:pt x="24" y="105"/>
                  </a:lnTo>
                  <a:lnTo>
                    <a:pt x="29" y="108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51" y="109"/>
                  </a:lnTo>
                  <a:lnTo>
                    <a:pt x="54" y="108"/>
                  </a:lnTo>
                  <a:lnTo>
                    <a:pt x="59" y="105"/>
                  </a:lnTo>
                  <a:lnTo>
                    <a:pt x="64" y="100"/>
                  </a:lnTo>
                  <a:lnTo>
                    <a:pt x="59" y="94"/>
                  </a:lnTo>
                  <a:lnTo>
                    <a:pt x="54" y="87"/>
                  </a:lnTo>
                  <a:lnTo>
                    <a:pt x="51" y="81"/>
                  </a:lnTo>
                  <a:lnTo>
                    <a:pt x="48" y="78"/>
                  </a:lnTo>
                  <a:lnTo>
                    <a:pt x="43" y="70"/>
                  </a:lnTo>
                  <a:lnTo>
                    <a:pt x="38" y="60"/>
                  </a:lnTo>
                  <a:close/>
                  <a:moveTo>
                    <a:pt x="59" y="6"/>
                  </a:moveTo>
                  <a:lnTo>
                    <a:pt x="54" y="6"/>
                  </a:lnTo>
                  <a:lnTo>
                    <a:pt x="51" y="9"/>
                  </a:lnTo>
                  <a:lnTo>
                    <a:pt x="48" y="11"/>
                  </a:lnTo>
                  <a:lnTo>
                    <a:pt x="45" y="17"/>
                  </a:lnTo>
                  <a:lnTo>
                    <a:pt x="43" y="22"/>
                  </a:lnTo>
                  <a:lnTo>
                    <a:pt x="45" y="27"/>
                  </a:lnTo>
                  <a:lnTo>
                    <a:pt x="45" y="32"/>
                  </a:lnTo>
                  <a:lnTo>
                    <a:pt x="46" y="35"/>
                  </a:lnTo>
                  <a:lnTo>
                    <a:pt x="48" y="39"/>
                  </a:lnTo>
                  <a:lnTo>
                    <a:pt x="51" y="46"/>
                  </a:lnTo>
                  <a:lnTo>
                    <a:pt x="57" y="43"/>
                  </a:lnTo>
                  <a:lnTo>
                    <a:pt x="62" y="39"/>
                  </a:lnTo>
                  <a:lnTo>
                    <a:pt x="67" y="35"/>
                  </a:lnTo>
                  <a:lnTo>
                    <a:pt x="70" y="30"/>
                  </a:lnTo>
                  <a:lnTo>
                    <a:pt x="72" y="25"/>
                  </a:lnTo>
                  <a:lnTo>
                    <a:pt x="72" y="20"/>
                  </a:lnTo>
                  <a:lnTo>
                    <a:pt x="72" y="17"/>
                  </a:lnTo>
                  <a:lnTo>
                    <a:pt x="70" y="12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59" y="6"/>
                  </a:lnTo>
                  <a:close/>
                  <a:moveTo>
                    <a:pt x="59" y="0"/>
                  </a:moveTo>
                  <a:lnTo>
                    <a:pt x="65" y="1"/>
                  </a:lnTo>
                  <a:lnTo>
                    <a:pt x="70" y="3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16"/>
                  </a:lnTo>
                  <a:lnTo>
                    <a:pt x="83" y="20"/>
                  </a:lnTo>
                  <a:lnTo>
                    <a:pt x="81" y="27"/>
                  </a:lnTo>
                  <a:lnTo>
                    <a:pt x="79" y="32"/>
                  </a:lnTo>
                  <a:lnTo>
                    <a:pt x="76" y="36"/>
                  </a:lnTo>
                  <a:lnTo>
                    <a:pt x="70" y="41"/>
                  </a:lnTo>
                  <a:lnTo>
                    <a:pt x="64" y="46"/>
                  </a:lnTo>
                  <a:lnTo>
                    <a:pt x="54" y="52"/>
                  </a:lnTo>
                  <a:lnTo>
                    <a:pt x="76" y="87"/>
                  </a:lnTo>
                  <a:lnTo>
                    <a:pt x="87" y="71"/>
                  </a:lnTo>
                  <a:lnTo>
                    <a:pt x="92" y="57"/>
                  </a:lnTo>
                  <a:lnTo>
                    <a:pt x="91" y="54"/>
                  </a:lnTo>
                  <a:lnTo>
                    <a:pt x="89" y="51"/>
                  </a:lnTo>
                  <a:lnTo>
                    <a:pt x="86" y="49"/>
                  </a:lnTo>
                  <a:lnTo>
                    <a:pt x="84" y="47"/>
                  </a:lnTo>
                  <a:lnTo>
                    <a:pt x="84" y="44"/>
                  </a:lnTo>
                  <a:lnTo>
                    <a:pt x="119" y="44"/>
                  </a:lnTo>
                  <a:lnTo>
                    <a:pt x="119" y="47"/>
                  </a:lnTo>
                  <a:lnTo>
                    <a:pt x="113" y="49"/>
                  </a:lnTo>
                  <a:lnTo>
                    <a:pt x="108" y="51"/>
                  </a:lnTo>
                  <a:lnTo>
                    <a:pt x="107" y="52"/>
                  </a:lnTo>
                  <a:lnTo>
                    <a:pt x="103" y="55"/>
                  </a:lnTo>
                  <a:lnTo>
                    <a:pt x="102" y="60"/>
                  </a:lnTo>
                  <a:lnTo>
                    <a:pt x="97" y="6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1" y="101"/>
                  </a:lnTo>
                  <a:lnTo>
                    <a:pt x="94" y="105"/>
                  </a:lnTo>
                  <a:lnTo>
                    <a:pt x="100" y="108"/>
                  </a:lnTo>
                  <a:lnTo>
                    <a:pt x="107" y="108"/>
                  </a:lnTo>
                  <a:lnTo>
                    <a:pt x="111" y="108"/>
                  </a:lnTo>
                  <a:lnTo>
                    <a:pt x="116" y="105"/>
                  </a:lnTo>
                  <a:lnTo>
                    <a:pt x="119" y="101"/>
                  </a:lnTo>
                  <a:lnTo>
                    <a:pt x="122" y="95"/>
                  </a:lnTo>
                  <a:lnTo>
                    <a:pt x="126" y="98"/>
                  </a:lnTo>
                  <a:lnTo>
                    <a:pt x="122" y="106"/>
                  </a:lnTo>
                  <a:lnTo>
                    <a:pt x="119" y="111"/>
                  </a:lnTo>
                  <a:lnTo>
                    <a:pt x="114" y="116"/>
                  </a:lnTo>
                  <a:lnTo>
                    <a:pt x="110" y="119"/>
                  </a:lnTo>
                  <a:lnTo>
                    <a:pt x="105" y="121"/>
                  </a:lnTo>
                  <a:lnTo>
                    <a:pt x="99" y="122"/>
                  </a:lnTo>
                  <a:lnTo>
                    <a:pt x="92" y="121"/>
                  </a:lnTo>
                  <a:lnTo>
                    <a:pt x="84" y="117"/>
                  </a:lnTo>
                  <a:lnTo>
                    <a:pt x="79" y="114"/>
                  </a:lnTo>
                  <a:lnTo>
                    <a:pt x="75" y="111"/>
                  </a:lnTo>
                  <a:lnTo>
                    <a:pt x="68" y="105"/>
                  </a:lnTo>
                  <a:lnTo>
                    <a:pt x="62" y="111"/>
                  </a:lnTo>
                  <a:lnTo>
                    <a:pt x="56" y="116"/>
                  </a:lnTo>
                  <a:lnTo>
                    <a:pt x="49" y="117"/>
                  </a:lnTo>
                  <a:lnTo>
                    <a:pt x="40" y="121"/>
                  </a:lnTo>
                  <a:lnTo>
                    <a:pt x="30" y="122"/>
                  </a:lnTo>
                  <a:lnTo>
                    <a:pt x="22" y="121"/>
                  </a:lnTo>
                  <a:lnTo>
                    <a:pt x="14" y="119"/>
                  </a:lnTo>
                  <a:lnTo>
                    <a:pt x="8" y="114"/>
                  </a:lnTo>
                  <a:lnTo>
                    <a:pt x="3" y="109"/>
                  </a:lnTo>
                  <a:lnTo>
                    <a:pt x="2" y="103"/>
                  </a:lnTo>
                  <a:lnTo>
                    <a:pt x="0" y="97"/>
                  </a:lnTo>
                  <a:lnTo>
                    <a:pt x="2" y="89"/>
                  </a:lnTo>
                  <a:lnTo>
                    <a:pt x="3" y="82"/>
                  </a:lnTo>
                  <a:lnTo>
                    <a:pt x="8" y="76"/>
                  </a:lnTo>
                  <a:lnTo>
                    <a:pt x="19" y="65"/>
                  </a:lnTo>
                  <a:lnTo>
                    <a:pt x="37" y="54"/>
                  </a:lnTo>
                  <a:lnTo>
                    <a:pt x="32" y="46"/>
                  </a:lnTo>
                  <a:lnTo>
                    <a:pt x="30" y="39"/>
                  </a:lnTo>
                  <a:lnTo>
                    <a:pt x="29" y="33"/>
                  </a:lnTo>
                  <a:lnTo>
                    <a:pt x="29" y="28"/>
                  </a:lnTo>
                  <a:lnTo>
                    <a:pt x="30" y="22"/>
                  </a:lnTo>
                  <a:lnTo>
                    <a:pt x="32" y="16"/>
                  </a:lnTo>
                  <a:lnTo>
                    <a:pt x="35" y="11"/>
                  </a:lnTo>
                  <a:lnTo>
                    <a:pt x="40" y="6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8" name="Freeform 6419"/>
            <p:cNvSpPr>
              <a:spLocks/>
            </p:cNvSpPr>
            <p:nvPr/>
          </p:nvSpPr>
          <p:spPr bwMode="auto">
            <a:xfrm>
              <a:off x="11000" y="15909"/>
              <a:ext cx="61" cy="60"/>
            </a:xfrm>
            <a:custGeom>
              <a:avLst/>
              <a:gdLst>
                <a:gd name="T0" fmla="*/ 0 w 123"/>
                <a:gd name="T1" fmla="*/ 0 h 119"/>
                <a:gd name="T2" fmla="*/ 48 w 123"/>
                <a:gd name="T3" fmla="*/ 0 h 119"/>
                <a:gd name="T4" fmla="*/ 48 w 123"/>
                <a:gd name="T5" fmla="*/ 3 h 119"/>
                <a:gd name="T6" fmla="*/ 43 w 123"/>
                <a:gd name="T7" fmla="*/ 3 h 119"/>
                <a:gd name="T8" fmla="*/ 38 w 123"/>
                <a:gd name="T9" fmla="*/ 5 h 119"/>
                <a:gd name="T10" fmla="*/ 37 w 123"/>
                <a:gd name="T11" fmla="*/ 6 h 119"/>
                <a:gd name="T12" fmla="*/ 35 w 123"/>
                <a:gd name="T13" fmla="*/ 8 h 119"/>
                <a:gd name="T14" fmla="*/ 34 w 123"/>
                <a:gd name="T15" fmla="*/ 11 h 119"/>
                <a:gd name="T16" fmla="*/ 35 w 123"/>
                <a:gd name="T17" fmla="*/ 14 h 119"/>
                <a:gd name="T18" fmla="*/ 37 w 123"/>
                <a:gd name="T19" fmla="*/ 19 h 119"/>
                <a:gd name="T20" fmla="*/ 38 w 123"/>
                <a:gd name="T21" fmla="*/ 24 h 119"/>
                <a:gd name="T22" fmla="*/ 69 w 123"/>
                <a:gd name="T23" fmla="*/ 92 h 119"/>
                <a:gd name="T24" fmla="*/ 96 w 123"/>
                <a:gd name="T25" fmla="*/ 25 h 119"/>
                <a:gd name="T26" fmla="*/ 97 w 123"/>
                <a:gd name="T27" fmla="*/ 19 h 119"/>
                <a:gd name="T28" fmla="*/ 99 w 123"/>
                <a:gd name="T29" fmla="*/ 14 h 119"/>
                <a:gd name="T30" fmla="*/ 99 w 123"/>
                <a:gd name="T31" fmla="*/ 11 h 119"/>
                <a:gd name="T32" fmla="*/ 99 w 123"/>
                <a:gd name="T33" fmla="*/ 8 h 119"/>
                <a:gd name="T34" fmla="*/ 97 w 123"/>
                <a:gd name="T35" fmla="*/ 6 h 119"/>
                <a:gd name="T36" fmla="*/ 94 w 123"/>
                <a:gd name="T37" fmla="*/ 5 h 119"/>
                <a:gd name="T38" fmla="*/ 89 w 123"/>
                <a:gd name="T39" fmla="*/ 3 h 119"/>
                <a:gd name="T40" fmla="*/ 88 w 123"/>
                <a:gd name="T41" fmla="*/ 3 h 119"/>
                <a:gd name="T42" fmla="*/ 88 w 123"/>
                <a:gd name="T43" fmla="*/ 0 h 119"/>
                <a:gd name="T44" fmla="*/ 123 w 123"/>
                <a:gd name="T45" fmla="*/ 0 h 119"/>
                <a:gd name="T46" fmla="*/ 123 w 123"/>
                <a:gd name="T47" fmla="*/ 3 h 119"/>
                <a:gd name="T48" fmla="*/ 118 w 123"/>
                <a:gd name="T49" fmla="*/ 5 h 119"/>
                <a:gd name="T50" fmla="*/ 113 w 123"/>
                <a:gd name="T51" fmla="*/ 6 h 119"/>
                <a:gd name="T52" fmla="*/ 110 w 123"/>
                <a:gd name="T53" fmla="*/ 9 h 119"/>
                <a:gd name="T54" fmla="*/ 108 w 123"/>
                <a:gd name="T55" fmla="*/ 14 h 119"/>
                <a:gd name="T56" fmla="*/ 105 w 123"/>
                <a:gd name="T57" fmla="*/ 19 h 119"/>
                <a:gd name="T58" fmla="*/ 65 w 123"/>
                <a:gd name="T59" fmla="*/ 119 h 119"/>
                <a:gd name="T60" fmla="*/ 62 w 123"/>
                <a:gd name="T61" fmla="*/ 119 h 119"/>
                <a:gd name="T62" fmla="*/ 18 w 123"/>
                <a:gd name="T63" fmla="*/ 19 h 119"/>
                <a:gd name="T64" fmla="*/ 16 w 123"/>
                <a:gd name="T65" fmla="*/ 14 h 119"/>
                <a:gd name="T66" fmla="*/ 15 w 123"/>
                <a:gd name="T67" fmla="*/ 11 h 119"/>
                <a:gd name="T68" fmla="*/ 13 w 123"/>
                <a:gd name="T69" fmla="*/ 9 h 119"/>
                <a:gd name="T70" fmla="*/ 11 w 123"/>
                <a:gd name="T71" fmla="*/ 6 h 119"/>
                <a:gd name="T72" fmla="*/ 8 w 123"/>
                <a:gd name="T73" fmla="*/ 5 h 119"/>
                <a:gd name="T74" fmla="*/ 5 w 123"/>
                <a:gd name="T75" fmla="*/ 3 h 119"/>
                <a:gd name="T76" fmla="*/ 0 w 123"/>
                <a:gd name="T77" fmla="*/ 3 h 119"/>
                <a:gd name="T78" fmla="*/ 0 w 123"/>
                <a:gd name="T7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19">
                  <a:moveTo>
                    <a:pt x="0" y="0"/>
                  </a:moveTo>
                  <a:lnTo>
                    <a:pt x="48" y="0"/>
                  </a:lnTo>
                  <a:lnTo>
                    <a:pt x="48" y="3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7" y="6"/>
                  </a:lnTo>
                  <a:lnTo>
                    <a:pt x="35" y="8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7" y="19"/>
                  </a:lnTo>
                  <a:lnTo>
                    <a:pt x="38" y="24"/>
                  </a:lnTo>
                  <a:lnTo>
                    <a:pt x="69" y="92"/>
                  </a:lnTo>
                  <a:lnTo>
                    <a:pt x="96" y="25"/>
                  </a:lnTo>
                  <a:lnTo>
                    <a:pt x="97" y="19"/>
                  </a:lnTo>
                  <a:lnTo>
                    <a:pt x="99" y="14"/>
                  </a:lnTo>
                  <a:lnTo>
                    <a:pt x="99" y="11"/>
                  </a:lnTo>
                  <a:lnTo>
                    <a:pt x="99" y="8"/>
                  </a:lnTo>
                  <a:lnTo>
                    <a:pt x="97" y="6"/>
                  </a:lnTo>
                  <a:lnTo>
                    <a:pt x="94" y="5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0"/>
                  </a:lnTo>
                  <a:lnTo>
                    <a:pt x="123" y="0"/>
                  </a:lnTo>
                  <a:lnTo>
                    <a:pt x="123" y="3"/>
                  </a:lnTo>
                  <a:lnTo>
                    <a:pt x="118" y="5"/>
                  </a:lnTo>
                  <a:lnTo>
                    <a:pt x="113" y="6"/>
                  </a:lnTo>
                  <a:lnTo>
                    <a:pt x="110" y="9"/>
                  </a:lnTo>
                  <a:lnTo>
                    <a:pt x="108" y="14"/>
                  </a:lnTo>
                  <a:lnTo>
                    <a:pt x="105" y="19"/>
                  </a:lnTo>
                  <a:lnTo>
                    <a:pt x="65" y="119"/>
                  </a:lnTo>
                  <a:lnTo>
                    <a:pt x="62" y="119"/>
                  </a:lnTo>
                  <a:lnTo>
                    <a:pt x="18" y="19"/>
                  </a:lnTo>
                  <a:lnTo>
                    <a:pt x="16" y="14"/>
                  </a:lnTo>
                  <a:lnTo>
                    <a:pt x="15" y="11"/>
                  </a:lnTo>
                  <a:lnTo>
                    <a:pt x="13" y="9"/>
                  </a:lnTo>
                  <a:lnTo>
                    <a:pt x="11" y="6"/>
                  </a:lnTo>
                  <a:lnTo>
                    <a:pt x="8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9" name="Freeform 6420"/>
            <p:cNvSpPr>
              <a:spLocks noEditPoints="1"/>
            </p:cNvSpPr>
            <p:nvPr/>
          </p:nvSpPr>
          <p:spPr bwMode="auto">
            <a:xfrm>
              <a:off x="11060" y="15906"/>
              <a:ext cx="20" cy="61"/>
            </a:xfrm>
            <a:custGeom>
              <a:avLst/>
              <a:gdLst>
                <a:gd name="T0" fmla="*/ 24 w 40"/>
                <a:gd name="T1" fmla="*/ 41 h 122"/>
                <a:gd name="T2" fmla="*/ 29 w 40"/>
                <a:gd name="T3" fmla="*/ 41 h 122"/>
                <a:gd name="T4" fmla="*/ 29 w 40"/>
                <a:gd name="T5" fmla="*/ 104 h 122"/>
                <a:gd name="T6" fmla="*/ 29 w 40"/>
                <a:gd name="T7" fmla="*/ 111 h 122"/>
                <a:gd name="T8" fmla="*/ 29 w 40"/>
                <a:gd name="T9" fmla="*/ 114 h 122"/>
                <a:gd name="T10" fmla="*/ 31 w 40"/>
                <a:gd name="T11" fmla="*/ 116 h 122"/>
                <a:gd name="T12" fmla="*/ 32 w 40"/>
                <a:gd name="T13" fmla="*/ 117 h 122"/>
                <a:gd name="T14" fmla="*/ 35 w 40"/>
                <a:gd name="T15" fmla="*/ 119 h 122"/>
                <a:gd name="T16" fmla="*/ 40 w 40"/>
                <a:gd name="T17" fmla="*/ 119 h 122"/>
                <a:gd name="T18" fmla="*/ 40 w 40"/>
                <a:gd name="T19" fmla="*/ 122 h 122"/>
                <a:gd name="T20" fmla="*/ 2 w 40"/>
                <a:gd name="T21" fmla="*/ 122 h 122"/>
                <a:gd name="T22" fmla="*/ 2 w 40"/>
                <a:gd name="T23" fmla="*/ 119 h 122"/>
                <a:gd name="T24" fmla="*/ 7 w 40"/>
                <a:gd name="T25" fmla="*/ 119 h 122"/>
                <a:gd name="T26" fmla="*/ 10 w 40"/>
                <a:gd name="T27" fmla="*/ 117 h 122"/>
                <a:gd name="T28" fmla="*/ 12 w 40"/>
                <a:gd name="T29" fmla="*/ 117 h 122"/>
                <a:gd name="T30" fmla="*/ 13 w 40"/>
                <a:gd name="T31" fmla="*/ 114 h 122"/>
                <a:gd name="T32" fmla="*/ 13 w 40"/>
                <a:gd name="T33" fmla="*/ 111 h 122"/>
                <a:gd name="T34" fmla="*/ 15 w 40"/>
                <a:gd name="T35" fmla="*/ 104 h 122"/>
                <a:gd name="T36" fmla="*/ 15 w 40"/>
                <a:gd name="T37" fmla="*/ 74 h 122"/>
                <a:gd name="T38" fmla="*/ 15 w 40"/>
                <a:gd name="T39" fmla="*/ 66 h 122"/>
                <a:gd name="T40" fmla="*/ 13 w 40"/>
                <a:gd name="T41" fmla="*/ 62 h 122"/>
                <a:gd name="T42" fmla="*/ 13 w 40"/>
                <a:gd name="T43" fmla="*/ 57 h 122"/>
                <a:gd name="T44" fmla="*/ 13 w 40"/>
                <a:gd name="T45" fmla="*/ 55 h 122"/>
                <a:gd name="T46" fmla="*/ 12 w 40"/>
                <a:gd name="T47" fmla="*/ 54 h 122"/>
                <a:gd name="T48" fmla="*/ 10 w 40"/>
                <a:gd name="T49" fmla="*/ 54 h 122"/>
                <a:gd name="T50" fmla="*/ 8 w 40"/>
                <a:gd name="T51" fmla="*/ 52 h 122"/>
                <a:gd name="T52" fmla="*/ 5 w 40"/>
                <a:gd name="T53" fmla="*/ 54 h 122"/>
                <a:gd name="T54" fmla="*/ 2 w 40"/>
                <a:gd name="T55" fmla="*/ 54 h 122"/>
                <a:gd name="T56" fmla="*/ 0 w 40"/>
                <a:gd name="T57" fmla="*/ 50 h 122"/>
                <a:gd name="T58" fmla="*/ 24 w 40"/>
                <a:gd name="T59" fmla="*/ 41 h 122"/>
                <a:gd name="T60" fmla="*/ 21 w 40"/>
                <a:gd name="T61" fmla="*/ 0 h 122"/>
                <a:gd name="T62" fmla="*/ 24 w 40"/>
                <a:gd name="T63" fmla="*/ 1 h 122"/>
                <a:gd name="T64" fmla="*/ 27 w 40"/>
                <a:gd name="T65" fmla="*/ 3 h 122"/>
                <a:gd name="T66" fmla="*/ 29 w 40"/>
                <a:gd name="T67" fmla="*/ 6 h 122"/>
                <a:gd name="T68" fmla="*/ 31 w 40"/>
                <a:gd name="T69" fmla="*/ 9 h 122"/>
                <a:gd name="T70" fmla="*/ 29 w 40"/>
                <a:gd name="T71" fmla="*/ 12 h 122"/>
                <a:gd name="T72" fmla="*/ 27 w 40"/>
                <a:gd name="T73" fmla="*/ 15 h 122"/>
                <a:gd name="T74" fmla="*/ 24 w 40"/>
                <a:gd name="T75" fmla="*/ 17 h 122"/>
                <a:gd name="T76" fmla="*/ 21 w 40"/>
                <a:gd name="T77" fmla="*/ 17 h 122"/>
                <a:gd name="T78" fmla="*/ 18 w 40"/>
                <a:gd name="T79" fmla="*/ 17 h 122"/>
                <a:gd name="T80" fmla="*/ 15 w 40"/>
                <a:gd name="T81" fmla="*/ 15 h 122"/>
                <a:gd name="T82" fmla="*/ 13 w 40"/>
                <a:gd name="T83" fmla="*/ 12 h 122"/>
                <a:gd name="T84" fmla="*/ 13 w 40"/>
                <a:gd name="T85" fmla="*/ 9 h 122"/>
                <a:gd name="T86" fmla="*/ 13 w 40"/>
                <a:gd name="T87" fmla="*/ 6 h 122"/>
                <a:gd name="T88" fmla="*/ 15 w 40"/>
                <a:gd name="T89" fmla="*/ 3 h 122"/>
                <a:gd name="T90" fmla="*/ 18 w 40"/>
                <a:gd name="T91" fmla="*/ 1 h 122"/>
                <a:gd name="T92" fmla="*/ 21 w 40"/>
                <a:gd name="T9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122">
                  <a:moveTo>
                    <a:pt x="24" y="41"/>
                  </a:moveTo>
                  <a:lnTo>
                    <a:pt x="29" y="41"/>
                  </a:lnTo>
                  <a:lnTo>
                    <a:pt x="29" y="104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32" y="117"/>
                  </a:lnTo>
                  <a:lnTo>
                    <a:pt x="35" y="119"/>
                  </a:lnTo>
                  <a:lnTo>
                    <a:pt x="40" y="119"/>
                  </a:lnTo>
                  <a:lnTo>
                    <a:pt x="40" y="122"/>
                  </a:lnTo>
                  <a:lnTo>
                    <a:pt x="2" y="122"/>
                  </a:lnTo>
                  <a:lnTo>
                    <a:pt x="2" y="119"/>
                  </a:lnTo>
                  <a:lnTo>
                    <a:pt x="7" y="119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3" y="114"/>
                  </a:lnTo>
                  <a:lnTo>
                    <a:pt x="13" y="111"/>
                  </a:lnTo>
                  <a:lnTo>
                    <a:pt x="15" y="104"/>
                  </a:lnTo>
                  <a:lnTo>
                    <a:pt x="15" y="74"/>
                  </a:lnTo>
                  <a:lnTo>
                    <a:pt x="15" y="66"/>
                  </a:lnTo>
                  <a:lnTo>
                    <a:pt x="13" y="62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5" y="54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24" y="41"/>
                  </a:lnTo>
                  <a:close/>
                  <a:moveTo>
                    <a:pt x="21" y="0"/>
                  </a:moveTo>
                  <a:lnTo>
                    <a:pt x="24" y="1"/>
                  </a:lnTo>
                  <a:lnTo>
                    <a:pt x="27" y="3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29" y="12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8" y="17"/>
                  </a:lnTo>
                  <a:lnTo>
                    <a:pt x="15" y="15"/>
                  </a:lnTo>
                  <a:lnTo>
                    <a:pt x="13" y="12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0" name="Freeform 6421"/>
            <p:cNvSpPr>
              <a:spLocks/>
            </p:cNvSpPr>
            <p:nvPr/>
          </p:nvSpPr>
          <p:spPr bwMode="auto">
            <a:xfrm>
              <a:off x="11082" y="15926"/>
              <a:ext cx="29" cy="41"/>
            </a:xfrm>
            <a:custGeom>
              <a:avLst/>
              <a:gdLst>
                <a:gd name="T0" fmla="*/ 24 w 59"/>
                <a:gd name="T1" fmla="*/ 0 h 81"/>
                <a:gd name="T2" fmla="*/ 29 w 59"/>
                <a:gd name="T3" fmla="*/ 0 h 81"/>
                <a:gd name="T4" fmla="*/ 29 w 59"/>
                <a:gd name="T5" fmla="*/ 17 h 81"/>
                <a:gd name="T6" fmla="*/ 33 w 59"/>
                <a:gd name="T7" fmla="*/ 9 h 81"/>
                <a:gd name="T8" fmla="*/ 38 w 59"/>
                <a:gd name="T9" fmla="*/ 5 h 81"/>
                <a:gd name="T10" fmla="*/ 43 w 59"/>
                <a:gd name="T11" fmla="*/ 1 h 81"/>
                <a:gd name="T12" fmla="*/ 48 w 59"/>
                <a:gd name="T13" fmla="*/ 0 h 81"/>
                <a:gd name="T14" fmla="*/ 52 w 59"/>
                <a:gd name="T15" fmla="*/ 1 h 81"/>
                <a:gd name="T16" fmla="*/ 56 w 59"/>
                <a:gd name="T17" fmla="*/ 3 h 81"/>
                <a:gd name="T18" fmla="*/ 59 w 59"/>
                <a:gd name="T19" fmla="*/ 6 h 81"/>
                <a:gd name="T20" fmla="*/ 59 w 59"/>
                <a:gd name="T21" fmla="*/ 9 h 81"/>
                <a:gd name="T22" fmla="*/ 59 w 59"/>
                <a:gd name="T23" fmla="*/ 13 h 81"/>
                <a:gd name="T24" fmla="*/ 57 w 59"/>
                <a:gd name="T25" fmla="*/ 16 h 81"/>
                <a:gd name="T26" fmla="*/ 54 w 59"/>
                <a:gd name="T27" fmla="*/ 17 h 81"/>
                <a:gd name="T28" fmla="*/ 51 w 59"/>
                <a:gd name="T29" fmla="*/ 17 h 81"/>
                <a:gd name="T30" fmla="*/ 49 w 59"/>
                <a:gd name="T31" fmla="*/ 17 h 81"/>
                <a:gd name="T32" fmla="*/ 44 w 59"/>
                <a:gd name="T33" fmla="*/ 14 h 81"/>
                <a:gd name="T34" fmla="*/ 41 w 59"/>
                <a:gd name="T35" fmla="*/ 13 h 81"/>
                <a:gd name="T36" fmla="*/ 40 w 59"/>
                <a:gd name="T37" fmla="*/ 11 h 81"/>
                <a:gd name="T38" fmla="*/ 38 w 59"/>
                <a:gd name="T39" fmla="*/ 13 h 81"/>
                <a:gd name="T40" fmla="*/ 36 w 59"/>
                <a:gd name="T41" fmla="*/ 14 h 81"/>
                <a:gd name="T42" fmla="*/ 32 w 59"/>
                <a:gd name="T43" fmla="*/ 17 h 81"/>
                <a:gd name="T44" fmla="*/ 29 w 59"/>
                <a:gd name="T45" fmla="*/ 25 h 81"/>
                <a:gd name="T46" fmla="*/ 29 w 59"/>
                <a:gd name="T47" fmla="*/ 63 h 81"/>
                <a:gd name="T48" fmla="*/ 29 w 59"/>
                <a:gd name="T49" fmla="*/ 68 h 81"/>
                <a:gd name="T50" fmla="*/ 30 w 59"/>
                <a:gd name="T51" fmla="*/ 73 h 81"/>
                <a:gd name="T52" fmla="*/ 32 w 59"/>
                <a:gd name="T53" fmla="*/ 75 h 81"/>
                <a:gd name="T54" fmla="*/ 33 w 59"/>
                <a:gd name="T55" fmla="*/ 76 h 81"/>
                <a:gd name="T56" fmla="*/ 36 w 59"/>
                <a:gd name="T57" fmla="*/ 78 h 81"/>
                <a:gd name="T58" fmla="*/ 41 w 59"/>
                <a:gd name="T59" fmla="*/ 78 h 81"/>
                <a:gd name="T60" fmla="*/ 41 w 59"/>
                <a:gd name="T61" fmla="*/ 81 h 81"/>
                <a:gd name="T62" fmla="*/ 2 w 59"/>
                <a:gd name="T63" fmla="*/ 81 h 81"/>
                <a:gd name="T64" fmla="*/ 2 w 59"/>
                <a:gd name="T65" fmla="*/ 78 h 81"/>
                <a:gd name="T66" fmla="*/ 6 w 59"/>
                <a:gd name="T67" fmla="*/ 78 h 81"/>
                <a:gd name="T68" fmla="*/ 11 w 59"/>
                <a:gd name="T69" fmla="*/ 76 h 81"/>
                <a:gd name="T70" fmla="*/ 13 w 59"/>
                <a:gd name="T71" fmla="*/ 75 h 81"/>
                <a:gd name="T72" fmla="*/ 14 w 59"/>
                <a:gd name="T73" fmla="*/ 71 h 81"/>
                <a:gd name="T74" fmla="*/ 14 w 59"/>
                <a:gd name="T75" fmla="*/ 68 h 81"/>
                <a:gd name="T76" fmla="*/ 14 w 59"/>
                <a:gd name="T77" fmla="*/ 63 h 81"/>
                <a:gd name="T78" fmla="*/ 14 w 59"/>
                <a:gd name="T79" fmla="*/ 33 h 81"/>
                <a:gd name="T80" fmla="*/ 14 w 59"/>
                <a:gd name="T81" fmla="*/ 25 h 81"/>
                <a:gd name="T82" fmla="*/ 14 w 59"/>
                <a:gd name="T83" fmla="*/ 19 h 81"/>
                <a:gd name="T84" fmla="*/ 13 w 59"/>
                <a:gd name="T85" fmla="*/ 17 h 81"/>
                <a:gd name="T86" fmla="*/ 13 w 59"/>
                <a:gd name="T87" fmla="*/ 14 h 81"/>
                <a:gd name="T88" fmla="*/ 11 w 59"/>
                <a:gd name="T89" fmla="*/ 13 h 81"/>
                <a:gd name="T90" fmla="*/ 9 w 59"/>
                <a:gd name="T91" fmla="*/ 13 h 81"/>
                <a:gd name="T92" fmla="*/ 8 w 59"/>
                <a:gd name="T93" fmla="*/ 11 h 81"/>
                <a:gd name="T94" fmla="*/ 5 w 59"/>
                <a:gd name="T95" fmla="*/ 13 h 81"/>
                <a:gd name="T96" fmla="*/ 2 w 59"/>
                <a:gd name="T97" fmla="*/ 13 h 81"/>
                <a:gd name="T98" fmla="*/ 0 w 59"/>
                <a:gd name="T99" fmla="*/ 9 h 81"/>
                <a:gd name="T100" fmla="*/ 24 w 59"/>
                <a:gd name="T10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" h="81">
                  <a:moveTo>
                    <a:pt x="24" y="0"/>
                  </a:moveTo>
                  <a:lnTo>
                    <a:pt x="29" y="0"/>
                  </a:lnTo>
                  <a:lnTo>
                    <a:pt x="29" y="17"/>
                  </a:lnTo>
                  <a:lnTo>
                    <a:pt x="33" y="9"/>
                  </a:lnTo>
                  <a:lnTo>
                    <a:pt x="38" y="5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59" y="9"/>
                  </a:lnTo>
                  <a:lnTo>
                    <a:pt x="59" y="13"/>
                  </a:lnTo>
                  <a:lnTo>
                    <a:pt x="57" y="16"/>
                  </a:lnTo>
                  <a:lnTo>
                    <a:pt x="54" y="17"/>
                  </a:lnTo>
                  <a:lnTo>
                    <a:pt x="51" y="17"/>
                  </a:lnTo>
                  <a:lnTo>
                    <a:pt x="49" y="17"/>
                  </a:lnTo>
                  <a:lnTo>
                    <a:pt x="44" y="14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6" y="14"/>
                  </a:lnTo>
                  <a:lnTo>
                    <a:pt x="32" y="17"/>
                  </a:lnTo>
                  <a:lnTo>
                    <a:pt x="29" y="25"/>
                  </a:lnTo>
                  <a:lnTo>
                    <a:pt x="29" y="63"/>
                  </a:lnTo>
                  <a:lnTo>
                    <a:pt x="29" y="68"/>
                  </a:lnTo>
                  <a:lnTo>
                    <a:pt x="30" y="73"/>
                  </a:lnTo>
                  <a:lnTo>
                    <a:pt x="32" y="75"/>
                  </a:lnTo>
                  <a:lnTo>
                    <a:pt x="33" y="76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1" y="81"/>
                  </a:lnTo>
                  <a:lnTo>
                    <a:pt x="2" y="81"/>
                  </a:lnTo>
                  <a:lnTo>
                    <a:pt x="2" y="78"/>
                  </a:lnTo>
                  <a:lnTo>
                    <a:pt x="6" y="78"/>
                  </a:lnTo>
                  <a:lnTo>
                    <a:pt x="11" y="76"/>
                  </a:lnTo>
                  <a:lnTo>
                    <a:pt x="13" y="75"/>
                  </a:lnTo>
                  <a:lnTo>
                    <a:pt x="14" y="71"/>
                  </a:lnTo>
                  <a:lnTo>
                    <a:pt x="14" y="68"/>
                  </a:lnTo>
                  <a:lnTo>
                    <a:pt x="14" y="63"/>
                  </a:lnTo>
                  <a:lnTo>
                    <a:pt x="14" y="33"/>
                  </a:lnTo>
                  <a:lnTo>
                    <a:pt x="14" y="25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8" y="11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1" name="Freeform 6422"/>
            <p:cNvSpPr>
              <a:spLocks/>
            </p:cNvSpPr>
            <p:nvPr/>
          </p:nvSpPr>
          <p:spPr bwMode="auto">
            <a:xfrm>
              <a:off x="11112" y="15906"/>
              <a:ext cx="44" cy="61"/>
            </a:xfrm>
            <a:custGeom>
              <a:avLst/>
              <a:gdLst>
                <a:gd name="T0" fmla="*/ 27 w 88"/>
                <a:gd name="T1" fmla="*/ 0 h 122"/>
                <a:gd name="T2" fmla="*/ 46 w 88"/>
                <a:gd name="T3" fmla="*/ 60 h 122"/>
                <a:gd name="T4" fmla="*/ 53 w 88"/>
                <a:gd name="T5" fmla="*/ 54 h 122"/>
                <a:gd name="T6" fmla="*/ 54 w 88"/>
                <a:gd name="T7" fmla="*/ 50 h 122"/>
                <a:gd name="T8" fmla="*/ 53 w 88"/>
                <a:gd name="T9" fmla="*/ 47 h 122"/>
                <a:gd name="T10" fmla="*/ 50 w 88"/>
                <a:gd name="T11" fmla="*/ 46 h 122"/>
                <a:gd name="T12" fmla="*/ 83 w 88"/>
                <a:gd name="T13" fmla="*/ 44 h 122"/>
                <a:gd name="T14" fmla="*/ 77 w 88"/>
                <a:gd name="T15" fmla="*/ 47 h 122"/>
                <a:gd name="T16" fmla="*/ 67 w 88"/>
                <a:gd name="T17" fmla="*/ 50 h 122"/>
                <a:gd name="T18" fmla="*/ 40 w 88"/>
                <a:gd name="T19" fmla="*/ 74 h 122"/>
                <a:gd name="T20" fmla="*/ 65 w 88"/>
                <a:gd name="T21" fmla="*/ 106 h 122"/>
                <a:gd name="T22" fmla="*/ 72 w 88"/>
                <a:gd name="T23" fmla="*/ 112 h 122"/>
                <a:gd name="T24" fmla="*/ 80 w 88"/>
                <a:gd name="T25" fmla="*/ 119 h 122"/>
                <a:gd name="T26" fmla="*/ 88 w 88"/>
                <a:gd name="T27" fmla="*/ 119 h 122"/>
                <a:gd name="T28" fmla="*/ 50 w 88"/>
                <a:gd name="T29" fmla="*/ 122 h 122"/>
                <a:gd name="T30" fmla="*/ 51 w 88"/>
                <a:gd name="T31" fmla="*/ 119 h 122"/>
                <a:gd name="T32" fmla="*/ 54 w 88"/>
                <a:gd name="T33" fmla="*/ 117 h 122"/>
                <a:gd name="T34" fmla="*/ 53 w 88"/>
                <a:gd name="T35" fmla="*/ 112 h 122"/>
                <a:gd name="T36" fmla="*/ 27 w 88"/>
                <a:gd name="T37" fmla="*/ 79 h 122"/>
                <a:gd name="T38" fmla="*/ 27 w 88"/>
                <a:gd name="T39" fmla="*/ 111 h 122"/>
                <a:gd name="T40" fmla="*/ 29 w 88"/>
                <a:gd name="T41" fmla="*/ 117 h 122"/>
                <a:gd name="T42" fmla="*/ 34 w 88"/>
                <a:gd name="T43" fmla="*/ 119 h 122"/>
                <a:gd name="T44" fmla="*/ 40 w 88"/>
                <a:gd name="T45" fmla="*/ 122 h 122"/>
                <a:gd name="T46" fmla="*/ 0 w 88"/>
                <a:gd name="T47" fmla="*/ 119 h 122"/>
                <a:gd name="T48" fmla="*/ 8 w 88"/>
                <a:gd name="T49" fmla="*/ 117 h 122"/>
                <a:gd name="T50" fmla="*/ 11 w 88"/>
                <a:gd name="T51" fmla="*/ 114 h 122"/>
                <a:gd name="T52" fmla="*/ 13 w 88"/>
                <a:gd name="T53" fmla="*/ 104 h 122"/>
                <a:gd name="T54" fmla="*/ 13 w 88"/>
                <a:gd name="T55" fmla="*/ 25 h 122"/>
                <a:gd name="T56" fmla="*/ 11 w 88"/>
                <a:gd name="T57" fmla="*/ 17 h 122"/>
                <a:gd name="T58" fmla="*/ 10 w 88"/>
                <a:gd name="T59" fmla="*/ 12 h 122"/>
                <a:gd name="T60" fmla="*/ 7 w 88"/>
                <a:gd name="T61" fmla="*/ 11 h 122"/>
                <a:gd name="T62" fmla="*/ 0 w 88"/>
                <a:gd name="T63" fmla="*/ 12 h 122"/>
                <a:gd name="T64" fmla="*/ 23 w 88"/>
                <a:gd name="T6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22">
                  <a:moveTo>
                    <a:pt x="23" y="0"/>
                  </a:moveTo>
                  <a:lnTo>
                    <a:pt x="27" y="0"/>
                  </a:lnTo>
                  <a:lnTo>
                    <a:pt x="27" y="77"/>
                  </a:lnTo>
                  <a:lnTo>
                    <a:pt x="46" y="60"/>
                  </a:lnTo>
                  <a:lnTo>
                    <a:pt x="51" y="57"/>
                  </a:lnTo>
                  <a:lnTo>
                    <a:pt x="53" y="54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1" y="47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83" y="44"/>
                  </a:lnTo>
                  <a:lnTo>
                    <a:pt x="83" y="46"/>
                  </a:lnTo>
                  <a:lnTo>
                    <a:pt x="77" y="47"/>
                  </a:lnTo>
                  <a:lnTo>
                    <a:pt x="72" y="49"/>
                  </a:lnTo>
                  <a:lnTo>
                    <a:pt x="67" y="50"/>
                  </a:lnTo>
                  <a:lnTo>
                    <a:pt x="61" y="55"/>
                  </a:lnTo>
                  <a:lnTo>
                    <a:pt x="40" y="74"/>
                  </a:lnTo>
                  <a:lnTo>
                    <a:pt x="61" y="100"/>
                  </a:lnTo>
                  <a:lnTo>
                    <a:pt x="65" y="106"/>
                  </a:lnTo>
                  <a:lnTo>
                    <a:pt x="70" y="111"/>
                  </a:lnTo>
                  <a:lnTo>
                    <a:pt x="72" y="112"/>
                  </a:lnTo>
                  <a:lnTo>
                    <a:pt x="77" y="116"/>
                  </a:lnTo>
                  <a:lnTo>
                    <a:pt x="80" y="119"/>
                  </a:lnTo>
                  <a:lnTo>
                    <a:pt x="83" y="119"/>
                  </a:lnTo>
                  <a:lnTo>
                    <a:pt x="88" y="119"/>
                  </a:lnTo>
                  <a:lnTo>
                    <a:pt x="88" y="122"/>
                  </a:lnTo>
                  <a:lnTo>
                    <a:pt x="50" y="122"/>
                  </a:lnTo>
                  <a:lnTo>
                    <a:pt x="50" y="119"/>
                  </a:lnTo>
                  <a:lnTo>
                    <a:pt x="51" y="119"/>
                  </a:lnTo>
                  <a:lnTo>
                    <a:pt x="53" y="117"/>
                  </a:lnTo>
                  <a:lnTo>
                    <a:pt x="54" y="117"/>
                  </a:lnTo>
                  <a:lnTo>
                    <a:pt x="54" y="116"/>
                  </a:lnTo>
                  <a:lnTo>
                    <a:pt x="53" y="112"/>
                  </a:lnTo>
                  <a:lnTo>
                    <a:pt x="51" y="109"/>
                  </a:lnTo>
                  <a:lnTo>
                    <a:pt x="27" y="79"/>
                  </a:lnTo>
                  <a:lnTo>
                    <a:pt x="27" y="104"/>
                  </a:lnTo>
                  <a:lnTo>
                    <a:pt x="27" y="111"/>
                  </a:lnTo>
                  <a:lnTo>
                    <a:pt x="27" y="114"/>
                  </a:lnTo>
                  <a:lnTo>
                    <a:pt x="29" y="117"/>
                  </a:lnTo>
                  <a:lnTo>
                    <a:pt x="31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5" y="119"/>
                  </a:lnTo>
                  <a:lnTo>
                    <a:pt x="8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3" y="111"/>
                  </a:lnTo>
                  <a:lnTo>
                    <a:pt x="13" y="104"/>
                  </a:lnTo>
                  <a:lnTo>
                    <a:pt x="13" y="33"/>
                  </a:lnTo>
                  <a:lnTo>
                    <a:pt x="13" y="25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2" name="Freeform 6423"/>
            <p:cNvSpPr>
              <a:spLocks noEditPoints="1"/>
            </p:cNvSpPr>
            <p:nvPr/>
          </p:nvSpPr>
          <p:spPr bwMode="auto">
            <a:xfrm>
              <a:off x="11158" y="15926"/>
              <a:ext cx="36" cy="42"/>
            </a:xfrm>
            <a:custGeom>
              <a:avLst/>
              <a:gdLst>
                <a:gd name="T0" fmla="*/ 37 w 72"/>
                <a:gd name="T1" fmla="*/ 38 h 83"/>
                <a:gd name="T2" fmla="*/ 27 w 72"/>
                <a:gd name="T3" fmla="*/ 41 h 83"/>
                <a:gd name="T4" fmla="*/ 18 w 72"/>
                <a:gd name="T5" fmla="*/ 49 h 83"/>
                <a:gd name="T6" fmla="*/ 15 w 72"/>
                <a:gd name="T7" fmla="*/ 59 h 83"/>
                <a:gd name="T8" fmla="*/ 18 w 72"/>
                <a:gd name="T9" fmla="*/ 68 h 83"/>
                <a:gd name="T10" fmla="*/ 26 w 72"/>
                <a:gd name="T11" fmla="*/ 73 h 83"/>
                <a:gd name="T12" fmla="*/ 37 w 72"/>
                <a:gd name="T13" fmla="*/ 68 h 83"/>
                <a:gd name="T14" fmla="*/ 43 w 72"/>
                <a:gd name="T15" fmla="*/ 35 h 83"/>
                <a:gd name="T16" fmla="*/ 39 w 72"/>
                <a:gd name="T17" fmla="*/ 0 h 83"/>
                <a:gd name="T18" fmla="*/ 50 w 72"/>
                <a:gd name="T19" fmla="*/ 3 h 83"/>
                <a:gd name="T20" fmla="*/ 56 w 72"/>
                <a:gd name="T21" fmla="*/ 13 h 83"/>
                <a:gd name="T22" fmla="*/ 58 w 72"/>
                <a:gd name="T23" fmla="*/ 21 h 83"/>
                <a:gd name="T24" fmla="*/ 58 w 72"/>
                <a:gd name="T25" fmla="*/ 54 h 83"/>
                <a:gd name="T26" fmla="*/ 58 w 72"/>
                <a:gd name="T27" fmla="*/ 65 h 83"/>
                <a:gd name="T28" fmla="*/ 59 w 72"/>
                <a:gd name="T29" fmla="*/ 70 h 83"/>
                <a:gd name="T30" fmla="*/ 62 w 72"/>
                <a:gd name="T31" fmla="*/ 71 h 83"/>
                <a:gd name="T32" fmla="*/ 66 w 72"/>
                <a:gd name="T33" fmla="*/ 70 h 83"/>
                <a:gd name="T34" fmla="*/ 72 w 72"/>
                <a:gd name="T35" fmla="*/ 65 h 83"/>
                <a:gd name="T36" fmla="*/ 66 w 72"/>
                <a:gd name="T37" fmla="*/ 76 h 83"/>
                <a:gd name="T38" fmla="*/ 53 w 72"/>
                <a:gd name="T39" fmla="*/ 83 h 83"/>
                <a:gd name="T40" fmla="*/ 47 w 72"/>
                <a:gd name="T41" fmla="*/ 79 h 83"/>
                <a:gd name="T42" fmla="*/ 45 w 72"/>
                <a:gd name="T43" fmla="*/ 75 h 83"/>
                <a:gd name="T44" fmla="*/ 39 w 72"/>
                <a:gd name="T45" fmla="*/ 75 h 83"/>
                <a:gd name="T46" fmla="*/ 31 w 72"/>
                <a:gd name="T47" fmla="*/ 79 h 83"/>
                <a:gd name="T48" fmla="*/ 24 w 72"/>
                <a:gd name="T49" fmla="*/ 83 h 83"/>
                <a:gd name="T50" fmla="*/ 13 w 72"/>
                <a:gd name="T51" fmla="*/ 83 h 83"/>
                <a:gd name="T52" fmla="*/ 5 w 72"/>
                <a:gd name="T53" fmla="*/ 78 h 83"/>
                <a:gd name="T54" fmla="*/ 0 w 72"/>
                <a:gd name="T55" fmla="*/ 68 h 83"/>
                <a:gd name="T56" fmla="*/ 0 w 72"/>
                <a:gd name="T57" fmla="*/ 57 h 83"/>
                <a:gd name="T58" fmla="*/ 7 w 72"/>
                <a:gd name="T59" fmla="*/ 48 h 83"/>
                <a:gd name="T60" fmla="*/ 26 w 72"/>
                <a:gd name="T61" fmla="*/ 36 h 83"/>
                <a:gd name="T62" fmla="*/ 43 w 72"/>
                <a:gd name="T63" fmla="*/ 25 h 83"/>
                <a:gd name="T64" fmla="*/ 42 w 72"/>
                <a:gd name="T65" fmla="*/ 14 h 83"/>
                <a:gd name="T66" fmla="*/ 37 w 72"/>
                <a:gd name="T67" fmla="*/ 8 h 83"/>
                <a:gd name="T68" fmla="*/ 29 w 72"/>
                <a:gd name="T69" fmla="*/ 5 h 83"/>
                <a:gd name="T70" fmla="*/ 21 w 72"/>
                <a:gd name="T71" fmla="*/ 8 h 83"/>
                <a:gd name="T72" fmla="*/ 18 w 72"/>
                <a:gd name="T73" fmla="*/ 16 h 83"/>
                <a:gd name="T74" fmla="*/ 18 w 72"/>
                <a:gd name="T75" fmla="*/ 24 h 83"/>
                <a:gd name="T76" fmla="*/ 13 w 72"/>
                <a:gd name="T77" fmla="*/ 27 h 83"/>
                <a:gd name="T78" fmla="*/ 7 w 72"/>
                <a:gd name="T79" fmla="*/ 27 h 83"/>
                <a:gd name="T80" fmla="*/ 4 w 72"/>
                <a:gd name="T81" fmla="*/ 24 h 83"/>
                <a:gd name="T82" fmla="*/ 4 w 72"/>
                <a:gd name="T83" fmla="*/ 16 h 83"/>
                <a:gd name="T84" fmla="*/ 10 w 72"/>
                <a:gd name="T85" fmla="*/ 6 h 83"/>
                <a:gd name="T86" fmla="*/ 23 w 72"/>
                <a:gd name="T8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" h="83">
                  <a:moveTo>
                    <a:pt x="43" y="35"/>
                  </a:moveTo>
                  <a:lnTo>
                    <a:pt x="37" y="38"/>
                  </a:lnTo>
                  <a:lnTo>
                    <a:pt x="31" y="40"/>
                  </a:lnTo>
                  <a:lnTo>
                    <a:pt x="27" y="41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8"/>
                  </a:lnTo>
                  <a:lnTo>
                    <a:pt x="23" y="71"/>
                  </a:lnTo>
                  <a:lnTo>
                    <a:pt x="26" y="73"/>
                  </a:lnTo>
                  <a:lnTo>
                    <a:pt x="32" y="71"/>
                  </a:lnTo>
                  <a:lnTo>
                    <a:pt x="37" y="68"/>
                  </a:lnTo>
                  <a:lnTo>
                    <a:pt x="43" y="63"/>
                  </a:lnTo>
                  <a:lnTo>
                    <a:pt x="43" y="35"/>
                  </a:lnTo>
                  <a:close/>
                  <a:moveTo>
                    <a:pt x="32" y="0"/>
                  </a:move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3" y="6"/>
                  </a:lnTo>
                  <a:lnTo>
                    <a:pt x="56" y="13"/>
                  </a:lnTo>
                  <a:lnTo>
                    <a:pt x="58" y="16"/>
                  </a:lnTo>
                  <a:lnTo>
                    <a:pt x="58" y="21"/>
                  </a:lnTo>
                  <a:lnTo>
                    <a:pt x="58" y="27"/>
                  </a:lnTo>
                  <a:lnTo>
                    <a:pt x="58" y="54"/>
                  </a:lnTo>
                  <a:lnTo>
                    <a:pt x="58" y="60"/>
                  </a:lnTo>
                  <a:lnTo>
                    <a:pt x="58" y="65"/>
                  </a:lnTo>
                  <a:lnTo>
                    <a:pt x="59" y="68"/>
                  </a:lnTo>
                  <a:lnTo>
                    <a:pt x="59" y="70"/>
                  </a:lnTo>
                  <a:lnTo>
                    <a:pt x="61" y="71"/>
                  </a:lnTo>
                  <a:lnTo>
                    <a:pt x="62" y="71"/>
                  </a:lnTo>
                  <a:lnTo>
                    <a:pt x="64" y="71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2" y="65"/>
                  </a:lnTo>
                  <a:lnTo>
                    <a:pt x="72" y="70"/>
                  </a:lnTo>
                  <a:lnTo>
                    <a:pt x="66" y="76"/>
                  </a:lnTo>
                  <a:lnTo>
                    <a:pt x="59" y="81"/>
                  </a:lnTo>
                  <a:lnTo>
                    <a:pt x="53" y="83"/>
                  </a:lnTo>
                  <a:lnTo>
                    <a:pt x="50" y="83"/>
                  </a:lnTo>
                  <a:lnTo>
                    <a:pt x="47" y="79"/>
                  </a:lnTo>
                  <a:lnTo>
                    <a:pt x="45" y="78"/>
                  </a:lnTo>
                  <a:lnTo>
                    <a:pt x="45" y="75"/>
                  </a:lnTo>
                  <a:lnTo>
                    <a:pt x="43" y="70"/>
                  </a:lnTo>
                  <a:lnTo>
                    <a:pt x="39" y="75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9" y="81"/>
                  </a:lnTo>
                  <a:lnTo>
                    <a:pt x="24" y="83"/>
                  </a:lnTo>
                  <a:lnTo>
                    <a:pt x="20" y="83"/>
                  </a:lnTo>
                  <a:lnTo>
                    <a:pt x="13" y="83"/>
                  </a:lnTo>
                  <a:lnTo>
                    <a:pt x="10" y="81"/>
                  </a:lnTo>
                  <a:lnTo>
                    <a:pt x="5" y="78"/>
                  </a:lnTo>
                  <a:lnTo>
                    <a:pt x="2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6" y="36"/>
                  </a:lnTo>
                  <a:lnTo>
                    <a:pt x="43" y="29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8"/>
                  </a:lnTo>
                  <a:lnTo>
                    <a:pt x="34" y="6"/>
                  </a:lnTo>
                  <a:lnTo>
                    <a:pt x="29" y="5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3" name="Freeform 6424"/>
            <p:cNvSpPr>
              <a:spLocks/>
            </p:cNvSpPr>
            <p:nvPr/>
          </p:nvSpPr>
          <p:spPr bwMode="auto">
            <a:xfrm>
              <a:off x="11195" y="15926"/>
              <a:ext cx="29" cy="41"/>
            </a:xfrm>
            <a:custGeom>
              <a:avLst/>
              <a:gdLst>
                <a:gd name="T0" fmla="*/ 23 w 58"/>
                <a:gd name="T1" fmla="*/ 0 h 81"/>
                <a:gd name="T2" fmla="*/ 27 w 58"/>
                <a:gd name="T3" fmla="*/ 0 h 81"/>
                <a:gd name="T4" fmla="*/ 27 w 58"/>
                <a:gd name="T5" fmla="*/ 17 h 81"/>
                <a:gd name="T6" fmla="*/ 31 w 58"/>
                <a:gd name="T7" fmla="*/ 9 h 81"/>
                <a:gd name="T8" fmla="*/ 36 w 58"/>
                <a:gd name="T9" fmla="*/ 5 h 81"/>
                <a:gd name="T10" fmla="*/ 41 w 58"/>
                <a:gd name="T11" fmla="*/ 1 h 81"/>
                <a:gd name="T12" fmla="*/ 47 w 58"/>
                <a:gd name="T13" fmla="*/ 0 h 81"/>
                <a:gd name="T14" fmla="*/ 50 w 58"/>
                <a:gd name="T15" fmla="*/ 1 h 81"/>
                <a:gd name="T16" fmla="*/ 55 w 58"/>
                <a:gd name="T17" fmla="*/ 3 h 81"/>
                <a:gd name="T18" fmla="*/ 57 w 58"/>
                <a:gd name="T19" fmla="*/ 6 h 81"/>
                <a:gd name="T20" fmla="*/ 58 w 58"/>
                <a:gd name="T21" fmla="*/ 9 h 81"/>
                <a:gd name="T22" fmla="*/ 57 w 58"/>
                <a:gd name="T23" fmla="*/ 13 h 81"/>
                <a:gd name="T24" fmla="*/ 55 w 58"/>
                <a:gd name="T25" fmla="*/ 16 h 81"/>
                <a:gd name="T26" fmla="*/ 54 w 58"/>
                <a:gd name="T27" fmla="*/ 17 h 81"/>
                <a:gd name="T28" fmla="*/ 50 w 58"/>
                <a:gd name="T29" fmla="*/ 17 h 81"/>
                <a:gd name="T30" fmla="*/ 47 w 58"/>
                <a:gd name="T31" fmla="*/ 17 h 81"/>
                <a:gd name="T32" fmla="*/ 44 w 58"/>
                <a:gd name="T33" fmla="*/ 14 h 81"/>
                <a:gd name="T34" fmla="*/ 41 w 58"/>
                <a:gd name="T35" fmla="*/ 13 h 81"/>
                <a:gd name="T36" fmla="*/ 38 w 58"/>
                <a:gd name="T37" fmla="*/ 11 h 81"/>
                <a:gd name="T38" fmla="*/ 36 w 58"/>
                <a:gd name="T39" fmla="*/ 13 h 81"/>
                <a:gd name="T40" fmla="*/ 35 w 58"/>
                <a:gd name="T41" fmla="*/ 14 h 81"/>
                <a:gd name="T42" fmla="*/ 31 w 58"/>
                <a:gd name="T43" fmla="*/ 17 h 81"/>
                <a:gd name="T44" fmla="*/ 27 w 58"/>
                <a:gd name="T45" fmla="*/ 25 h 81"/>
                <a:gd name="T46" fmla="*/ 27 w 58"/>
                <a:gd name="T47" fmla="*/ 63 h 81"/>
                <a:gd name="T48" fmla="*/ 27 w 58"/>
                <a:gd name="T49" fmla="*/ 68 h 81"/>
                <a:gd name="T50" fmla="*/ 28 w 58"/>
                <a:gd name="T51" fmla="*/ 73 h 81"/>
                <a:gd name="T52" fmla="*/ 30 w 58"/>
                <a:gd name="T53" fmla="*/ 75 h 81"/>
                <a:gd name="T54" fmla="*/ 33 w 58"/>
                <a:gd name="T55" fmla="*/ 76 h 81"/>
                <a:gd name="T56" fmla="*/ 36 w 58"/>
                <a:gd name="T57" fmla="*/ 78 h 81"/>
                <a:gd name="T58" fmla="*/ 41 w 58"/>
                <a:gd name="T59" fmla="*/ 78 h 81"/>
                <a:gd name="T60" fmla="*/ 41 w 58"/>
                <a:gd name="T61" fmla="*/ 81 h 81"/>
                <a:gd name="T62" fmla="*/ 0 w 58"/>
                <a:gd name="T63" fmla="*/ 81 h 81"/>
                <a:gd name="T64" fmla="*/ 0 w 58"/>
                <a:gd name="T65" fmla="*/ 78 h 81"/>
                <a:gd name="T66" fmla="*/ 6 w 58"/>
                <a:gd name="T67" fmla="*/ 78 h 81"/>
                <a:gd name="T68" fmla="*/ 9 w 58"/>
                <a:gd name="T69" fmla="*/ 76 h 81"/>
                <a:gd name="T70" fmla="*/ 11 w 58"/>
                <a:gd name="T71" fmla="*/ 75 h 81"/>
                <a:gd name="T72" fmla="*/ 12 w 58"/>
                <a:gd name="T73" fmla="*/ 71 h 81"/>
                <a:gd name="T74" fmla="*/ 12 w 58"/>
                <a:gd name="T75" fmla="*/ 68 h 81"/>
                <a:gd name="T76" fmla="*/ 12 w 58"/>
                <a:gd name="T77" fmla="*/ 63 h 81"/>
                <a:gd name="T78" fmla="*/ 12 w 58"/>
                <a:gd name="T79" fmla="*/ 33 h 81"/>
                <a:gd name="T80" fmla="*/ 12 w 58"/>
                <a:gd name="T81" fmla="*/ 25 h 81"/>
                <a:gd name="T82" fmla="*/ 12 w 58"/>
                <a:gd name="T83" fmla="*/ 19 h 81"/>
                <a:gd name="T84" fmla="*/ 12 w 58"/>
                <a:gd name="T85" fmla="*/ 17 h 81"/>
                <a:gd name="T86" fmla="*/ 11 w 58"/>
                <a:gd name="T87" fmla="*/ 14 h 81"/>
                <a:gd name="T88" fmla="*/ 9 w 58"/>
                <a:gd name="T89" fmla="*/ 13 h 81"/>
                <a:gd name="T90" fmla="*/ 8 w 58"/>
                <a:gd name="T91" fmla="*/ 13 h 81"/>
                <a:gd name="T92" fmla="*/ 6 w 58"/>
                <a:gd name="T93" fmla="*/ 11 h 81"/>
                <a:gd name="T94" fmla="*/ 3 w 58"/>
                <a:gd name="T95" fmla="*/ 13 h 81"/>
                <a:gd name="T96" fmla="*/ 0 w 58"/>
                <a:gd name="T97" fmla="*/ 13 h 81"/>
                <a:gd name="T98" fmla="*/ 0 w 58"/>
                <a:gd name="T99" fmla="*/ 9 h 81"/>
                <a:gd name="T100" fmla="*/ 23 w 58"/>
                <a:gd name="T10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81">
                  <a:moveTo>
                    <a:pt x="23" y="0"/>
                  </a:moveTo>
                  <a:lnTo>
                    <a:pt x="27" y="0"/>
                  </a:lnTo>
                  <a:lnTo>
                    <a:pt x="27" y="17"/>
                  </a:lnTo>
                  <a:lnTo>
                    <a:pt x="31" y="9"/>
                  </a:lnTo>
                  <a:lnTo>
                    <a:pt x="36" y="5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8" y="9"/>
                  </a:lnTo>
                  <a:lnTo>
                    <a:pt x="57" y="13"/>
                  </a:lnTo>
                  <a:lnTo>
                    <a:pt x="55" y="16"/>
                  </a:lnTo>
                  <a:lnTo>
                    <a:pt x="54" y="17"/>
                  </a:lnTo>
                  <a:lnTo>
                    <a:pt x="50" y="17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1" y="13"/>
                  </a:lnTo>
                  <a:lnTo>
                    <a:pt x="38" y="11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1" y="17"/>
                  </a:lnTo>
                  <a:lnTo>
                    <a:pt x="27" y="25"/>
                  </a:lnTo>
                  <a:lnTo>
                    <a:pt x="27" y="63"/>
                  </a:lnTo>
                  <a:lnTo>
                    <a:pt x="27" y="68"/>
                  </a:lnTo>
                  <a:lnTo>
                    <a:pt x="28" y="73"/>
                  </a:lnTo>
                  <a:lnTo>
                    <a:pt x="30" y="75"/>
                  </a:lnTo>
                  <a:lnTo>
                    <a:pt x="33" y="76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9" y="76"/>
                  </a:lnTo>
                  <a:lnTo>
                    <a:pt x="11" y="75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2" y="63"/>
                  </a:lnTo>
                  <a:lnTo>
                    <a:pt x="12" y="33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1" y="14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4" name="Freeform 6425"/>
            <p:cNvSpPr>
              <a:spLocks/>
            </p:cNvSpPr>
            <p:nvPr/>
          </p:nvSpPr>
          <p:spPr bwMode="auto">
            <a:xfrm>
              <a:off x="11249" y="15906"/>
              <a:ext cx="24" cy="80"/>
            </a:xfrm>
            <a:custGeom>
              <a:avLst/>
              <a:gdLst>
                <a:gd name="T0" fmla="*/ 47 w 47"/>
                <a:gd name="T1" fmla="*/ 0 h 160"/>
                <a:gd name="T2" fmla="*/ 47 w 47"/>
                <a:gd name="T3" fmla="*/ 4 h 160"/>
                <a:gd name="T4" fmla="*/ 41 w 47"/>
                <a:gd name="T5" fmla="*/ 8 h 160"/>
                <a:gd name="T6" fmla="*/ 35 w 47"/>
                <a:gd name="T7" fmla="*/ 14 h 160"/>
                <a:gd name="T8" fmla="*/ 30 w 47"/>
                <a:gd name="T9" fmla="*/ 20 h 160"/>
                <a:gd name="T10" fmla="*/ 23 w 47"/>
                <a:gd name="T11" fmla="*/ 31 h 160"/>
                <a:gd name="T12" fmla="*/ 20 w 47"/>
                <a:gd name="T13" fmla="*/ 46 h 160"/>
                <a:gd name="T14" fmla="*/ 17 w 47"/>
                <a:gd name="T15" fmla="*/ 77 h 160"/>
                <a:gd name="T16" fmla="*/ 19 w 47"/>
                <a:gd name="T17" fmla="*/ 111 h 160"/>
                <a:gd name="T18" fmla="*/ 22 w 47"/>
                <a:gd name="T19" fmla="*/ 122 h 160"/>
                <a:gd name="T20" fmla="*/ 25 w 47"/>
                <a:gd name="T21" fmla="*/ 130 h 160"/>
                <a:gd name="T22" fmla="*/ 28 w 47"/>
                <a:gd name="T23" fmla="*/ 136 h 160"/>
                <a:gd name="T24" fmla="*/ 33 w 47"/>
                <a:gd name="T25" fmla="*/ 144 h 160"/>
                <a:gd name="T26" fmla="*/ 39 w 47"/>
                <a:gd name="T27" fmla="*/ 151 h 160"/>
                <a:gd name="T28" fmla="*/ 47 w 47"/>
                <a:gd name="T29" fmla="*/ 157 h 160"/>
                <a:gd name="T30" fmla="*/ 47 w 47"/>
                <a:gd name="T31" fmla="*/ 160 h 160"/>
                <a:gd name="T32" fmla="*/ 36 w 47"/>
                <a:gd name="T33" fmla="*/ 152 h 160"/>
                <a:gd name="T34" fmla="*/ 25 w 47"/>
                <a:gd name="T35" fmla="*/ 144 h 160"/>
                <a:gd name="T36" fmla="*/ 14 w 47"/>
                <a:gd name="T37" fmla="*/ 131 h 160"/>
                <a:gd name="T38" fmla="*/ 6 w 47"/>
                <a:gd name="T39" fmla="*/ 116 h 160"/>
                <a:gd name="T40" fmla="*/ 1 w 47"/>
                <a:gd name="T41" fmla="*/ 98 h 160"/>
                <a:gd name="T42" fmla="*/ 0 w 47"/>
                <a:gd name="T43" fmla="*/ 79 h 160"/>
                <a:gd name="T44" fmla="*/ 3 w 47"/>
                <a:gd name="T45" fmla="*/ 55 h 160"/>
                <a:gd name="T46" fmla="*/ 12 w 47"/>
                <a:gd name="T47" fmla="*/ 31 h 160"/>
                <a:gd name="T48" fmla="*/ 28 w 47"/>
                <a:gd name="T49" fmla="*/ 12 h 160"/>
                <a:gd name="T50" fmla="*/ 47 w 47"/>
                <a:gd name="T5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160">
                  <a:moveTo>
                    <a:pt x="47" y="0"/>
                  </a:moveTo>
                  <a:lnTo>
                    <a:pt x="47" y="4"/>
                  </a:lnTo>
                  <a:lnTo>
                    <a:pt x="41" y="8"/>
                  </a:lnTo>
                  <a:lnTo>
                    <a:pt x="35" y="14"/>
                  </a:lnTo>
                  <a:lnTo>
                    <a:pt x="30" y="20"/>
                  </a:lnTo>
                  <a:lnTo>
                    <a:pt x="23" y="31"/>
                  </a:lnTo>
                  <a:lnTo>
                    <a:pt x="20" y="46"/>
                  </a:lnTo>
                  <a:lnTo>
                    <a:pt x="17" y="77"/>
                  </a:lnTo>
                  <a:lnTo>
                    <a:pt x="19" y="111"/>
                  </a:lnTo>
                  <a:lnTo>
                    <a:pt x="22" y="122"/>
                  </a:lnTo>
                  <a:lnTo>
                    <a:pt x="25" y="130"/>
                  </a:lnTo>
                  <a:lnTo>
                    <a:pt x="28" y="136"/>
                  </a:lnTo>
                  <a:lnTo>
                    <a:pt x="33" y="144"/>
                  </a:lnTo>
                  <a:lnTo>
                    <a:pt x="39" y="151"/>
                  </a:lnTo>
                  <a:lnTo>
                    <a:pt x="47" y="157"/>
                  </a:lnTo>
                  <a:lnTo>
                    <a:pt x="47" y="160"/>
                  </a:lnTo>
                  <a:lnTo>
                    <a:pt x="36" y="152"/>
                  </a:lnTo>
                  <a:lnTo>
                    <a:pt x="25" y="144"/>
                  </a:lnTo>
                  <a:lnTo>
                    <a:pt x="14" y="131"/>
                  </a:lnTo>
                  <a:lnTo>
                    <a:pt x="6" y="116"/>
                  </a:lnTo>
                  <a:lnTo>
                    <a:pt x="1" y="98"/>
                  </a:lnTo>
                  <a:lnTo>
                    <a:pt x="0" y="79"/>
                  </a:lnTo>
                  <a:lnTo>
                    <a:pt x="3" y="55"/>
                  </a:lnTo>
                  <a:lnTo>
                    <a:pt x="12" y="31"/>
                  </a:lnTo>
                  <a:lnTo>
                    <a:pt x="28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5" name="Freeform 6426"/>
            <p:cNvSpPr>
              <a:spLocks/>
            </p:cNvSpPr>
            <p:nvPr/>
          </p:nvSpPr>
          <p:spPr bwMode="auto">
            <a:xfrm>
              <a:off x="11277" y="15907"/>
              <a:ext cx="38" cy="60"/>
            </a:xfrm>
            <a:custGeom>
              <a:avLst/>
              <a:gdLst>
                <a:gd name="T0" fmla="*/ 37 w 77"/>
                <a:gd name="T1" fmla="*/ 0 h 119"/>
                <a:gd name="T2" fmla="*/ 45 w 77"/>
                <a:gd name="T3" fmla="*/ 1 h 119"/>
                <a:gd name="T4" fmla="*/ 53 w 77"/>
                <a:gd name="T5" fmla="*/ 5 h 119"/>
                <a:gd name="T6" fmla="*/ 61 w 77"/>
                <a:gd name="T7" fmla="*/ 9 h 119"/>
                <a:gd name="T8" fmla="*/ 65 w 77"/>
                <a:gd name="T9" fmla="*/ 16 h 119"/>
                <a:gd name="T10" fmla="*/ 69 w 77"/>
                <a:gd name="T11" fmla="*/ 24 h 119"/>
                <a:gd name="T12" fmla="*/ 70 w 77"/>
                <a:gd name="T13" fmla="*/ 32 h 119"/>
                <a:gd name="T14" fmla="*/ 69 w 77"/>
                <a:gd name="T15" fmla="*/ 39 h 119"/>
                <a:gd name="T16" fmla="*/ 65 w 77"/>
                <a:gd name="T17" fmla="*/ 49 h 119"/>
                <a:gd name="T18" fmla="*/ 57 w 77"/>
                <a:gd name="T19" fmla="*/ 63 h 119"/>
                <a:gd name="T20" fmla="*/ 45 w 77"/>
                <a:gd name="T21" fmla="*/ 78 h 119"/>
                <a:gd name="T22" fmla="*/ 32 w 77"/>
                <a:gd name="T23" fmla="*/ 92 h 119"/>
                <a:gd name="T24" fmla="*/ 24 w 77"/>
                <a:gd name="T25" fmla="*/ 101 h 119"/>
                <a:gd name="T26" fmla="*/ 18 w 77"/>
                <a:gd name="T27" fmla="*/ 106 h 119"/>
                <a:gd name="T28" fmla="*/ 48 w 77"/>
                <a:gd name="T29" fmla="*/ 106 h 119"/>
                <a:gd name="T30" fmla="*/ 56 w 77"/>
                <a:gd name="T31" fmla="*/ 106 h 119"/>
                <a:gd name="T32" fmla="*/ 62 w 77"/>
                <a:gd name="T33" fmla="*/ 105 h 119"/>
                <a:gd name="T34" fmla="*/ 65 w 77"/>
                <a:gd name="T35" fmla="*/ 105 h 119"/>
                <a:gd name="T36" fmla="*/ 69 w 77"/>
                <a:gd name="T37" fmla="*/ 103 h 119"/>
                <a:gd name="T38" fmla="*/ 72 w 77"/>
                <a:gd name="T39" fmla="*/ 100 h 119"/>
                <a:gd name="T40" fmla="*/ 73 w 77"/>
                <a:gd name="T41" fmla="*/ 97 h 119"/>
                <a:gd name="T42" fmla="*/ 77 w 77"/>
                <a:gd name="T43" fmla="*/ 97 h 119"/>
                <a:gd name="T44" fmla="*/ 69 w 77"/>
                <a:gd name="T45" fmla="*/ 119 h 119"/>
                <a:gd name="T46" fmla="*/ 0 w 77"/>
                <a:gd name="T47" fmla="*/ 119 h 119"/>
                <a:gd name="T48" fmla="*/ 0 w 77"/>
                <a:gd name="T49" fmla="*/ 116 h 119"/>
                <a:gd name="T50" fmla="*/ 18 w 77"/>
                <a:gd name="T51" fmla="*/ 98 h 119"/>
                <a:gd name="T52" fmla="*/ 32 w 77"/>
                <a:gd name="T53" fmla="*/ 84 h 119"/>
                <a:gd name="T54" fmla="*/ 43 w 77"/>
                <a:gd name="T55" fmla="*/ 71 h 119"/>
                <a:gd name="T56" fmla="*/ 51 w 77"/>
                <a:gd name="T57" fmla="*/ 54 h 119"/>
                <a:gd name="T58" fmla="*/ 54 w 77"/>
                <a:gd name="T59" fmla="*/ 39 h 119"/>
                <a:gd name="T60" fmla="*/ 54 w 77"/>
                <a:gd name="T61" fmla="*/ 32 h 119"/>
                <a:gd name="T62" fmla="*/ 51 w 77"/>
                <a:gd name="T63" fmla="*/ 25 h 119"/>
                <a:gd name="T64" fmla="*/ 48 w 77"/>
                <a:gd name="T65" fmla="*/ 20 h 119"/>
                <a:gd name="T66" fmla="*/ 43 w 77"/>
                <a:gd name="T67" fmla="*/ 17 h 119"/>
                <a:gd name="T68" fmla="*/ 38 w 77"/>
                <a:gd name="T69" fmla="*/ 14 h 119"/>
                <a:gd name="T70" fmla="*/ 32 w 77"/>
                <a:gd name="T71" fmla="*/ 14 h 119"/>
                <a:gd name="T72" fmla="*/ 26 w 77"/>
                <a:gd name="T73" fmla="*/ 14 h 119"/>
                <a:gd name="T74" fmla="*/ 21 w 77"/>
                <a:gd name="T75" fmla="*/ 16 h 119"/>
                <a:gd name="T76" fmla="*/ 16 w 77"/>
                <a:gd name="T77" fmla="*/ 19 h 119"/>
                <a:gd name="T78" fmla="*/ 13 w 77"/>
                <a:gd name="T79" fmla="*/ 22 h 119"/>
                <a:gd name="T80" fmla="*/ 8 w 77"/>
                <a:gd name="T81" fmla="*/ 27 h 119"/>
                <a:gd name="T82" fmla="*/ 7 w 77"/>
                <a:gd name="T83" fmla="*/ 33 h 119"/>
                <a:gd name="T84" fmla="*/ 3 w 77"/>
                <a:gd name="T85" fmla="*/ 33 h 119"/>
                <a:gd name="T86" fmla="*/ 5 w 77"/>
                <a:gd name="T87" fmla="*/ 24 h 119"/>
                <a:gd name="T88" fmla="*/ 10 w 77"/>
                <a:gd name="T89" fmla="*/ 16 h 119"/>
                <a:gd name="T90" fmla="*/ 15 w 77"/>
                <a:gd name="T91" fmla="*/ 9 h 119"/>
                <a:gd name="T92" fmla="*/ 21 w 77"/>
                <a:gd name="T93" fmla="*/ 5 h 119"/>
                <a:gd name="T94" fmla="*/ 29 w 77"/>
                <a:gd name="T95" fmla="*/ 1 h 119"/>
                <a:gd name="T96" fmla="*/ 37 w 77"/>
                <a:gd name="T9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19">
                  <a:moveTo>
                    <a:pt x="37" y="0"/>
                  </a:moveTo>
                  <a:lnTo>
                    <a:pt x="45" y="1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5" y="16"/>
                  </a:lnTo>
                  <a:lnTo>
                    <a:pt x="69" y="24"/>
                  </a:lnTo>
                  <a:lnTo>
                    <a:pt x="70" y="32"/>
                  </a:lnTo>
                  <a:lnTo>
                    <a:pt x="69" y="39"/>
                  </a:lnTo>
                  <a:lnTo>
                    <a:pt x="65" y="49"/>
                  </a:lnTo>
                  <a:lnTo>
                    <a:pt x="57" y="63"/>
                  </a:lnTo>
                  <a:lnTo>
                    <a:pt x="45" y="78"/>
                  </a:lnTo>
                  <a:lnTo>
                    <a:pt x="32" y="92"/>
                  </a:lnTo>
                  <a:lnTo>
                    <a:pt x="24" y="101"/>
                  </a:lnTo>
                  <a:lnTo>
                    <a:pt x="18" y="106"/>
                  </a:lnTo>
                  <a:lnTo>
                    <a:pt x="48" y="106"/>
                  </a:lnTo>
                  <a:lnTo>
                    <a:pt x="56" y="106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9" y="103"/>
                  </a:lnTo>
                  <a:lnTo>
                    <a:pt x="72" y="100"/>
                  </a:lnTo>
                  <a:lnTo>
                    <a:pt x="73" y="97"/>
                  </a:lnTo>
                  <a:lnTo>
                    <a:pt x="77" y="97"/>
                  </a:lnTo>
                  <a:lnTo>
                    <a:pt x="69" y="119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18" y="98"/>
                  </a:lnTo>
                  <a:lnTo>
                    <a:pt x="32" y="84"/>
                  </a:lnTo>
                  <a:lnTo>
                    <a:pt x="43" y="71"/>
                  </a:lnTo>
                  <a:lnTo>
                    <a:pt x="51" y="54"/>
                  </a:lnTo>
                  <a:lnTo>
                    <a:pt x="54" y="39"/>
                  </a:lnTo>
                  <a:lnTo>
                    <a:pt x="54" y="32"/>
                  </a:lnTo>
                  <a:lnTo>
                    <a:pt x="51" y="25"/>
                  </a:lnTo>
                  <a:lnTo>
                    <a:pt x="48" y="20"/>
                  </a:lnTo>
                  <a:lnTo>
                    <a:pt x="43" y="17"/>
                  </a:lnTo>
                  <a:lnTo>
                    <a:pt x="38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3" y="22"/>
                  </a:lnTo>
                  <a:lnTo>
                    <a:pt x="8" y="27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5" y="24"/>
                  </a:lnTo>
                  <a:lnTo>
                    <a:pt x="10" y="16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6" name="Freeform 6427"/>
            <p:cNvSpPr>
              <a:spLocks noEditPoints="1"/>
            </p:cNvSpPr>
            <p:nvPr/>
          </p:nvSpPr>
          <p:spPr bwMode="auto">
            <a:xfrm>
              <a:off x="11322" y="15907"/>
              <a:ext cx="37" cy="61"/>
            </a:xfrm>
            <a:custGeom>
              <a:avLst/>
              <a:gdLst>
                <a:gd name="T0" fmla="*/ 38 w 75"/>
                <a:gd name="T1" fmla="*/ 6 h 121"/>
                <a:gd name="T2" fmla="*/ 33 w 75"/>
                <a:gd name="T3" fmla="*/ 6 h 121"/>
                <a:gd name="T4" fmla="*/ 30 w 75"/>
                <a:gd name="T5" fmla="*/ 8 h 121"/>
                <a:gd name="T6" fmla="*/ 27 w 75"/>
                <a:gd name="T7" fmla="*/ 11 h 121"/>
                <a:gd name="T8" fmla="*/ 24 w 75"/>
                <a:gd name="T9" fmla="*/ 17 h 121"/>
                <a:gd name="T10" fmla="*/ 20 w 75"/>
                <a:gd name="T11" fmla="*/ 24 h 121"/>
                <a:gd name="T12" fmla="*/ 19 w 75"/>
                <a:gd name="T13" fmla="*/ 33 h 121"/>
                <a:gd name="T14" fmla="*/ 16 w 75"/>
                <a:gd name="T15" fmla="*/ 63 h 121"/>
                <a:gd name="T16" fmla="*/ 17 w 75"/>
                <a:gd name="T17" fmla="*/ 86 h 121"/>
                <a:gd name="T18" fmla="*/ 22 w 75"/>
                <a:gd name="T19" fmla="*/ 103 h 121"/>
                <a:gd name="T20" fmla="*/ 25 w 75"/>
                <a:gd name="T21" fmla="*/ 108 h 121"/>
                <a:gd name="T22" fmla="*/ 28 w 75"/>
                <a:gd name="T23" fmla="*/ 113 h 121"/>
                <a:gd name="T24" fmla="*/ 32 w 75"/>
                <a:gd name="T25" fmla="*/ 114 h 121"/>
                <a:gd name="T26" fmla="*/ 36 w 75"/>
                <a:gd name="T27" fmla="*/ 116 h 121"/>
                <a:gd name="T28" fmla="*/ 41 w 75"/>
                <a:gd name="T29" fmla="*/ 114 h 121"/>
                <a:gd name="T30" fmla="*/ 46 w 75"/>
                <a:gd name="T31" fmla="*/ 111 h 121"/>
                <a:gd name="T32" fmla="*/ 49 w 75"/>
                <a:gd name="T33" fmla="*/ 108 h 121"/>
                <a:gd name="T34" fmla="*/ 52 w 75"/>
                <a:gd name="T35" fmla="*/ 103 h 121"/>
                <a:gd name="T36" fmla="*/ 54 w 75"/>
                <a:gd name="T37" fmla="*/ 98 h 121"/>
                <a:gd name="T38" fmla="*/ 57 w 75"/>
                <a:gd name="T39" fmla="*/ 79 h 121"/>
                <a:gd name="T40" fmla="*/ 57 w 75"/>
                <a:gd name="T41" fmla="*/ 55 h 121"/>
                <a:gd name="T42" fmla="*/ 57 w 75"/>
                <a:gd name="T43" fmla="*/ 38 h 121"/>
                <a:gd name="T44" fmla="*/ 54 w 75"/>
                <a:gd name="T45" fmla="*/ 22 h 121"/>
                <a:gd name="T46" fmla="*/ 51 w 75"/>
                <a:gd name="T47" fmla="*/ 17 h 121"/>
                <a:gd name="T48" fmla="*/ 49 w 75"/>
                <a:gd name="T49" fmla="*/ 12 h 121"/>
                <a:gd name="T50" fmla="*/ 46 w 75"/>
                <a:gd name="T51" fmla="*/ 9 h 121"/>
                <a:gd name="T52" fmla="*/ 41 w 75"/>
                <a:gd name="T53" fmla="*/ 6 h 121"/>
                <a:gd name="T54" fmla="*/ 38 w 75"/>
                <a:gd name="T55" fmla="*/ 6 h 121"/>
                <a:gd name="T56" fmla="*/ 38 w 75"/>
                <a:gd name="T57" fmla="*/ 0 h 121"/>
                <a:gd name="T58" fmla="*/ 44 w 75"/>
                <a:gd name="T59" fmla="*/ 1 h 121"/>
                <a:gd name="T60" fmla="*/ 51 w 75"/>
                <a:gd name="T61" fmla="*/ 3 h 121"/>
                <a:gd name="T62" fmla="*/ 55 w 75"/>
                <a:gd name="T63" fmla="*/ 8 h 121"/>
                <a:gd name="T64" fmla="*/ 62 w 75"/>
                <a:gd name="T65" fmla="*/ 14 h 121"/>
                <a:gd name="T66" fmla="*/ 68 w 75"/>
                <a:gd name="T67" fmla="*/ 27 h 121"/>
                <a:gd name="T68" fmla="*/ 73 w 75"/>
                <a:gd name="T69" fmla="*/ 41 h 121"/>
                <a:gd name="T70" fmla="*/ 75 w 75"/>
                <a:gd name="T71" fmla="*/ 60 h 121"/>
                <a:gd name="T72" fmla="*/ 73 w 75"/>
                <a:gd name="T73" fmla="*/ 79 h 121"/>
                <a:gd name="T74" fmla="*/ 68 w 75"/>
                <a:gd name="T75" fmla="*/ 94 h 121"/>
                <a:gd name="T76" fmla="*/ 65 w 75"/>
                <a:gd name="T77" fmla="*/ 103 h 121"/>
                <a:gd name="T78" fmla="*/ 60 w 75"/>
                <a:gd name="T79" fmla="*/ 109 h 121"/>
                <a:gd name="T80" fmla="*/ 54 w 75"/>
                <a:gd name="T81" fmla="*/ 114 h 121"/>
                <a:gd name="T82" fmla="*/ 48 w 75"/>
                <a:gd name="T83" fmla="*/ 119 h 121"/>
                <a:gd name="T84" fmla="*/ 43 w 75"/>
                <a:gd name="T85" fmla="*/ 121 h 121"/>
                <a:gd name="T86" fmla="*/ 36 w 75"/>
                <a:gd name="T87" fmla="*/ 121 h 121"/>
                <a:gd name="T88" fmla="*/ 25 w 75"/>
                <a:gd name="T89" fmla="*/ 119 h 121"/>
                <a:gd name="T90" fmla="*/ 17 w 75"/>
                <a:gd name="T91" fmla="*/ 113 h 121"/>
                <a:gd name="T92" fmla="*/ 9 w 75"/>
                <a:gd name="T93" fmla="*/ 101 h 121"/>
                <a:gd name="T94" fmla="*/ 1 w 75"/>
                <a:gd name="T95" fmla="*/ 82 h 121"/>
                <a:gd name="T96" fmla="*/ 0 w 75"/>
                <a:gd name="T97" fmla="*/ 62 h 121"/>
                <a:gd name="T98" fmla="*/ 1 w 75"/>
                <a:gd name="T99" fmla="*/ 43 h 121"/>
                <a:gd name="T100" fmla="*/ 5 w 75"/>
                <a:gd name="T101" fmla="*/ 27 h 121"/>
                <a:gd name="T102" fmla="*/ 9 w 75"/>
                <a:gd name="T103" fmla="*/ 19 h 121"/>
                <a:gd name="T104" fmla="*/ 16 w 75"/>
                <a:gd name="T105" fmla="*/ 11 h 121"/>
                <a:gd name="T106" fmla="*/ 22 w 75"/>
                <a:gd name="T107" fmla="*/ 6 h 121"/>
                <a:gd name="T108" fmla="*/ 27 w 75"/>
                <a:gd name="T109" fmla="*/ 3 h 121"/>
                <a:gd name="T110" fmla="*/ 32 w 75"/>
                <a:gd name="T111" fmla="*/ 1 h 121"/>
                <a:gd name="T112" fmla="*/ 38 w 75"/>
                <a:gd name="T1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121">
                  <a:moveTo>
                    <a:pt x="38" y="6"/>
                  </a:moveTo>
                  <a:lnTo>
                    <a:pt x="33" y="6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4" y="17"/>
                  </a:lnTo>
                  <a:lnTo>
                    <a:pt x="20" y="24"/>
                  </a:lnTo>
                  <a:lnTo>
                    <a:pt x="19" y="33"/>
                  </a:lnTo>
                  <a:lnTo>
                    <a:pt x="16" y="63"/>
                  </a:lnTo>
                  <a:lnTo>
                    <a:pt x="17" y="86"/>
                  </a:lnTo>
                  <a:lnTo>
                    <a:pt x="22" y="103"/>
                  </a:lnTo>
                  <a:lnTo>
                    <a:pt x="25" y="108"/>
                  </a:lnTo>
                  <a:lnTo>
                    <a:pt x="28" y="113"/>
                  </a:lnTo>
                  <a:lnTo>
                    <a:pt x="32" y="114"/>
                  </a:lnTo>
                  <a:lnTo>
                    <a:pt x="36" y="116"/>
                  </a:lnTo>
                  <a:lnTo>
                    <a:pt x="41" y="114"/>
                  </a:lnTo>
                  <a:lnTo>
                    <a:pt x="46" y="111"/>
                  </a:lnTo>
                  <a:lnTo>
                    <a:pt x="49" y="108"/>
                  </a:lnTo>
                  <a:lnTo>
                    <a:pt x="52" y="103"/>
                  </a:lnTo>
                  <a:lnTo>
                    <a:pt x="54" y="98"/>
                  </a:lnTo>
                  <a:lnTo>
                    <a:pt x="57" y="79"/>
                  </a:lnTo>
                  <a:lnTo>
                    <a:pt x="57" y="55"/>
                  </a:lnTo>
                  <a:lnTo>
                    <a:pt x="57" y="38"/>
                  </a:lnTo>
                  <a:lnTo>
                    <a:pt x="54" y="22"/>
                  </a:lnTo>
                  <a:lnTo>
                    <a:pt x="51" y="17"/>
                  </a:lnTo>
                  <a:lnTo>
                    <a:pt x="49" y="12"/>
                  </a:lnTo>
                  <a:lnTo>
                    <a:pt x="46" y="9"/>
                  </a:lnTo>
                  <a:lnTo>
                    <a:pt x="41" y="6"/>
                  </a:lnTo>
                  <a:lnTo>
                    <a:pt x="38" y="6"/>
                  </a:lnTo>
                  <a:close/>
                  <a:moveTo>
                    <a:pt x="38" y="0"/>
                  </a:moveTo>
                  <a:lnTo>
                    <a:pt x="44" y="1"/>
                  </a:lnTo>
                  <a:lnTo>
                    <a:pt x="51" y="3"/>
                  </a:lnTo>
                  <a:lnTo>
                    <a:pt x="55" y="8"/>
                  </a:lnTo>
                  <a:lnTo>
                    <a:pt x="62" y="14"/>
                  </a:lnTo>
                  <a:lnTo>
                    <a:pt x="68" y="27"/>
                  </a:lnTo>
                  <a:lnTo>
                    <a:pt x="73" y="41"/>
                  </a:lnTo>
                  <a:lnTo>
                    <a:pt x="75" y="60"/>
                  </a:lnTo>
                  <a:lnTo>
                    <a:pt x="73" y="79"/>
                  </a:lnTo>
                  <a:lnTo>
                    <a:pt x="68" y="94"/>
                  </a:lnTo>
                  <a:lnTo>
                    <a:pt x="65" y="103"/>
                  </a:lnTo>
                  <a:lnTo>
                    <a:pt x="60" y="109"/>
                  </a:lnTo>
                  <a:lnTo>
                    <a:pt x="54" y="114"/>
                  </a:lnTo>
                  <a:lnTo>
                    <a:pt x="48" y="119"/>
                  </a:lnTo>
                  <a:lnTo>
                    <a:pt x="43" y="121"/>
                  </a:lnTo>
                  <a:lnTo>
                    <a:pt x="36" y="121"/>
                  </a:lnTo>
                  <a:lnTo>
                    <a:pt x="25" y="119"/>
                  </a:lnTo>
                  <a:lnTo>
                    <a:pt x="17" y="113"/>
                  </a:lnTo>
                  <a:lnTo>
                    <a:pt x="9" y="101"/>
                  </a:lnTo>
                  <a:lnTo>
                    <a:pt x="1" y="82"/>
                  </a:lnTo>
                  <a:lnTo>
                    <a:pt x="0" y="62"/>
                  </a:lnTo>
                  <a:lnTo>
                    <a:pt x="1" y="43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7" name="Freeform 6428"/>
            <p:cNvSpPr>
              <a:spLocks noEditPoints="1"/>
            </p:cNvSpPr>
            <p:nvPr/>
          </p:nvSpPr>
          <p:spPr bwMode="auto">
            <a:xfrm>
              <a:off x="11366" y="15907"/>
              <a:ext cx="37" cy="61"/>
            </a:xfrm>
            <a:custGeom>
              <a:avLst/>
              <a:gdLst>
                <a:gd name="T0" fmla="*/ 38 w 75"/>
                <a:gd name="T1" fmla="*/ 6 h 121"/>
                <a:gd name="T2" fmla="*/ 35 w 75"/>
                <a:gd name="T3" fmla="*/ 6 h 121"/>
                <a:gd name="T4" fmla="*/ 30 w 75"/>
                <a:gd name="T5" fmla="*/ 8 h 121"/>
                <a:gd name="T6" fmla="*/ 27 w 75"/>
                <a:gd name="T7" fmla="*/ 11 h 121"/>
                <a:gd name="T8" fmla="*/ 24 w 75"/>
                <a:gd name="T9" fmla="*/ 17 h 121"/>
                <a:gd name="T10" fmla="*/ 21 w 75"/>
                <a:gd name="T11" fmla="*/ 24 h 121"/>
                <a:gd name="T12" fmla="*/ 19 w 75"/>
                <a:gd name="T13" fmla="*/ 33 h 121"/>
                <a:gd name="T14" fmla="*/ 18 w 75"/>
                <a:gd name="T15" fmla="*/ 63 h 121"/>
                <a:gd name="T16" fmla="*/ 19 w 75"/>
                <a:gd name="T17" fmla="*/ 86 h 121"/>
                <a:gd name="T18" fmla="*/ 22 w 75"/>
                <a:gd name="T19" fmla="*/ 103 h 121"/>
                <a:gd name="T20" fmla="*/ 26 w 75"/>
                <a:gd name="T21" fmla="*/ 108 h 121"/>
                <a:gd name="T22" fmla="*/ 29 w 75"/>
                <a:gd name="T23" fmla="*/ 113 h 121"/>
                <a:gd name="T24" fmla="*/ 34 w 75"/>
                <a:gd name="T25" fmla="*/ 114 h 121"/>
                <a:gd name="T26" fmla="*/ 38 w 75"/>
                <a:gd name="T27" fmla="*/ 116 h 121"/>
                <a:gd name="T28" fmla="*/ 43 w 75"/>
                <a:gd name="T29" fmla="*/ 114 h 121"/>
                <a:gd name="T30" fmla="*/ 48 w 75"/>
                <a:gd name="T31" fmla="*/ 111 h 121"/>
                <a:gd name="T32" fmla="*/ 51 w 75"/>
                <a:gd name="T33" fmla="*/ 108 h 121"/>
                <a:gd name="T34" fmla="*/ 53 w 75"/>
                <a:gd name="T35" fmla="*/ 103 h 121"/>
                <a:gd name="T36" fmla="*/ 54 w 75"/>
                <a:gd name="T37" fmla="*/ 98 h 121"/>
                <a:gd name="T38" fmla="*/ 57 w 75"/>
                <a:gd name="T39" fmla="*/ 79 h 121"/>
                <a:gd name="T40" fmla="*/ 59 w 75"/>
                <a:gd name="T41" fmla="*/ 55 h 121"/>
                <a:gd name="T42" fmla="*/ 57 w 75"/>
                <a:gd name="T43" fmla="*/ 38 h 121"/>
                <a:gd name="T44" fmla="*/ 54 w 75"/>
                <a:gd name="T45" fmla="*/ 22 h 121"/>
                <a:gd name="T46" fmla="*/ 53 w 75"/>
                <a:gd name="T47" fmla="*/ 17 h 121"/>
                <a:gd name="T48" fmla="*/ 49 w 75"/>
                <a:gd name="T49" fmla="*/ 12 h 121"/>
                <a:gd name="T50" fmla="*/ 46 w 75"/>
                <a:gd name="T51" fmla="*/ 9 h 121"/>
                <a:gd name="T52" fmla="*/ 43 w 75"/>
                <a:gd name="T53" fmla="*/ 6 h 121"/>
                <a:gd name="T54" fmla="*/ 38 w 75"/>
                <a:gd name="T55" fmla="*/ 6 h 121"/>
                <a:gd name="T56" fmla="*/ 38 w 75"/>
                <a:gd name="T57" fmla="*/ 0 h 121"/>
                <a:gd name="T58" fmla="*/ 45 w 75"/>
                <a:gd name="T59" fmla="*/ 1 h 121"/>
                <a:gd name="T60" fmla="*/ 51 w 75"/>
                <a:gd name="T61" fmla="*/ 3 h 121"/>
                <a:gd name="T62" fmla="*/ 57 w 75"/>
                <a:gd name="T63" fmla="*/ 8 h 121"/>
                <a:gd name="T64" fmla="*/ 62 w 75"/>
                <a:gd name="T65" fmla="*/ 14 h 121"/>
                <a:gd name="T66" fmla="*/ 70 w 75"/>
                <a:gd name="T67" fmla="*/ 27 h 121"/>
                <a:gd name="T68" fmla="*/ 75 w 75"/>
                <a:gd name="T69" fmla="*/ 41 h 121"/>
                <a:gd name="T70" fmla="*/ 75 w 75"/>
                <a:gd name="T71" fmla="*/ 60 h 121"/>
                <a:gd name="T72" fmla="*/ 75 w 75"/>
                <a:gd name="T73" fmla="*/ 79 h 121"/>
                <a:gd name="T74" fmla="*/ 70 w 75"/>
                <a:gd name="T75" fmla="*/ 94 h 121"/>
                <a:gd name="T76" fmla="*/ 65 w 75"/>
                <a:gd name="T77" fmla="*/ 103 h 121"/>
                <a:gd name="T78" fmla="*/ 61 w 75"/>
                <a:gd name="T79" fmla="*/ 109 h 121"/>
                <a:gd name="T80" fmla="*/ 54 w 75"/>
                <a:gd name="T81" fmla="*/ 114 h 121"/>
                <a:gd name="T82" fmla="*/ 49 w 75"/>
                <a:gd name="T83" fmla="*/ 119 h 121"/>
                <a:gd name="T84" fmla="*/ 43 w 75"/>
                <a:gd name="T85" fmla="*/ 121 h 121"/>
                <a:gd name="T86" fmla="*/ 37 w 75"/>
                <a:gd name="T87" fmla="*/ 121 h 121"/>
                <a:gd name="T88" fmla="*/ 27 w 75"/>
                <a:gd name="T89" fmla="*/ 119 h 121"/>
                <a:gd name="T90" fmla="*/ 18 w 75"/>
                <a:gd name="T91" fmla="*/ 113 h 121"/>
                <a:gd name="T92" fmla="*/ 10 w 75"/>
                <a:gd name="T93" fmla="*/ 101 h 121"/>
                <a:gd name="T94" fmla="*/ 3 w 75"/>
                <a:gd name="T95" fmla="*/ 82 h 121"/>
                <a:gd name="T96" fmla="*/ 0 w 75"/>
                <a:gd name="T97" fmla="*/ 62 h 121"/>
                <a:gd name="T98" fmla="*/ 2 w 75"/>
                <a:gd name="T99" fmla="*/ 43 h 121"/>
                <a:gd name="T100" fmla="*/ 7 w 75"/>
                <a:gd name="T101" fmla="*/ 27 h 121"/>
                <a:gd name="T102" fmla="*/ 11 w 75"/>
                <a:gd name="T103" fmla="*/ 19 h 121"/>
                <a:gd name="T104" fmla="*/ 16 w 75"/>
                <a:gd name="T105" fmla="*/ 11 h 121"/>
                <a:gd name="T106" fmla="*/ 22 w 75"/>
                <a:gd name="T107" fmla="*/ 6 h 121"/>
                <a:gd name="T108" fmla="*/ 27 w 75"/>
                <a:gd name="T109" fmla="*/ 3 h 121"/>
                <a:gd name="T110" fmla="*/ 34 w 75"/>
                <a:gd name="T111" fmla="*/ 1 h 121"/>
                <a:gd name="T112" fmla="*/ 38 w 75"/>
                <a:gd name="T1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121">
                  <a:moveTo>
                    <a:pt x="38" y="6"/>
                  </a:moveTo>
                  <a:lnTo>
                    <a:pt x="35" y="6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4" y="17"/>
                  </a:lnTo>
                  <a:lnTo>
                    <a:pt x="21" y="24"/>
                  </a:lnTo>
                  <a:lnTo>
                    <a:pt x="19" y="33"/>
                  </a:lnTo>
                  <a:lnTo>
                    <a:pt x="18" y="63"/>
                  </a:lnTo>
                  <a:lnTo>
                    <a:pt x="19" y="86"/>
                  </a:lnTo>
                  <a:lnTo>
                    <a:pt x="22" y="103"/>
                  </a:lnTo>
                  <a:lnTo>
                    <a:pt x="26" y="108"/>
                  </a:lnTo>
                  <a:lnTo>
                    <a:pt x="29" y="113"/>
                  </a:lnTo>
                  <a:lnTo>
                    <a:pt x="34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8" y="111"/>
                  </a:lnTo>
                  <a:lnTo>
                    <a:pt x="51" y="108"/>
                  </a:lnTo>
                  <a:lnTo>
                    <a:pt x="53" y="103"/>
                  </a:lnTo>
                  <a:lnTo>
                    <a:pt x="54" y="98"/>
                  </a:lnTo>
                  <a:lnTo>
                    <a:pt x="57" y="79"/>
                  </a:lnTo>
                  <a:lnTo>
                    <a:pt x="59" y="55"/>
                  </a:lnTo>
                  <a:lnTo>
                    <a:pt x="57" y="38"/>
                  </a:lnTo>
                  <a:lnTo>
                    <a:pt x="54" y="22"/>
                  </a:lnTo>
                  <a:lnTo>
                    <a:pt x="53" y="17"/>
                  </a:lnTo>
                  <a:lnTo>
                    <a:pt x="49" y="12"/>
                  </a:lnTo>
                  <a:lnTo>
                    <a:pt x="46" y="9"/>
                  </a:lnTo>
                  <a:lnTo>
                    <a:pt x="43" y="6"/>
                  </a:lnTo>
                  <a:lnTo>
                    <a:pt x="38" y="6"/>
                  </a:lnTo>
                  <a:close/>
                  <a:moveTo>
                    <a:pt x="38" y="0"/>
                  </a:moveTo>
                  <a:lnTo>
                    <a:pt x="45" y="1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62" y="14"/>
                  </a:lnTo>
                  <a:lnTo>
                    <a:pt x="70" y="27"/>
                  </a:lnTo>
                  <a:lnTo>
                    <a:pt x="75" y="41"/>
                  </a:lnTo>
                  <a:lnTo>
                    <a:pt x="75" y="60"/>
                  </a:lnTo>
                  <a:lnTo>
                    <a:pt x="75" y="79"/>
                  </a:lnTo>
                  <a:lnTo>
                    <a:pt x="70" y="94"/>
                  </a:lnTo>
                  <a:lnTo>
                    <a:pt x="65" y="103"/>
                  </a:lnTo>
                  <a:lnTo>
                    <a:pt x="61" y="109"/>
                  </a:lnTo>
                  <a:lnTo>
                    <a:pt x="54" y="114"/>
                  </a:lnTo>
                  <a:lnTo>
                    <a:pt x="49" y="119"/>
                  </a:lnTo>
                  <a:lnTo>
                    <a:pt x="43" y="121"/>
                  </a:lnTo>
                  <a:lnTo>
                    <a:pt x="37" y="121"/>
                  </a:lnTo>
                  <a:lnTo>
                    <a:pt x="27" y="119"/>
                  </a:lnTo>
                  <a:lnTo>
                    <a:pt x="18" y="113"/>
                  </a:lnTo>
                  <a:lnTo>
                    <a:pt x="10" y="101"/>
                  </a:lnTo>
                  <a:lnTo>
                    <a:pt x="3" y="82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7" y="27"/>
                  </a:lnTo>
                  <a:lnTo>
                    <a:pt x="11" y="19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8" name="Freeform 6429"/>
            <p:cNvSpPr>
              <a:spLocks/>
            </p:cNvSpPr>
            <p:nvPr/>
          </p:nvSpPr>
          <p:spPr bwMode="auto">
            <a:xfrm>
              <a:off x="11411" y="15909"/>
              <a:ext cx="33" cy="59"/>
            </a:xfrm>
            <a:custGeom>
              <a:avLst/>
              <a:gdLst>
                <a:gd name="T0" fmla="*/ 25 w 67"/>
                <a:gd name="T1" fmla="*/ 0 h 118"/>
                <a:gd name="T2" fmla="*/ 67 w 67"/>
                <a:gd name="T3" fmla="*/ 0 h 118"/>
                <a:gd name="T4" fmla="*/ 60 w 67"/>
                <a:gd name="T5" fmla="*/ 14 h 118"/>
                <a:gd name="T6" fmla="*/ 25 w 67"/>
                <a:gd name="T7" fmla="*/ 14 h 118"/>
                <a:gd name="T8" fmla="*/ 17 w 67"/>
                <a:gd name="T9" fmla="*/ 30 h 118"/>
                <a:gd name="T10" fmla="*/ 38 w 67"/>
                <a:gd name="T11" fmla="*/ 35 h 118"/>
                <a:gd name="T12" fmla="*/ 54 w 67"/>
                <a:gd name="T13" fmla="*/ 46 h 118"/>
                <a:gd name="T14" fmla="*/ 62 w 67"/>
                <a:gd name="T15" fmla="*/ 59 h 118"/>
                <a:gd name="T16" fmla="*/ 65 w 67"/>
                <a:gd name="T17" fmla="*/ 75 h 118"/>
                <a:gd name="T18" fmla="*/ 65 w 67"/>
                <a:gd name="T19" fmla="*/ 83 h 118"/>
                <a:gd name="T20" fmla="*/ 62 w 67"/>
                <a:gd name="T21" fmla="*/ 91 h 118"/>
                <a:gd name="T22" fmla="*/ 57 w 67"/>
                <a:gd name="T23" fmla="*/ 98 h 118"/>
                <a:gd name="T24" fmla="*/ 52 w 67"/>
                <a:gd name="T25" fmla="*/ 105 h 118"/>
                <a:gd name="T26" fmla="*/ 46 w 67"/>
                <a:gd name="T27" fmla="*/ 110 h 118"/>
                <a:gd name="T28" fmla="*/ 40 w 67"/>
                <a:gd name="T29" fmla="*/ 113 h 118"/>
                <a:gd name="T30" fmla="*/ 30 w 67"/>
                <a:gd name="T31" fmla="*/ 118 h 118"/>
                <a:gd name="T32" fmla="*/ 19 w 67"/>
                <a:gd name="T33" fmla="*/ 118 h 118"/>
                <a:gd name="T34" fmla="*/ 13 w 67"/>
                <a:gd name="T35" fmla="*/ 118 h 118"/>
                <a:gd name="T36" fmla="*/ 8 w 67"/>
                <a:gd name="T37" fmla="*/ 116 h 118"/>
                <a:gd name="T38" fmla="*/ 5 w 67"/>
                <a:gd name="T39" fmla="*/ 114 h 118"/>
                <a:gd name="T40" fmla="*/ 0 w 67"/>
                <a:gd name="T41" fmla="*/ 111 h 118"/>
                <a:gd name="T42" fmla="*/ 0 w 67"/>
                <a:gd name="T43" fmla="*/ 106 h 118"/>
                <a:gd name="T44" fmla="*/ 0 w 67"/>
                <a:gd name="T45" fmla="*/ 105 h 118"/>
                <a:gd name="T46" fmla="*/ 1 w 67"/>
                <a:gd name="T47" fmla="*/ 103 h 118"/>
                <a:gd name="T48" fmla="*/ 3 w 67"/>
                <a:gd name="T49" fmla="*/ 102 h 118"/>
                <a:gd name="T50" fmla="*/ 6 w 67"/>
                <a:gd name="T51" fmla="*/ 100 h 118"/>
                <a:gd name="T52" fmla="*/ 11 w 67"/>
                <a:gd name="T53" fmla="*/ 102 h 118"/>
                <a:gd name="T54" fmla="*/ 13 w 67"/>
                <a:gd name="T55" fmla="*/ 103 h 118"/>
                <a:gd name="T56" fmla="*/ 16 w 67"/>
                <a:gd name="T57" fmla="*/ 105 h 118"/>
                <a:gd name="T58" fmla="*/ 22 w 67"/>
                <a:gd name="T59" fmla="*/ 108 h 118"/>
                <a:gd name="T60" fmla="*/ 28 w 67"/>
                <a:gd name="T61" fmla="*/ 110 h 118"/>
                <a:gd name="T62" fmla="*/ 35 w 67"/>
                <a:gd name="T63" fmla="*/ 108 h 118"/>
                <a:gd name="T64" fmla="*/ 41 w 67"/>
                <a:gd name="T65" fmla="*/ 106 h 118"/>
                <a:gd name="T66" fmla="*/ 46 w 67"/>
                <a:gd name="T67" fmla="*/ 102 h 118"/>
                <a:gd name="T68" fmla="*/ 51 w 67"/>
                <a:gd name="T69" fmla="*/ 97 h 118"/>
                <a:gd name="T70" fmla="*/ 54 w 67"/>
                <a:gd name="T71" fmla="*/ 91 h 118"/>
                <a:gd name="T72" fmla="*/ 54 w 67"/>
                <a:gd name="T73" fmla="*/ 83 h 118"/>
                <a:gd name="T74" fmla="*/ 54 w 67"/>
                <a:gd name="T75" fmla="*/ 76 h 118"/>
                <a:gd name="T76" fmla="*/ 51 w 67"/>
                <a:gd name="T77" fmla="*/ 70 h 118"/>
                <a:gd name="T78" fmla="*/ 47 w 67"/>
                <a:gd name="T79" fmla="*/ 64 h 118"/>
                <a:gd name="T80" fmla="*/ 43 w 67"/>
                <a:gd name="T81" fmla="*/ 57 h 118"/>
                <a:gd name="T82" fmla="*/ 36 w 67"/>
                <a:gd name="T83" fmla="*/ 52 h 118"/>
                <a:gd name="T84" fmla="*/ 28 w 67"/>
                <a:gd name="T85" fmla="*/ 49 h 118"/>
                <a:gd name="T86" fmla="*/ 17 w 67"/>
                <a:gd name="T87" fmla="*/ 46 h 118"/>
                <a:gd name="T88" fmla="*/ 3 w 67"/>
                <a:gd name="T89" fmla="*/ 44 h 118"/>
                <a:gd name="T90" fmla="*/ 25 w 67"/>
                <a:gd name="T9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" h="118">
                  <a:moveTo>
                    <a:pt x="25" y="0"/>
                  </a:moveTo>
                  <a:lnTo>
                    <a:pt x="67" y="0"/>
                  </a:lnTo>
                  <a:lnTo>
                    <a:pt x="60" y="14"/>
                  </a:lnTo>
                  <a:lnTo>
                    <a:pt x="25" y="14"/>
                  </a:lnTo>
                  <a:lnTo>
                    <a:pt x="17" y="30"/>
                  </a:lnTo>
                  <a:lnTo>
                    <a:pt x="38" y="35"/>
                  </a:lnTo>
                  <a:lnTo>
                    <a:pt x="54" y="46"/>
                  </a:lnTo>
                  <a:lnTo>
                    <a:pt x="62" y="59"/>
                  </a:lnTo>
                  <a:lnTo>
                    <a:pt x="65" y="75"/>
                  </a:lnTo>
                  <a:lnTo>
                    <a:pt x="65" y="83"/>
                  </a:lnTo>
                  <a:lnTo>
                    <a:pt x="62" y="91"/>
                  </a:lnTo>
                  <a:lnTo>
                    <a:pt x="57" y="98"/>
                  </a:lnTo>
                  <a:lnTo>
                    <a:pt x="52" y="105"/>
                  </a:lnTo>
                  <a:lnTo>
                    <a:pt x="46" y="110"/>
                  </a:lnTo>
                  <a:lnTo>
                    <a:pt x="40" y="113"/>
                  </a:lnTo>
                  <a:lnTo>
                    <a:pt x="30" y="118"/>
                  </a:lnTo>
                  <a:lnTo>
                    <a:pt x="19" y="118"/>
                  </a:lnTo>
                  <a:lnTo>
                    <a:pt x="13" y="118"/>
                  </a:lnTo>
                  <a:lnTo>
                    <a:pt x="8" y="116"/>
                  </a:lnTo>
                  <a:lnTo>
                    <a:pt x="5" y="114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1" y="103"/>
                  </a:lnTo>
                  <a:lnTo>
                    <a:pt x="3" y="102"/>
                  </a:lnTo>
                  <a:lnTo>
                    <a:pt x="6" y="100"/>
                  </a:lnTo>
                  <a:lnTo>
                    <a:pt x="11" y="102"/>
                  </a:lnTo>
                  <a:lnTo>
                    <a:pt x="13" y="103"/>
                  </a:lnTo>
                  <a:lnTo>
                    <a:pt x="16" y="105"/>
                  </a:lnTo>
                  <a:lnTo>
                    <a:pt x="22" y="108"/>
                  </a:lnTo>
                  <a:lnTo>
                    <a:pt x="28" y="110"/>
                  </a:lnTo>
                  <a:lnTo>
                    <a:pt x="35" y="108"/>
                  </a:lnTo>
                  <a:lnTo>
                    <a:pt x="41" y="106"/>
                  </a:lnTo>
                  <a:lnTo>
                    <a:pt x="46" y="102"/>
                  </a:lnTo>
                  <a:lnTo>
                    <a:pt x="51" y="97"/>
                  </a:lnTo>
                  <a:lnTo>
                    <a:pt x="54" y="91"/>
                  </a:lnTo>
                  <a:lnTo>
                    <a:pt x="54" y="83"/>
                  </a:lnTo>
                  <a:lnTo>
                    <a:pt x="54" y="76"/>
                  </a:lnTo>
                  <a:lnTo>
                    <a:pt x="51" y="70"/>
                  </a:lnTo>
                  <a:lnTo>
                    <a:pt x="47" y="64"/>
                  </a:lnTo>
                  <a:lnTo>
                    <a:pt x="43" y="57"/>
                  </a:lnTo>
                  <a:lnTo>
                    <a:pt x="36" y="52"/>
                  </a:lnTo>
                  <a:lnTo>
                    <a:pt x="28" y="49"/>
                  </a:lnTo>
                  <a:lnTo>
                    <a:pt x="17" y="46"/>
                  </a:lnTo>
                  <a:lnTo>
                    <a:pt x="3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9" name="Freeform 6430"/>
            <p:cNvSpPr>
              <a:spLocks/>
            </p:cNvSpPr>
            <p:nvPr/>
          </p:nvSpPr>
          <p:spPr bwMode="auto">
            <a:xfrm>
              <a:off x="11452" y="15906"/>
              <a:ext cx="24" cy="80"/>
            </a:xfrm>
            <a:custGeom>
              <a:avLst/>
              <a:gdLst>
                <a:gd name="T0" fmla="*/ 0 w 48"/>
                <a:gd name="T1" fmla="*/ 0 h 160"/>
                <a:gd name="T2" fmla="*/ 8 w 48"/>
                <a:gd name="T3" fmla="*/ 4 h 160"/>
                <a:gd name="T4" fmla="*/ 16 w 48"/>
                <a:gd name="T5" fmla="*/ 9 h 160"/>
                <a:gd name="T6" fmla="*/ 23 w 48"/>
                <a:gd name="T7" fmla="*/ 15 h 160"/>
                <a:gd name="T8" fmla="*/ 34 w 48"/>
                <a:gd name="T9" fmla="*/ 28 h 160"/>
                <a:gd name="T10" fmla="*/ 42 w 48"/>
                <a:gd name="T11" fmla="*/ 44 h 160"/>
                <a:gd name="T12" fmla="*/ 47 w 48"/>
                <a:gd name="T13" fmla="*/ 62 h 160"/>
                <a:gd name="T14" fmla="*/ 48 w 48"/>
                <a:gd name="T15" fmla="*/ 79 h 160"/>
                <a:gd name="T16" fmla="*/ 45 w 48"/>
                <a:gd name="T17" fmla="*/ 104 h 160"/>
                <a:gd name="T18" fmla="*/ 35 w 48"/>
                <a:gd name="T19" fmla="*/ 128 h 160"/>
                <a:gd name="T20" fmla="*/ 20 w 48"/>
                <a:gd name="T21" fmla="*/ 147 h 160"/>
                <a:gd name="T22" fmla="*/ 0 w 48"/>
                <a:gd name="T23" fmla="*/ 160 h 160"/>
                <a:gd name="T24" fmla="*/ 0 w 48"/>
                <a:gd name="T25" fmla="*/ 157 h 160"/>
                <a:gd name="T26" fmla="*/ 7 w 48"/>
                <a:gd name="T27" fmla="*/ 152 h 160"/>
                <a:gd name="T28" fmla="*/ 13 w 48"/>
                <a:gd name="T29" fmla="*/ 146 h 160"/>
                <a:gd name="T30" fmla="*/ 18 w 48"/>
                <a:gd name="T31" fmla="*/ 141 h 160"/>
                <a:gd name="T32" fmla="*/ 24 w 48"/>
                <a:gd name="T33" fmla="*/ 128 h 160"/>
                <a:gd name="T34" fmla="*/ 29 w 48"/>
                <a:gd name="T35" fmla="*/ 114 h 160"/>
                <a:gd name="T36" fmla="*/ 32 w 48"/>
                <a:gd name="T37" fmla="*/ 82 h 160"/>
                <a:gd name="T38" fmla="*/ 29 w 48"/>
                <a:gd name="T39" fmla="*/ 49 h 160"/>
                <a:gd name="T40" fmla="*/ 26 w 48"/>
                <a:gd name="T41" fmla="*/ 38 h 160"/>
                <a:gd name="T42" fmla="*/ 23 w 48"/>
                <a:gd name="T43" fmla="*/ 30 h 160"/>
                <a:gd name="T44" fmla="*/ 20 w 48"/>
                <a:gd name="T45" fmla="*/ 23 h 160"/>
                <a:gd name="T46" fmla="*/ 15 w 48"/>
                <a:gd name="T47" fmla="*/ 17 h 160"/>
                <a:gd name="T48" fmla="*/ 8 w 48"/>
                <a:gd name="T49" fmla="*/ 9 h 160"/>
                <a:gd name="T50" fmla="*/ 0 w 48"/>
                <a:gd name="T51" fmla="*/ 4 h 160"/>
                <a:gd name="T52" fmla="*/ 0 w 48"/>
                <a:gd name="T5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8" y="4"/>
                  </a:lnTo>
                  <a:lnTo>
                    <a:pt x="16" y="9"/>
                  </a:lnTo>
                  <a:lnTo>
                    <a:pt x="23" y="15"/>
                  </a:lnTo>
                  <a:lnTo>
                    <a:pt x="34" y="28"/>
                  </a:lnTo>
                  <a:lnTo>
                    <a:pt x="42" y="44"/>
                  </a:lnTo>
                  <a:lnTo>
                    <a:pt x="47" y="62"/>
                  </a:lnTo>
                  <a:lnTo>
                    <a:pt x="48" y="79"/>
                  </a:lnTo>
                  <a:lnTo>
                    <a:pt x="45" y="104"/>
                  </a:lnTo>
                  <a:lnTo>
                    <a:pt x="35" y="128"/>
                  </a:lnTo>
                  <a:lnTo>
                    <a:pt x="20" y="147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13" y="146"/>
                  </a:lnTo>
                  <a:lnTo>
                    <a:pt x="18" y="141"/>
                  </a:lnTo>
                  <a:lnTo>
                    <a:pt x="24" y="128"/>
                  </a:lnTo>
                  <a:lnTo>
                    <a:pt x="29" y="114"/>
                  </a:lnTo>
                  <a:lnTo>
                    <a:pt x="32" y="82"/>
                  </a:lnTo>
                  <a:lnTo>
                    <a:pt x="29" y="49"/>
                  </a:lnTo>
                  <a:lnTo>
                    <a:pt x="26" y="38"/>
                  </a:lnTo>
                  <a:lnTo>
                    <a:pt x="23" y="30"/>
                  </a:lnTo>
                  <a:lnTo>
                    <a:pt x="20" y="23"/>
                  </a:lnTo>
                  <a:lnTo>
                    <a:pt x="15" y="17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0" name="Freeform 6431"/>
            <p:cNvSpPr>
              <a:spLocks/>
            </p:cNvSpPr>
            <p:nvPr/>
          </p:nvSpPr>
          <p:spPr bwMode="auto">
            <a:xfrm>
              <a:off x="10709" y="16004"/>
              <a:ext cx="50" cy="59"/>
            </a:xfrm>
            <a:custGeom>
              <a:avLst/>
              <a:gdLst>
                <a:gd name="T0" fmla="*/ 90 w 100"/>
                <a:gd name="T1" fmla="*/ 0 h 117"/>
                <a:gd name="T2" fmla="*/ 87 w 100"/>
                <a:gd name="T3" fmla="*/ 27 h 117"/>
                <a:gd name="T4" fmla="*/ 85 w 100"/>
                <a:gd name="T5" fmla="*/ 17 h 117"/>
                <a:gd name="T6" fmla="*/ 81 w 100"/>
                <a:gd name="T7" fmla="*/ 11 h 117"/>
                <a:gd name="T8" fmla="*/ 74 w 100"/>
                <a:gd name="T9" fmla="*/ 8 h 117"/>
                <a:gd name="T10" fmla="*/ 65 w 100"/>
                <a:gd name="T11" fmla="*/ 6 h 117"/>
                <a:gd name="T12" fmla="*/ 33 w 100"/>
                <a:gd name="T13" fmla="*/ 52 h 117"/>
                <a:gd name="T14" fmla="*/ 65 w 100"/>
                <a:gd name="T15" fmla="*/ 52 h 117"/>
                <a:gd name="T16" fmla="*/ 73 w 100"/>
                <a:gd name="T17" fmla="*/ 51 h 117"/>
                <a:gd name="T18" fmla="*/ 76 w 100"/>
                <a:gd name="T19" fmla="*/ 43 h 117"/>
                <a:gd name="T20" fmla="*/ 81 w 100"/>
                <a:gd name="T21" fmla="*/ 36 h 117"/>
                <a:gd name="T22" fmla="*/ 78 w 100"/>
                <a:gd name="T23" fmla="*/ 76 h 117"/>
                <a:gd name="T24" fmla="*/ 76 w 100"/>
                <a:gd name="T25" fmla="*/ 68 h 117"/>
                <a:gd name="T26" fmla="*/ 73 w 100"/>
                <a:gd name="T27" fmla="*/ 63 h 117"/>
                <a:gd name="T28" fmla="*/ 65 w 100"/>
                <a:gd name="T29" fmla="*/ 60 h 117"/>
                <a:gd name="T30" fmla="*/ 33 w 100"/>
                <a:gd name="T31" fmla="*/ 58 h 117"/>
                <a:gd name="T32" fmla="*/ 33 w 100"/>
                <a:gd name="T33" fmla="*/ 101 h 117"/>
                <a:gd name="T34" fmla="*/ 33 w 100"/>
                <a:gd name="T35" fmla="*/ 108 h 117"/>
                <a:gd name="T36" fmla="*/ 36 w 100"/>
                <a:gd name="T37" fmla="*/ 109 h 117"/>
                <a:gd name="T38" fmla="*/ 43 w 100"/>
                <a:gd name="T39" fmla="*/ 111 h 117"/>
                <a:gd name="T40" fmla="*/ 68 w 100"/>
                <a:gd name="T41" fmla="*/ 111 h 117"/>
                <a:gd name="T42" fmla="*/ 76 w 100"/>
                <a:gd name="T43" fmla="*/ 109 h 117"/>
                <a:gd name="T44" fmla="*/ 85 w 100"/>
                <a:gd name="T45" fmla="*/ 105 h 117"/>
                <a:gd name="T46" fmla="*/ 97 w 100"/>
                <a:gd name="T47" fmla="*/ 89 h 117"/>
                <a:gd name="T48" fmla="*/ 90 w 100"/>
                <a:gd name="T49" fmla="*/ 117 h 117"/>
                <a:gd name="T50" fmla="*/ 0 w 100"/>
                <a:gd name="T51" fmla="*/ 114 h 117"/>
                <a:gd name="T52" fmla="*/ 8 w 100"/>
                <a:gd name="T53" fmla="*/ 114 h 117"/>
                <a:gd name="T54" fmla="*/ 14 w 100"/>
                <a:gd name="T55" fmla="*/ 111 h 117"/>
                <a:gd name="T56" fmla="*/ 16 w 100"/>
                <a:gd name="T57" fmla="*/ 105 h 117"/>
                <a:gd name="T58" fmla="*/ 17 w 100"/>
                <a:gd name="T59" fmla="*/ 97 h 117"/>
                <a:gd name="T60" fmla="*/ 16 w 100"/>
                <a:gd name="T61" fmla="*/ 14 h 117"/>
                <a:gd name="T62" fmla="*/ 14 w 100"/>
                <a:gd name="T63" fmla="*/ 8 h 117"/>
                <a:gd name="T64" fmla="*/ 8 w 100"/>
                <a:gd name="T65" fmla="*/ 4 h 117"/>
                <a:gd name="T66" fmla="*/ 0 w 100"/>
                <a:gd name="T67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17">
                  <a:moveTo>
                    <a:pt x="0" y="0"/>
                  </a:moveTo>
                  <a:lnTo>
                    <a:pt x="90" y="0"/>
                  </a:lnTo>
                  <a:lnTo>
                    <a:pt x="90" y="27"/>
                  </a:lnTo>
                  <a:lnTo>
                    <a:pt x="87" y="27"/>
                  </a:lnTo>
                  <a:lnTo>
                    <a:pt x="87" y="20"/>
                  </a:lnTo>
                  <a:lnTo>
                    <a:pt x="85" y="17"/>
                  </a:lnTo>
                  <a:lnTo>
                    <a:pt x="84" y="14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5" y="6"/>
                  </a:lnTo>
                  <a:lnTo>
                    <a:pt x="33" y="6"/>
                  </a:lnTo>
                  <a:lnTo>
                    <a:pt x="33" y="52"/>
                  </a:lnTo>
                  <a:lnTo>
                    <a:pt x="58" y="52"/>
                  </a:lnTo>
                  <a:lnTo>
                    <a:pt x="65" y="52"/>
                  </a:lnTo>
                  <a:lnTo>
                    <a:pt x="70" y="52"/>
                  </a:lnTo>
                  <a:lnTo>
                    <a:pt x="73" y="51"/>
                  </a:lnTo>
                  <a:lnTo>
                    <a:pt x="74" y="47"/>
                  </a:lnTo>
                  <a:lnTo>
                    <a:pt x="76" y="43"/>
                  </a:lnTo>
                  <a:lnTo>
                    <a:pt x="78" y="36"/>
                  </a:lnTo>
                  <a:lnTo>
                    <a:pt x="81" y="36"/>
                  </a:lnTo>
                  <a:lnTo>
                    <a:pt x="81" y="76"/>
                  </a:lnTo>
                  <a:lnTo>
                    <a:pt x="78" y="76"/>
                  </a:lnTo>
                  <a:lnTo>
                    <a:pt x="76" y="71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3" y="63"/>
                  </a:lnTo>
                  <a:lnTo>
                    <a:pt x="70" y="62"/>
                  </a:lnTo>
                  <a:lnTo>
                    <a:pt x="65" y="60"/>
                  </a:lnTo>
                  <a:lnTo>
                    <a:pt x="58" y="58"/>
                  </a:lnTo>
                  <a:lnTo>
                    <a:pt x="33" y="58"/>
                  </a:lnTo>
                  <a:lnTo>
                    <a:pt x="33" y="98"/>
                  </a:lnTo>
                  <a:lnTo>
                    <a:pt x="33" y="101"/>
                  </a:lnTo>
                  <a:lnTo>
                    <a:pt x="33" y="105"/>
                  </a:lnTo>
                  <a:lnTo>
                    <a:pt x="33" y="108"/>
                  </a:lnTo>
                  <a:lnTo>
                    <a:pt x="35" y="109"/>
                  </a:lnTo>
                  <a:lnTo>
                    <a:pt x="36" y="109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62" y="111"/>
                  </a:lnTo>
                  <a:lnTo>
                    <a:pt x="68" y="111"/>
                  </a:lnTo>
                  <a:lnTo>
                    <a:pt x="73" y="109"/>
                  </a:lnTo>
                  <a:lnTo>
                    <a:pt x="76" y="109"/>
                  </a:lnTo>
                  <a:lnTo>
                    <a:pt x="81" y="108"/>
                  </a:lnTo>
                  <a:lnTo>
                    <a:pt x="85" y="105"/>
                  </a:lnTo>
                  <a:lnTo>
                    <a:pt x="90" y="97"/>
                  </a:lnTo>
                  <a:lnTo>
                    <a:pt x="97" y="89"/>
                  </a:lnTo>
                  <a:lnTo>
                    <a:pt x="100" y="89"/>
                  </a:lnTo>
                  <a:lnTo>
                    <a:pt x="90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12" y="112"/>
                  </a:lnTo>
                  <a:lnTo>
                    <a:pt x="14" y="111"/>
                  </a:lnTo>
                  <a:lnTo>
                    <a:pt x="16" y="108"/>
                  </a:lnTo>
                  <a:lnTo>
                    <a:pt x="16" y="105"/>
                  </a:lnTo>
                  <a:lnTo>
                    <a:pt x="17" y="101"/>
                  </a:lnTo>
                  <a:lnTo>
                    <a:pt x="17" y="97"/>
                  </a:lnTo>
                  <a:lnTo>
                    <a:pt x="17" y="20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1" name="Freeform 6432"/>
            <p:cNvSpPr>
              <a:spLocks/>
            </p:cNvSpPr>
            <p:nvPr/>
          </p:nvSpPr>
          <p:spPr bwMode="auto">
            <a:xfrm>
              <a:off x="10763" y="16023"/>
              <a:ext cx="41" cy="40"/>
            </a:xfrm>
            <a:custGeom>
              <a:avLst/>
              <a:gdLst>
                <a:gd name="T0" fmla="*/ 37 w 83"/>
                <a:gd name="T1" fmla="*/ 0 h 79"/>
                <a:gd name="T2" fmla="*/ 33 w 83"/>
                <a:gd name="T3" fmla="*/ 3 h 79"/>
                <a:gd name="T4" fmla="*/ 30 w 83"/>
                <a:gd name="T5" fmla="*/ 6 h 79"/>
                <a:gd name="T6" fmla="*/ 32 w 83"/>
                <a:gd name="T7" fmla="*/ 11 h 79"/>
                <a:gd name="T8" fmla="*/ 35 w 83"/>
                <a:gd name="T9" fmla="*/ 16 h 79"/>
                <a:gd name="T10" fmla="*/ 41 w 83"/>
                <a:gd name="T11" fmla="*/ 27 h 79"/>
                <a:gd name="T12" fmla="*/ 53 w 83"/>
                <a:gd name="T13" fmla="*/ 14 h 79"/>
                <a:gd name="T14" fmla="*/ 54 w 83"/>
                <a:gd name="T15" fmla="*/ 8 h 79"/>
                <a:gd name="T16" fmla="*/ 54 w 83"/>
                <a:gd name="T17" fmla="*/ 5 h 79"/>
                <a:gd name="T18" fmla="*/ 49 w 83"/>
                <a:gd name="T19" fmla="*/ 3 h 79"/>
                <a:gd name="T20" fmla="*/ 75 w 83"/>
                <a:gd name="T21" fmla="*/ 0 h 79"/>
                <a:gd name="T22" fmla="*/ 72 w 83"/>
                <a:gd name="T23" fmla="*/ 5 h 79"/>
                <a:gd name="T24" fmla="*/ 65 w 83"/>
                <a:gd name="T25" fmla="*/ 8 h 79"/>
                <a:gd name="T26" fmla="*/ 56 w 83"/>
                <a:gd name="T27" fmla="*/ 19 h 79"/>
                <a:gd name="T28" fmla="*/ 65 w 83"/>
                <a:gd name="T29" fmla="*/ 62 h 79"/>
                <a:gd name="T30" fmla="*/ 73 w 83"/>
                <a:gd name="T31" fmla="*/ 71 h 79"/>
                <a:gd name="T32" fmla="*/ 80 w 83"/>
                <a:gd name="T33" fmla="*/ 76 h 79"/>
                <a:gd name="T34" fmla="*/ 83 w 83"/>
                <a:gd name="T35" fmla="*/ 79 h 79"/>
                <a:gd name="T36" fmla="*/ 46 w 83"/>
                <a:gd name="T37" fmla="*/ 76 h 79"/>
                <a:gd name="T38" fmla="*/ 53 w 83"/>
                <a:gd name="T39" fmla="*/ 74 h 79"/>
                <a:gd name="T40" fmla="*/ 54 w 83"/>
                <a:gd name="T41" fmla="*/ 71 h 79"/>
                <a:gd name="T42" fmla="*/ 51 w 83"/>
                <a:gd name="T43" fmla="*/ 65 h 79"/>
                <a:gd name="T44" fmla="*/ 37 w 83"/>
                <a:gd name="T45" fmla="*/ 44 h 79"/>
                <a:gd name="T46" fmla="*/ 21 w 83"/>
                <a:gd name="T47" fmla="*/ 65 h 79"/>
                <a:gd name="T48" fmla="*/ 19 w 83"/>
                <a:gd name="T49" fmla="*/ 70 h 79"/>
                <a:gd name="T50" fmla="*/ 21 w 83"/>
                <a:gd name="T51" fmla="*/ 74 h 79"/>
                <a:gd name="T52" fmla="*/ 26 w 83"/>
                <a:gd name="T53" fmla="*/ 76 h 79"/>
                <a:gd name="T54" fmla="*/ 0 w 83"/>
                <a:gd name="T55" fmla="*/ 79 h 79"/>
                <a:gd name="T56" fmla="*/ 3 w 83"/>
                <a:gd name="T57" fmla="*/ 74 h 79"/>
                <a:gd name="T58" fmla="*/ 8 w 83"/>
                <a:gd name="T59" fmla="*/ 71 h 79"/>
                <a:gd name="T60" fmla="*/ 18 w 83"/>
                <a:gd name="T61" fmla="*/ 62 h 79"/>
                <a:gd name="T62" fmla="*/ 19 w 83"/>
                <a:gd name="T63" fmla="*/ 17 h 79"/>
                <a:gd name="T64" fmla="*/ 11 w 83"/>
                <a:gd name="T65" fmla="*/ 8 h 79"/>
                <a:gd name="T66" fmla="*/ 5 w 83"/>
                <a:gd name="T67" fmla="*/ 5 h 79"/>
                <a:gd name="T68" fmla="*/ 0 w 83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79">
                  <a:moveTo>
                    <a:pt x="0" y="0"/>
                  </a:moveTo>
                  <a:lnTo>
                    <a:pt x="37" y="0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2" y="11"/>
                  </a:lnTo>
                  <a:lnTo>
                    <a:pt x="33" y="14"/>
                  </a:lnTo>
                  <a:lnTo>
                    <a:pt x="35" y="16"/>
                  </a:lnTo>
                  <a:lnTo>
                    <a:pt x="37" y="19"/>
                  </a:lnTo>
                  <a:lnTo>
                    <a:pt x="41" y="27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2" y="5"/>
                  </a:lnTo>
                  <a:lnTo>
                    <a:pt x="68" y="6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6" y="19"/>
                  </a:lnTo>
                  <a:lnTo>
                    <a:pt x="46" y="33"/>
                  </a:lnTo>
                  <a:lnTo>
                    <a:pt x="65" y="62"/>
                  </a:lnTo>
                  <a:lnTo>
                    <a:pt x="70" y="67"/>
                  </a:lnTo>
                  <a:lnTo>
                    <a:pt x="73" y="71"/>
                  </a:lnTo>
                  <a:lnTo>
                    <a:pt x="75" y="74"/>
                  </a:lnTo>
                  <a:lnTo>
                    <a:pt x="80" y="76"/>
                  </a:lnTo>
                  <a:lnTo>
                    <a:pt x="83" y="76"/>
                  </a:lnTo>
                  <a:lnTo>
                    <a:pt x="83" y="79"/>
                  </a:lnTo>
                  <a:lnTo>
                    <a:pt x="46" y="79"/>
                  </a:lnTo>
                  <a:lnTo>
                    <a:pt x="46" y="76"/>
                  </a:lnTo>
                  <a:lnTo>
                    <a:pt x="49" y="76"/>
                  </a:lnTo>
                  <a:lnTo>
                    <a:pt x="53" y="74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53" y="70"/>
                  </a:lnTo>
                  <a:lnTo>
                    <a:pt x="51" y="65"/>
                  </a:lnTo>
                  <a:lnTo>
                    <a:pt x="48" y="62"/>
                  </a:lnTo>
                  <a:lnTo>
                    <a:pt x="37" y="44"/>
                  </a:lnTo>
                  <a:lnTo>
                    <a:pt x="24" y="62"/>
                  </a:lnTo>
                  <a:lnTo>
                    <a:pt x="21" y="65"/>
                  </a:lnTo>
                  <a:lnTo>
                    <a:pt x="19" y="68"/>
                  </a:lnTo>
                  <a:lnTo>
                    <a:pt x="19" y="70"/>
                  </a:lnTo>
                  <a:lnTo>
                    <a:pt x="19" y="73"/>
                  </a:lnTo>
                  <a:lnTo>
                    <a:pt x="21" y="74"/>
                  </a:lnTo>
                  <a:lnTo>
                    <a:pt x="22" y="76"/>
                  </a:lnTo>
                  <a:lnTo>
                    <a:pt x="26" y="76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13" y="67"/>
                  </a:lnTo>
                  <a:lnTo>
                    <a:pt x="18" y="62"/>
                  </a:lnTo>
                  <a:lnTo>
                    <a:pt x="33" y="40"/>
                  </a:lnTo>
                  <a:lnTo>
                    <a:pt x="19" y="17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8" y="6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2" name="Freeform 6433"/>
            <p:cNvSpPr>
              <a:spLocks noEditPoints="1"/>
            </p:cNvSpPr>
            <p:nvPr/>
          </p:nvSpPr>
          <p:spPr bwMode="auto">
            <a:xfrm>
              <a:off x="10805" y="16023"/>
              <a:ext cx="41" cy="59"/>
            </a:xfrm>
            <a:custGeom>
              <a:avLst/>
              <a:gdLst>
                <a:gd name="T0" fmla="*/ 43 w 83"/>
                <a:gd name="T1" fmla="*/ 13 h 119"/>
                <a:gd name="T2" fmla="*/ 37 w 83"/>
                <a:gd name="T3" fmla="*/ 16 h 119"/>
                <a:gd name="T4" fmla="*/ 29 w 83"/>
                <a:gd name="T5" fmla="*/ 24 h 119"/>
                <a:gd name="T6" fmla="*/ 29 w 83"/>
                <a:gd name="T7" fmla="*/ 59 h 119"/>
                <a:gd name="T8" fmla="*/ 29 w 83"/>
                <a:gd name="T9" fmla="*/ 65 h 119"/>
                <a:gd name="T10" fmla="*/ 35 w 83"/>
                <a:gd name="T11" fmla="*/ 75 h 119"/>
                <a:gd name="T12" fmla="*/ 48 w 83"/>
                <a:gd name="T13" fmla="*/ 78 h 119"/>
                <a:gd name="T14" fmla="*/ 58 w 83"/>
                <a:gd name="T15" fmla="*/ 75 h 119"/>
                <a:gd name="T16" fmla="*/ 64 w 83"/>
                <a:gd name="T17" fmla="*/ 67 h 119"/>
                <a:gd name="T18" fmla="*/ 69 w 83"/>
                <a:gd name="T19" fmla="*/ 54 h 119"/>
                <a:gd name="T20" fmla="*/ 67 w 83"/>
                <a:gd name="T21" fmla="*/ 30 h 119"/>
                <a:gd name="T22" fmla="*/ 56 w 83"/>
                <a:gd name="T23" fmla="*/ 15 h 119"/>
                <a:gd name="T24" fmla="*/ 48 w 83"/>
                <a:gd name="T25" fmla="*/ 13 h 119"/>
                <a:gd name="T26" fmla="*/ 62 w 83"/>
                <a:gd name="T27" fmla="*/ 2 h 119"/>
                <a:gd name="T28" fmla="*/ 73 w 83"/>
                <a:gd name="T29" fmla="*/ 10 h 119"/>
                <a:gd name="T30" fmla="*/ 83 w 83"/>
                <a:gd name="T31" fmla="*/ 38 h 119"/>
                <a:gd name="T32" fmla="*/ 72 w 83"/>
                <a:gd name="T33" fmla="*/ 72 h 119"/>
                <a:gd name="T34" fmla="*/ 61 w 83"/>
                <a:gd name="T35" fmla="*/ 81 h 119"/>
                <a:gd name="T36" fmla="*/ 48 w 83"/>
                <a:gd name="T37" fmla="*/ 83 h 119"/>
                <a:gd name="T38" fmla="*/ 37 w 83"/>
                <a:gd name="T39" fmla="*/ 81 h 119"/>
                <a:gd name="T40" fmla="*/ 29 w 83"/>
                <a:gd name="T41" fmla="*/ 76 h 119"/>
                <a:gd name="T42" fmla="*/ 29 w 83"/>
                <a:gd name="T43" fmla="*/ 105 h 119"/>
                <a:gd name="T44" fmla="*/ 31 w 83"/>
                <a:gd name="T45" fmla="*/ 111 h 119"/>
                <a:gd name="T46" fmla="*/ 34 w 83"/>
                <a:gd name="T47" fmla="*/ 115 h 119"/>
                <a:gd name="T48" fmla="*/ 42 w 83"/>
                <a:gd name="T49" fmla="*/ 116 h 119"/>
                <a:gd name="T50" fmla="*/ 0 w 83"/>
                <a:gd name="T51" fmla="*/ 119 h 119"/>
                <a:gd name="T52" fmla="*/ 4 w 83"/>
                <a:gd name="T53" fmla="*/ 116 h 119"/>
                <a:gd name="T54" fmla="*/ 11 w 83"/>
                <a:gd name="T55" fmla="*/ 113 h 119"/>
                <a:gd name="T56" fmla="*/ 13 w 83"/>
                <a:gd name="T57" fmla="*/ 111 h 119"/>
                <a:gd name="T58" fmla="*/ 15 w 83"/>
                <a:gd name="T59" fmla="*/ 105 h 119"/>
                <a:gd name="T60" fmla="*/ 15 w 83"/>
                <a:gd name="T61" fmla="*/ 26 h 119"/>
                <a:gd name="T62" fmla="*/ 15 w 83"/>
                <a:gd name="T63" fmla="*/ 16 h 119"/>
                <a:gd name="T64" fmla="*/ 11 w 83"/>
                <a:gd name="T65" fmla="*/ 13 h 119"/>
                <a:gd name="T66" fmla="*/ 8 w 83"/>
                <a:gd name="T67" fmla="*/ 11 h 119"/>
                <a:gd name="T68" fmla="*/ 2 w 83"/>
                <a:gd name="T69" fmla="*/ 13 h 119"/>
                <a:gd name="T70" fmla="*/ 26 w 83"/>
                <a:gd name="T71" fmla="*/ 0 h 119"/>
                <a:gd name="T72" fmla="*/ 29 w 83"/>
                <a:gd name="T73" fmla="*/ 19 h 119"/>
                <a:gd name="T74" fmla="*/ 37 w 83"/>
                <a:gd name="T75" fmla="*/ 8 h 119"/>
                <a:gd name="T76" fmla="*/ 48 w 83"/>
                <a:gd name="T77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119">
                  <a:moveTo>
                    <a:pt x="48" y="13"/>
                  </a:moveTo>
                  <a:lnTo>
                    <a:pt x="43" y="13"/>
                  </a:lnTo>
                  <a:lnTo>
                    <a:pt x="38" y="15"/>
                  </a:lnTo>
                  <a:lnTo>
                    <a:pt x="37" y="16"/>
                  </a:lnTo>
                  <a:lnTo>
                    <a:pt x="34" y="19"/>
                  </a:lnTo>
                  <a:lnTo>
                    <a:pt x="29" y="24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29" y="62"/>
                  </a:lnTo>
                  <a:lnTo>
                    <a:pt x="29" y="65"/>
                  </a:lnTo>
                  <a:lnTo>
                    <a:pt x="32" y="70"/>
                  </a:lnTo>
                  <a:lnTo>
                    <a:pt x="35" y="75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8" y="75"/>
                  </a:lnTo>
                  <a:lnTo>
                    <a:pt x="61" y="72"/>
                  </a:lnTo>
                  <a:lnTo>
                    <a:pt x="64" y="67"/>
                  </a:lnTo>
                  <a:lnTo>
                    <a:pt x="67" y="61"/>
                  </a:lnTo>
                  <a:lnTo>
                    <a:pt x="69" y="54"/>
                  </a:lnTo>
                  <a:lnTo>
                    <a:pt x="69" y="46"/>
                  </a:lnTo>
                  <a:lnTo>
                    <a:pt x="67" y="30"/>
                  </a:lnTo>
                  <a:lnTo>
                    <a:pt x="61" y="19"/>
                  </a:lnTo>
                  <a:lnTo>
                    <a:pt x="56" y="15"/>
                  </a:lnTo>
                  <a:lnTo>
                    <a:pt x="53" y="13"/>
                  </a:lnTo>
                  <a:lnTo>
                    <a:pt x="48" y="13"/>
                  </a:lnTo>
                  <a:close/>
                  <a:moveTo>
                    <a:pt x="54" y="0"/>
                  </a:moveTo>
                  <a:lnTo>
                    <a:pt x="62" y="2"/>
                  </a:lnTo>
                  <a:lnTo>
                    <a:pt x="69" y="3"/>
                  </a:lnTo>
                  <a:lnTo>
                    <a:pt x="73" y="10"/>
                  </a:lnTo>
                  <a:lnTo>
                    <a:pt x="81" y="22"/>
                  </a:lnTo>
                  <a:lnTo>
                    <a:pt x="83" y="38"/>
                  </a:lnTo>
                  <a:lnTo>
                    <a:pt x="81" y="57"/>
                  </a:lnTo>
                  <a:lnTo>
                    <a:pt x="72" y="72"/>
                  </a:lnTo>
                  <a:lnTo>
                    <a:pt x="67" y="76"/>
                  </a:lnTo>
                  <a:lnTo>
                    <a:pt x="61" y="81"/>
                  </a:lnTo>
                  <a:lnTo>
                    <a:pt x="54" y="83"/>
                  </a:lnTo>
                  <a:lnTo>
                    <a:pt x="48" y="83"/>
                  </a:lnTo>
                  <a:lnTo>
                    <a:pt x="42" y="83"/>
                  </a:lnTo>
                  <a:lnTo>
                    <a:pt x="37" y="81"/>
                  </a:lnTo>
                  <a:lnTo>
                    <a:pt x="34" y="80"/>
                  </a:lnTo>
                  <a:lnTo>
                    <a:pt x="29" y="76"/>
                  </a:lnTo>
                  <a:lnTo>
                    <a:pt x="29" y="100"/>
                  </a:lnTo>
                  <a:lnTo>
                    <a:pt x="29" y="105"/>
                  </a:lnTo>
                  <a:lnTo>
                    <a:pt x="29" y="108"/>
                  </a:lnTo>
                  <a:lnTo>
                    <a:pt x="31" y="111"/>
                  </a:lnTo>
                  <a:lnTo>
                    <a:pt x="31" y="113"/>
                  </a:lnTo>
                  <a:lnTo>
                    <a:pt x="34" y="115"/>
                  </a:lnTo>
                  <a:lnTo>
                    <a:pt x="37" y="115"/>
                  </a:lnTo>
                  <a:lnTo>
                    <a:pt x="42" y="116"/>
                  </a:lnTo>
                  <a:lnTo>
                    <a:pt x="42" y="119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5"/>
                  </a:lnTo>
                  <a:lnTo>
                    <a:pt x="11" y="113"/>
                  </a:lnTo>
                  <a:lnTo>
                    <a:pt x="13" y="113"/>
                  </a:lnTo>
                  <a:lnTo>
                    <a:pt x="13" y="111"/>
                  </a:lnTo>
                  <a:lnTo>
                    <a:pt x="15" y="108"/>
                  </a:lnTo>
                  <a:lnTo>
                    <a:pt x="15" y="105"/>
                  </a:lnTo>
                  <a:lnTo>
                    <a:pt x="15" y="100"/>
                  </a:lnTo>
                  <a:lnTo>
                    <a:pt x="15" y="26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19"/>
                  </a:lnTo>
                  <a:lnTo>
                    <a:pt x="34" y="13"/>
                  </a:lnTo>
                  <a:lnTo>
                    <a:pt x="37" y="8"/>
                  </a:lnTo>
                  <a:lnTo>
                    <a:pt x="42" y="5"/>
                  </a:lnTo>
                  <a:lnTo>
                    <a:pt x="48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3" name="Freeform 6434"/>
            <p:cNvSpPr>
              <a:spLocks noEditPoints="1"/>
            </p:cNvSpPr>
            <p:nvPr/>
          </p:nvSpPr>
          <p:spPr bwMode="auto">
            <a:xfrm>
              <a:off x="10852" y="16023"/>
              <a:ext cx="34" cy="41"/>
            </a:xfrm>
            <a:custGeom>
              <a:avLst/>
              <a:gdLst>
                <a:gd name="T0" fmla="*/ 31 w 66"/>
                <a:gd name="T1" fmla="*/ 7 h 83"/>
                <a:gd name="T2" fmla="*/ 27 w 66"/>
                <a:gd name="T3" fmla="*/ 7 h 83"/>
                <a:gd name="T4" fmla="*/ 24 w 66"/>
                <a:gd name="T5" fmla="*/ 8 h 83"/>
                <a:gd name="T6" fmla="*/ 19 w 66"/>
                <a:gd name="T7" fmla="*/ 11 h 83"/>
                <a:gd name="T8" fmla="*/ 16 w 66"/>
                <a:gd name="T9" fmla="*/ 16 h 83"/>
                <a:gd name="T10" fmla="*/ 14 w 66"/>
                <a:gd name="T11" fmla="*/ 21 h 83"/>
                <a:gd name="T12" fmla="*/ 12 w 66"/>
                <a:gd name="T13" fmla="*/ 27 h 83"/>
                <a:gd name="T14" fmla="*/ 49 w 66"/>
                <a:gd name="T15" fmla="*/ 27 h 83"/>
                <a:gd name="T16" fmla="*/ 47 w 66"/>
                <a:gd name="T17" fmla="*/ 21 h 83"/>
                <a:gd name="T18" fmla="*/ 47 w 66"/>
                <a:gd name="T19" fmla="*/ 16 h 83"/>
                <a:gd name="T20" fmla="*/ 44 w 66"/>
                <a:gd name="T21" fmla="*/ 13 h 83"/>
                <a:gd name="T22" fmla="*/ 41 w 66"/>
                <a:gd name="T23" fmla="*/ 8 h 83"/>
                <a:gd name="T24" fmla="*/ 36 w 66"/>
                <a:gd name="T25" fmla="*/ 7 h 83"/>
                <a:gd name="T26" fmla="*/ 31 w 66"/>
                <a:gd name="T27" fmla="*/ 7 h 83"/>
                <a:gd name="T28" fmla="*/ 36 w 66"/>
                <a:gd name="T29" fmla="*/ 0 h 83"/>
                <a:gd name="T30" fmla="*/ 44 w 66"/>
                <a:gd name="T31" fmla="*/ 0 h 83"/>
                <a:gd name="T32" fmla="*/ 52 w 66"/>
                <a:gd name="T33" fmla="*/ 3 h 83"/>
                <a:gd name="T34" fmla="*/ 58 w 66"/>
                <a:gd name="T35" fmla="*/ 8 h 83"/>
                <a:gd name="T36" fmla="*/ 63 w 66"/>
                <a:gd name="T37" fmla="*/ 15 h 83"/>
                <a:gd name="T38" fmla="*/ 66 w 66"/>
                <a:gd name="T39" fmla="*/ 22 h 83"/>
                <a:gd name="T40" fmla="*/ 66 w 66"/>
                <a:gd name="T41" fmla="*/ 32 h 83"/>
                <a:gd name="T42" fmla="*/ 12 w 66"/>
                <a:gd name="T43" fmla="*/ 32 h 83"/>
                <a:gd name="T44" fmla="*/ 14 w 66"/>
                <a:gd name="T45" fmla="*/ 48 h 83"/>
                <a:gd name="T46" fmla="*/ 20 w 66"/>
                <a:gd name="T47" fmla="*/ 59 h 83"/>
                <a:gd name="T48" fmla="*/ 27 w 66"/>
                <a:gd name="T49" fmla="*/ 65 h 83"/>
                <a:gd name="T50" fmla="*/ 33 w 66"/>
                <a:gd name="T51" fmla="*/ 69 h 83"/>
                <a:gd name="T52" fmla="*/ 41 w 66"/>
                <a:gd name="T53" fmla="*/ 69 h 83"/>
                <a:gd name="T54" fmla="*/ 47 w 66"/>
                <a:gd name="T55" fmla="*/ 69 h 83"/>
                <a:gd name="T56" fmla="*/ 54 w 66"/>
                <a:gd name="T57" fmla="*/ 65 h 83"/>
                <a:gd name="T58" fmla="*/ 58 w 66"/>
                <a:gd name="T59" fmla="*/ 62 h 83"/>
                <a:gd name="T60" fmla="*/ 62 w 66"/>
                <a:gd name="T61" fmla="*/ 57 h 83"/>
                <a:gd name="T62" fmla="*/ 63 w 66"/>
                <a:gd name="T63" fmla="*/ 51 h 83"/>
                <a:gd name="T64" fmla="*/ 66 w 66"/>
                <a:gd name="T65" fmla="*/ 53 h 83"/>
                <a:gd name="T66" fmla="*/ 65 w 66"/>
                <a:gd name="T67" fmla="*/ 61 h 83"/>
                <a:gd name="T68" fmla="*/ 62 w 66"/>
                <a:gd name="T69" fmla="*/ 67 h 83"/>
                <a:gd name="T70" fmla="*/ 55 w 66"/>
                <a:gd name="T71" fmla="*/ 73 h 83"/>
                <a:gd name="T72" fmla="*/ 52 w 66"/>
                <a:gd name="T73" fmla="*/ 78 h 83"/>
                <a:gd name="T74" fmla="*/ 46 w 66"/>
                <a:gd name="T75" fmla="*/ 81 h 83"/>
                <a:gd name="T76" fmla="*/ 41 w 66"/>
                <a:gd name="T77" fmla="*/ 83 h 83"/>
                <a:gd name="T78" fmla="*/ 35 w 66"/>
                <a:gd name="T79" fmla="*/ 83 h 83"/>
                <a:gd name="T80" fmla="*/ 28 w 66"/>
                <a:gd name="T81" fmla="*/ 83 h 83"/>
                <a:gd name="T82" fmla="*/ 22 w 66"/>
                <a:gd name="T83" fmla="*/ 81 h 83"/>
                <a:gd name="T84" fmla="*/ 16 w 66"/>
                <a:gd name="T85" fmla="*/ 76 h 83"/>
                <a:gd name="T86" fmla="*/ 11 w 66"/>
                <a:gd name="T87" fmla="*/ 72 h 83"/>
                <a:gd name="T88" fmla="*/ 3 w 66"/>
                <a:gd name="T89" fmla="*/ 59 h 83"/>
                <a:gd name="T90" fmla="*/ 0 w 66"/>
                <a:gd name="T91" fmla="*/ 43 h 83"/>
                <a:gd name="T92" fmla="*/ 3 w 66"/>
                <a:gd name="T93" fmla="*/ 24 h 83"/>
                <a:gd name="T94" fmla="*/ 11 w 66"/>
                <a:gd name="T95" fmla="*/ 11 h 83"/>
                <a:gd name="T96" fmla="*/ 22 w 66"/>
                <a:gd name="T97" fmla="*/ 3 h 83"/>
                <a:gd name="T98" fmla="*/ 36 w 66"/>
                <a:gd name="T9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83">
                  <a:moveTo>
                    <a:pt x="31" y="7"/>
                  </a:moveTo>
                  <a:lnTo>
                    <a:pt x="27" y="7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6" y="16"/>
                  </a:lnTo>
                  <a:lnTo>
                    <a:pt x="14" y="21"/>
                  </a:lnTo>
                  <a:lnTo>
                    <a:pt x="12" y="27"/>
                  </a:lnTo>
                  <a:lnTo>
                    <a:pt x="49" y="27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44" y="13"/>
                  </a:lnTo>
                  <a:lnTo>
                    <a:pt x="41" y="8"/>
                  </a:lnTo>
                  <a:lnTo>
                    <a:pt x="36" y="7"/>
                  </a:lnTo>
                  <a:lnTo>
                    <a:pt x="31" y="7"/>
                  </a:lnTo>
                  <a:close/>
                  <a:moveTo>
                    <a:pt x="36" y="0"/>
                  </a:moveTo>
                  <a:lnTo>
                    <a:pt x="44" y="0"/>
                  </a:lnTo>
                  <a:lnTo>
                    <a:pt x="52" y="3"/>
                  </a:lnTo>
                  <a:lnTo>
                    <a:pt x="58" y="8"/>
                  </a:lnTo>
                  <a:lnTo>
                    <a:pt x="63" y="15"/>
                  </a:lnTo>
                  <a:lnTo>
                    <a:pt x="66" y="22"/>
                  </a:lnTo>
                  <a:lnTo>
                    <a:pt x="66" y="32"/>
                  </a:lnTo>
                  <a:lnTo>
                    <a:pt x="12" y="32"/>
                  </a:lnTo>
                  <a:lnTo>
                    <a:pt x="14" y="48"/>
                  </a:lnTo>
                  <a:lnTo>
                    <a:pt x="20" y="59"/>
                  </a:lnTo>
                  <a:lnTo>
                    <a:pt x="27" y="65"/>
                  </a:lnTo>
                  <a:lnTo>
                    <a:pt x="33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4" y="65"/>
                  </a:lnTo>
                  <a:lnTo>
                    <a:pt x="58" y="62"/>
                  </a:lnTo>
                  <a:lnTo>
                    <a:pt x="62" y="57"/>
                  </a:lnTo>
                  <a:lnTo>
                    <a:pt x="63" y="51"/>
                  </a:lnTo>
                  <a:lnTo>
                    <a:pt x="66" y="53"/>
                  </a:lnTo>
                  <a:lnTo>
                    <a:pt x="65" y="61"/>
                  </a:lnTo>
                  <a:lnTo>
                    <a:pt x="62" y="67"/>
                  </a:lnTo>
                  <a:lnTo>
                    <a:pt x="55" y="73"/>
                  </a:lnTo>
                  <a:lnTo>
                    <a:pt x="52" y="78"/>
                  </a:lnTo>
                  <a:lnTo>
                    <a:pt x="46" y="81"/>
                  </a:lnTo>
                  <a:lnTo>
                    <a:pt x="41" y="83"/>
                  </a:lnTo>
                  <a:lnTo>
                    <a:pt x="35" y="83"/>
                  </a:lnTo>
                  <a:lnTo>
                    <a:pt x="28" y="83"/>
                  </a:lnTo>
                  <a:lnTo>
                    <a:pt x="22" y="81"/>
                  </a:lnTo>
                  <a:lnTo>
                    <a:pt x="16" y="76"/>
                  </a:lnTo>
                  <a:lnTo>
                    <a:pt x="11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4" name="Freeform 6435"/>
            <p:cNvSpPr>
              <a:spLocks/>
            </p:cNvSpPr>
            <p:nvPr/>
          </p:nvSpPr>
          <p:spPr bwMode="auto">
            <a:xfrm>
              <a:off x="10889" y="16023"/>
              <a:ext cx="29" cy="40"/>
            </a:xfrm>
            <a:custGeom>
              <a:avLst/>
              <a:gdLst>
                <a:gd name="T0" fmla="*/ 24 w 59"/>
                <a:gd name="T1" fmla="*/ 0 h 81"/>
                <a:gd name="T2" fmla="*/ 27 w 59"/>
                <a:gd name="T3" fmla="*/ 0 h 81"/>
                <a:gd name="T4" fmla="*/ 27 w 59"/>
                <a:gd name="T5" fmla="*/ 18 h 81"/>
                <a:gd name="T6" fmla="*/ 32 w 59"/>
                <a:gd name="T7" fmla="*/ 10 h 81"/>
                <a:gd name="T8" fmla="*/ 38 w 59"/>
                <a:gd name="T9" fmla="*/ 5 h 81"/>
                <a:gd name="T10" fmla="*/ 43 w 59"/>
                <a:gd name="T11" fmla="*/ 2 h 81"/>
                <a:gd name="T12" fmla="*/ 47 w 59"/>
                <a:gd name="T13" fmla="*/ 0 h 81"/>
                <a:gd name="T14" fmla="*/ 52 w 59"/>
                <a:gd name="T15" fmla="*/ 0 h 81"/>
                <a:gd name="T16" fmla="*/ 55 w 59"/>
                <a:gd name="T17" fmla="*/ 3 h 81"/>
                <a:gd name="T18" fmla="*/ 57 w 59"/>
                <a:gd name="T19" fmla="*/ 7 h 81"/>
                <a:gd name="T20" fmla="*/ 59 w 59"/>
                <a:gd name="T21" fmla="*/ 10 h 81"/>
                <a:gd name="T22" fmla="*/ 57 w 59"/>
                <a:gd name="T23" fmla="*/ 13 h 81"/>
                <a:gd name="T24" fmla="*/ 55 w 59"/>
                <a:gd name="T25" fmla="*/ 15 h 81"/>
                <a:gd name="T26" fmla="*/ 54 w 59"/>
                <a:gd name="T27" fmla="*/ 18 h 81"/>
                <a:gd name="T28" fmla="*/ 51 w 59"/>
                <a:gd name="T29" fmla="*/ 18 h 81"/>
                <a:gd name="T30" fmla="*/ 47 w 59"/>
                <a:gd name="T31" fmla="*/ 16 h 81"/>
                <a:gd name="T32" fmla="*/ 44 w 59"/>
                <a:gd name="T33" fmla="*/ 15 h 81"/>
                <a:gd name="T34" fmla="*/ 41 w 59"/>
                <a:gd name="T35" fmla="*/ 13 h 81"/>
                <a:gd name="T36" fmla="*/ 38 w 59"/>
                <a:gd name="T37" fmla="*/ 11 h 81"/>
                <a:gd name="T38" fmla="*/ 36 w 59"/>
                <a:gd name="T39" fmla="*/ 11 h 81"/>
                <a:gd name="T40" fmla="*/ 35 w 59"/>
                <a:gd name="T41" fmla="*/ 13 h 81"/>
                <a:gd name="T42" fmla="*/ 32 w 59"/>
                <a:gd name="T43" fmla="*/ 18 h 81"/>
                <a:gd name="T44" fmla="*/ 27 w 59"/>
                <a:gd name="T45" fmla="*/ 26 h 81"/>
                <a:gd name="T46" fmla="*/ 27 w 59"/>
                <a:gd name="T47" fmla="*/ 62 h 81"/>
                <a:gd name="T48" fmla="*/ 28 w 59"/>
                <a:gd name="T49" fmla="*/ 69 h 81"/>
                <a:gd name="T50" fmla="*/ 28 w 59"/>
                <a:gd name="T51" fmla="*/ 73 h 81"/>
                <a:gd name="T52" fmla="*/ 30 w 59"/>
                <a:gd name="T53" fmla="*/ 75 h 81"/>
                <a:gd name="T54" fmla="*/ 33 w 59"/>
                <a:gd name="T55" fmla="*/ 76 h 81"/>
                <a:gd name="T56" fmla="*/ 36 w 59"/>
                <a:gd name="T57" fmla="*/ 78 h 81"/>
                <a:gd name="T58" fmla="*/ 41 w 59"/>
                <a:gd name="T59" fmla="*/ 78 h 81"/>
                <a:gd name="T60" fmla="*/ 41 w 59"/>
                <a:gd name="T61" fmla="*/ 81 h 81"/>
                <a:gd name="T62" fmla="*/ 1 w 59"/>
                <a:gd name="T63" fmla="*/ 81 h 81"/>
                <a:gd name="T64" fmla="*/ 1 w 59"/>
                <a:gd name="T65" fmla="*/ 78 h 81"/>
                <a:gd name="T66" fmla="*/ 6 w 59"/>
                <a:gd name="T67" fmla="*/ 78 h 81"/>
                <a:gd name="T68" fmla="*/ 9 w 59"/>
                <a:gd name="T69" fmla="*/ 76 h 81"/>
                <a:gd name="T70" fmla="*/ 11 w 59"/>
                <a:gd name="T71" fmla="*/ 75 h 81"/>
                <a:gd name="T72" fmla="*/ 12 w 59"/>
                <a:gd name="T73" fmla="*/ 72 h 81"/>
                <a:gd name="T74" fmla="*/ 12 w 59"/>
                <a:gd name="T75" fmla="*/ 69 h 81"/>
                <a:gd name="T76" fmla="*/ 12 w 59"/>
                <a:gd name="T77" fmla="*/ 64 h 81"/>
                <a:gd name="T78" fmla="*/ 12 w 59"/>
                <a:gd name="T79" fmla="*/ 34 h 81"/>
                <a:gd name="T80" fmla="*/ 12 w 59"/>
                <a:gd name="T81" fmla="*/ 26 h 81"/>
                <a:gd name="T82" fmla="*/ 12 w 59"/>
                <a:gd name="T83" fmla="*/ 19 h 81"/>
                <a:gd name="T84" fmla="*/ 12 w 59"/>
                <a:gd name="T85" fmla="*/ 16 h 81"/>
                <a:gd name="T86" fmla="*/ 12 w 59"/>
                <a:gd name="T87" fmla="*/ 15 h 81"/>
                <a:gd name="T88" fmla="*/ 11 w 59"/>
                <a:gd name="T89" fmla="*/ 13 h 81"/>
                <a:gd name="T90" fmla="*/ 9 w 59"/>
                <a:gd name="T91" fmla="*/ 11 h 81"/>
                <a:gd name="T92" fmla="*/ 6 w 59"/>
                <a:gd name="T93" fmla="*/ 11 h 81"/>
                <a:gd name="T94" fmla="*/ 5 w 59"/>
                <a:gd name="T95" fmla="*/ 11 h 81"/>
                <a:gd name="T96" fmla="*/ 1 w 59"/>
                <a:gd name="T97" fmla="*/ 13 h 81"/>
                <a:gd name="T98" fmla="*/ 0 w 59"/>
                <a:gd name="T99" fmla="*/ 10 h 81"/>
                <a:gd name="T100" fmla="*/ 24 w 59"/>
                <a:gd name="T10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" h="81">
                  <a:moveTo>
                    <a:pt x="24" y="0"/>
                  </a:moveTo>
                  <a:lnTo>
                    <a:pt x="27" y="0"/>
                  </a:lnTo>
                  <a:lnTo>
                    <a:pt x="27" y="18"/>
                  </a:lnTo>
                  <a:lnTo>
                    <a:pt x="32" y="10"/>
                  </a:lnTo>
                  <a:lnTo>
                    <a:pt x="38" y="5"/>
                  </a:lnTo>
                  <a:lnTo>
                    <a:pt x="43" y="2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5" y="3"/>
                  </a:lnTo>
                  <a:lnTo>
                    <a:pt x="57" y="7"/>
                  </a:lnTo>
                  <a:lnTo>
                    <a:pt x="59" y="10"/>
                  </a:lnTo>
                  <a:lnTo>
                    <a:pt x="57" y="13"/>
                  </a:lnTo>
                  <a:lnTo>
                    <a:pt x="55" y="15"/>
                  </a:lnTo>
                  <a:lnTo>
                    <a:pt x="54" y="18"/>
                  </a:lnTo>
                  <a:lnTo>
                    <a:pt x="51" y="18"/>
                  </a:lnTo>
                  <a:lnTo>
                    <a:pt x="47" y="16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5" y="13"/>
                  </a:lnTo>
                  <a:lnTo>
                    <a:pt x="32" y="18"/>
                  </a:lnTo>
                  <a:lnTo>
                    <a:pt x="27" y="26"/>
                  </a:lnTo>
                  <a:lnTo>
                    <a:pt x="27" y="62"/>
                  </a:lnTo>
                  <a:lnTo>
                    <a:pt x="28" y="69"/>
                  </a:lnTo>
                  <a:lnTo>
                    <a:pt x="28" y="73"/>
                  </a:lnTo>
                  <a:lnTo>
                    <a:pt x="30" y="75"/>
                  </a:lnTo>
                  <a:lnTo>
                    <a:pt x="33" y="76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1" y="81"/>
                  </a:lnTo>
                  <a:lnTo>
                    <a:pt x="1" y="81"/>
                  </a:lnTo>
                  <a:lnTo>
                    <a:pt x="1" y="78"/>
                  </a:lnTo>
                  <a:lnTo>
                    <a:pt x="6" y="78"/>
                  </a:lnTo>
                  <a:lnTo>
                    <a:pt x="9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69"/>
                  </a:lnTo>
                  <a:lnTo>
                    <a:pt x="12" y="64"/>
                  </a:lnTo>
                  <a:lnTo>
                    <a:pt x="12" y="34"/>
                  </a:lnTo>
                  <a:lnTo>
                    <a:pt x="12" y="26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5" name="Freeform 6436"/>
            <p:cNvSpPr>
              <a:spLocks noEditPoints="1"/>
            </p:cNvSpPr>
            <p:nvPr/>
          </p:nvSpPr>
          <p:spPr bwMode="auto">
            <a:xfrm>
              <a:off x="10920" y="16002"/>
              <a:ext cx="20" cy="61"/>
            </a:xfrm>
            <a:custGeom>
              <a:avLst/>
              <a:gdLst>
                <a:gd name="T0" fmla="*/ 24 w 39"/>
                <a:gd name="T1" fmla="*/ 41 h 122"/>
                <a:gd name="T2" fmla="*/ 28 w 39"/>
                <a:gd name="T3" fmla="*/ 41 h 122"/>
                <a:gd name="T4" fmla="*/ 28 w 39"/>
                <a:gd name="T5" fmla="*/ 105 h 122"/>
                <a:gd name="T6" fmla="*/ 28 w 39"/>
                <a:gd name="T7" fmla="*/ 111 h 122"/>
                <a:gd name="T8" fmla="*/ 28 w 39"/>
                <a:gd name="T9" fmla="*/ 114 h 122"/>
                <a:gd name="T10" fmla="*/ 30 w 39"/>
                <a:gd name="T11" fmla="*/ 116 h 122"/>
                <a:gd name="T12" fmla="*/ 32 w 39"/>
                <a:gd name="T13" fmla="*/ 117 h 122"/>
                <a:gd name="T14" fmla="*/ 35 w 39"/>
                <a:gd name="T15" fmla="*/ 119 h 122"/>
                <a:gd name="T16" fmla="*/ 39 w 39"/>
                <a:gd name="T17" fmla="*/ 119 h 122"/>
                <a:gd name="T18" fmla="*/ 39 w 39"/>
                <a:gd name="T19" fmla="*/ 122 h 122"/>
                <a:gd name="T20" fmla="*/ 1 w 39"/>
                <a:gd name="T21" fmla="*/ 122 h 122"/>
                <a:gd name="T22" fmla="*/ 1 w 39"/>
                <a:gd name="T23" fmla="*/ 119 h 122"/>
                <a:gd name="T24" fmla="*/ 6 w 39"/>
                <a:gd name="T25" fmla="*/ 119 h 122"/>
                <a:gd name="T26" fmla="*/ 9 w 39"/>
                <a:gd name="T27" fmla="*/ 117 h 122"/>
                <a:gd name="T28" fmla="*/ 11 w 39"/>
                <a:gd name="T29" fmla="*/ 116 h 122"/>
                <a:gd name="T30" fmla="*/ 12 w 39"/>
                <a:gd name="T31" fmla="*/ 114 h 122"/>
                <a:gd name="T32" fmla="*/ 14 w 39"/>
                <a:gd name="T33" fmla="*/ 111 h 122"/>
                <a:gd name="T34" fmla="*/ 14 w 39"/>
                <a:gd name="T35" fmla="*/ 105 h 122"/>
                <a:gd name="T36" fmla="*/ 14 w 39"/>
                <a:gd name="T37" fmla="*/ 75 h 122"/>
                <a:gd name="T38" fmla="*/ 14 w 39"/>
                <a:gd name="T39" fmla="*/ 67 h 122"/>
                <a:gd name="T40" fmla="*/ 14 w 39"/>
                <a:gd name="T41" fmla="*/ 60 h 122"/>
                <a:gd name="T42" fmla="*/ 12 w 39"/>
                <a:gd name="T43" fmla="*/ 57 h 122"/>
                <a:gd name="T44" fmla="*/ 12 w 39"/>
                <a:gd name="T45" fmla="*/ 56 h 122"/>
                <a:gd name="T46" fmla="*/ 11 w 39"/>
                <a:gd name="T47" fmla="*/ 54 h 122"/>
                <a:gd name="T48" fmla="*/ 9 w 39"/>
                <a:gd name="T49" fmla="*/ 52 h 122"/>
                <a:gd name="T50" fmla="*/ 8 w 39"/>
                <a:gd name="T51" fmla="*/ 52 h 122"/>
                <a:gd name="T52" fmla="*/ 5 w 39"/>
                <a:gd name="T53" fmla="*/ 52 h 122"/>
                <a:gd name="T54" fmla="*/ 1 w 39"/>
                <a:gd name="T55" fmla="*/ 54 h 122"/>
                <a:gd name="T56" fmla="*/ 0 w 39"/>
                <a:gd name="T57" fmla="*/ 51 h 122"/>
                <a:gd name="T58" fmla="*/ 24 w 39"/>
                <a:gd name="T59" fmla="*/ 41 h 122"/>
                <a:gd name="T60" fmla="*/ 20 w 39"/>
                <a:gd name="T61" fmla="*/ 0 h 122"/>
                <a:gd name="T62" fmla="*/ 24 w 39"/>
                <a:gd name="T63" fmla="*/ 0 h 122"/>
                <a:gd name="T64" fmla="*/ 27 w 39"/>
                <a:gd name="T65" fmla="*/ 3 h 122"/>
                <a:gd name="T66" fmla="*/ 28 w 39"/>
                <a:gd name="T67" fmla="*/ 5 h 122"/>
                <a:gd name="T68" fmla="*/ 30 w 39"/>
                <a:gd name="T69" fmla="*/ 8 h 122"/>
                <a:gd name="T70" fmla="*/ 28 w 39"/>
                <a:gd name="T71" fmla="*/ 13 h 122"/>
                <a:gd name="T72" fmla="*/ 27 w 39"/>
                <a:gd name="T73" fmla="*/ 14 h 122"/>
                <a:gd name="T74" fmla="*/ 24 w 39"/>
                <a:gd name="T75" fmla="*/ 16 h 122"/>
                <a:gd name="T76" fmla="*/ 20 w 39"/>
                <a:gd name="T77" fmla="*/ 17 h 122"/>
                <a:gd name="T78" fmla="*/ 17 w 39"/>
                <a:gd name="T79" fmla="*/ 16 h 122"/>
                <a:gd name="T80" fmla="*/ 14 w 39"/>
                <a:gd name="T81" fmla="*/ 14 h 122"/>
                <a:gd name="T82" fmla="*/ 12 w 39"/>
                <a:gd name="T83" fmla="*/ 13 h 122"/>
                <a:gd name="T84" fmla="*/ 12 w 39"/>
                <a:gd name="T85" fmla="*/ 8 h 122"/>
                <a:gd name="T86" fmla="*/ 12 w 39"/>
                <a:gd name="T87" fmla="*/ 5 h 122"/>
                <a:gd name="T88" fmla="*/ 14 w 39"/>
                <a:gd name="T89" fmla="*/ 3 h 122"/>
                <a:gd name="T90" fmla="*/ 17 w 39"/>
                <a:gd name="T91" fmla="*/ 0 h 122"/>
                <a:gd name="T92" fmla="*/ 20 w 39"/>
                <a:gd name="T9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22">
                  <a:moveTo>
                    <a:pt x="24" y="41"/>
                  </a:moveTo>
                  <a:lnTo>
                    <a:pt x="28" y="41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4"/>
                  </a:lnTo>
                  <a:lnTo>
                    <a:pt x="30" y="116"/>
                  </a:lnTo>
                  <a:lnTo>
                    <a:pt x="32" y="117"/>
                  </a:lnTo>
                  <a:lnTo>
                    <a:pt x="35" y="119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1" y="122"/>
                  </a:lnTo>
                  <a:lnTo>
                    <a:pt x="1" y="119"/>
                  </a:lnTo>
                  <a:lnTo>
                    <a:pt x="6" y="119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2" y="114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4" y="75"/>
                  </a:lnTo>
                  <a:lnTo>
                    <a:pt x="14" y="67"/>
                  </a:lnTo>
                  <a:lnTo>
                    <a:pt x="14" y="60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5" y="52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24" y="41"/>
                  </a:lnTo>
                  <a:close/>
                  <a:moveTo>
                    <a:pt x="20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4" y="16"/>
                  </a:lnTo>
                  <a:lnTo>
                    <a:pt x="20" y="17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6" name="Freeform 6437"/>
            <p:cNvSpPr>
              <a:spLocks/>
            </p:cNvSpPr>
            <p:nvPr/>
          </p:nvSpPr>
          <p:spPr bwMode="auto">
            <a:xfrm>
              <a:off x="10943" y="16023"/>
              <a:ext cx="67" cy="40"/>
            </a:xfrm>
            <a:custGeom>
              <a:avLst/>
              <a:gdLst>
                <a:gd name="T0" fmla="*/ 27 w 133"/>
                <a:gd name="T1" fmla="*/ 0 h 81"/>
                <a:gd name="T2" fmla="*/ 32 w 133"/>
                <a:gd name="T3" fmla="*/ 11 h 81"/>
                <a:gd name="T4" fmla="*/ 36 w 133"/>
                <a:gd name="T5" fmla="*/ 7 h 81"/>
                <a:gd name="T6" fmla="*/ 51 w 133"/>
                <a:gd name="T7" fmla="*/ 0 h 81"/>
                <a:gd name="T8" fmla="*/ 59 w 133"/>
                <a:gd name="T9" fmla="*/ 0 h 81"/>
                <a:gd name="T10" fmla="*/ 67 w 133"/>
                <a:gd name="T11" fmla="*/ 5 h 81"/>
                <a:gd name="T12" fmla="*/ 73 w 133"/>
                <a:gd name="T13" fmla="*/ 11 h 81"/>
                <a:gd name="T14" fmla="*/ 79 w 133"/>
                <a:gd name="T15" fmla="*/ 11 h 81"/>
                <a:gd name="T16" fmla="*/ 89 w 133"/>
                <a:gd name="T17" fmla="*/ 3 h 81"/>
                <a:gd name="T18" fmla="*/ 102 w 133"/>
                <a:gd name="T19" fmla="*/ 0 h 81"/>
                <a:gd name="T20" fmla="*/ 113 w 133"/>
                <a:gd name="T21" fmla="*/ 3 h 81"/>
                <a:gd name="T22" fmla="*/ 121 w 133"/>
                <a:gd name="T23" fmla="*/ 13 h 81"/>
                <a:gd name="T24" fmla="*/ 122 w 133"/>
                <a:gd name="T25" fmla="*/ 22 h 81"/>
                <a:gd name="T26" fmla="*/ 122 w 133"/>
                <a:gd name="T27" fmla="*/ 64 h 81"/>
                <a:gd name="T28" fmla="*/ 124 w 133"/>
                <a:gd name="T29" fmla="*/ 73 h 81"/>
                <a:gd name="T30" fmla="*/ 127 w 133"/>
                <a:gd name="T31" fmla="*/ 76 h 81"/>
                <a:gd name="T32" fmla="*/ 133 w 133"/>
                <a:gd name="T33" fmla="*/ 78 h 81"/>
                <a:gd name="T34" fmla="*/ 95 w 133"/>
                <a:gd name="T35" fmla="*/ 81 h 81"/>
                <a:gd name="T36" fmla="*/ 97 w 133"/>
                <a:gd name="T37" fmla="*/ 78 h 81"/>
                <a:gd name="T38" fmla="*/ 105 w 133"/>
                <a:gd name="T39" fmla="*/ 76 h 81"/>
                <a:gd name="T40" fmla="*/ 108 w 133"/>
                <a:gd name="T41" fmla="*/ 72 h 81"/>
                <a:gd name="T42" fmla="*/ 108 w 133"/>
                <a:gd name="T43" fmla="*/ 64 h 81"/>
                <a:gd name="T44" fmla="*/ 108 w 133"/>
                <a:gd name="T45" fmla="*/ 24 h 81"/>
                <a:gd name="T46" fmla="*/ 106 w 133"/>
                <a:gd name="T47" fmla="*/ 16 h 81"/>
                <a:gd name="T48" fmla="*/ 100 w 133"/>
                <a:gd name="T49" fmla="*/ 11 h 81"/>
                <a:gd name="T50" fmla="*/ 90 w 133"/>
                <a:gd name="T51" fmla="*/ 11 h 81"/>
                <a:gd name="T52" fmla="*/ 81 w 133"/>
                <a:gd name="T53" fmla="*/ 16 h 81"/>
                <a:gd name="T54" fmla="*/ 75 w 133"/>
                <a:gd name="T55" fmla="*/ 22 h 81"/>
                <a:gd name="T56" fmla="*/ 75 w 133"/>
                <a:gd name="T57" fmla="*/ 64 h 81"/>
                <a:gd name="T58" fmla="*/ 75 w 133"/>
                <a:gd name="T59" fmla="*/ 72 h 81"/>
                <a:gd name="T60" fmla="*/ 78 w 133"/>
                <a:gd name="T61" fmla="*/ 75 h 81"/>
                <a:gd name="T62" fmla="*/ 82 w 133"/>
                <a:gd name="T63" fmla="*/ 78 h 81"/>
                <a:gd name="T64" fmla="*/ 87 w 133"/>
                <a:gd name="T65" fmla="*/ 81 h 81"/>
                <a:gd name="T66" fmla="*/ 48 w 133"/>
                <a:gd name="T67" fmla="*/ 78 h 81"/>
                <a:gd name="T68" fmla="*/ 57 w 133"/>
                <a:gd name="T69" fmla="*/ 76 h 81"/>
                <a:gd name="T70" fmla="*/ 60 w 133"/>
                <a:gd name="T71" fmla="*/ 72 h 81"/>
                <a:gd name="T72" fmla="*/ 60 w 133"/>
                <a:gd name="T73" fmla="*/ 64 h 81"/>
                <a:gd name="T74" fmla="*/ 60 w 133"/>
                <a:gd name="T75" fmla="*/ 24 h 81"/>
                <a:gd name="T76" fmla="*/ 57 w 133"/>
                <a:gd name="T77" fmla="*/ 16 h 81"/>
                <a:gd name="T78" fmla="*/ 51 w 133"/>
                <a:gd name="T79" fmla="*/ 11 h 81"/>
                <a:gd name="T80" fmla="*/ 43 w 133"/>
                <a:gd name="T81" fmla="*/ 11 h 81"/>
                <a:gd name="T82" fmla="*/ 32 w 133"/>
                <a:gd name="T83" fmla="*/ 16 h 81"/>
                <a:gd name="T84" fmla="*/ 27 w 133"/>
                <a:gd name="T85" fmla="*/ 64 h 81"/>
                <a:gd name="T86" fmla="*/ 28 w 133"/>
                <a:gd name="T87" fmla="*/ 73 h 81"/>
                <a:gd name="T88" fmla="*/ 32 w 133"/>
                <a:gd name="T89" fmla="*/ 76 h 81"/>
                <a:gd name="T90" fmla="*/ 40 w 133"/>
                <a:gd name="T91" fmla="*/ 78 h 81"/>
                <a:gd name="T92" fmla="*/ 1 w 133"/>
                <a:gd name="T93" fmla="*/ 81 h 81"/>
                <a:gd name="T94" fmla="*/ 6 w 133"/>
                <a:gd name="T95" fmla="*/ 78 h 81"/>
                <a:gd name="T96" fmla="*/ 11 w 133"/>
                <a:gd name="T97" fmla="*/ 75 h 81"/>
                <a:gd name="T98" fmla="*/ 13 w 133"/>
                <a:gd name="T99" fmla="*/ 70 h 81"/>
                <a:gd name="T100" fmla="*/ 13 w 133"/>
                <a:gd name="T101" fmla="*/ 34 h 81"/>
                <a:gd name="T102" fmla="*/ 13 w 133"/>
                <a:gd name="T103" fmla="*/ 19 h 81"/>
                <a:gd name="T104" fmla="*/ 11 w 133"/>
                <a:gd name="T105" fmla="*/ 15 h 81"/>
                <a:gd name="T106" fmla="*/ 9 w 133"/>
                <a:gd name="T107" fmla="*/ 11 h 81"/>
                <a:gd name="T108" fmla="*/ 5 w 133"/>
                <a:gd name="T109" fmla="*/ 11 h 81"/>
                <a:gd name="T110" fmla="*/ 0 w 133"/>
                <a:gd name="T111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81">
                  <a:moveTo>
                    <a:pt x="24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32" y="11"/>
                  </a:lnTo>
                  <a:lnTo>
                    <a:pt x="35" y="8"/>
                  </a:lnTo>
                  <a:lnTo>
                    <a:pt x="36" y="7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3" y="11"/>
                  </a:lnTo>
                  <a:lnTo>
                    <a:pt x="75" y="16"/>
                  </a:lnTo>
                  <a:lnTo>
                    <a:pt x="79" y="11"/>
                  </a:lnTo>
                  <a:lnTo>
                    <a:pt x="84" y="7"/>
                  </a:lnTo>
                  <a:lnTo>
                    <a:pt x="89" y="3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3" y="3"/>
                  </a:lnTo>
                  <a:lnTo>
                    <a:pt x="117" y="8"/>
                  </a:lnTo>
                  <a:lnTo>
                    <a:pt x="121" y="13"/>
                  </a:lnTo>
                  <a:lnTo>
                    <a:pt x="121" y="18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64"/>
                  </a:lnTo>
                  <a:lnTo>
                    <a:pt x="122" y="70"/>
                  </a:lnTo>
                  <a:lnTo>
                    <a:pt x="124" y="73"/>
                  </a:lnTo>
                  <a:lnTo>
                    <a:pt x="124" y="75"/>
                  </a:lnTo>
                  <a:lnTo>
                    <a:pt x="127" y="76"/>
                  </a:lnTo>
                  <a:lnTo>
                    <a:pt x="130" y="78"/>
                  </a:lnTo>
                  <a:lnTo>
                    <a:pt x="133" y="78"/>
                  </a:lnTo>
                  <a:lnTo>
                    <a:pt x="133" y="81"/>
                  </a:lnTo>
                  <a:lnTo>
                    <a:pt x="95" y="81"/>
                  </a:lnTo>
                  <a:lnTo>
                    <a:pt x="95" y="78"/>
                  </a:lnTo>
                  <a:lnTo>
                    <a:pt x="97" y="78"/>
                  </a:lnTo>
                  <a:lnTo>
                    <a:pt x="102" y="78"/>
                  </a:lnTo>
                  <a:lnTo>
                    <a:pt x="105" y="76"/>
                  </a:lnTo>
                  <a:lnTo>
                    <a:pt x="106" y="75"/>
                  </a:lnTo>
                  <a:lnTo>
                    <a:pt x="108" y="72"/>
                  </a:lnTo>
                  <a:lnTo>
                    <a:pt x="108" y="69"/>
                  </a:lnTo>
                  <a:lnTo>
                    <a:pt x="108" y="64"/>
                  </a:lnTo>
                  <a:lnTo>
                    <a:pt x="108" y="29"/>
                  </a:lnTo>
                  <a:lnTo>
                    <a:pt x="108" y="24"/>
                  </a:lnTo>
                  <a:lnTo>
                    <a:pt x="106" y="19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5" y="10"/>
                  </a:lnTo>
                  <a:lnTo>
                    <a:pt x="90" y="11"/>
                  </a:lnTo>
                  <a:lnTo>
                    <a:pt x="86" y="13"/>
                  </a:lnTo>
                  <a:lnTo>
                    <a:pt x="81" y="16"/>
                  </a:lnTo>
                  <a:lnTo>
                    <a:pt x="75" y="21"/>
                  </a:lnTo>
                  <a:lnTo>
                    <a:pt x="75" y="22"/>
                  </a:lnTo>
                  <a:lnTo>
                    <a:pt x="75" y="26"/>
                  </a:lnTo>
                  <a:lnTo>
                    <a:pt x="75" y="64"/>
                  </a:lnTo>
                  <a:lnTo>
                    <a:pt x="75" y="69"/>
                  </a:lnTo>
                  <a:lnTo>
                    <a:pt x="75" y="72"/>
                  </a:lnTo>
                  <a:lnTo>
                    <a:pt x="76" y="73"/>
                  </a:lnTo>
                  <a:lnTo>
                    <a:pt x="78" y="75"/>
                  </a:lnTo>
                  <a:lnTo>
                    <a:pt x="79" y="76"/>
                  </a:lnTo>
                  <a:lnTo>
                    <a:pt x="82" y="78"/>
                  </a:lnTo>
                  <a:lnTo>
                    <a:pt x="87" y="78"/>
                  </a:lnTo>
                  <a:lnTo>
                    <a:pt x="87" y="81"/>
                  </a:lnTo>
                  <a:lnTo>
                    <a:pt x="48" y="81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0" y="64"/>
                  </a:lnTo>
                  <a:lnTo>
                    <a:pt x="60" y="29"/>
                  </a:lnTo>
                  <a:lnTo>
                    <a:pt x="60" y="24"/>
                  </a:lnTo>
                  <a:lnTo>
                    <a:pt x="59" y="19"/>
                  </a:lnTo>
                  <a:lnTo>
                    <a:pt x="57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8" y="10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7" y="21"/>
                  </a:lnTo>
                  <a:lnTo>
                    <a:pt x="27" y="64"/>
                  </a:lnTo>
                  <a:lnTo>
                    <a:pt x="27" y="70"/>
                  </a:lnTo>
                  <a:lnTo>
                    <a:pt x="28" y="73"/>
                  </a:lnTo>
                  <a:lnTo>
                    <a:pt x="30" y="75"/>
                  </a:lnTo>
                  <a:lnTo>
                    <a:pt x="32" y="76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1" y="81"/>
                  </a:lnTo>
                  <a:lnTo>
                    <a:pt x="1" y="78"/>
                  </a:lnTo>
                  <a:lnTo>
                    <a:pt x="6" y="78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3" y="34"/>
                  </a:lnTo>
                  <a:lnTo>
                    <a:pt x="13" y="26"/>
                  </a:lnTo>
                  <a:lnTo>
                    <a:pt x="13" y="19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7" name="Freeform 6438"/>
            <p:cNvSpPr>
              <a:spLocks noEditPoints="1"/>
            </p:cNvSpPr>
            <p:nvPr/>
          </p:nvSpPr>
          <p:spPr bwMode="auto">
            <a:xfrm>
              <a:off x="11014" y="16023"/>
              <a:ext cx="33" cy="41"/>
            </a:xfrm>
            <a:custGeom>
              <a:avLst/>
              <a:gdLst>
                <a:gd name="T0" fmla="*/ 32 w 67"/>
                <a:gd name="T1" fmla="*/ 7 h 83"/>
                <a:gd name="T2" fmla="*/ 27 w 67"/>
                <a:gd name="T3" fmla="*/ 7 h 83"/>
                <a:gd name="T4" fmla="*/ 23 w 67"/>
                <a:gd name="T5" fmla="*/ 8 h 83"/>
                <a:gd name="T6" fmla="*/ 19 w 67"/>
                <a:gd name="T7" fmla="*/ 11 h 83"/>
                <a:gd name="T8" fmla="*/ 16 w 67"/>
                <a:gd name="T9" fmla="*/ 16 h 83"/>
                <a:gd name="T10" fmla="*/ 13 w 67"/>
                <a:gd name="T11" fmla="*/ 21 h 83"/>
                <a:gd name="T12" fmla="*/ 13 w 67"/>
                <a:gd name="T13" fmla="*/ 27 h 83"/>
                <a:gd name="T14" fmla="*/ 50 w 67"/>
                <a:gd name="T15" fmla="*/ 27 h 83"/>
                <a:gd name="T16" fmla="*/ 48 w 67"/>
                <a:gd name="T17" fmla="*/ 21 h 83"/>
                <a:gd name="T18" fmla="*/ 48 w 67"/>
                <a:gd name="T19" fmla="*/ 16 h 83"/>
                <a:gd name="T20" fmla="*/ 45 w 67"/>
                <a:gd name="T21" fmla="*/ 13 h 83"/>
                <a:gd name="T22" fmla="*/ 40 w 67"/>
                <a:gd name="T23" fmla="*/ 8 h 83"/>
                <a:gd name="T24" fmla="*/ 37 w 67"/>
                <a:gd name="T25" fmla="*/ 7 h 83"/>
                <a:gd name="T26" fmla="*/ 32 w 67"/>
                <a:gd name="T27" fmla="*/ 7 h 83"/>
                <a:gd name="T28" fmla="*/ 37 w 67"/>
                <a:gd name="T29" fmla="*/ 0 h 83"/>
                <a:gd name="T30" fmla="*/ 45 w 67"/>
                <a:gd name="T31" fmla="*/ 0 h 83"/>
                <a:gd name="T32" fmla="*/ 53 w 67"/>
                <a:gd name="T33" fmla="*/ 3 h 83"/>
                <a:gd name="T34" fmla="*/ 59 w 67"/>
                <a:gd name="T35" fmla="*/ 8 h 83"/>
                <a:gd name="T36" fmla="*/ 64 w 67"/>
                <a:gd name="T37" fmla="*/ 15 h 83"/>
                <a:gd name="T38" fmla="*/ 65 w 67"/>
                <a:gd name="T39" fmla="*/ 22 h 83"/>
                <a:gd name="T40" fmla="*/ 67 w 67"/>
                <a:gd name="T41" fmla="*/ 32 h 83"/>
                <a:gd name="T42" fmla="*/ 13 w 67"/>
                <a:gd name="T43" fmla="*/ 32 h 83"/>
                <a:gd name="T44" fmla="*/ 15 w 67"/>
                <a:gd name="T45" fmla="*/ 48 h 83"/>
                <a:gd name="T46" fmla="*/ 21 w 67"/>
                <a:gd name="T47" fmla="*/ 59 h 83"/>
                <a:gd name="T48" fmla="*/ 27 w 67"/>
                <a:gd name="T49" fmla="*/ 65 h 83"/>
                <a:gd name="T50" fmla="*/ 34 w 67"/>
                <a:gd name="T51" fmla="*/ 69 h 83"/>
                <a:gd name="T52" fmla="*/ 42 w 67"/>
                <a:gd name="T53" fmla="*/ 69 h 83"/>
                <a:gd name="T54" fmla="*/ 48 w 67"/>
                <a:gd name="T55" fmla="*/ 69 h 83"/>
                <a:gd name="T56" fmla="*/ 54 w 67"/>
                <a:gd name="T57" fmla="*/ 65 h 83"/>
                <a:gd name="T58" fmla="*/ 59 w 67"/>
                <a:gd name="T59" fmla="*/ 62 h 83"/>
                <a:gd name="T60" fmla="*/ 62 w 67"/>
                <a:gd name="T61" fmla="*/ 57 h 83"/>
                <a:gd name="T62" fmla="*/ 64 w 67"/>
                <a:gd name="T63" fmla="*/ 51 h 83"/>
                <a:gd name="T64" fmla="*/ 67 w 67"/>
                <a:gd name="T65" fmla="*/ 53 h 83"/>
                <a:gd name="T66" fmla="*/ 65 w 67"/>
                <a:gd name="T67" fmla="*/ 61 h 83"/>
                <a:gd name="T68" fmla="*/ 61 w 67"/>
                <a:gd name="T69" fmla="*/ 67 h 83"/>
                <a:gd name="T70" fmla="*/ 56 w 67"/>
                <a:gd name="T71" fmla="*/ 73 h 83"/>
                <a:gd name="T72" fmla="*/ 51 w 67"/>
                <a:gd name="T73" fmla="*/ 78 h 83"/>
                <a:gd name="T74" fmla="*/ 46 w 67"/>
                <a:gd name="T75" fmla="*/ 81 h 83"/>
                <a:gd name="T76" fmla="*/ 42 w 67"/>
                <a:gd name="T77" fmla="*/ 83 h 83"/>
                <a:gd name="T78" fmla="*/ 35 w 67"/>
                <a:gd name="T79" fmla="*/ 83 h 83"/>
                <a:gd name="T80" fmla="*/ 27 w 67"/>
                <a:gd name="T81" fmla="*/ 83 h 83"/>
                <a:gd name="T82" fmla="*/ 21 w 67"/>
                <a:gd name="T83" fmla="*/ 81 h 83"/>
                <a:gd name="T84" fmla="*/ 16 w 67"/>
                <a:gd name="T85" fmla="*/ 76 h 83"/>
                <a:gd name="T86" fmla="*/ 10 w 67"/>
                <a:gd name="T87" fmla="*/ 72 h 83"/>
                <a:gd name="T88" fmla="*/ 3 w 67"/>
                <a:gd name="T89" fmla="*/ 59 h 83"/>
                <a:gd name="T90" fmla="*/ 0 w 67"/>
                <a:gd name="T91" fmla="*/ 43 h 83"/>
                <a:gd name="T92" fmla="*/ 3 w 67"/>
                <a:gd name="T93" fmla="*/ 24 h 83"/>
                <a:gd name="T94" fmla="*/ 11 w 67"/>
                <a:gd name="T95" fmla="*/ 11 h 83"/>
                <a:gd name="T96" fmla="*/ 23 w 67"/>
                <a:gd name="T97" fmla="*/ 3 h 83"/>
                <a:gd name="T98" fmla="*/ 37 w 67"/>
                <a:gd name="T9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83">
                  <a:moveTo>
                    <a:pt x="32" y="7"/>
                  </a:moveTo>
                  <a:lnTo>
                    <a:pt x="27" y="7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13" y="27"/>
                  </a:lnTo>
                  <a:lnTo>
                    <a:pt x="50" y="27"/>
                  </a:lnTo>
                  <a:lnTo>
                    <a:pt x="48" y="21"/>
                  </a:lnTo>
                  <a:lnTo>
                    <a:pt x="48" y="16"/>
                  </a:lnTo>
                  <a:lnTo>
                    <a:pt x="45" y="13"/>
                  </a:lnTo>
                  <a:lnTo>
                    <a:pt x="40" y="8"/>
                  </a:lnTo>
                  <a:lnTo>
                    <a:pt x="37" y="7"/>
                  </a:lnTo>
                  <a:lnTo>
                    <a:pt x="32" y="7"/>
                  </a:lnTo>
                  <a:close/>
                  <a:moveTo>
                    <a:pt x="37" y="0"/>
                  </a:moveTo>
                  <a:lnTo>
                    <a:pt x="45" y="0"/>
                  </a:lnTo>
                  <a:lnTo>
                    <a:pt x="53" y="3"/>
                  </a:lnTo>
                  <a:lnTo>
                    <a:pt x="59" y="8"/>
                  </a:lnTo>
                  <a:lnTo>
                    <a:pt x="64" y="15"/>
                  </a:lnTo>
                  <a:lnTo>
                    <a:pt x="65" y="22"/>
                  </a:lnTo>
                  <a:lnTo>
                    <a:pt x="67" y="32"/>
                  </a:lnTo>
                  <a:lnTo>
                    <a:pt x="13" y="32"/>
                  </a:lnTo>
                  <a:lnTo>
                    <a:pt x="15" y="48"/>
                  </a:lnTo>
                  <a:lnTo>
                    <a:pt x="21" y="59"/>
                  </a:lnTo>
                  <a:lnTo>
                    <a:pt x="27" y="65"/>
                  </a:lnTo>
                  <a:lnTo>
                    <a:pt x="34" y="69"/>
                  </a:lnTo>
                  <a:lnTo>
                    <a:pt x="42" y="69"/>
                  </a:lnTo>
                  <a:lnTo>
                    <a:pt x="48" y="69"/>
                  </a:lnTo>
                  <a:lnTo>
                    <a:pt x="54" y="65"/>
                  </a:lnTo>
                  <a:lnTo>
                    <a:pt x="59" y="62"/>
                  </a:lnTo>
                  <a:lnTo>
                    <a:pt x="62" y="57"/>
                  </a:lnTo>
                  <a:lnTo>
                    <a:pt x="64" y="51"/>
                  </a:lnTo>
                  <a:lnTo>
                    <a:pt x="67" y="53"/>
                  </a:lnTo>
                  <a:lnTo>
                    <a:pt x="65" y="61"/>
                  </a:lnTo>
                  <a:lnTo>
                    <a:pt x="61" y="67"/>
                  </a:lnTo>
                  <a:lnTo>
                    <a:pt x="56" y="73"/>
                  </a:lnTo>
                  <a:lnTo>
                    <a:pt x="51" y="78"/>
                  </a:lnTo>
                  <a:lnTo>
                    <a:pt x="46" y="81"/>
                  </a:lnTo>
                  <a:lnTo>
                    <a:pt x="42" y="83"/>
                  </a:lnTo>
                  <a:lnTo>
                    <a:pt x="35" y="83"/>
                  </a:lnTo>
                  <a:lnTo>
                    <a:pt x="27" y="83"/>
                  </a:lnTo>
                  <a:lnTo>
                    <a:pt x="21" y="81"/>
                  </a:lnTo>
                  <a:lnTo>
                    <a:pt x="16" y="76"/>
                  </a:lnTo>
                  <a:lnTo>
                    <a:pt x="10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3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8" name="Freeform 6439"/>
            <p:cNvSpPr>
              <a:spLocks/>
            </p:cNvSpPr>
            <p:nvPr/>
          </p:nvSpPr>
          <p:spPr bwMode="auto">
            <a:xfrm>
              <a:off x="11050" y="16023"/>
              <a:ext cx="43" cy="40"/>
            </a:xfrm>
            <a:custGeom>
              <a:avLst/>
              <a:gdLst>
                <a:gd name="T0" fmla="*/ 27 w 86"/>
                <a:gd name="T1" fmla="*/ 0 h 81"/>
                <a:gd name="T2" fmla="*/ 42 w 86"/>
                <a:gd name="T3" fmla="*/ 3 h 81"/>
                <a:gd name="T4" fmla="*/ 59 w 86"/>
                <a:gd name="T5" fmla="*/ 0 h 81"/>
                <a:gd name="T6" fmla="*/ 69 w 86"/>
                <a:gd name="T7" fmla="*/ 8 h 81"/>
                <a:gd name="T8" fmla="*/ 73 w 86"/>
                <a:gd name="T9" fmla="*/ 18 h 81"/>
                <a:gd name="T10" fmla="*/ 73 w 86"/>
                <a:gd name="T11" fmla="*/ 30 h 81"/>
                <a:gd name="T12" fmla="*/ 75 w 86"/>
                <a:gd name="T13" fmla="*/ 70 h 81"/>
                <a:gd name="T14" fmla="*/ 77 w 86"/>
                <a:gd name="T15" fmla="*/ 75 h 81"/>
                <a:gd name="T16" fmla="*/ 81 w 86"/>
                <a:gd name="T17" fmla="*/ 78 h 81"/>
                <a:gd name="T18" fmla="*/ 86 w 86"/>
                <a:gd name="T19" fmla="*/ 81 h 81"/>
                <a:gd name="T20" fmla="*/ 46 w 86"/>
                <a:gd name="T21" fmla="*/ 78 h 81"/>
                <a:gd name="T22" fmla="*/ 53 w 86"/>
                <a:gd name="T23" fmla="*/ 78 h 81"/>
                <a:gd name="T24" fmla="*/ 58 w 86"/>
                <a:gd name="T25" fmla="*/ 75 h 81"/>
                <a:gd name="T26" fmla="*/ 59 w 86"/>
                <a:gd name="T27" fmla="*/ 69 h 81"/>
                <a:gd name="T28" fmla="*/ 59 w 86"/>
                <a:gd name="T29" fmla="*/ 30 h 81"/>
                <a:gd name="T30" fmla="*/ 59 w 86"/>
                <a:gd name="T31" fmla="*/ 19 h 81"/>
                <a:gd name="T32" fmla="*/ 54 w 86"/>
                <a:gd name="T33" fmla="*/ 13 h 81"/>
                <a:gd name="T34" fmla="*/ 48 w 86"/>
                <a:gd name="T35" fmla="*/ 10 h 81"/>
                <a:gd name="T36" fmla="*/ 34 w 86"/>
                <a:gd name="T37" fmla="*/ 16 h 81"/>
                <a:gd name="T38" fmla="*/ 27 w 86"/>
                <a:gd name="T39" fmla="*/ 64 h 81"/>
                <a:gd name="T40" fmla="*/ 27 w 86"/>
                <a:gd name="T41" fmla="*/ 72 h 81"/>
                <a:gd name="T42" fmla="*/ 31 w 86"/>
                <a:gd name="T43" fmla="*/ 75 h 81"/>
                <a:gd name="T44" fmla="*/ 35 w 86"/>
                <a:gd name="T45" fmla="*/ 78 h 81"/>
                <a:gd name="T46" fmla="*/ 40 w 86"/>
                <a:gd name="T47" fmla="*/ 81 h 81"/>
                <a:gd name="T48" fmla="*/ 2 w 86"/>
                <a:gd name="T49" fmla="*/ 78 h 81"/>
                <a:gd name="T50" fmla="*/ 7 w 86"/>
                <a:gd name="T51" fmla="*/ 78 h 81"/>
                <a:gd name="T52" fmla="*/ 11 w 86"/>
                <a:gd name="T53" fmla="*/ 75 h 81"/>
                <a:gd name="T54" fmla="*/ 13 w 86"/>
                <a:gd name="T55" fmla="*/ 69 h 81"/>
                <a:gd name="T56" fmla="*/ 13 w 86"/>
                <a:gd name="T57" fmla="*/ 34 h 81"/>
                <a:gd name="T58" fmla="*/ 13 w 86"/>
                <a:gd name="T59" fmla="*/ 21 h 81"/>
                <a:gd name="T60" fmla="*/ 11 w 86"/>
                <a:gd name="T61" fmla="*/ 15 h 81"/>
                <a:gd name="T62" fmla="*/ 8 w 86"/>
                <a:gd name="T63" fmla="*/ 11 h 81"/>
                <a:gd name="T64" fmla="*/ 5 w 86"/>
                <a:gd name="T65" fmla="*/ 11 h 81"/>
                <a:gd name="T66" fmla="*/ 0 w 86"/>
                <a:gd name="T67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81">
                  <a:moveTo>
                    <a:pt x="24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42" y="3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6" y="3"/>
                  </a:lnTo>
                  <a:lnTo>
                    <a:pt x="69" y="8"/>
                  </a:lnTo>
                  <a:lnTo>
                    <a:pt x="72" y="15"/>
                  </a:lnTo>
                  <a:lnTo>
                    <a:pt x="73" y="18"/>
                  </a:lnTo>
                  <a:lnTo>
                    <a:pt x="73" y="22"/>
                  </a:lnTo>
                  <a:lnTo>
                    <a:pt x="73" y="30"/>
                  </a:lnTo>
                  <a:lnTo>
                    <a:pt x="73" y="64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7" y="75"/>
                  </a:lnTo>
                  <a:lnTo>
                    <a:pt x="78" y="76"/>
                  </a:lnTo>
                  <a:lnTo>
                    <a:pt x="81" y="78"/>
                  </a:lnTo>
                  <a:lnTo>
                    <a:pt x="86" y="78"/>
                  </a:lnTo>
                  <a:lnTo>
                    <a:pt x="86" y="81"/>
                  </a:lnTo>
                  <a:lnTo>
                    <a:pt x="46" y="81"/>
                  </a:lnTo>
                  <a:lnTo>
                    <a:pt x="46" y="78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6" y="76"/>
                  </a:lnTo>
                  <a:lnTo>
                    <a:pt x="58" y="75"/>
                  </a:lnTo>
                  <a:lnTo>
                    <a:pt x="59" y="72"/>
                  </a:lnTo>
                  <a:lnTo>
                    <a:pt x="59" y="69"/>
                  </a:lnTo>
                  <a:lnTo>
                    <a:pt x="59" y="64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59" y="19"/>
                  </a:lnTo>
                  <a:lnTo>
                    <a:pt x="58" y="15"/>
                  </a:lnTo>
                  <a:lnTo>
                    <a:pt x="54" y="13"/>
                  </a:lnTo>
                  <a:lnTo>
                    <a:pt x="51" y="11"/>
                  </a:lnTo>
                  <a:lnTo>
                    <a:pt x="48" y="10"/>
                  </a:lnTo>
                  <a:lnTo>
                    <a:pt x="42" y="11"/>
                  </a:lnTo>
                  <a:lnTo>
                    <a:pt x="34" y="16"/>
                  </a:lnTo>
                  <a:lnTo>
                    <a:pt x="27" y="21"/>
                  </a:lnTo>
                  <a:lnTo>
                    <a:pt x="27" y="64"/>
                  </a:lnTo>
                  <a:lnTo>
                    <a:pt x="27" y="69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5"/>
                  </a:lnTo>
                  <a:lnTo>
                    <a:pt x="32" y="76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2" y="81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1" y="75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4"/>
                  </a:lnTo>
                  <a:lnTo>
                    <a:pt x="13" y="34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9" name="Freeform 6440"/>
            <p:cNvSpPr>
              <a:spLocks/>
            </p:cNvSpPr>
            <p:nvPr/>
          </p:nvSpPr>
          <p:spPr bwMode="auto">
            <a:xfrm>
              <a:off x="11095" y="16011"/>
              <a:ext cx="23" cy="53"/>
            </a:xfrm>
            <a:custGeom>
              <a:avLst/>
              <a:gdLst>
                <a:gd name="T0" fmla="*/ 24 w 46"/>
                <a:gd name="T1" fmla="*/ 0 h 107"/>
                <a:gd name="T2" fmla="*/ 26 w 46"/>
                <a:gd name="T3" fmla="*/ 0 h 107"/>
                <a:gd name="T4" fmla="*/ 26 w 46"/>
                <a:gd name="T5" fmla="*/ 26 h 107"/>
                <a:gd name="T6" fmla="*/ 45 w 46"/>
                <a:gd name="T7" fmla="*/ 26 h 107"/>
                <a:gd name="T8" fmla="*/ 45 w 46"/>
                <a:gd name="T9" fmla="*/ 32 h 107"/>
                <a:gd name="T10" fmla="*/ 26 w 46"/>
                <a:gd name="T11" fmla="*/ 32 h 107"/>
                <a:gd name="T12" fmla="*/ 26 w 46"/>
                <a:gd name="T13" fmla="*/ 83 h 107"/>
                <a:gd name="T14" fmla="*/ 27 w 46"/>
                <a:gd name="T15" fmla="*/ 88 h 107"/>
                <a:gd name="T16" fmla="*/ 27 w 46"/>
                <a:gd name="T17" fmla="*/ 91 h 107"/>
                <a:gd name="T18" fmla="*/ 29 w 46"/>
                <a:gd name="T19" fmla="*/ 94 h 107"/>
                <a:gd name="T20" fmla="*/ 31 w 46"/>
                <a:gd name="T21" fmla="*/ 96 h 107"/>
                <a:gd name="T22" fmla="*/ 34 w 46"/>
                <a:gd name="T23" fmla="*/ 96 h 107"/>
                <a:gd name="T24" fmla="*/ 37 w 46"/>
                <a:gd name="T25" fmla="*/ 96 h 107"/>
                <a:gd name="T26" fmla="*/ 40 w 46"/>
                <a:gd name="T27" fmla="*/ 94 h 107"/>
                <a:gd name="T28" fmla="*/ 42 w 46"/>
                <a:gd name="T29" fmla="*/ 93 h 107"/>
                <a:gd name="T30" fmla="*/ 43 w 46"/>
                <a:gd name="T31" fmla="*/ 89 h 107"/>
                <a:gd name="T32" fmla="*/ 46 w 46"/>
                <a:gd name="T33" fmla="*/ 89 h 107"/>
                <a:gd name="T34" fmla="*/ 45 w 46"/>
                <a:gd name="T35" fmla="*/ 94 h 107"/>
                <a:gd name="T36" fmla="*/ 42 w 46"/>
                <a:gd name="T37" fmla="*/ 99 h 107"/>
                <a:gd name="T38" fmla="*/ 38 w 46"/>
                <a:gd name="T39" fmla="*/ 102 h 107"/>
                <a:gd name="T40" fmla="*/ 34 w 46"/>
                <a:gd name="T41" fmla="*/ 105 h 107"/>
                <a:gd name="T42" fmla="*/ 27 w 46"/>
                <a:gd name="T43" fmla="*/ 107 h 107"/>
                <a:gd name="T44" fmla="*/ 24 w 46"/>
                <a:gd name="T45" fmla="*/ 105 h 107"/>
                <a:gd name="T46" fmla="*/ 19 w 46"/>
                <a:gd name="T47" fmla="*/ 104 h 107"/>
                <a:gd name="T48" fmla="*/ 16 w 46"/>
                <a:gd name="T49" fmla="*/ 102 h 107"/>
                <a:gd name="T50" fmla="*/ 15 w 46"/>
                <a:gd name="T51" fmla="*/ 97 h 107"/>
                <a:gd name="T52" fmla="*/ 13 w 46"/>
                <a:gd name="T53" fmla="*/ 93 h 107"/>
                <a:gd name="T54" fmla="*/ 11 w 46"/>
                <a:gd name="T55" fmla="*/ 85 h 107"/>
                <a:gd name="T56" fmla="*/ 11 w 46"/>
                <a:gd name="T57" fmla="*/ 32 h 107"/>
                <a:gd name="T58" fmla="*/ 0 w 46"/>
                <a:gd name="T59" fmla="*/ 32 h 107"/>
                <a:gd name="T60" fmla="*/ 0 w 46"/>
                <a:gd name="T61" fmla="*/ 29 h 107"/>
                <a:gd name="T62" fmla="*/ 5 w 46"/>
                <a:gd name="T63" fmla="*/ 27 h 107"/>
                <a:gd name="T64" fmla="*/ 10 w 46"/>
                <a:gd name="T65" fmla="*/ 23 h 107"/>
                <a:gd name="T66" fmla="*/ 15 w 46"/>
                <a:gd name="T67" fmla="*/ 18 h 107"/>
                <a:gd name="T68" fmla="*/ 18 w 46"/>
                <a:gd name="T69" fmla="*/ 13 h 107"/>
                <a:gd name="T70" fmla="*/ 19 w 46"/>
                <a:gd name="T71" fmla="*/ 10 h 107"/>
                <a:gd name="T72" fmla="*/ 21 w 46"/>
                <a:gd name="T73" fmla="*/ 5 h 107"/>
                <a:gd name="T74" fmla="*/ 24 w 46"/>
                <a:gd name="T7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107">
                  <a:moveTo>
                    <a:pt x="24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45" y="26"/>
                  </a:lnTo>
                  <a:lnTo>
                    <a:pt x="45" y="32"/>
                  </a:lnTo>
                  <a:lnTo>
                    <a:pt x="26" y="32"/>
                  </a:lnTo>
                  <a:lnTo>
                    <a:pt x="26" y="83"/>
                  </a:lnTo>
                  <a:lnTo>
                    <a:pt x="27" y="88"/>
                  </a:lnTo>
                  <a:lnTo>
                    <a:pt x="27" y="91"/>
                  </a:lnTo>
                  <a:lnTo>
                    <a:pt x="29" y="94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7" y="96"/>
                  </a:lnTo>
                  <a:lnTo>
                    <a:pt x="40" y="94"/>
                  </a:lnTo>
                  <a:lnTo>
                    <a:pt x="42" y="93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45" y="94"/>
                  </a:lnTo>
                  <a:lnTo>
                    <a:pt x="42" y="99"/>
                  </a:lnTo>
                  <a:lnTo>
                    <a:pt x="38" y="102"/>
                  </a:lnTo>
                  <a:lnTo>
                    <a:pt x="34" y="105"/>
                  </a:lnTo>
                  <a:lnTo>
                    <a:pt x="27" y="107"/>
                  </a:lnTo>
                  <a:lnTo>
                    <a:pt x="24" y="105"/>
                  </a:lnTo>
                  <a:lnTo>
                    <a:pt x="19" y="104"/>
                  </a:lnTo>
                  <a:lnTo>
                    <a:pt x="16" y="102"/>
                  </a:lnTo>
                  <a:lnTo>
                    <a:pt x="15" y="97"/>
                  </a:lnTo>
                  <a:lnTo>
                    <a:pt x="13" y="93"/>
                  </a:lnTo>
                  <a:lnTo>
                    <a:pt x="11" y="85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5" y="27"/>
                  </a:lnTo>
                  <a:lnTo>
                    <a:pt x="10" y="23"/>
                  </a:lnTo>
                  <a:lnTo>
                    <a:pt x="15" y="18"/>
                  </a:lnTo>
                  <a:lnTo>
                    <a:pt x="18" y="13"/>
                  </a:lnTo>
                  <a:lnTo>
                    <a:pt x="19" y="10"/>
                  </a:lnTo>
                  <a:lnTo>
                    <a:pt x="21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0" name="Freeform 6441"/>
            <p:cNvSpPr>
              <a:spLocks noEditPoints="1"/>
            </p:cNvSpPr>
            <p:nvPr/>
          </p:nvSpPr>
          <p:spPr bwMode="auto">
            <a:xfrm>
              <a:off x="11121" y="16023"/>
              <a:ext cx="36" cy="41"/>
            </a:xfrm>
            <a:custGeom>
              <a:avLst/>
              <a:gdLst>
                <a:gd name="T0" fmla="*/ 36 w 71"/>
                <a:gd name="T1" fmla="*/ 37 h 83"/>
                <a:gd name="T2" fmla="*/ 27 w 71"/>
                <a:gd name="T3" fmla="*/ 42 h 83"/>
                <a:gd name="T4" fmla="*/ 17 w 71"/>
                <a:gd name="T5" fmla="*/ 49 h 83"/>
                <a:gd name="T6" fmla="*/ 14 w 71"/>
                <a:gd name="T7" fmla="*/ 59 h 83"/>
                <a:gd name="T8" fmla="*/ 17 w 71"/>
                <a:gd name="T9" fmla="*/ 69 h 83"/>
                <a:gd name="T10" fmla="*/ 27 w 71"/>
                <a:gd name="T11" fmla="*/ 73 h 83"/>
                <a:gd name="T12" fmla="*/ 36 w 71"/>
                <a:gd name="T13" fmla="*/ 69 h 83"/>
                <a:gd name="T14" fmla="*/ 44 w 71"/>
                <a:gd name="T15" fmla="*/ 34 h 83"/>
                <a:gd name="T16" fmla="*/ 38 w 71"/>
                <a:gd name="T17" fmla="*/ 0 h 83"/>
                <a:gd name="T18" fmla="*/ 49 w 71"/>
                <a:gd name="T19" fmla="*/ 3 h 83"/>
                <a:gd name="T20" fmla="*/ 57 w 71"/>
                <a:gd name="T21" fmla="*/ 11 h 83"/>
                <a:gd name="T22" fmla="*/ 59 w 71"/>
                <a:gd name="T23" fmla="*/ 21 h 83"/>
                <a:gd name="T24" fmla="*/ 59 w 71"/>
                <a:gd name="T25" fmla="*/ 54 h 83"/>
                <a:gd name="T26" fmla="*/ 59 w 71"/>
                <a:gd name="T27" fmla="*/ 65 h 83"/>
                <a:gd name="T28" fmla="*/ 59 w 71"/>
                <a:gd name="T29" fmla="*/ 70 h 83"/>
                <a:gd name="T30" fmla="*/ 62 w 71"/>
                <a:gd name="T31" fmla="*/ 72 h 83"/>
                <a:gd name="T32" fmla="*/ 67 w 71"/>
                <a:gd name="T33" fmla="*/ 70 h 83"/>
                <a:gd name="T34" fmla="*/ 71 w 71"/>
                <a:gd name="T35" fmla="*/ 65 h 83"/>
                <a:gd name="T36" fmla="*/ 65 w 71"/>
                <a:gd name="T37" fmla="*/ 76 h 83"/>
                <a:gd name="T38" fmla="*/ 54 w 71"/>
                <a:gd name="T39" fmla="*/ 83 h 83"/>
                <a:gd name="T40" fmla="*/ 46 w 71"/>
                <a:gd name="T41" fmla="*/ 80 h 83"/>
                <a:gd name="T42" fmla="*/ 44 w 71"/>
                <a:gd name="T43" fmla="*/ 73 h 83"/>
                <a:gd name="T44" fmla="*/ 38 w 71"/>
                <a:gd name="T45" fmla="*/ 73 h 83"/>
                <a:gd name="T46" fmla="*/ 30 w 71"/>
                <a:gd name="T47" fmla="*/ 80 h 83"/>
                <a:gd name="T48" fmla="*/ 24 w 71"/>
                <a:gd name="T49" fmla="*/ 83 h 83"/>
                <a:gd name="T50" fmla="*/ 14 w 71"/>
                <a:gd name="T51" fmla="*/ 81 h 83"/>
                <a:gd name="T52" fmla="*/ 5 w 71"/>
                <a:gd name="T53" fmla="*/ 76 h 83"/>
                <a:gd name="T54" fmla="*/ 1 w 71"/>
                <a:gd name="T55" fmla="*/ 69 h 83"/>
                <a:gd name="T56" fmla="*/ 1 w 71"/>
                <a:gd name="T57" fmla="*/ 57 h 83"/>
                <a:gd name="T58" fmla="*/ 8 w 71"/>
                <a:gd name="T59" fmla="*/ 46 h 83"/>
                <a:gd name="T60" fmla="*/ 27 w 71"/>
                <a:gd name="T61" fmla="*/ 35 h 83"/>
                <a:gd name="T62" fmla="*/ 44 w 71"/>
                <a:gd name="T63" fmla="*/ 26 h 83"/>
                <a:gd name="T64" fmla="*/ 43 w 71"/>
                <a:gd name="T65" fmla="*/ 13 h 83"/>
                <a:gd name="T66" fmla="*/ 38 w 71"/>
                <a:gd name="T67" fmla="*/ 7 h 83"/>
                <a:gd name="T68" fmla="*/ 30 w 71"/>
                <a:gd name="T69" fmla="*/ 5 h 83"/>
                <a:gd name="T70" fmla="*/ 20 w 71"/>
                <a:gd name="T71" fmla="*/ 8 h 83"/>
                <a:gd name="T72" fmla="*/ 17 w 71"/>
                <a:gd name="T73" fmla="*/ 15 h 83"/>
                <a:gd name="T74" fmla="*/ 17 w 71"/>
                <a:gd name="T75" fmla="*/ 24 h 83"/>
                <a:gd name="T76" fmla="*/ 13 w 71"/>
                <a:gd name="T77" fmla="*/ 27 h 83"/>
                <a:gd name="T78" fmla="*/ 8 w 71"/>
                <a:gd name="T79" fmla="*/ 27 h 83"/>
                <a:gd name="T80" fmla="*/ 3 w 71"/>
                <a:gd name="T81" fmla="*/ 22 h 83"/>
                <a:gd name="T82" fmla="*/ 5 w 71"/>
                <a:gd name="T83" fmla="*/ 15 h 83"/>
                <a:gd name="T84" fmla="*/ 11 w 71"/>
                <a:gd name="T85" fmla="*/ 7 h 83"/>
                <a:gd name="T86" fmla="*/ 24 w 71"/>
                <a:gd name="T8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" h="83">
                  <a:moveTo>
                    <a:pt x="44" y="34"/>
                  </a:moveTo>
                  <a:lnTo>
                    <a:pt x="36" y="37"/>
                  </a:lnTo>
                  <a:lnTo>
                    <a:pt x="30" y="40"/>
                  </a:lnTo>
                  <a:lnTo>
                    <a:pt x="27" y="42"/>
                  </a:lnTo>
                  <a:lnTo>
                    <a:pt x="20" y="45"/>
                  </a:lnTo>
                  <a:lnTo>
                    <a:pt x="17" y="49"/>
                  </a:lnTo>
                  <a:lnTo>
                    <a:pt x="16" y="54"/>
                  </a:lnTo>
                  <a:lnTo>
                    <a:pt x="14" y="59"/>
                  </a:lnTo>
                  <a:lnTo>
                    <a:pt x="16" y="64"/>
                  </a:lnTo>
                  <a:lnTo>
                    <a:pt x="17" y="69"/>
                  </a:lnTo>
                  <a:lnTo>
                    <a:pt x="22" y="72"/>
                  </a:lnTo>
                  <a:lnTo>
                    <a:pt x="27" y="73"/>
                  </a:lnTo>
                  <a:lnTo>
                    <a:pt x="32" y="72"/>
                  </a:lnTo>
                  <a:lnTo>
                    <a:pt x="36" y="69"/>
                  </a:lnTo>
                  <a:lnTo>
                    <a:pt x="44" y="64"/>
                  </a:lnTo>
                  <a:lnTo>
                    <a:pt x="44" y="34"/>
                  </a:lnTo>
                  <a:close/>
                  <a:moveTo>
                    <a:pt x="32" y="0"/>
                  </a:moveTo>
                  <a:lnTo>
                    <a:pt x="38" y="0"/>
                  </a:lnTo>
                  <a:lnTo>
                    <a:pt x="44" y="2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57" y="11"/>
                  </a:lnTo>
                  <a:lnTo>
                    <a:pt x="57" y="15"/>
                  </a:lnTo>
                  <a:lnTo>
                    <a:pt x="59" y="21"/>
                  </a:lnTo>
                  <a:lnTo>
                    <a:pt x="59" y="27"/>
                  </a:lnTo>
                  <a:lnTo>
                    <a:pt x="59" y="54"/>
                  </a:lnTo>
                  <a:lnTo>
                    <a:pt x="59" y="61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9" y="70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5" y="72"/>
                  </a:lnTo>
                  <a:lnTo>
                    <a:pt x="67" y="70"/>
                  </a:lnTo>
                  <a:lnTo>
                    <a:pt x="68" y="67"/>
                  </a:lnTo>
                  <a:lnTo>
                    <a:pt x="71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59" y="81"/>
                  </a:lnTo>
                  <a:lnTo>
                    <a:pt x="54" y="83"/>
                  </a:lnTo>
                  <a:lnTo>
                    <a:pt x="49" y="81"/>
                  </a:lnTo>
                  <a:lnTo>
                    <a:pt x="46" y="80"/>
                  </a:lnTo>
                  <a:lnTo>
                    <a:pt x="44" y="76"/>
                  </a:lnTo>
                  <a:lnTo>
                    <a:pt x="44" y="73"/>
                  </a:lnTo>
                  <a:lnTo>
                    <a:pt x="44" y="70"/>
                  </a:lnTo>
                  <a:lnTo>
                    <a:pt x="38" y="73"/>
                  </a:lnTo>
                  <a:lnTo>
                    <a:pt x="33" y="76"/>
                  </a:lnTo>
                  <a:lnTo>
                    <a:pt x="30" y="80"/>
                  </a:lnTo>
                  <a:lnTo>
                    <a:pt x="28" y="81"/>
                  </a:lnTo>
                  <a:lnTo>
                    <a:pt x="24" y="83"/>
                  </a:lnTo>
                  <a:lnTo>
                    <a:pt x="19" y="83"/>
                  </a:lnTo>
                  <a:lnTo>
                    <a:pt x="14" y="81"/>
                  </a:lnTo>
                  <a:lnTo>
                    <a:pt x="9" y="80"/>
                  </a:lnTo>
                  <a:lnTo>
                    <a:pt x="5" y="76"/>
                  </a:lnTo>
                  <a:lnTo>
                    <a:pt x="3" y="73"/>
                  </a:lnTo>
                  <a:lnTo>
                    <a:pt x="1" y="69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3" y="53"/>
                  </a:lnTo>
                  <a:lnTo>
                    <a:pt x="8" y="46"/>
                  </a:lnTo>
                  <a:lnTo>
                    <a:pt x="14" y="42"/>
                  </a:lnTo>
                  <a:lnTo>
                    <a:pt x="27" y="35"/>
                  </a:lnTo>
                  <a:lnTo>
                    <a:pt x="44" y="29"/>
                  </a:lnTo>
                  <a:lnTo>
                    <a:pt x="44" y="26"/>
                  </a:lnTo>
                  <a:lnTo>
                    <a:pt x="43" y="19"/>
                  </a:lnTo>
                  <a:lnTo>
                    <a:pt x="43" y="13"/>
                  </a:lnTo>
                  <a:lnTo>
                    <a:pt x="40" y="10"/>
                  </a:lnTo>
                  <a:lnTo>
                    <a:pt x="38" y="7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5" y="7"/>
                  </a:lnTo>
                  <a:lnTo>
                    <a:pt x="20" y="8"/>
                  </a:lnTo>
                  <a:lnTo>
                    <a:pt x="19" y="11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11" y="29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5" y="15"/>
                  </a:lnTo>
                  <a:lnTo>
                    <a:pt x="6" y="10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1" name="Freeform 6442"/>
            <p:cNvSpPr>
              <a:spLocks/>
            </p:cNvSpPr>
            <p:nvPr/>
          </p:nvSpPr>
          <p:spPr bwMode="auto">
            <a:xfrm>
              <a:off x="11160" y="16002"/>
              <a:ext cx="20" cy="61"/>
            </a:xfrm>
            <a:custGeom>
              <a:avLst/>
              <a:gdLst>
                <a:gd name="T0" fmla="*/ 23 w 39"/>
                <a:gd name="T1" fmla="*/ 0 h 122"/>
                <a:gd name="T2" fmla="*/ 27 w 39"/>
                <a:gd name="T3" fmla="*/ 0 h 122"/>
                <a:gd name="T4" fmla="*/ 27 w 39"/>
                <a:gd name="T5" fmla="*/ 105 h 122"/>
                <a:gd name="T6" fmla="*/ 27 w 39"/>
                <a:gd name="T7" fmla="*/ 111 h 122"/>
                <a:gd name="T8" fmla="*/ 28 w 39"/>
                <a:gd name="T9" fmla="*/ 114 h 122"/>
                <a:gd name="T10" fmla="*/ 28 w 39"/>
                <a:gd name="T11" fmla="*/ 116 h 122"/>
                <a:gd name="T12" fmla="*/ 31 w 39"/>
                <a:gd name="T13" fmla="*/ 117 h 122"/>
                <a:gd name="T14" fmla="*/ 35 w 39"/>
                <a:gd name="T15" fmla="*/ 119 h 122"/>
                <a:gd name="T16" fmla="*/ 39 w 39"/>
                <a:gd name="T17" fmla="*/ 119 h 122"/>
                <a:gd name="T18" fmla="*/ 39 w 39"/>
                <a:gd name="T19" fmla="*/ 122 h 122"/>
                <a:gd name="T20" fmla="*/ 1 w 39"/>
                <a:gd name="T21" fmla="*/ 122 h 122"/>
                <a:gd name="T22" fmla="*/ 1 w 39"/>
                <a:gd name="T23" fmla="*/ 119 h 122"/>
                <a:gd name="T24" fmla="*/ 6 w 39"/>
                <a:gd name="T25" fmla="*/ 119 h 122"/>
                <a:gd name="T26" fmla="*/ 8 w 39"/>
                <a:gd name="T27" fmla="*/ 117 h 122"/>
                <a:gd name="T28" fmla="*/ 9 w 39"/>
                <a:gd name="T29" fmla="*/ 116 h 122"/>
                <a:gd name="T30" fmla="*/ 11 w 39"/>
                <a:gd name="T31" fmla="*/ 114 h 122"/>
                <a:gd name="T32" fmla="*/ 12 w 39"/>
                <a:gd name="T33" fmla="*/ 111 h 122"/>
                <a:gd name="T34" fmla="*/ 12 w 39"/>
                <a:gd name="T35" fmla="*/ 105 h 122"/>
                <a:gd name="T36" fmla="*/ 12 w 39"/>
                <a:gd name="T37" fmla="*/ 33 h 122"/>
                <a:gd name="T38" fmla="*/ 12 w 39"/>
                <a:gd name="T39" fmla="*/ 25 h 122"/>
                <a:gd name="T40" fmla="*/ 12 w 39"/>
                <a:gd name="T41" fmla="*/ 19 h 122"/>
                <a:gd name="T42" fmla="*/ 12 w 39"/>
                <a:gd name="T43" fmla="*/ 16 h 122"/>
                <a:gd name="T44" fmla="*/ 11 w 39"/>
                <a:gd name="T45" fmla="*/ 14 h 122"/>
                <a:gd name="T46" fmla="*/ 9 w 39"/>
                <a:gd name="T47" fmla="*/ 13 h 122"/>
                <a:gd name="T48" fmla="*/ 8 w 39"/>
                <a:gd name="T49" fmla="*/ 11 h 122"/>
                <a:gd name="T50" fmla="*/ 6 w 39"/>
                <a:gd name="T51" fmla="*/ 11 h 122"/>
                <a:gd name="T52" fmla="*/ 4 w 39"/>
                <a:gd name="T53" fmla="*/ 11 h 122"/>
                <a:gd name="T54" fmla="*/ 1 w 39"/>
                <a:gd name="T55" fmla="*/ 13 h 122"/>
                <a:gd name="T56" fmla="*/ 0 w 39"/>
                <a:gd name="T57" fmla="*/ 9 h 122"/>
                <a:gd name="T58" fmla="*/ 23 w 39"/>
                <a:gd name="T5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122">
                  <a:moveTo>
                    <a:pt x="23" y="0"/>
                  </a:moveTo>
                  <a:lnTo>
                    <a:pt x="27" y="0"/>
                  </a:lnTo>
                  <a:lnTo>
                    <a:pt x="27" y="105"/>
                  </a:lnTo>
                  <a:lnTo>
                    <a:pt x="27" y="111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31" y="117"/>
                  </a:lnTo>
                  <a:lnTo>
                    <a:pt x="35" y="119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1" y="122"/>
                  </a:lnTo>
                  <a:lnTo>
                    <a:pt x="1" y="119"/>
                  </a:lnTo>
                  <a:lnTo>
                    <a:pt x="6" y="119"/>
                  </a:lnTo>
                  <a:lnTo>
                    <a:pt x="8" y="117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2" y="111"/>
                  </a:lnTo>
                  <a:lnTo>
                    <a:pt x="12" y="105"/>
                  </a:lnTo>
                  <a:lnTo>
                    <a:pt x="12" y="33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9" y="13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13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2" name="Freeform 6443"/>
            <p:cNvSpPr>
              <a:spLocks noEditPoints="1"/>
            </p:cNvSpPr>
            <p:nvPr/>
          </p:nvSpPr>
          <p:spPr bwMode="auto">
            <a:xfrm>
              <a:off x="11205" y="16004"/>
              <a:ext cx="59" cy="59"/>
            </a:xfrm>
            <a:custGeom>
              <a:avLst/>
              <a:gdLst>
                <a:gd name="T0" fmla="*/ 51 w 118"/>
                <a:gd name="T1" fmla="*/ 8 h 117"/>
                <a:gd name="T2" fmla="*/ 42 w 118"/>
                <a:gd name="T3" fmla="*/ 8 h 117"/>
                <a:gd name="T4" fmla="*/ 34 w 118"/>
                <a:gd name="T5" fmla="*/ 9 h 117"/>
                <a:gd name="T6" fmla="*/ 34 w 118"/>
                <a:gd name="T7" fmla="*/ 108 h 117"/>
                <a:gd name="T8" fmla="*/ 43 w 118"/>
                <a:gd name="T9" fmla="*/ 111 h 117"/>
                <a:gd name="T10" fmla="*/ 51 w 118"/>
                <a:gd name="T11" fmla="*/ 111 h 117"/>
                <a:gd name="T12" fmla="*/ 70 w 118"/>
                <a:gd name="T13" fmla="*/ 108 h 117"/>
                <a:gd name="T14" fmla="*/ 84 w 118"/>
                <a:gd name="T15" fmla="*/ 97 h 117"/>
                <a:gd name="T16" fmla="*/ 94 w 118"/>
                <a:gd name="T17" fmla="*/ 81 h 117"/>
                <a:gd name="T18" fmla="*/ 97 w 118"/>
                <a:gd name="T19" fmla="*/ 58 h 117"/>
                <a:gd name="T20" fmla="*/ 94 w 118"/>
                <a:gd name="T21" fmla="*/ 38 h 117"/>
                <a:gd name="T22" fmla="*/ 84 w 118"/>
                <a:gd name="T23" fmla="*/ 20 h 117"/>
                <a:gd name="T24" fmla="*/ 69 w 118"/>
                <a:gd name="T25" fmla="*/ 11 h 117"/>
                <a:gd name="T26" fmla="*/ 51 w 118"/>
                <a:gd name="T27" fmla="*/ 8 h 117"/>
                <a:gd name="T28" fmla="*/ 0 w 118"/>
                <a:gd name="T29" fmla="*/ 0 h 117"/>
                <a:gd name="T30" fmla="*/ 48 w 118"/>
                <a:gd name="T31" fmla="*/ 0 h 117"/>
                <a:gd name="T32" fmla="*/ 70 w 118"/>
                <a:gd name="T33" fmla="*/ 1 h 117"/>
                <a:gd name="T34" fmla="*/ 86 w 118"/>
                <a:gd name="T35" fmla="*/ 6 h 117"/>
                <a:gd name="T36" fmla="*/ 96 w 118"/>
                <a:gd name="T37" fmla="*/ 11 h 117"/>
                <a:gd name="T38" fmla="*/ 102 w 118"/>
                <a:gd name="T39" fmla="*/ 17 h 117"/>
                <a:gd name="T40" fmla="*/ 108 w 118"/>
                <a:gd name="T41" fmla="*/ 27 h 117"/>
                <a:gd name="T42" fmla="*/ 115 w 118"/>
                <a:gd name="T43" fmla="*/ 41 h 117"/>
                <a:gd name="T44" fmla="*/ 118 w 118"/>
                <a:gd name="T45" fmla="*/ 58 h 117"/>
                <a:gd name="T46" fmla="*/ 113 w 118"/>
                <a:gd name="T47" fmla="*/ 81 h 117"/>
                <a:gd name="T48" fmla="*/ 102 w 118"/>
                <a:gd name="T49" fmla="*/ 98 h 117"/>
                <a:gd name="T50" fmla="*/ 89 w 118"/>
                <a:gd name="T51" fmla="*/ 109 h 117"/>
                <a:gd name="T52" fmla="*/ 72 w 118"/>
                <a:gd name="T53" fmla="*/ 116 h 117"/>
                <a:gd name="T54" fmla="*/ 51 w 118"/>
                <a:gd name="T55" fmla="*/ 117 h 117"/>
                <a:gd name="T56" fmla="*/ 0 w 118"/>
                <a:gd name="T57" fmla="*/ 117 h 117"/>
                <a:gd name="T58" fmla="*/ 0 w 118"/>
                <a:gd name="T59" fmla="*/ 114 h 117"/>
                <a:gd name="T60" fmla="*/ 3 w 118"/>
                <a:gd name="T61" fmla="*/ 114 h 117"/>
                <a:gd name="T62" fmla="*/ 8 w 118"/>
                <a:gd name="T63" fmla="*/ 114 h 117"/>
                <a:gd name="T64" fmla="*/ 11 w 118"/>
                <a:gd name="T65" fmla="*/ 112 h 117"/>
                <a:gd name="T66" fmla="*/ 15 w 118"/>
                <a:gd name="T67" fmla="*/ 109 h 117"/>
                <a:gd name="T68" fmla="*/ 16 w 118"/>
                <a:gd name="T69" fmla="*/ 106 h 117"/>
                <a:gd name="T70" fmla="*/ 16 w 118"/>
                <a:gd name="T71" fmla="*/ 103 h 117"/>
                <a:gd name="T72" fmla="*/ 16 w 118"/>
                <a:gd name="T73" fmla="*/ 97 h 117"/>
                <a:gd name="T74" fmla="*/ 16 w 118"/>
                <a:gd name="T75" fmla="*/ 20 h 117"/>
                <a:gd name="T76" fmla="*/ 16 w 118"/>
                <a:gd name="T77" fmla="*/ 14 h 117"/>
                <a:gd name="T78" fmla="*/ 16 w 118"/>
                <a:gd name="T79" fmla="*/ 11 h 117"/>
                <a:gd name="T80" fmla="*/ 15 w 118"/>
                <a:gd name="T81" fmla="*/ 8 h 117"/>
                <a:gd name="T82" fmla="*/ 11 w 118"/>
                <a:gd name="T83" fmla="*/ 6 h 117"/>
                <a:gd name="T84" fmla="*/ 8 w 118"/>
                <a:gd name="T85" fmla="*/ 4 h 117"/>
                <a:gd name="T86" fmla="*/ 3 w 118"/>
                <a:gd name="T87" fmla="*/ 3 h 117"/>
                <a:gd name="T88" fmla="*/ 0 w 118"/>
                <a:gd name="T89" fmla="*/ 3 h 117"/>
                <a:gd name="T90" fmla="*/ 0 w 118"/>
                <a:gd name="T9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7">
                  <a:moveTo>
                    <a:pt x="51" y="8"/>
                  </a:moveTo>
                  <a:lnTo>
                    <a:pt x="42" y="8"/>
                  </a:lnTo>
                  <a:lnTo>
                    <a:pt x="34" y="9"/>
                  </a:lnTo>
                  <a:lnTo>
                    <a:pt x="34" y="108"/>
                  </a:lnTo>
                  <a:lnTo>
                    <a:pt x="43" y="111"/>
                  </a:lnTo>
                  <a:lnTo>
                    <a:pt x="51" y="111"/>
                  </a:lnTo>
                  <a:lnTo>
                    <a:pt x="70" y="108"/>
                  </a:lnTo>
                  <a:lnTo>
                    <a:pt x="84" y="97"/>
                  </a:lnTo>
                  <a:lnTo>
                    <a:pt x="94" y="81"/>
                  </a:lnTo>
                  <a:lnTo>
                    <a:pt x="97" y="58"/>
                  </a:lnTo>
                  <a:lnTo>
                    <a:pt x="94" y="38"/>
                  </a:lnTo>
                  <a:lnTo>
                    <a:pt x="84" y="20"/>
                  </a:lnTo>
                  <a:lnTo>
                    <a:pt x="69" y="11"/>
                  </a:lnTo>
                  <a:lnTo>
                    <a:pt x="51" y="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70" y="1"/>
                  </a:lnTo>
                  <a:lnTo>
                    <a:pt x="86" y="6"/>
                  </a:lnTo>
                  <a:lnTo>
                    <a:pt x="96" y="11"/>
                  </a:lnTo>
                  <a:lnTo>
                    <a:pt x="102" y="17"/>
                  </a:lnTo>
                  <a:lnTo>
                    <a:pt x="108" y="27"/>
                  </a:lnTo>
                  <a:lnTo>
                    <a:pt x="115" y="41"/>
                  </a:lnTo>
                  <a:lnTo>
                    <a:pt x="118" y="58"/>
                  </a:lnTo>
                  <a:lnTo>
                    <a:pt x="113" y="81"/>
                  </a:lnTo>
                  <a:lnTo>
                    <a:pt x="102" y="98"/>
                  </a:lnTo>
                  <a:lnTo>
                    <a:pt x="89" y="109"/>
                  </a:lnTo>
                  <a:lnTo>
                    <a:pt x="72" y="116"/>
                  </a:lnTo>
                  <a:lnTo>
                    <a:pt x="51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3" y="114"/>
                  </a:lnTo>
                  <a:lnTo>
                    <a:pt x="8" y="114"/>
                  </a:lnTo>
                  <a:lnTo>
                    <a:pt x="11" y="112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1" y="6"/>
                  </a:lnTo>
                  <a:lnTo>
                    <a:pt x="8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3" name="Freeform 6444"/>
            <p:cNvSpPr>
              <a:spLocks noEditPoints="1"/>
            </p:cNvSpPr>
            <p:nvPr/>
          </p:nvSpPr>
          <p:spPr bwMode="auto">
            <a:xfrm>
              <a:off x="11270" y="16023"/>
              <a:ext cx="36" cy="41"/>
            </a:xfrm>
            <a:custGeom>
              <a:avLst/>
              <a:gdLst>
                <a:gd name="T0" fmla="*/ 35 w 71"/>
                <a:gd name="T1" fmla="*/ 37 h 83"/>
                <a:gd name="T2" fmla="*/ 27 w 71"/>
                <a:gd name="T3" fmla="*/ 42 h 83"/>
                <a:gd name="T4" fmla="*/ 15 w 71"/>
                <a:gd name="T5" fmla="*/ 49 h 83"/>
                <a:gd name="T6" fmla="*/ 14 w 71"/>
                <a:gd name="T7" fmla="*/ 59 h 83"/>
                <a:gd name="T8" fmla="*/ 17 w 71"/>
                <a:gd name="T9" fmla="*/ 69 h 83"/>
                <a:gd name="T10" fmla="*/ 25 w 71"/>
                <a:gd name="T11" fmla="*/ 73 h 83"/>
                <a:gd name="T12" fmla="*/ 36 w 71"/>
                <a:gd name="T13" fmla="*/ 69 h 83"/>
                <a:gd name="T14" fmla="*/ 42 w 71"/>
                <a:gd name="T15" fmla="*/ 34 h 83"/>
                <a:gd name="T16" fmla="*/ 38 w 71"/>
                <a:gd name="T17" fmla="*/ 0 h 83"/>
                <a:gd name="T18" fmla="*/ 47 w 71"/>
                <a:gd name="T19" fmla="*/ 3 h 83"/>
                <a:gd name="T20" fmla="*/ 55 w 71"/>
                <a:gd name="T21" fmla="*/ 11 h 83"/>
                <a:gd name="T22" fmla="*/ 57 w 71"/>
                <a:gd name="T23" fmla="*/ 21 h 83"/>
                <a:gd name="T24" fmla="*/ 57 w 71"/>
                <a:gd name="T25" fmla="*/ 54 h 83"/>
                <a:gd name="T26" fmla="*/ 57 w 71"/>
                <a:gd name="T27" fmla="*/ 65 h 83"/>
                <a:gd name="T28" fmla="*/ 58 w 71"/>
                <a:gd name="T29" fmla="*/ 70 h 83"/>
                <a:gd name="T30" fmla="*/ 62 w 71"/>
                <a:gd name="T31" fmla="*/ 72 h 83"/>
                <a:gd name="T32" fmla="*/ 65 w 71"/>
                <a:gd name="T33" fmla="*/ 70 h 83"/>
                <a:gd name="T34" fmla="*/ 71 w 71"/>
                <a:gd name="T35" fmla="*/ 65 h 83"/>
                <a:gd name="T36" fmla="*/ 65 w 71"/>
                <a:gd name="T37" fmla="*/ 76 h 83"/>
                <a:gd name="T38" fmla="*/ 52 w 71"/>
                <a:gd name="T39" fmla="*/ 83 h 83"/>
                <a:gd name="T40" fmla="*/ 46 w 71"/>
                <a:gd name="T41" fmla="*/ 80 h 83"/>
                <a:gd name="T42" fmla="*/ 42 w 71"/>
                <a:gd name="T43" fmla="*/ 73 h 83"/>
                <a:gd name="T44" fmla="*/ 38 w 71"/>
                <a:gd name="T45" fmla="*/ 73 h 83"/>
                <a:gd name="T46" fmla="*/ 30 w 71"/>
                <a:gd name="T47" fmla="*/ 80 h 83"/>
                <a:gd name="T48" fmla="*/ 23 w 71"/>
                <a:gd name="T49" fmla="*/ 83 h 83"/>
                <a:gd name="T50" fmla="*/ 12 w 71"/>
                <a:gd name="T51" fmla="*/ 81 h 83"/>
                <a:gd name="T52" fmla="*/ 4 w 71"/>
                <a:gd name="T53" fmla="*/ 76 h 83"/>
                <a:gd name="T54" fmla="*/ 0 w 71"/>
                <a:gd name="T55" fmla="*/ 69 h 83"/>
                <a:gd name="T56" fmla="*/ 0 w 71"/>
                <a:gd name="T57" fmla="*/ 57 h 83"/>
                <a:gd name="T58" fmla="*/ 6 w 71"/>
                <a:gd name="T59" fmla="*/ 46 h 83"/>
                <a:gd name="T60" fmla="*/ 25 w 71"/>
                <a:gd name="T61" fmla="*/ 35 h 83"/>
                <a:gd name="T62" fmla="*/ 42 w 71"/>
                <a:gd name="T63" fmla="*/ 26 h 83"/>
                <a:gd name="T64" fmla="*/ 41 w 71"/>
                <a:gd name="T65" fmla="*/ 13 h 83"/>
                <a:gd name="T66" fmla="*/ 36 w 71"/>
                <a:gd name="T67" fmla="*/ 7 h 83"/>
                <a:gd name="T68" fmla="*/ 28 w 71"/>
                <a:gd name="T69" fmla="*/ 5 h 83"/>
                <a:gd name="T70" fmla="*/ 20 w 71"/>
                <a:gd name="T71" fmla="*/ 8 h 83"/>
                <a:gd name="T72" fmla="*/ 17 w 71"/>
                <a:gd name="T73" fmla="*/ 15 h 83"/>
                <a:gd name="T74" fmla="*/ 15 w 71"/>
                <a:gd name="T75" fmla="*/ 24 h 83"/>
                <a:gd name="T76" fmla="*/ 12 w 71"/>
                <a:gd name="T77" fmla="*/ 27 h 83"/>
                <a:gd name="T78" fmla="*/ 6 w 71"/>
                <a:gd name="T79" fmla="*/ 27 h 83"/>
                <a:gd name="T80" fmla="*/ 3 w 71"/>
                <a:gd name="T81" fmla="*/ 22 h 83"/>
                <a:gd name="T82" fmla="*/ 3 w 71"/>
                <a:gd name="T83" fmla="*/ 15 h 83"/>
                <a:gd name="T84" fmla="*/ 9 w 71"/>
                <a:gd name="T85" fmla="*/ 7 h 83"/>
                <a:gd name="T86" fmla="*/ 22 w 71"/>
                <a:gd name="T8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" h="83">
                  <a:moveTo>
                    <a:pt x="42" y="34"/>
                  </a:moveTo>
                  <a:lnTo>
                    <a:pt x="35" y="37"/>
                  </a:lnTo>
                  <a:lnTo>
                    <a:pt x="30" y="40"/>
                  </a:lnTo>
                  <a:lnTo>
                    <a:pt x="27" y="42"/>
                  </a:lnTo>
                  <a:lnTo>
                    <a:pt x="20" y="45"/>
                  </a:lnTo>
                  <a:lnTo>
                    <a:pt x="15" y="49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4" y="64"/>
                  </a:lnTo>
                  <a:lnTo>
                    <a:pt x="17" y="69"/>
                  </a:lnTo>
                  <a:lnTo>
                    <a:pt x="20" y="72"/>
                  </a:lnTo>
                  <a:lnTo>
                    <a:pt x="25" y="73"/>
                  </a:lnTo>
                  <a:lnTo>
                    <a:pt x="30" y="72"/>
                  </a:lnTo>
                  <a:lnTo>
                    <a:pt x="36" y="69"/>
                  </a:lnTo>
                  <a:lnTo>
                    <a:pt x="42" y="64"/>
                  </a:lnTo>
                  <a:lnTo>
                    <a:pt x="42" y="34"/>
                  </a:lnTo>
                  <a:close/>
                  <a:moveTo>
                    <a:pt x="31" y="0"/>
                  </a:moveTo>
                  <a:lnTo>
                    <a:pt x="38" y="0"/>
                  </a:lnTo>
                  <a:lnTo>
                    <a:pt x="42" y="2"/>
                  </a:lnTo>
                  <a:lnTo>
                    <a:pt x="47" y="3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7" y="15"/>
                  </a:lnTo>
                  <a:lnTo>
                    <a:pt x="57" y="21"/>
                  </a:lnTo>
                  <a:lnTo>
                    <a:pt x="57" y="27"/>
                  </a:lnTo>
                  <a:lnTo>
                    <a:pt x="57" y="54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67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8" y="67"/>
                  </a:lnTo>
                  <a:lnTo>
                    <a:pt x="71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58" y="81"/>
                  </a:lnTo>
                  <a:lnTo>
                    <a:pt x="52" y="83"/>
                  </a:lnTo>
                  <a:lnTo>
                    <a:pt x="49" y="81"/>
                  </a:lnTo>
                  <a:lnTo>
                    <a:pt x="46" y="80"/>
                  </a:lnTo>
                  <a:lnTo>
                    <a:pt x="44" y="76"/>
                  </a:lnTo>
                  <a:lnTo>
                    <a:pt x="42" y="73"/>
                  </a:lnTo>
                  <a:lnTo>
                    <a:pt x="42" y="70"/>
                  </a:lnTo>
                  <a:lnTo>
                    <a:pt x="38" y="73"/>
                  </a:lnTo>
                  <a:lnTo>
                    <a:pt x="33" y="76"/>
                  </a:lnTo>
                  <a:lnTo>
                    <a:pt x="30" y="80"/>
                  </a:lnTo>
                  <a:lnTo>
                    <a:pt x="28" y="81"/>
                  </a:lnTo>
                  <a:lnTo>
                    <a:pt x="23" y="83"/>
                  </a:lnTo>
                  <a:lnTo>
                    <a:pt x="17" y="83"/>
                  </a:lnTo>
                  <a:lnTo>
                    <a:pt x="12" y="81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6" y="46"/>
                  </a:lnTo>
                  <a:lnTo>
                    <a:pt x="14" y="42"/>
                  </a:lnTo>
                  <a:lnTo>
                    <a:pt x="25" y="35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2" y="19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7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5" y="24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4" name="Freeform 6445"/>
            <p:cNvSpPr>
              <a:spLocks/>
            </p:cNvSpPr>
            <p:nvPr/>
          </p:nvSpPr>
          <p:spPr bwMode="auto">
            <a:xfrm>
              <a:off x="11307" y="16011"/>
              <a:ext cx="24" cy="53"/>
            </a:xfrm>
            <a:custGeom>
              <a:avLst/>
              <a:gdLst>
                <a:gd name="T0" fmla="*/ 23 w 47"/>
                <a:gd name="T1" fmla="*/ 0 h 107"/>
                <a:gd name="T2" fmla="*/ 27 w 47"/>
                <a:gd name="T3" fmla="*/ 0 h 107"/>
                <a:gd name="T4" fmla="*/ 27 w 47"/>
                <a:gd name="T5" fmla="*/ 26 h 107"/>
                <a:gd name="T6" fmla="*/ 44 w 47"/>
                <a:gd name="T7" fmla="*/ 26 h 107"/>
                <a:gd name="T8" fmla="*/ 44 w 47"/>
                <a:gd name="T9" fmla="*/ 32 h 107"/>
                <a:gd name="T10" fmla="*/ 27 w 47"/>
                <a:gd name="T11" fmla="*/ 32 h 107"/>
                <a:gd name="T12" fmla="*/ 27 w 47"/>
                <a:gd name="T13" fmla="*/ 83 h 107"/>
                <a:gd name="T14" fmla="*/ 27 w 47"/>
                <a:gd name="T15" fmla="*/ 88 h 107"/>
                <a:gd name="T16" fmla="*/ 27 w 47"/>
                <a:gd name="T17" fmla="*/ 91 h 107"/>
                <a:gd name="T18" fmla="*/ 28 w 47"/>
                <a:gd name="T19" fmla="*/ 94 h 107"/>
                <a:gd name="T20" fmla="*/ 31 w 47"/>
                <a:gd name="T21" fmla="*/ 96 h 107"/>
                <a:gd name="T22" fmla="*/ 35 w 47"/>
                <a:gd name="T23" fmla="*/ 96 h 107"/>
                <a:gd name="T24" fmla="*/ 36 w 47"/>
                <a:gd name="T25" fmla="*/ 96 h 107"/>
                <a:gd name="T26" fmla="*/ 39 w 47"/>
                <a:gd name="T27" fmla="*/ 94 h 107"/>
                <a:gd name="T28" fmla="*/ 43 w 47"/>
                <a:gd name="T29" fmla="*/ 93 h 107"/>
                <a:gd name="T30" fmla="*/ 44 w 47"/>
                <a:gd name="T31" fmla="*/ 89 h 107"/>
                <a:gd name="T32" fmla="*/ 47 w 47"/>
                <a:gd name="T33" fmla="*/ 89 h 107"/>
                <a:gd name="T34" fmla="*/ 44 w 47"/>
                <a:gd name="T35" fmla="*/ 94 h 107"/>
                <a:gd name="T36" fmla="*/ 43 w 47"/>
                <a:gd name="T37" fmla="*/ 99 h 107"/>
                <a:gd name="T38" fmla="*/ 39 w 47"/>
                <a:gd name="T39" fmla="*/ 102 h 107"/>
                <a:gd name="T40" fmla="*/ 33 w 47"/>
                <a:gd name="T41" fmla="*/ 105 h 107"/>
                <a:gd name="T42" fmla="*/ 27 w 47"/>
                <a:gd name="T43" fmla="*/ 107 h 107"/>
                <a:gd name="T44" fmla="*/ 23 w 47"/>
                <a:gd name="T45" fmla="*/ 105 h 107"/>
                <a:gd name="T46" fmla="*/ 19 w 47"/>
                <a:gd name="T47" fmla="*/ 104 h 107"/>
                <a:gd name="T48" fmla="*/ 16 w 47"/>
                <a:gd name="T49" fmla="*/ 102 h 107"/>
                <a:gd name="T50" fmla="*/ 14 w 47"/>
                <a:gd name="T51" fmla="*/ 97 h 107"/>
                <a:gd name="T52" fmla="*/ 12 w 47"/>
                <a:gd name="T53" fmla="*/ 93 h 107"/>
                <a:gd name="T54" fmla="*/ 12 w 47"/>
                <a:gd name="T55" fmla="*/ 85 h 107"/>
                <a:gd name="T56" fmla="*/ 12 w 47"/>
                <a:gd name="T57" fmla="*/ 32 h 107"/>
                <a:gd name="T58" fmla="*/ 0 w 47"/>
                <a:gd name="T59" fmla="*/ 32 h 107"/>
                <a:gd name="T60" fmla="*/ 0 w 47"/>
                <a:gd name="T61" fmla="*/ 29 h 107"/>
                <a:gd name="T62" fmla="*/ 4 w 47"/>
                <a:gd name="T63" fmla="*/ 27 h 107"/>
                <a:gd name="T64" fmla="*/ 9 w 47"/>
                <a:gd name="T65" fmla="*/ 23 h 107"/>
                <a:gd name="T66" fmla="*/ 14 w 47"/>
                <a:gd name="T67" fmla="*/ 18 h 107"/>
                <a:gd name="T68" fmla="*/ 19 w 47"/>
                <a:gd name="T69" fmla="*/ 13 h 107"/>
                <a:gd name="T70" fmla="*/ 20 w 47"/>
                <a:gd name="T71" fmla="*/ 10 h 107"/>
                <a:gd name="T72" fmla="*/ 22 w 47"/>
                <a:gd name="T73" fmla="*/ 5 h 107"/>
                <a:gd name="T74" fmla="*/ 23 w 47"/>
                <a:gd name="T7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107">
                  <a:moveTo>
                    <a:pt x="23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44" y="26"/>
                  </a:lnTo>
                  <a:lnTo>
                    <a:pt x="44" y="32"/>
                  </a:lnTo>
                  <a:lnTo>
                    <a:pt x="27" y="32"/>
                  </a:lnTo>
                  <a:lnTo>
                    <a:pt x="27" y="83"/>
                  </a:lnTo>
                  <a:lnTo>
                    <a:pt x="27" y="88"/>
                  </a:lnTo>
                  <a:lnTo>
                    <a:pt x="27" y="91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5" y="96"/>
                  </a:lnTo>
                  <a:lnTo>
                    <a:pt x="36" y="96"/>
                  </a:lnTo>
                  <a:lnTo>
                    <a:pt x="39" y="94"/>
                  </a:lnTo>
                  <a:lnTo>
                    <a:pt x="43" y="93"/>
                  </a:lnTo>
                  <a:lnTo>
                    <a:pt x="44" y="89"/>
                  </a:lnTo>
                  <a:lnTo>
                    <a:pt x="47" y="89"/>
                  </a:lnTo>
                  <a:lnTo>
                    <a:pt x="44" y="94"/>
                  </a:lnTo>
                  <a:lnTo>
                    <a:pt x="43" y="99"/>
                  </a:lnTo>
                  <a:lnTo>
                    <a:pt x="39" y="102"/>
                  </a:lnTo>
                  <a:lnTo>
                    <a:pt x="33" y="105"/>
                  </a:lnTo>
                  <a:lnTo>
                    <a:pt x="27" y="107"/>
                  </a:lnTo>
                  <a:lnTo>
                    <a:pt x="23" y="105"/>
                  </a:lnTo>
                  <a:lnTo>
                    <a:pt x="19" y="104"/>
                  </a:lnTo>
                  <a:lnTo>
                    <a:pt x="16" y="102"/>
                  </a:lnTo>
                  <a:lnTo>
                    <a:pt x="14" y="97"/>
                  </a:lnTo>
                  <a:lnTo>
                    <a:pt x="12" y="93"/>
                  </a:lnTo>
                  <a:lnTo>
                    <a:pt x="12" y="85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4" y="27"/>
                  </a:lnTo>
                  <a:lnTo>
                    <a:pt x="9" y="23"/>
                  </a:lnTo>
                  <a:lnTo>
                    <a:pt x="14" y="18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5" name="Freeform 6446"/>
            <p:cNvSpPr>
              <a:spLocks noEditPoints="1"/>
            </p:cNvSpPr>
            <p:nvPr/>
          </p:nvSpPr>
          <p:spPr bwMode="auto">
            <a:xfrm>
              <a:off x="11334" y="16023"/>
              <a:ext cx="36" cy="41"/>
            </a:xfrm>
            <a:custGeom>
              <a:avLst/>
              <a:gdLst>
                <a:gd name="T0" fmla="*/ 35 w 71"/>
                <a:gd name="T1" fmla="*/ 37 h 83"/>
                <a:gd name="T2" fmla="*/ 25 w 71"/>
                <a:gd name="T3" fmla="*/ 42 h 83"/>
                <a:gd name="T4" fmla="*/ 16 w 71"/>
                <a:gd name="T5" fmla="*/ 49 h 83"/>
                <a:gd name="T6" fmla="*/ 12 w 71"/>
                <a:gd name="T7" fmla="*/ 59 h 83"/>
                <a:gd name="T8" fmla="*/ 17 w 71"/>
                <a:gd name="T9" fmla="*/ 69 h 83"/>
                <a:gd name="T10" fmla="*/ 25 w 71"/>
                <a:gd name="T11" fmla="*/ 73 h 83"/>
                <a:gd name="T12" fmla="*/ 36 w 71"/>
                <a:gd name="T13" fmla="*/ 69 h 83"/>
                <a:gd name="T14" fmla="*/ 43 w 71"/>
                <a:gd name="T15" fmla="*/ 34 h 83"/>
                <a:gd name="T16" fmla="*/ 38 w 71"/>
                <a:gd name="T17" fmla="*/ 0 h 83"/>
                <a:gd name="T18" fmla="*/ 47 w 71"/>
                <a:gd name="T19" fmla="*/ 3 h 83"/>
                <a:gd name="T20" fmla="*/ 55 w 71"/>
                <a:gd name="T21" fmla="*/ 11 h 83"/>
                <a:gd name="T22" fmla="*/ 57 w 71"/>
                <a:gd name="T23" fmla="*/ 21 h 83"/>
                <a:gd name="T24" fmla="*/ 57 w 71"/>
                <a:gd name="T25" fmla="*/ 54 h 83"/>
                <a:gd name="T26" fmla="*/ 57 w 71"/>
                <a:gd name="T27" fmla="*/ 65 h 83"/>
                <a:gd name="T28" fmla="*/ 58 w 71"/>
                <a:gd name="T29" fmla="*/ 70 h 83"/>
                <a:gd name="T30" fmla="*/ 62 w 71"/>
                <a:gd name="T31" fmla="*/ 72 h 83"/>
                <a:gd name="T32" fmla="*/ 65 w 71"/>
                <a:gd name="T33" fmla="*/ 70 h 83"/>
                <a:gd name="T34" fmla="*/ 71 w 71"/>
                <a:gd name="T35" fmla="*/ 65 h 83"/>
                <a:gd name="T36" fmla="*/ 65 w 71"/>
                <a:gd name="T37" fmla="*/ 76 h 83"/>
                <a:gd name="T38" fmla="*/ 52 w 71"/>
                <a:gd name="T39" fmla="*/ 83 h 83"/>
                <a:gd name="T40" fmla="*/ 46 w 71"/>
                <a:gd name="T41" fmla="*/ 80 h 83"/>
                <a:gd name="T42" fmla="*/ 43 w 71"/>
                <a:gd name="T43" fmla="*/ 73 h 83"/>
                <a:gd name="T44" fmla="*/ 38 w 71"/>
                <a:gd name="T45" fmla="*/ 73 h 83"/>
                <a:gd name="T46" fmla="*/ 30 w 71"/>
                <a:gd name="T47" fmla="*/ 80 h 83"/>
                <a:gd name="T48" fmla="*/ 22 w 71"/>
                <a:gd name="T49" fmla="*/ 83 h 83"/>
                <a:gd name="T50" fmla="*/ 12 w 71"/>
                <a:gd name="T51" fmla="*/ 81 h 83"/>
                <a:gd name="T52" fmla="*/ 4 w 71"/>
                <a:gd name="T53" fmla="*/ 76 h 83"/>
                <a:gd name="T54" fmla="*/ 0 w 71"/>
                <a:gd name="T55" fmla="*/ 69 h 83"/>
                <a:gd name="T56" fmla="*/ 0 w 71"/>
                <a:gd name="T57" fmla="*/ 57 h 83"/>
                <a:gd name="T58" fmla="*/ 6 w 71"/>
                <a:gd name="T59" fmla="*/ 46 h 83"/>
                <a:gd name="T60" fmla="*/ 25 w 71"/>
                <a:gd name="T61" fmla="*/ 35 h 83"/>
                <a:gd name="T62" fmla="*/ 43 w 71"/>
                <a:gd name="T63" fmla="*/ 26 h 83"/>
                <a:gd name="T64" fmla="*/ 41 w 71"/>
                <a:gd name="T65" fmla="*/ 13 h 83"/>
                <a:gd name="T66" fmla="*/ 36 w 71"/>
                <a:gd name="T67" fmla="*/ 7 h 83"/>
                <a:gd name="T68" fmla="*/ 28 w 71"/>
                <a:gd name="T69" fmla="*/ 5 h 83"/>
                <a:gd name="T70" fmla="*/ 20 w 71"/>
                <a:gd name="T71" fmla="*/ 8 h 83"/>
                <a:gd name="T72" fmla="*/ 16 w 71"/>
                <a:gd name="T73" fmla="*/ 15 h 83"/>
                <a:gd name="T74" fmla="*/ 16 w 71"/>
                <a:gd name="T75" fmla="*/ 24 h 83"/>
                <a:gd name="T76" fmla="*/ 12 w 71"/>
                <a:gd name="T77" fmla="*/ 27 h 83"/>
                <a:gd name="T78" fmla="*/ 6 w 71"/>
                <a:gd name="T79" fmla="*/ 27 h 83"/>
                <a:gd name="T80" fmla="*/ 3 w 71"/>
                <a:gd name="T81" fmla="*/ 22 h 83"/>
                <a:gd name="T82" fmla="*/ 3 w 71"/>
                <a:gd name="T83" fmla="*/ 15 h 83"/>
                <a:gd name="T84" fmla="*/ 9 w 71"/>
                <a:gd name="T85" fmla="*/ 7 h 83"/>
                <a:gd name="T86" fmla="*/ 22 w 71"/>
                <a:gd name="T8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" h="83">
                  <a:moveTo>
                    <a:pt x="43" y="34"/>
                  </a:moveTo>
                  <a:lnTo>
                    <a:pt x="35" y="37"/>
                  </a:lnTo>
                  <a:lnTo>
                    <a:pt x="30" y="40"/>
                  </a:lnTo>
                  <a:lnTo>
                    <a:pt x="25" y="42"/>
                  </a:lnTo>
                  <a:lnTo>
                    <a:pt x="20" y="45"/>
                  </a:lnTo>
                  <a:lnTo>
                    <a:pt x="16" y="49"/>
                  </a:lnTo>
                  <a:lnTo>
                    <a:pt x="14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9"/>
                  </a:lnTo>
                  <a:lnTo>
                    <a:pt x="20" y="72"/>
                  </a:lnTo>
                  <a:lnTo>
                    <a:pt x="25" y="73"/>
                  </a:lnTo>
                  <a:lnTo>
                    <a:pt x="30" y="72"/>
                  </a:lnTo>
                  <a:lnTo>
                    <a:pt x="36" y="69"/>
                  </a:lnTo>
                  <a:lnTo>
                    <a:pt x="43" y="64"/>
                  </a:lnTo>
                  <a:lnTo>
                    <a:pt x="43" y="34"/>
                  </a:lnTo>
                  <a:close/>
                  <a:moveTo>
                    <a:pt x="31" y="0"/>
                  </a:moveTo>
                  <a:lnTo>
                    <a:pt x="38" y="0"/>
                  </a:lnTo>
                  <a:lnTo>
                    <a:pt x="43" y="2"/>
                  </a:lnTo>
                  <a:lnTo>
                    <a:pt x="47" y="3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7" y="15"/>
                  </a:lnTo>
                  <a:lnTo>
                    <a:pt x="57" y="21"/>
                  </a:lnTo>
                  <a:lnTo>
                    <a:pt x="57" y="27"/>
                  </a:lnTo>
                  <a:lnTo>
                    <a:pt x="57" y="54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67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7"/>
                  </a:lnTo>
                  <a:lnTo>
                    <a:pt x="71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58" y="81"/>
                  </a:lnTo>
                  <a:lnTo>
                    <a:pt x="52" y="83"/>
                  </a:lnTo>
                  <a:lnTo>
                    <a:pt x="49" y="81"/>
                  </a:lnTo>
                  <a:lnTo>
                    <a:pt x="46" y="80"/>
                  </a:lnTo>
                  <a:lnTo>
                    <a:pt x="44" y="76"/>
                  </a:lnTo>
                  <a:lnTo>
                    <a:pt x="43" y="73"/>
                  </a:lnTo>
                  <a:lnTo>
                    <a:pt x="43" y="70"/>
                  </a:lnTo>
                  <a:lnTo>
                    <a:pt x="38" y="73"/>
                  </a:lnTo>
                  <a:lnTo>
                    <a:pt x="33" y="76"/>
                  </a:lnTo>
                  <a:lnTo>
                    <a:pt x="30" y="80"/>
                  </a:lnTo>
                  <a:lnTo>
                    <a:pt x="28" y="81"/>
                  </a:lnTo>
                  <a:lnTo>
                    <a:pt x="22" y="83"/>
                  </a:lnTo>
                  <a:lnTo>
                    <a:pt x="17" y="83"/>
                  </a:lnTo>
                  <a:lnTo>
                    <a:pt x="12" y="81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6" y="46"/>
                  </a:lnTo>
                  <a:lnTo>
                    <a:pt x="14" y="42"/>
                  </a:lnTo>
                  <a:lnTo>
                    <a:pt x="25" y="35"/>
                  </a:lnTo>
                  <a:lnTo>
                    <a:pt x="43" y="29"/>
                  </a:lnTo>
                  <a:lnTo>
                    <a:pt x="43" y="26"/>
                  </a:lnTo>
                  <a:lnTo>
                    <a:pt x="43" y="19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7" y="19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9" y="7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117" name="Group 6468"/>
          <p:cNvGrpSpPr>
            <a:grpSpLocks noChangeAspect="1"/>
          </p:cNvGrpSpPr>
          <p:nvPr/>
        </p:nvGrpSpPr>
        <p:grpSpPr bwMode="auto">
          <a:xfrm>
            <a:off x="22982238" y="23492283"/>
            <a:ext cx="6449206" cy="5400000"/>
            <a:chOff x="14477" y="15318"/>
            <a:chExt cx="4063" cy="3402"/>
          </a:xfrm>
        </p:grpSpPr>
        <p:sp>
          <p:nvSpPr>
            <p:cNvPr id="6118" name="AutoShape 6467"/>
            <p:cNvSpPr>
              <a:spLocks noChangeAspect="1" noChangeArrowheads="1" noTextEdit="1"/>
            </p:cNvSpPr>
            <p:nvPr/>
          </p:nvSpPr>
          <p:spPr bwMode="auto">
            <a:xfrm>
              <a:off x="14477" y="15318"/>
              <a:ext cx="4063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6119" name="Group 6669"/>
            <p:cNvGrpSpPr>
              <a:grpSpLocks/>
            </p:cNvGrpSpPr>
            <p:nvPr/>
          </p:nvGrpSpPr>
          <p:grpSpPr bwMode="auto">
            <a:xfrm>
              <a:off x="14764" y="15360"/>
              <a:ext cx="3771" cy="3321"/>
              <a:chOff x="14764" y="15360"/>
              <a:chExt cx="3771" cy="3321"/>
            </a:xfrm>
          </p:grpSpPr>
          <p:sp>
            <p:nvSpPr>
              <p:cNvPr id="8637" name="Freeform 6470"/>
              <p:cNvSpPr>
                <a:spLocks/>
              </p:cNvSpPr>
              <p:nvPr/>
            </p:nvSpPr>
            <p:spPr bwMode="auto">
              <a:xfrm>
                <a:off x="18093" y="15921"/>
                <a:ext cx="118" cy="106"/>
              </a:xfrm>
              <a:custGeom>
                <a:avLst/>
                <a:gdLst>
                  <a:gd name="T0" fmla="*/ 0 w 118"/>
                  <a:gd name="T1" fmla="*/ 0 h 106"/>
                  <a:gd name="T2" fmla="*/ 59 w 118"/>
                  <a:gd name="T3" fmla="*/ 21 h 106"/>
                  <a:gd name="T4" fmla="*/ 118 w 118"/>
                  <a:gd name="T5" fmla="*/ 0 h 106"/>
                  <a:gd name="T6" fmla="*/ 101 w 118"/>
                  <a:gd name="T7" fmla="*/ 23 h 106"/>
                  <a:gd name="T8" fmla="*/ 85 w 118"/>
                  <a:gd name="T9" fmla="*/ 50 h 106"/>
                  <a:gd name="T10" fmla="*/ 70 w 118"/>
                  <a:gd name="T11" fmla="*/ 79 h 106"/>
                  <a:gd name="T12" fmla="*/ 59 w 118"/>
                  <a:gd name="T13" fmla="*/ 106 h 106"/>
                  <a:gd name="T14" fmla="*/ 48 w 118"/>
                  <a:gd name="T15" fmla="*/ 79 h 106"/>
                  <a:gd name="T16" fmla="*/ 33 w 118"/>
                  <a:gd name="T17" fmla="*/ 50 h 106"/>
                  <a:gd name="T18" fmla="*/ 17 w 118"/>
                  <a:gd name="T19" fmla="*/ 23 h 106"/>
                  <a:gd name="T20" fmla="*/ 0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0" y="0"/>
                    </a:moveTo>
                    <a:lnTo>
                      <a:pt x="59" y="21"/>
                    </a:lnTo>
                    <a:lnTo>
                      <a:pt x="118" y="0"/>
                    </a:lnTo>
                    <a:lnTo>
                      <a:pt x="101" y="23"/>
                    </a:lnTo>
                    <a:lnTo>
                      <a:pt x="85" y="50"/>
                    </a:lnTo>
                    <a:lnTo>
                      <a:pt x="70" y="79"/>
                    </a:lnTo>
                    <a:lnTo>
                      <a:pt x="59" y="106"/>
                    </a:lnTo>
                    <a:lnTo>
                      <a:pt x="48" y="79"/>
                    </a:lnTo>
                    <a:lnTo>
                      <a:pt x="33" y="50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38" name="Freeform 6471"/>
              <p:cNvSpPr>
                <a:spLocks/>
              </p:cNvSpPr>
              <p:nvPr/>
            </p:nvSpPr>
            <p:spPr bwMode="auto">
              <a:xfrm>
                <a:off x="18093" y="15660"/>
                <a:ext cx="118" cy="106"/>
              </a:xfrm>
              <a:custGeom>
                <a:avLst/>
                <a:gdLst>
                  <a:gd name="T0" fmla="*/ 59 w 118"/>
                  <a:gd name="T1" fmla="*/ 0 h 106"/>
                  <a:gd name="T2" fmla="*/ 70 w 118"/>
                  <a:gd name="T3" fmla="*/ 27 h 106"/>
                  <a:gd name="T4" fmla="*/ 85 w 118"/>
                  <a:gd name="T5" fmla="*/ 55 h 106"/>
                  <a:gd name="T6" fmla="*/ 101 w 118"/>
                  <a:gd name="T7" fmla="*/ 82 h 106"/>
                  <a:gd name="T8" fmla="*/ 118 w 118"/>
                  <a:gd name="T9" fmla="*/ 106 h 106"/>
                  <a:gd name="T10" fmla="*/ 59 w 118"/>
                  <a:gd name="T11" fmla="*/ 85 h 106"/>
                  <a:gd name="T12" fmla="*/ 0 w 118"/>
                  <a:gd name="T13" fmla="*/ 106 h 106"/>
                  <a:gd name="T14" fmla="*/ 17 w 118"/>
                  <a:gd name="T15" fmla="*/ 82 h 106"/>
                  <a:gd name="T16" fmla="*/ 33 w 118"/>
                  <a:gd name="T17" fmla="*/ 55 h 106"/>
                  <a:gd name="T18" fmla="*/ 48 w 118"/>
                  <a:gd name="T19" fmla="*/ 27 h 106"/>
                  <a:gd name="T20" fmla="*/ 59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59" y="0"/>
                    </a:moveTo>
                    <a:lnTo>
                      <a:pt x="70" y="27"/>
                    </a:lnTo>
                    <a:lnTo>
                      <a:pt x="85" y="55"/>
                    </a:lnTo>
                    <a:lnTo>
                      <a:pt x="101" y="82"/>
                    </a:lnTo>
                    <a:lnTo>
                      <a:pt x="118" y="106"/>
                    </a:lnTo>
                    <a:lnTo>
                      <a:pt x="59" y="85"/>
                    </a:lnTo>
                    <a:lnTo>
                      <a:pt x="0" y="106"/>
                    </a:lnTo>
                    <a:lnTo>
                      <a:pt x="17" y="82"/>
                    </a:lnTo>
                    <a:lnTo>
                      <a:pt x="33" y="55"/>
                    </a:lnTo>
                    <a:lnTo>
                      <a:pt x="48" y="2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39" name="Line 6472"/>
              <p:cNvSpPr>
                <a:spLocks noChangeShapeType="1"/>
              </p:cNvSpPr>
              <p:nvPr/>
            </p:nvSpPr>
            <p:spPr bwMode="auto">
              <a:xfrm>
                <a:off x="18152" y="15735"/>
                <a:ext cx="0" cy="2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0" name="Freeform 6473"/>
              <p:cNvSpPr>
                <a:spLocks/>
              </p:cNvSpPr>
              <p:nvPr/>
            </p:nvSpPr>
            <p:spPr bwMode="auto">
              <a:xfrm>
                <a:off x="18123" y="15937"/>
                <a:ext cx="59" cy="53"/>
              </a:xfrm>
              <a:custGeom>
                <a:avLst/>
                <a:gdLst>
                  <a:gd name="T0" fmla="*/ 0 w 59"/>
                  <a:gd name="T1" fmla="*/ 0 h 53"/>
                  <a:gd name="T2" fmla="*/ 29 w 59"/>
                  <a:gd name="T3" fmla="*/ 10 h 53"/>
                  <a:gd name="T4" fmla="*/ 59 w 59"/>
                  <a:gd name="T5" fmla="*/ 0 h 53"/>
                  <a:gd name="T6" fmla="*/ 48 w 59"/>
                  <a:gd name="T7" fmla="*/ 16 h 53"/>
                  <a:gd name="T8" fmla="*/ 37 w 59"/>
                  <a:gd name="T9" fmla="*/ 34 h 53"/>
                  <a:gd name="T10" fmla="*/ 29 w 59"/>
                  <a:gd name="T11" fmla="*/ 53 h 53"/>
                  <a:gd name="T12" fmla="*/ 21 w 59"/>
                  <a:gd name="T13" fmla="*/ 34 h 53"/>
                  <a:gd name="T14" fmla="*/ 11 w 59"/>
                  <a:gd name="T15" fmla="*/ 16 h 53"/>
                  <a:gd name="T16" fmla="*/ 0 w 59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29" y="10"/>
                    </a:lnTo>
                    <a:lnTo>
                      <a:pt x="59" y="0"/>
                    </a:lnTo>
                    <a:lnTo>
                      <a:pt x="48" y="16"/>
                    </a:lnTo>
                    <a:lnTo>
                      <a:pt x="37" y="34"/>
                    </a:lnTo>
                    <a:lnTo>
                      <a:pt x="29" y="53"/>
                    </a:lnTo>
                    <a:lnTo>
                      <a:pt x="21" y="34"/>
                    </a:lnTo>
                    <a:lnTo>
                      <a:pt x="1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1" name="Freeform 6474"/>
              <p:cNvSpPr>
                <a:spLocks/>
              </p:cNvSpPr>
              <p:nvPr/>
            </p:nvSpPr>
            <p:spPr bwMode="auto">
              <a:xfrm>
                <a:off x="18123" y="15697"/>
                <a:ext cx="59" cy="53"/>
              </a:xfrm>
              <a:custGeom>
                <a:avLst/>
                <a:gdLst>
                  <a:gd name="T0" fmla="*/ 29 w 59"/>
                  <a:gd name="T1" fmla="*/ 0 h 53"/>
                  <a:gd name="T2" fmla="*/ 37 w 59"/>
                  <a:gd name="T3" fmla="*/ 18 h 53"/>
                  <a:gd name="T4" fmla="*/ 48 w 59"/>
                  <a:gd name="T5" fmla="*/ 37 h 53"/>
                  <a:gd name="T6" fmla="*/ 59 w 59"/>
                  <a:gd name="T7" fmla="*/ 53 h 53"/>
                  <a:gd name="T8" fmla="*/ 29 w 59"/>
                  <a:gd name="T9" fmla="*/ 43 h 53"/>
                  <a:gd name="T10" fmla="*/ 0 w 59"/>
                  <a:gd name="T11" fmla="*/ 53 h 53"/>
                  <a:gd name="T12" fmla="*/ 11 w 59"/>
                  <a:gd name="T13" fmla="*/ 37 h 53"/>
                  <a:gd name="T14" fmla="*/ 21 w 59"/>
                  <a:gd name="T15" fmla="*/ 18 h 53"/>
                  <a:gd name="T16" fmla="*/ 29 w 59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3">
                    <a:moveTo>
                      <a:pt x="29" y="0"/>
                    </a:moveTo>
                    <a:lnTo>
                      <a:pt x="37" y="18"/>
                    </a:lnTo>
                    <a:lnTo>
                      <a:pt x="48" y="37"/>
                    </a:lnTo>
                    <a:lnTo>
                      <a:pt x="59" y="53"/>
                    </a:lnTo>
                    <a:lnTo>
                      <a:pt x="29" y="43"/>
                    </a:lnTo>
                    <a:lnTo>
                      <a:pt x="0" y="53"/>
                    </a:lnTo>
                    <a:lnTo>
                      <a:pt x="11" y="37"/>
                    </a:lnTo>
                    <a:lnTo>
                      <a:pt x="21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2" name="Freeform 6475"/>
              <p:cNvSpPr>
                <a:spLocks/>
              </p:cNvSpPr>
              <p:nvPr/>
            </p:nvSpPr>
            <p:spPr bwMode="auto">
              <a:xfrm>
                <a:off x="18093" y="16649"/>
                <a:ext cx="118" cy="106"/>
              </a:xfrm>
              <a:custGeom>
                <a:avLst/>
                <a:gdLst>
                  <a:gd name="T0" fmla="*/ 0 w 118"/>
                  <a:gd name="T1" fmla="*/ 0 h 106"/>
                  <a:gd name="T2" fmla="*/ 59 w 118"/>
                  <a:gd name="T3" fmla="*/ 21 h 106"/>
                  <a:gd name="T4" fmla="*/ 118 w 118"/>
                  <a:gd name="T5" fmla="*/ 0 h 106"/>
                  <a:gd name="T6" fmla="*/ 101 w 118"/>
                  <a:gd name="T7" fmla="*/ 24 h 106"/>
                  <a:gd name="T8" fmla="*/ 85 w 118"/>
                  <a:gd name="T9" fmla="*/ 51 h 106"/>
                  <a:gd name="T10" fmla="*/ 70 w 118"/>
                  <a:gd name="T11" fmla="*/ 79 h 106"/>
                  <a:gd name="T12" fmla="*/ 59 w 118"/>
                  <a:gd name="T13" fmla="*/ 106 h 106"/>
                  <a:gd name="T14" fmla="*/ 48 w 118"/>
                  <a:gd name="T15" fmla="*/ 79 h 106"/>
                  <a:gd name="T16" fmla="*/ 33 w 118"/>
                  <a:gd name="T17" fmla="*/ 51 h 106"/>
                  <a:gd name="T18" fmla="*/ 17 w 118"/>
                  <a:gd name="T19" fmla="*/ 24 h 106"/>
                  <a:gd name="T20" fmla="*/ 0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0" y="0"/>
                    </a:moveTo>
                    <a:lnTo>
                      <a:pt x="59" y="21"/>
                    </a:lnTo>
                    <a:lnTo>
                      <a:pt x="118" y="0"/>
                    </a:lnTo>
                    <a:lnTo>
                      <a:pt x="101" y="24"/>
                    </a:lnTo>
                    <a:lnTo>
                      <a:pt x="85" y="51"/>
                    </a:lnTo>
                    <a:lnTo>
                      <a:pt x="70" y="79"/>
                    </a:lnTo>
                    <a:lnTo>
                      <a:pt x="59" y="106"/>
                    </a:lnTo>
                    <a:lnTo>
                      <a:pt x="48" y="79"/>
                    </a:lnTo>
                    <a:lnTo>
                      <a:pt x="33" y="51"/>
                    </a:lnTo>
                    <a:lnTo>
                      <a:pt x="1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3" name="Freeform 6476"/>
              <p:cNvSpPr>
                <a:spLocks/>
              </p:cNvSpPr>
              <p:nvPr/>
            </p:nvSpPr>
            <p:spPr bwMode="auto">
              <a:xfrm>
                <a:off x="18093" y="16046"/>
                <a:ext cx="118" cy="106"/>
              </a:xfrm>
              <a:custGeom>
                <a:avLst/>
                <a:gdLst>
                  <a:gd name="T0" fmla="*/ 59 w 118"/>
                  <a:gd name="T1" fmla="*/ 0 h 106"/>
                  <a:gd name="T2" fmla="*/ 70 w 118"/>
                  <a:gd name="T3" fmla="*/ 29 h 106"/>
                  <a:gd name="T4" fmla="*/ 85 w 118"/>
                  <a:gd name="T5" fmla="*/ 57 h 106"/>
                  <a:gd name="T6" fmla="*/ 101 w 118"/>
                  <a:gd name="T7" fmla="*/ 84 h 106"/>
                  <a:gd name="T8" fmla="*/ 118 w 118"/>
                  <a:gd name="T9" fmla="*/ 106 h 106"/>
                  <a:gd name="T10" fmla="*/ 59 w 118"/>
                  <a:gd name="T11" fmla="*/ 85 h 106"/>
                  <a:gd name="T12" fmla="*/ 0 w 118"/>
                  <a:gd name="T13" fmla="*/ 106 h 106"/>
                  <a:gd name="T14" fmla="*/ 17 w 118"/>
                  <a:gd name="T15" fmla="*/ 84 h 106"/>
                  <a:gd name="T16" fmla="*/ 33 w 118"/>
                  <a:gd name="T17" fmla="*/ 57 h 106"/>
                  <a:gd name="T18" fmla="*/ 48 w 118"/>
                  <a:gd name="T19" fmla="*/ 29 h 106"/>
                  <a:gd name="T20" fmla="*/ 59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59" y="0"/>
                    </a:moveTo>
                    <a:lnTo>
                      <a:pt x="70" y="29"/>
                    </a:lnTo>
                    <a:lnTo>
                      <a:pt x="85" y="57"/>
                    </a:lnTo>
                    <a:lnTo>
                      <a:pt x="101" y="84"/>
                    </a:lnTo>
                    <a:lnTo>
                      <a:pt x="118" y="106"/>
                    </a:lnTo>
                    <a:lnTo>
                      <a:pt x="59" y="85"/>
                    </a:lnTo>
                    <a:lnTo>
                      <a:pt x="0" y="106"/>
                    </a:lnTo>
                    <a:lnTo>
                      <a:pt x="17" y="84"/>
                    </a:lnTo>
                    <a:lnTo>
                      <a:pt x="33" y="57"/>
                    </a:lnTo>
                    <a:lnTo>
                      <a:pt x="48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4" name="Line 6477"/>
              <p:cNvSpPr>
                <a:spLocks noChangeShapeType="1"/>
              </p:cNvSpPr>
              <p:nvPr/>
            </p:nvSpPr>
            <p:spPr bwMode="auto">
              <a:xfrm>
                <a:off x="18152" y="16121"/>
                <a:ext cx="0" cy="5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5" name="Freeform 6478"/>
              <p:cNvSpPr>
                <a:spLocks/>
              </p:cNvSpPr>
              <p:nvPr/>
            </p:nvSpPr>
            <p:spPr bwMode="auto">
              <a:xfrm>
                <a:off x="18123" y="16665"/>
                <a:ext cx="59" cy="53"/>
              </a:xfrm>
              <a:custGeom>
                <a:avLst/>
                <a:gdLst>
                  <a:gd name="T0" fmla="*/ 0 w 59"/>
                  <a:gd name="T1" fmla="*/ 0 h 53"/>
                  <a:gd name="T2" fmla="*/ 29 w 59"/>
                  <a:gd name="T3" fmla="*/ 10 h 53"/>
                  <a:gd name="T4" fmla="*/ 59 w 59"/>
                  <a:gd name="T5" fmla="*/ 0 h 53"/>
                  <a:gd name="T6" fmla="*/ 48 w 59"/>
                  <a:gd name="T7" fmla="*/ 16 h 53"/>
                  <a:gd name="T8" fmla="*/ 37 w 59"/>
                  <a:gd name="T9" fmla="*/ 35 h 53"/>
                  <a:gd name="T10" fmla="*/ 29 w 59"/>
                  <a:gd name="T11" fmla="*/ 53 h 53"/>
                  <a:gd name="T12" fmla="*/ 21 w 59"/>
                  <a:gd name="T13" fmla="*/ 35 h 53"/>
                  <a:gd name="T14" fmla="*/ 11 w 59"/>
                  <a:gd name="T15" fmla="*/ 16 h 53"/>
                  <a:gd name="T16" fmla="*/ 0 w 59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29" y="10"/>
                    </a:lnTo>
                    <a:lnTo>
                      <a:pt x="59" y="0"/>
                    </a:lnTo>
                    <a:lnTo>
                      <a:pt x="48" y="16"/>
                    </a:lnTo>
                    <a:lnTo>
                      <a:pt x="37" y="35"/>
                    </a:lnTo>
                    <a:lnTo>
                      <a:pt x="29" y="53"/>
                    </a:lnTo>
                    <a:lnTo>
                      <a:pt x="21" y="35"/>
                    </a:lnTo>
                    <a:lnTo>
                      <a:pt x="1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6" name="Freeform 6479"/>
              <p:cNvSpPr>
                <a:spLocks/>
              </p:cNvSpPr>
              <p:nvPr/>
            </p:nvSpPr>
            <p:spPr bwMode="auto">
              <a:xfrm>
                <a:off x="18123" y="16085"/>
                <a:ext cx="59" cy="52"/>
              </a:xfrm>
              <a:custGeom>
                <a:avLst/>
                <a:gdLst>
                  <a:gd name="T0" fmla="*/ 29 w 59"/>
                  <a:gd name="T1" fmla="*/ 0 h 52"/>
                  <a:gd name="T2" fmla="*/ 37 w 59"/>
                  <a:gd name="T3" fmla="*/ 18 h 52"/>
                  <a:gd name="T4" fmla="*/ 48 w 59"/>
                  <a:gd name="T5" fmla="*/ 36 h 52"/>
                  <a:gd name="T6" fmla="*/ 59 w 59"/>
                  <a:gd name="T7" fmla="*/ 52 h 52"/>
                  <a:gd name="T8" fmla="*/ 29 w 59"/>
                  <a:gd name="T9" fmla="*/ 41 h 52"/>
                  <a:gd name="T10" fmla="*/ 0 w 59"/>
                  <a:gd name="T11" fmla="*/ 52 h 52"/>
                  <a:gd name="T12" fmla="*/ 11 w 59"/>
                  <a:gd name="T13" fmla="*/ 36 h 52"/>
                  <a:gd name="T14" fmla="*/ 21 w 59"/>
                  <a:gd name="T15" fmla="*/ 18 h 52"/>
                  <a:gd name="T16" fmla="*/ 29 w 59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2">
                    <a:moveTo>
                      <a:pt x="29" y="0"/>
                    </a:moveTo>
                    <a:lnTo>
                      <a:pt x="37" y="18"/>
                    </a:lnTo>
                    <a:lnTo>
                      <a:pt x="48" y="36"/>
                    </a:lnTo>
                    <a:lnTo>
                      <a:pt x="59" y="52"/>
                    </a:lnTo>
                    <a:lnTo>
                      <a:pt x="29" y="41"/>
                    </a:lnTo>
                    <a:lnTo>
                      <a:pt x="0" y="52"/>
                    </a:lnTo>
                    <a:lnTo>
                      <a:pt x="11" y="36"/>
                    </a:lnTo>
                    <a:lnTo>
                      <a:pt x="21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7" name="Freeform 6480"/>
              <p:cNvSpPr>
                <a:spLocks/>
              </p:cNvSpPr>
              <p:nvPr/>
            </p:nvSpPr>
            <p:spPr bwMode="auto">
              <a:xfrm>
                <a:off x="18093" y="17101"/>
                <a:ext cx="118" cy="106"/>
              </a:xfrm>
              <a:custGeom>
                <a:avLst/>
                <a:gdLst>
                  <a:gd name="T0" fmla="*/ 0 w 118"/>
                  <a:gd name="T1" fmla="*/ 0 h 106"/>
                  <a:gd name="T2" fmla="*/ 59 w 118"/>
                  <a:gd name="T3" fmla="*/ 21 h 106"/>
                  <a:gd name="T4" fmla="*/ 118 w 118"/>
                  <a:gd name="T5" fmla="*/ 0 h 106"/>
                  <a:gd name="T6" fmla="*/ 101 w 118"/>
                  <a:gd name="T7" fmla="*/ 22 h 106"/>
                  <a:gd name="T8" fmla="*/ 85 w 118"/>
                  <a:gd name="T9" fmla="*/ 49 h 106"/>
                  <a:gd name="T10" fmla="*/ 70 w 118"/>
                  <a:gd name="T11" fmla="*/ 77 h 106"/>
                  <a:gd name="T12" fmla="*/ 59 w 118"/>
                  <a:gd name="T13" fmla="*/ 106 h 106"/>
                  <a:gd name="T14" fmla="*/ 48 w 118"/>
                  <a:gd name="T15" fmla="*/ 77 h 106"/>
                  <a:gd name="T16" fmla="*/ 33 w 118"/>
                  <a:gd name="T17" fmla="*/ 49 h 106"/>
                  <a:gd name="T18" fmla="*/ 17 w 118"/>
                  <a:gd name="T19" fmla="*/ 22 h 106"/>
                  <a:gd name="T20" fmla="*/ 0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0" y="0"/>
                    </a:moveTo>
                    <a:lnTo>
                      <a:pt x="59" y="21"/>
                    </a:lnTo>
                    <a:lnTo>
                      <a:pt x="118" y="0"/>
                    </a:lnTo>
                    <a:lnTo>
                      <a:pt x="101" y="22"/>
                    </a:lnTo>
                    <a:lnTo>
                      <a:pt x="85" y="49"/>
                    </a:lnTo>
                    <a:lnTo>
                      <a:pt x="70" y="77"/>
                    </a:lnTo>
                    <a:lnTo>
                      <a:pt x="59" y="106"/>
                    </a:lnTo>
                    <a:lnTo>
                      <a:pt x="48" y="77"/>
                    </a:lnTo>
                    <a:lnTo>
                      <a:pt x="33" y="49"/>
                    </a:lnTo>
                    <a:lnTo>
                      <a:pt x="17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8" name="Freeform 6481"/>
              <p:cNvSpPr>
                <a:spLocks/>
              </p:cNvSpPr>
              <p:nvPr/>
            </p:nvSpPr>
            <p:spPr bwMode="auto">
              <a:xfrm>
                <a:off x="18093" y="16738"/>
                <a:ext cx="118" cy="106"/>
              </a:xfrm>
              <a:custGeom>
                <a:avLst/>
                <a:gdLst>
                  <a:gd name="T0" fmla="*/ 59 w 118"/>
                  <a:gd name="T1" fmla="*/ 0 h 106"/>
                  <a:gd name="T2" fmla="*/ 70 w 118"/>
                  <a:gd name="T3" fmla="*/ 27 h 106"/>
                  <a:gd name="T4" fmla="*/ 85 w 118"/>
                  <a:gd name="T5" fmla="*/ 56 h 106"/>
                  <a:gd name="T6" fmla="*/ 101 w 118"/>
                  <a:gd name="T7" fmla="*/ 84 h 106"/>
                  <a:gd name="T8" fmla="*/ 118 w 118"/>
                  <a:gd name="T9" fmla="*/ 106 h 106"/>
                  <a:gd name="T10" fmla="*/ 59 w 118"/>
                  <a:gd name="T11" fmla="*/ 85 h 106"/>
                  <a:gd name="T12" fmla="*/ 0 w 118"/>
                  <a:gd name="T13" fmla="*/ 106 h 106"/>
                  <a:gd name="T14" fmla="*/ 17 w 118"/>
                  <a:gd name="T15" fmla="*/ 84 h 106"/>
                  <a:gd name="T16" fmla="*/ 33 w 118"/>
                  <a:gd name="T17" fmla="*/ 56 h 106"/>
                  <a:gd name="T18" fmla="*/ 48 w 118"/>
                  <a:gd name="T19" fmla="*/ 27 h 106"/>
                  <a:gd name="T20" fmla="*/ 59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59" y="0"/>
                    </a:moveTo>
                    <a:lnTo>
                      <a:pt x="70" y="27"/>
                    </a:lnTo>
                    <a:lnTo>
                      <a:pt x="85" y="56"/>
                    </a:lnTo>
                    <a:lnTo>
                      <a:pt x="101" y="84"/>
                    </a:lnTo>
                    <a:lnTo>
                      <a:pt x="118" y="106"/>
                    </a:lnTo>
                    <a:lnTo>
                      <a:pt x="59" y="85"/>
                    </a:lnTo>
                    <a:lnTo>
                      <a:pt x="0" y="106"/>
                    </a:lnTo>
                    <a:lnTo>
                      <a:pt x="17" y="84"/>
                    </a:lnTo>
                    <a:lnTo>
                      <a:pt x="33" y="56"/>
                    </a:lnTo>
                    <a:lnTo>
                      <a:pt x="48" y="2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49" name="Line 6482"/>
              <p:cNvSpPr>
                <a:spLocks noChangeShapeType="1"/>
              </p:cNvSpPr>
              <p:nvPr/>
            </p:nvSpPr>
            <p:spPr bwMode="auto">
              <a:xfrm>
                <a:off x="18152" y="16813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0" name="Freeform 6483"/>
              <p:cNvSpPr>
                <a:spLocks/>
              </p:cNvSpPr>
              <p:nvPr/>
            </p:nvSpPr>
            <p:spPr bwMode="auto">
              <a:xfrm>
                <a:off x="18123" y="17116"/>
                <a:ext cx="59" cy="52"/>
              </a:xfrm>
              <a:custGeom>
                <a:avLst/>
                <a:gdLst>
                  <a:gd name="T0" fmla="*/ 0 w 59"/>
                  <a:gd name="T1" fmla="*/ 0 h 52"/>
                  <a:gd name="T2" fmla="*/ 29 w 59"/>
                  <a:gd name="T3" fmla="*/ 11 h 52"/>
                  <a:gd name="T4" fmla="*/ 59 w 59"/>
                  <a:gd name="T5" fmla="*/ 0 h 52"/>
                  <a:gd name="T6" fmla="*/ 48 w 59"/>
                  <a:gd name="T7" fmla="*/ 16 h 52"/>
                  <a:gd name="T8" fmla="*/ 37 w 59"/>
                  <a:gd name="T9" fmla="*/ 34 h 52"/>
                  <a:gd name="T10" fmla="*/ 29 w 59"/>
                  <a:gd name="T11" fmla="*/ 52 h 52"/>
                  <a:gd name="T12" fmla="*/ 21 w 59"/>
                  <a:gd name="T13" fmla="*/ 34 h 52"/>
                  <a:gd name="T14" fmla="*/ 11 w 59"/>
                  <a:gd name="T15" fmla="*/ 16 h 52"/>
                  <a:gd name="T16" fmla="*/ 0 w 59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2">
                    <a:moveTo>
                      <a:pt x="0" y="0"/>
                    </a:moveTo>
                    <a:lnTo>
                      <a:pt x="29" y="11"/>
                    </a:lnTo>
                    <a:lnTo>
                      <a:pt x="59" y="0"/>
                    </a:lnTo>
                    <a:lnTo>
                      <a:pt x="48" y="16"/>
                    </a:lnTo>
                    <a:lnTo>
                      <a:pt x="37" y="34"/>
                    </a:lnTo>
                    <a:lnTo>
                      <a:pt x="29" y="52"/>
                    </a:lnTo>
                    <a:lnTo>
                      <a:pt x="21" y="34"/>
                    </a:lnTo>
                    <a:lnTo>
                      <a:pt x="1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1" name="Freeform 6484"/>
              <p:cNvSpPr>
                <a:spLocks/>
              </p:cNvSpPr>
              <p:nvPr/>
            </p:nvSpPr>
            <p:spPr bwMode="auto">
              <a:xfrm>
                <a:off x="18123" y="16775"/>
                <a:ext cx="59" cy="54"/>
              </a:xfrm>
              <a:custGeom>
                <a:avLst/>
                <a:gdLst>
                  <a:gd name="T0" fmla="*/ 29 w 59"/>
                  <a:gd name="T1" fmla="*/ 0 h 54"/>
                  <a:gd name="T2" fmla="*/ 37 w 59"/>
                  <a:gd name="T3" fmla="*/ 19 h 54"/>
                  <a:gd name="T4" fmla="*/ 48 w 59"/>
                  <a:gd name="T5" fmla="*/ 38 h 54"/>
                  <a:gd name="T6" fmla="*/ 59 w 59"/>
                  <a:gd name="T7" fmla="*/ 54 h 54"/>
                  <a:gd name="T8" fmla="*/ 29 w 59"/>
                  <a:gd name="T9" fmla="*/ 43 h 54"/>
                  <a:gd name="T10" fmla="*/ 0 w 59"/>
                  <a:gd name="T11" fmla="*/ 54 h 54"/>
                  <a:gd name="T12" fmla="*/ 11 w 59"/>
                  <a:gd name="T13" fmla="*/ 38 h 54"/>
                  <a:gd name="T14" fmla="*/ 21 w 59"/>
                  <a:gd name="T15" fmla="*/ 19 h 54"/>
                  <a:gd name="T16" fmla="*/ 29 w 5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4">
                    <a:moveTo>
                      <a:pt x="29" y="0"/>
                    </a:moveTo>
                    <a:lnTo>
                      <a:pt x="37" y="19"/>
                    </a:lnTo>
                    <a:lnTo>
                      <a:pt x="48" y="38"/>
                    </a:lnTo>
                    <a:lnTo>
                      <a:pt x="59" y="54"/>
                    </a:lnTo>
                    <a:lnTo>
                      <a:pt x="29" y="43"/>
                    </a:lnTo>
                    <a:lnTo>
                      <a:pt x="0" y="54"/>
                    </a:lnTo>
                    <a:lnTo>
                      <a:pt x="11" y="38"/>
                    </a:lnTo>
                    <a:lnTo>
                      <a:pt x="21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2" name="Freeform 6485"/>
              <p:cNvSpPr>
                <a:spLocks/>
              </p:cNvSpPr>
              <p:nvPr/>
            </p:nvSpPr>
            <p:spPr bwMode="auto">
              <a:xfrm>
                <a:off x="18093" y="17321"/>
                <a:ext cx="118" cy="106"/>
              </a:xfrm>
              <a:custGeom>
                <a:avLst/>
                <a:gdLst>
                  <a:gd name="T0" fmla="*/ 0 w 118"/>
                  <a:gd name="T1" fmla="*/ 0 h 106"/>
                  <a:gd name="T2" fmla="*/ 59 w 118"/>
                  <a:gd name="T3" fmla="*/ 21 h 106"/>
                  <a:gd name="T4" fmla="*/ 118 w 118"/>
                  <a:gd name="T5" fmla="*/ 0 h 106"/>
                  <a:gd name="T6" fmla="*/ 101 w 118"/>
                  <a:gd name="T7" fmla="*/ 23 h 106"/>
                  <a:gd name="T8" fmla="*/ 85 w 118"/>
                  <a:gd name="T9" fmla="*/ 49 h 106"/>
                  <a:gd name="T10" fmla="*/ 70 w 118"/>
                  <a:gd name="T11" fmla="*/ 79 h 106"/>
                  <a:gd name="T12" fmla="*/ 59 w 118"/>
                  <a:gd name="T13" fmla="*/ 106 h 106"/>
                  <a:gd name="T14" fmla="*/ 48 w 118"/>
                  <a:gd name="T15" fmla="*/ 79 h 106"/>
                  <a:gd name="T16" fmla="*/ 33 w 118"/>
                  <a:gd name="T17" fmla="*/ 49 h 106"/>
                  <a:gd name="T18" fmla="*/ 17 w 118"/>
                  <a:gd name="T19" fmla="*/ 23 h 106"/>
                  <a:gd name="T20" fmla="*/ 0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0" y="0"/>
                    </a:moveTo>
                    <a:lnTo>
                      <a:pt x="59" y="21"/>
                    </a:lnTo>
                    <a:lnTo>
                      <a:pt x="118" y="0"/>
                    </a:lnTo>
                    <a:lnTo>
                      <a:pt x="101" y="23"/>
                    </a:lnTo>
                    <a:lnTo>
                      <a:pt x="85" y="49"/>
                    </a:lnTo>
                    <a:lnTo>
                      <a:pt x="70" y="79"/>
                    </a:lnTo>
                    <a:lnTo>
                      <a:pt x="59" y="106"/>
                    </a:lnTo>
                    <a:lnTo>
                      <a:pt x="48" y="79"/>
                    </a:lnTo>
                    <a:lnTo>
                      <a:pt x="33" y="49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3" name="Freeform 6486"/>
              <p:cNvSpPr>
                <a:spLocks/>
              </p:cNvSpPr>
              <p:nvPr/>
            </p:nvSpPr>
            <p:spPr bwMode="auto">
              <a:xfrm>
                <a:off x="18093" y="17177"/>
                <a:ext cx="118" cy="106"/>
              </a:xfrm>
              <a:custGeom>
                <a:avLst/>
                <a:gdLst>
                  <a:gd name="T0" fmla="*/ 59 w 118"/>
                  <a:gd name="T1" fmla="*/ 0 h 106"/>
                  <a:gd name="T2" fmla="*/ 70 w 118"/>
                  <a:gd name="T3" fmla="*/ 27 h 106"/>
                  <a:gd name="T4" fmla="*/ 85 w 118"/>
                  <a:gd name="T5" fmla="*/ 55 h 106"/>
                  <a:gd name="T6" fmla="*/ 101 w 118"/>
                  <a:gd name="T7" fmla="*/ 83 h 106"/>
                  <a:gd name="T8" fmla="*/ 118 w 118"/>
                  <a:gd name="T9" fmla="*/ 106 h 106"/>
                  <a:gd name="T10" fmla="*/ 59 w 118"/>
                  <a:gd name="T11" fmla="*/ 84 h 106"/>
                  <a:gd name="T12" fmla="*/ 0 w 118"/>
                  <a:gd name="T13" fmla="*/ 106 h 106"/>
                  <a:gd name="T14" fmla="*/ 17 w 118"/>
                  <a:gd name="T15" fmla="*/ 83 h 106"/>
                  <a:gd name="T16" fmla="*/ 33 w 118"/>
                  <a:gd name="T17" fmla="*/ 55 h 106"/>
                  <a:gd name="T18" fmla="*/ 48 w 118"/>
                  <a:gd name="T19" fmla="*/ 27 h 106"/>
                  <a:gd name="T20" fmla="*/ 59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59" y="0"/>
                    </a:moveTo>
                    <a:lnTo>
                      <a:pt x="70" y="27"/>
                    </a:lnTo>
                    <a:lnTo>
                      <a:pt x="85" y="55"/>
                    </a:lnTo>
                    <a:lnTo>
                      <a:pt x="101" y="83"/>
                    </a:lnTo>
                    <a:lnTo>
                      <a:pt x="118" y="106"/>
                    </a:lnTo>
                    <a:lnTo>
                      <a:pt x="59" y="84"/>
                    </a:lnTo>
                    <a:lnTo>
                      <a:pt x="0" y="106"/>
                    </a:lnTo>
                    <a:lnTo>
                      <a:pt x="17" y="83"/>
                    </a:lnTo>
                    <a:lnTo>
                      <a:pt x="33" y="55"/>
                    </a:lnTo>
                    <a:lnTo>
                      <a:pt x="48" y="2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4" name="Line 6487"/>
              <p:cNvSpPr>
                <a:spLocks noChangeShapeType="1"/>
              </p:cNvSpPr>
              <p:nvPr/>
            </p:nvSpPr>
            <p:spPr bwMode="auto">
              <a:xfrm>
                <a:off x="18152" y="17251"/>
                <a:ext cx="0" cy="1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5" name="Freeform 6488"/>
              <p:cNvSpPr>
                <a:spLocks/>
              </p:cNvSpPr>
              <p:nvPr/>
            </p:nvSpPr>
            <p:spPr bwMode="auto">
              <a:xfrm>
                <a:off x="18123" y="17336"/>
                <a:ext cx="59" cy="54"/>
              </a:xfrm>
              <a:custGeom>
                <a:avLst/>
                <a:gdLst>
                  <a:gd name="T0" fmla="*/ 0 w 59"/>
                  <a:gd name="T1" fmla="*/ 0 h 54"/>
                  <a:gd name="T2" fmla="*/ 29 w 59"/>
                  <a:gd name="T3" fmla="*/ 11 h 54"/>
                  <a:gd name="T4" fmla="*/ 59 w 59"/>
                  <a:gd name="T5" fmla="*/ 0 h 54"/>
                  <a:gd name="T6" fmla="*/ 48 w 59"/>
                  <a:gd name="T7" fmla="*/ 16 h 54"/>
                  <a:gd name="T8" fmla="*/ 37 w 59"/>
                  <a:gd name="T9" fmla="*/ 36 h 54"/>
                  <a:gd name="T10" fmla="*/ 29 w 59"/>
                  <a:gd name="T11" fmla="*/ 54 h 54"/>
                  <a:gd name="T12" fmla="*/ 21 w 59"/>
                  <a:gd name="T13" fmla="*/ 36 h 54"/>
                  <a:gd name="T14" fmla="*/ 11 w 59"/>
                  <a:gd name="T15" fmla="*/ 16 h 54"/>
                  <a:gd name="T16" fmla="*/ 0 w 5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4">
                    <a:moveTo>
                      <a:pt x="0" y="0"/>
                    </a:moveTo>
                    <a:lnTo>
                      <a:pt x="29" y="11"/>
                    </a:lnTo>
                    <a:lnTo>
                      <a:pt x="59" y="0"/>
                    </a:lnTo>
                    <a:lnTo>
                      <a:pt x="48" y="16"/>
                    </a:lnTo>
                    <a:lnTo>
                      <a:pt x="37" y="36"/>
                    </a:lnTo>
                    <a:lnTo>
                      <a:pt x="29" y="54"/>
                    </a:lnTo>
                    <a:lnTo>
                      <a:pt x="21" y="36"/>
                    </a:lnTo>
                    <a:lnTo>
                      <a:pt x="1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6" name="Freeform 6489"/>
              <p:cNvSpPr>
                <a:spLocks/>
              </p:cNvSpPr>
              <p:nvPr/>
            </p:nvSpPr>
            <p:spPr bwMode="auto">
              <a:xfrm>
                <a:off x="18123" y="17214"/>
                <a:ext cx="59" cy="53"/>
              </a:xfrm>
              <a:custGeom>
                <a:avLst/>
                <a:gdLst>
                  <a:gd name="T0" fmla="*/ 29 w 59"/>
                  <a:gd name="T1" fmla="*/ 0 h 53"/>
                  <a:gd name="T2" fmla="*/ 37 w 59"/>
                  <a:gd name="T3" fmla="*/ 18 h 53"/>
                  <a:gd name="T4" fmla="*/ 48 w 59"/>
                  <a:gd name="T5" fmla="*/ 37 h 53"/>
                  <a:gd name="T6" fmla="*/ 59 w 59"/>
                  <a:gd name="T7" fmla="*/ 53 h 53"/>
                  <a:gd name="T8" fmla="*/ 29 w 59"/>
                  <a:gd name="T9" fmla="*/ 42 h 53"/>
                  <a:gd name="T10" fmla="*/ 0 w 59"/>
                  <a:gd name="T11" fmla="*/ 53 h 53"/>
                  <a:gd name="T12" fmla="*/ 11 w 59"/>
                  <a:gd name="T13" fmla="*/ 37 h 53"/>
                  <a:gd name="T14" fmla="*/ 21 w 59"/>
                  <a:gd name="T15" fmla="*/ 18 h 53"/>
                  <a:gd name="T16" fmla="*/ 29 w 59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3">
                    <a:moveTo>
                      <a:pt x="29" y="0"/>
                    </a:moveTo>
                    <a:lnTo>
                      <a:pt x="37" y="18"/>
                    </a:lnTo>
                    <a:lnTo>
                      <a:pt x="48" y="37"/>
                    </a:lnTo>
                    <a:lnTo>
                      <a:pt x="59" y="53"/>
                    </a:lnTo>
                    <a:lnTo>
                      <a:pt x="29" y="42"/>
                    </a:lnTo>
                    <a:lnTo>
                      <a:pt x="0" y="53"/>
                    </a:lnTo>
                    <a:lnTo>
                      <a:pt x="11" y="37"/>
                    </a:lnTo>
                    <a:lnTo>
                      <a:pt x="21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7" name="Freeform 6490"/>
              <p:cNvSpPr>
                <a:spLocks/>
              </p:cNvSpPr>
              <p:nvPr/>
            </p:nvSpPr>
            <p:spPr bwMode="auto">
              <a:xfrm>
                <a:off x="18093" y="17790"/>
                <a:ext cx="118" cy="107"/>
              </a:xfrm>
              <a:custGeom>
                <a:avLst/>
                <a:gdLst>
                  <a:gd name="T0" fmla="*/ 0 w 118"/>
                  <a:gd name="T1" fmla="*/ 0 h 107"/>
                  <a:gd name="T2" fmla="*/ 59 w 118"/>
                  <a:gd name="T3" fmla="*/ 22 h 107"/>
                  <a:gd name="T4" fmla="*/ 118 w 118"/>
                  <a:gd name="T5" fmla="*/ 0 h 107"/>
                  <a:gd name="T6" fmla="*/ 101 w 118"/>
                  <a:gd name="T7" fmla="*/ 23 h 107"/>
                  <a:gd name="T8" fmla="*/ 85 w 118"/>
                  <a:gd name="T9" fmla="*/ 50 h 107"/>
                  <a:gd name="T10" fmla="*/ 70 w 118"/>
                  <a:gd name="T11" fmla="*/ 79 h 107"/>
                  <a:gd name="T12" fmla="*/ 59 w 118"/>
                  <a:gd name="T13" fmla="*/ 107 h 107"/>
                  <a:gd name="T14" fmla="*/ 48 w 118"/>
                  <a:gd name="T15" fmla="*/ 79 h 107"/>
                  <a:gd name="T16" fmla="*/ 33 w 118"/>
                  <a:gd name="T17" fmla="*/ 50 h 107"/>
                  <a:gd name="T18" fmla="*/ 17 w 118"/>
                  <a:gd name="T19" fmla="*/ 23 h 107"/>
                  <a:gd name="T20" fmla="*/ 0 w 118"/>
                  <a:gd name="T2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7">
                    <a:moveTo>
                      <a:pt x="0" y="0"/>
                    </a:moveTo>
                    <a:lnTo>
                      <a:pt x="59" y="22"/>
                    </a:lnTo>
                    <a:lnTo>
                      <a:pt x="118" y="0"/>
                    </a:lnTo>
                    <a:lnTo>
                      <a:pt x="101" y="23"/>
                    </a:lnTo>
                    <a:lnTo>
                      <a:pt x="85" y="50"/>
                    </a:lnTo>
                    <a:lnTo>
                      <a:pt x="70" y="79"/>
                    </a:lnTo>
                    <a:lnTo>
                      <a:pt x="59" y="107"/>
                    </a:lnTo>
                    <a:lnTo>
                      <a:pt x="48" y="79"/>
                    </a:lnTo>
                    <a:lnTo>
                      <a:pt x="33" y="50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8" name="Freeform 6491"/>
              <p:cNvSpPr>
                <a:spLocks/>
              </p:cNvSpPr>
              <p:nvPr/>
            </p:nvSpPr>
            <p:spPr bwMode="auto">
              <a:xfrm>
                <a:off x="18093" y="17395"/>
                <a:ext cx="118" cy="106"/>
              </a:xfrm>
              <a:custGeom>
                <a:avLst/>
                <a:gdLst>
                  <a:gd name="T0" fmla="*/ 59 w 118"/>
                  <a:gd name="T1" fmla="*/ 0 h 106"/>
                  <a:gd name="T2" fmla="*/ 70 w 118"/>
                  <a:gd name="T3" fmla="*/ 27 h 106"/>
                  <a:gd name="T4" fmla="*/ 85 w 118"/>
                  <a:gd name="T5" fmla="*/ 56 h 106"/>
                  <a:gd name="T6" fmla="*/ 101 w 118"/>
                  <a:gd name="T7" fmla="*/ 82 h 106"/>
                  <a:gd name="T8" fmla="*/ 118 w 118"/>
                  <a:gd name="T9" fmla="*/ 106 h 106"/>
                  <a:gd name="T10" fmla="*/ 59 w 118"/>
                  <a:gd name="T11" fmla="*/ 85 h 106"/>
                  <a:gd name="T12" fmla="*/ 0 w 118"/>
                  <a:gd name="T13" fmla="*/ 106 h 106"/>
                  <a:gd name="T14" fmla="*/ 17 w 118"/>
                  <a:gd name="T15" fmla="*/ 82 h 106"/>
                  <a:gd name="T16" fmla="*/ 33 w 118"/>
                  <a:gd name="T17" fmla="*/ 56 h 106"/>
                  <a:gd name="T18" fmla="*/ 48 w 118"/>
                  <a:gd name="T19" fmla="*/ 27 h 106"/>
                  <a:gd name="T20" fmla="*/ 59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59" y="0"/>
                    </a:moveTo>
                    <a:lnTo>
                      <a:pt x="70" y="27"/>
                    </a:lnTo>
                    <a:lnTo>
                      <a:pt x="85" y="56"/>
                    </a:lnTo>
                    <a:lnTo>
                      <a:pt x="101" y="82"/>
                    </a:lnTo>
                    <a:lnTo>
                      <a:pt x="118" y="106"/>
                    </a:lnTo>
                    <a:lnTo>
                      <a:pt x="59" y="85"/>
                    </a:lnTo>
                    <a:lnTo>
                      <a:pt x="0" y="106"/>
                    </a:lnTo>
                    <a:lnTo>
                      <a:pt x="17" y="82"/>
                    </a:lnTo>
                    <a:lnTo>
                      <a:pt x="33" y="56"/>
                    </a:lnTo>
                    <a:lnTo>
                      <a:pt x="48" y="2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59" name="Line 6492"/>
              <p:cNvSpPr>
                <a:spLocks noChangeShapeType="1"/>
              </p:cNvSpPr>
              <p:nvPr/>
            </p:nvSpPr>
            <p:spPr bwMode="auto">
              <a:xfrm>
                <a:off x="18152" y="17470"/>
                <a:ext cx="0" cy="3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0" name="Freeform 6493"/>
              <p:cNvSpPr>
                <a:spLocks/>
              </p:cNvSpPr>
              <p:nvPr/>
            </p:nvSpPr>
            <p:spPr bwMode="auto">
              <a:xfrm>
                <a:off x="18123" y="17806"/>
                <a:ext cx="59" cy="53"/>
              </a:xfrm>
              <a:custGeom>
                <a:avLst/>
                <a:gdLst>
                  <a:gd name="T0" fmla="*/ 0 w 59"/>
                  <a:gd name="T1" fmla="*/ 0 h 53"/>
                  <a:gd name="T2" fmla="*/ 29 w 59"/>
                  <a:gd name="T3" fmla="*/ 11 h 53"/>
                  <a:gd name="T4" fmla="*/ 59 w 59"/>
                  <a:gd name="T5" fmla="*/ 0 h 53"/>
                  <a:gd name="T6" fmla="*/ 48 w 59"/>
                  <a:gd name="T7" fmla="*/ 16 h 53"/>
                  <a:gd name="T8" fmla="*/ 37 w 59"/>
                  <a:gd name="T9" fmla="*/ 34 h 53"/>
                  <a:gd name="T10" fmla="*/ 29 w 59"/>
                  <a:gd name="T11" fmla="*/ 53 h 53"/>
                  <a:gd name="T12" fmla="*/ 21 w 59"/>
                  <a:gd name="T13" fmla="*/ 34 h 53"/>
                  <a:gd name="T14" fmla="*/ 11 w 59"/>
                  <a:gd name="T15" fmla="*/ 16 h 53"/>
                  <a:gd name="T16" fmla="*/ 0 w 59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29" y="11"/>
                    </a:lnTo>
                    <a:lnTo>
                      <a:pt x="59" y="0"/>
                    </a:lnTo>
                    <a:lnTo>
                      <a:pt x="48" y="16"/>
                    </a:lnTo>
                    <a:lnTo>
                      <a:pt x="37" y="34"/>
                    </a:lnTo>
                    <a:lnTo>
                      <a:pt x="29" y="53"/>
                    </a:lnTo>
                    <a:lnTo>
                      <a:pt x="21" y="34"/>
                    </a:lnTo>
                    <a:lnTo>
                      <a:pt x="1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1" name="Freeform 6494"/>
              <p:cNvSpPr>
                <a:spLocks/>
              </p:cNvSpPr>
              <p:nvPr/>
            </p:nvSpPr>
            <p:spPr bwMode="auto">
              <a:xfrm>
                <a:off x="18123" y="17432"/>
                <a:ext cx="59" cy="53"/>
              </a:xfrm>
              <a:custGeom>
                <a:avLst/>
                <a:gdLst>
                  <a:gd name="T0" fmla="*/ 29 w 59"/>
                  <a:gd name="T1" fmla="*/ 0 h 53"/>
                  <a:gd name="T2" fmla="*/ 37 w 59"/>
                  <a:gd name="T3" fmla="*/ 18 h 53"/>
                  <a:gd name="T4" fmla="*/ 48 w 59"/>
                  <a:gd name="T5" fmla="*/ 38 h 53"/>
                  <a:gd name="T6" fmla="*/ 59 w 59"/>
                  <a:gd name="T7" fmla="*/ 53 h 53"/>
                  <a:gd name="T8" fmla="*/ 29 w 59"/>
                  <a:gd name="T9" fmla="*/ 43 h 53"/>
                  <a:gd name="T10" fmla="*/ 0 w 59"/>
                  <a:gd name="T11" fmla="*/ 53 h 53"/>
                  <a:gd name="T12" fmla="*/ 11 w 59"/>
                  <a:gd name="T13" fmla="*/ 38 h 53"/>
                  <a:gd name="T14" fmla="*/ 21 w 59"/>
                  <a:gd name="T15" fmla="*/ 18 h 53"/>
                  <a:gd name="T16" fmla="*/ 29 w 59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3">
                    <a:moveTo>
                      <a:pt x="29" y="0"/>
                    </a:moveTo>
                    <a:lnTo>
                      <a:pt x="37" y="18"/>
                    </a:lnTo>
                    <a:lnTo>
                      <a:pt x="48" y="38"/>
                    </a:lnTo>
                    <a:lnTo>
                      <a:pt x="59" y="53"/>
                    </a:lnTo>
                    <a:lnTo>
                      <a:pt x="29" y="43"/>
                    </a:lnTo>
                    <a:lnTo>
                      <a:pt x="0" y="53"/>
                    </a:lnTo>
                    <a:lnTo>
                      <a:pt x="11" y="38"/>
                    </a:lnTo>
                    <a:lnTo>
                      <a:pt x="21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2" name="Freeform 6495"/>
              <p:cNvSpPr>
                <a:spLocks/>
              </p:cNvSpPr>
              <p:nvPr/>
            </p:nvSpPr>
            <p:spPr bwMode="auto">
              <a:xfrm>
                <a:off x="18093" y="18121"/>
                <a:ext cx="118" cy="106"/>
              </a:xfrm>
              <a:custGeom>
                <a:avLst/>
                <a:gdLst>
                  <a:gd name="T0" fmla="*/ 0 w 118"/>
                  <a:gd name="T1" fmla="*/ 0 h 106"/>
                  <a:gd name="T2" fmla="*/ 59 w 118"/>
                  <a:gd name="T3" fmla="*/ 21 h 106"/>
                  <a:gd name="T4" fmla="*/ 118 w 118"/>
                  <a:gd name="T5" fmla="*/ 0 h 106"/>
                  <a:gd name="T6" fmla="*/ 101 w 118"/>
                  <a:gd name="T7" fmla="*/ 23 h 106"/>
                  <a:gd name="T8" fmla="*/ 85 w 118"/>
                  <a:gd name="T9" fmla="*/ 49 h 106"/>
                  <a:gd name="T10" fmla="*/ 70 w 118"/>
                  <a:gd name="T11" fmla="*/ 79 h 106"/>
                  <a:gd name="T12" fmla="*/ 59 w 118"/>
                  <a:gd name="T13" fmla="*/ 106 h 106"/>
                  <a:gd name="T14" fmla="*/ 48 w 118"/>
                  <a:gd name="T15" fmla="*/ 79 h 106"/>
                  <a:gd name="T16" fmla="*/ 33 w 118"/>
                  <a:gd name="T17" fmla="*/ 49 h 106"/>
                  <a:gd name="T18" fmla="*/ 17 w 118"/>
                  <a:gd name="T19" fmla="*/ 23 h 106"/>
                  <a:gd name="T20" fmla="*/ 0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0" y="0"/>
                    </a:moveTo>
                    <a:lnTo>
                      <a:pt x="59" y="21"/>
                    </a:lnTo>
                    <a:lnTo>
                      <a:pt x="118" y="0"/>
                    </a:lnTo>
                    <a:lnTo>
                      <a:pt x="101" y="23"/>
                    </a:lnTo>
                    <a:lnTo>
                      <a:pt x="85" y="49"/>
                    </a:lnTo>
                    <a:lnTo>
                      <a:pt x="70" y="79"/>
                    </a:lnTo>
                    <a:lnTo>
                      <a:pt x="59" y="106"/>
                    </a:lnTo>
                    <a:lnTo>
                      <a:pt x="48" y="79"/>
                    </a:lnTo>
                    <a:lnTo>
                      <a:pt x="33" y="49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3" name="Freeform 6496"/>
              <p:cNvSpPr>
                <a:spLocks/>
              </p:cNvSpPr>
              <p:nvPr/>
            </p:nvSpPr>
            <p:spPr bwMode="auto">
              <a:xfrm>
                <a:off x="18093" y="17867"/>
                <a:ext cx="118" cy="106"/>
              </a:xfrm>
              <a:custGeom>
                <a:avLst/>
                <a:gdLst>
                  <a:gd name="T0" fmla="*/ 59 w 118"/>
                  <a:gd name="T1" fmla="*/ 0 h 106"/>
                  <a:gd name="T2" fmla="*/ 70 w 118"/>
                  <a:gd name="T3" fmla="*/ 27 h 106"/>
                  <a:gd name="T4" fmla="*/ 85 w 118"/>
                  <a:gd name="T5" fmla="*/ 56 h 106"/>
                  <a:gd name="T6" fmla="*/ 101 w 118"/>
                  <a:gd name="T7" fmla="*/ 83 h 106"/>
                  <a:gd name="T8" fmla="*/ 118 w 118"/>
                  <a:gd name="T9" fmla="*/ 106 h 106"/>
                  <a:gd name="T10" fmla="*/ 59 w 118"/>
                  <a:gd name="T11" fmla="*/ 85 h 106"/>
                  <a:gd name="T12" fmla="*/ 0 w 118"/>
                  <a:gd name="T13" fmla="*/ 106 h 106"/>
                  <a:gd name="T14" fmla="*/ 17 w 118"/>
                  <a:gd name="T15" fmla="*/ 83 h 106"/>
                  <a:gd name="T16" fmla="*/ 33 w 118"/>
                  <a:gd name="T17" fmla="*/ 56 h 106"/>
                  <a:gd name="T18" fmla="*/ 48 w 118"/>
                  <a:gd name="T19" fmla="*/ 27 h 106"/>
                  <a:gd name="T20" fmla="*/ 59 w 118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6">
                    <a:moveTo>
                      <a:pt x="59" y="0"/>
                    </a:moveTo>
                    <a:lnTo>
                      <a:pt x="70" y="27"/>
                    </a:lnTo>
                    <a:lnTo>
                      <a:pt x="85" y="56"/>
                    </a:lnTo>
                    <a:lnTo>
                      <a:pt x="101" y="83"/>
                    </a:lnTo>
                    <a:lnTo>
                      <a:pt x="118" y="106"/>
                    </a:lnTo>
                    <a:lnTo>
                      <a:pt x="59" y="85"/>
                    </a:lnTo>
                    <a:lnTo>
                      <a:pt x="0" y="106"/>
                    </a:lnTo>
                    <a:lnTo>
                      <a:pt x="17" y="83"/>
                    </a:lnTo>
                    <a:lnTo>
                      <a:pt x="33" y="56"/>
                    </a:lnTo>
                    <a:lnTo>
                      <a:pt x="48" y="2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4" name="Line 6497"/>
              <p:cNvSpPr>
                <a:spLocks noChangeShapeType="1"/>
              </p:cNvSpPr>
              <p:nvPr/>
            </p:nvSpPr>
            <p:spPr bwMode="auto">
              <a:xfrm>
                <a:off x="18152" y="17942"/>
                <a:ext cx="0" cy="2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5" name="Freeform 6498"/>
              <p:cNvSpPr>
                <a:spLocks/>
              </p:cNvSpPr>
              <p:nvPr/>
            </p:nvSpPr>
            <p:spPr bwMode="auto">
              <a:xfrm>
                <a:off x="18123" y="18136"/>
                <a:ext cx="59" cy="54"/>
              </a:xfrm>
              <a:custGeom>
                <a:avLst/>
                <a:gdLst>
                  <a:gd name="T0" fmla="*/ 0 w 59"/>
                  <a:gd name="T1" fmla="*/ 0 h 54"/>
                  <a:gd name="T2" fmla="*/ 29 w 59"/>
                  <a:gd name="T3" fmla="*/ 11 h 54"/>
                  <a:gd name="T4" fmla="*/ 59 w 59"/>
                  <a:gd name="T5" fmla="*/ 0 h 54"/>
                  <a:gd name="T6" fmla="*/ 48 w 59"/>
                  <a:gd name="T7" fmla="*/ 16 h 54"/>
                  <a:gd name="T8" fmla="*/ 37 w 59"/>
                  <a:gd name="T9" fmla="*/ 34 h 54"/>
                  <a:gd name="T10" fmla="*/ 29 w 59"/>
                  <a:gd name="T11" fmla="*/ 54 h 54"/>
                  <a:gd name="T12" fmla="*/ 21 w 59"/>
                  <a:gd name="T13" fmla="*/ 34 h 54"/>
                  <a:gd name="T14" fmla="*/ 11 w 59"/>
                  <a:gd name="T15" fmla="*/ 16 h 54"/>
                  <a:gd name="T16" fmla="*/ 0 w 5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4">
                    <a:moveTo>
                      <a:pt x="0" y="0"/>
                    </a:moveTo>
                    <a:lnTo>
                      <a:pt x="29" y="11"/>
                    </a:lnTo>
                    <a:lnTo>
                      <a:pt x="59" y="0"/>
                    </a:lnTo>
                    <a:lnTo>
                      <a:pt x="48" y="16"/>
                    </a:lnTo>
                    <a:lnTo>
                      <a:pt x="37" y="34"/>
                    </a:lnTo>
                    <a:lnTo>
                      <a:pt x="29" y="54"/>
                    </a:lnTo>
                    <a:lnTo>
                      <a:pt x="21" y="34"/>
                    </a:lnTo>
                    <a:lnTo>
                      <a:pt x="1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6" name="Freeform 6499"/>
              <p:cNvSpPr>
                <a:spLocks/>
              </p:cNvSpPr>
              <p:nvPr/>
            </p:nvSpPr>
            <p:spPr bwMode="auto">
              <a:xfrm>
                <a:off x="18123" y="17904"/>
                <a:ext cx="59" cy="53"/>
              </a:xfrm>
              <a:custGeom>
                <a:avLst/>
                <a:gdLst>
                  <a:gd name="T0" fmla="*/ 29 w 59"/>
                  <a:gd name="T1" fmla="*/ 0 h 53"/>
                  <a:gd name="T2" fmla="*/ 37 w 59"/>
                  <a:gd name="T3" fmla="*/ 19 h 53"/>
                  <a:gd name="T4" fmla="*/ 48 w 59"/>
                  <a:gd name="T5" fmla="*/ 37 h 53"/>
                  <a:gd name="T6" fmla="*/ 59 w 59"/>
                  <a:gd name="T7" fmla="*/ 53 h 53"/>
                  <a:gd name="T8" fmla="*/ 29 w 59"/>
                  <a:gd name="T9" fmla="*/ 43 h 53"/>
                  <a:gd name="T10" fmla="*/ 0 w 59"/>
                  <a:gd name="T11" fmla="*/ 53 h 53"/>
                  <a:gd name="T12" fmla="*/ 11 w 59"/>
                  <a:gd name="T13" fmla="*/ 37 h 53"/>
                  <a:gd name="T14" fmla="*/ 21 w 59"/>
                  <a:gd name="T15" fmla="*/ 19 h 53"/>
                  <a:gd name="T16" fmla="*/ 29 w 59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3">
                    <a:moveTo>
                      <a:pt x="29" y="0"/>
                    </a:moveTo>
                    <a:lnTo>
                      <a:pt x="37" y="19"/>
                    </a:lnTo>
                    <a:lnTo>
                      <a:pt x="48" y="37"/>
                    </a:lnTo>
                    <a:lnTo>
                      <a:pt x="59" y="53"/>
                    </a:lnTo>
                    <a:lnTo>
                      <a:pt x="29" y="43"/>
                    </a:lnTo>
                    <a:lnTo>
                      <a:pt x="0" y="53"/>
                    </a:lnTo>
                    <a:lnTo>
                      <a:pt x="11" y="37"/>
                    </a:lnTo>
                    <a:lnTo>
                      <a:pt x="21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7" name="Freeform 6500"/>
              <p:cNvSpPr>
                <a:spLocks/>
              </p:cNvSpPr>
              <p:nvPr/>
            </p:nvSpPr>
            <p:spPr bwMode="auto">
              <a:xfrm>
                <a:off x="15772" y="15549"/>
                <a:ext cx="81" cy="95"/>
              </a:xfrm>
              <a:custGeom>
                <a:avLst/>
                <a:gdLst>
                  <a:gd name="T0" fmla="*/ 46 w 81"/>
                  <a:gd name="T1" fmla="*/ 0 h 95"/>
                  <a:gd name="T2" fmla="*/ 52 w 81"/>
                  <a:gd name="T3" fmla="*/ 2 h 95"/>
                  <a:gd name="T4" fmla="*/ 59 w 81"/>
                  <a:gd name="T5" fmla="*/ 3 h 95"/>
                  <a:gd name="T6" fmla="*/ 65 w 81"/>
                  <a:gd name="T7" fmla="*/ 5 h 95"/>
                  <a:gd name="T8" fmla="*/ 68 w 81"/>
                  <a:gd name="T9" fmla="*/ 6 h 95"/>
                  <a:gd name="T10" fmla="*/ 69 w 81"/>
                  <a:gd name="T11" fmla="*/ 6 h 95"/>
                  <a:gd name="T12" fmla="*/ 70 w 81"/>
                  <a:gd name="T13" fmla="*/ 6 h 95"/>
                  <a:gd name="T14" fmla="*/ 72 w 81"/>
                  <a:gd name="T15" fmla="*/ 5 h 95"/>
                  <a:gd name="T16" fmla="*/ 74 w 81"/>
                  <a:gd name="T17" fmla="*/ 4 h 95"/>
                  <a:gd name="T18" fmla="*/ 74 w 81"/>
                  <a:gd name="T19" fmla="*/ 0 h 95"/>
                  <a:gd name="T20" fmla="*/ 77 w 81"/>
                  <a:gd name="T21" fmla="*/ 0 h 95"/>
                  <a:gd name="T22" fmla="*/ 79 w 81"/>
                  <a:gd name="T23" fmla="*/ 31 h 95"/>
                  <a:gd name="T24" fmla="*/ 77 w 81"/>
                  <a:gd name="T25" fmla="*/ 31 h 95"/>
                  <a:gd name="T26" fmla="*/ 72 w 81"/>
                  <a:gd name="T27" fmla="*/ 20 h 95"/>
                  <a:gd name="T28" fmla="*/ 65 w 81"/>
                  <a:gd name="T29" fmla="*/ 11 h 95"/>
                  <a:gd name="T30" fmla="*/ 61 w 81"/>
                  <a:gd name="T31" fmla="*/ 8 h 95"/>
                  <a:gd name="T32" fmla="*/ 54 w 81"/>
                  <a:gd name="T33" fmla="*/ 6 h 95"/>
                  <a:gd name="T34" fmla="*/ 47 w 81"/>
                  <a:gd name="T35" fmla="*/ 5 h 95"/>
                  <a:gd name="T36" fmla="*/ 41 w 81"/>
                  <a:gd name="T37" fmla="*/ 6 h 95"/>
                  <a:gd name="T38" fmla="*/ 36 w 81"/>
                  <a:gd name="T39" fmla="*/ 8 h 95"/>
                  <a:gd name="T40" fmla="*/ 31 w 81"/>
                  <a:gd name="T41" fmla="*/ 10 h 95"/>
                  <a:gd name="T42" fmla="*/ 26 w 81"/>
                  <a:gd name="T43" fmla="*/ 14 h 95"/>
                  <a:gd name="T44" fmla="*/ 22 w 81"/>
                  <a:gd name="T45" fmla="*/ 19 h 95"/>
                  <a:gd name="T46" fmla="*/ 19 w 81"/>
                  <a:gd name="T47" fmla="*/ 25 h 95"/>
                  <a:gd name="T48" fmla="*/ 16 w 81"/>
                  <a:gd name="T49" fmla="*/ 36 h 95"/>
                  <a:gd name="T50" fmla="*/ 15 w 81"/>
                  <a:gd name="T51" fmla="*/ 50 h 95"/>
                  <a:gd name="T52" fmla="*/ 16 w 81"/>
                  <a:gd name="T53" fmla="*/ 61 h 95"/>
                  <a:gd name="T54" fmla="*/ 19 w 81"/>
                  <a:gd name="T55" fmla="*/ 70 h 95"/>
                  <a:gd name="T56" fmla="*/ 22 w 81"/>
                  <a:gd name="T57" fmla="*/ 77 h 95"/>
                  <a:gd name="T58" fmla="*/ 26 w 81"/>
                  <a:gd name="T59" fmla="*/ 82 h 95"/>
                  <a:gd name="T60" fmla="*/ 31 w 81"/>
                  <a:gd name="T61" fmla="*/ 85 h 95"/>
                  <a:gd name="T62" fmla="*/ 36 w 81"/>
                  <a:gd name="T63" fmla="*/ 88 h 95"/>
                  <a:gd name="T64" fmla="*/ 42 w 81"/>
                  <a:gd name="T65" fmla="*/ 89 h 95"/>
                  <a:gd name="T66" fmla="*/ 49 w 81"/>
                  <a:gd name="T67" fmla="*/ 90 h 95"/>
                  <a:gd name="T68" fmla="*/ 54 w 81"/>
                  <a:gd name="T69" fmla="*/ 89 h 95"/>
                  <a:gd name="T70" fmla="*/ 59 w 81"/>
                  <a:gd name="T71" fmla="*/ 88 h 95"/>
                  <a:gd name="T72" fmla="*/ 64 w 81"/>
                  <a:gd name="T73" fmla="*/ 85 h 95"/>
                  <a:gd name="T74" fmla="*/ 69 w 81"/>
                  <a:gd name="T75" fmla="*/ 83 h 95"/>
                  <a:gd name="T76" fmla="*/ 74 w 81"/>
                  <a:gd name="T77" fmla="*/ 78 h 95"/>
                  <a:gd name="T78" fmla="*/ 79 w 81"/>
                  <a:gd name="T79" fmla="*/ 70 h 95"/>
                  <a:gd name="T80" fmla="*/ 81 w 81"/>
                  <a:gd name="T81" fmla="*/ 72 h 95"/>
                  <a:gd name="T82" fmla="*/ 77 w 81"/>
                  <a:gd name="T83" fmla="*/ 79 h 95"/>
                  <a:gd name="T84" fmla="*/ 72 w 81"/>
                  <a:gd name="T85" fmla="*/ 85 h 95"/>
                  <a:gd name="T86" fmla="*/ 65 w 81"/>
                  <a:gd name="T87" fmla="*/ 90 h 95"/>
                  <a:gd name="T88" fmla="*/ 56 w 81"/>
                  <a:gd name="T89" fmla="*/ 94 h 95"/>
                  <a:gd name="T90" fmla="*/ 43 w 81"/>
                  <a:gd name="T91" fmla="*/ 95 h 95"/>
                  <a:gd name="T92" fmla="*/ 30 w 81"/>
                  <a:gd name="T93" fmla="*/ 94 h 95"/>
                  <a:gd name="T94" fmla="*/ 19 w 81"/>
                  <a:gd name="T95" fmla="*/ 88 h 95"/>
                  <a:gd name="T96" fmla="*/ 9 w 81"/>
                  <a:gd name="T97" fmla="*/ 79 h 95"/>
                  <a:gd name="T98" fmla="*/ 3 w 81"/>
                  <a:gd name="T99" fmla="*/ 66 h 95"/>
                  <a:gd name="T100" fmla="*/ 0 w 81"/>
                  <a:gd name="T101" fmla="*/ 50 h 95"/>
                  <a:gd name="T102" fmla="*/ 1 w 81"/>
                  <a:gd name="T103" fmla="*/ 36 h 95"/>
                  <a:gd name="T104" fmla="*/ 6 w 81"/>
                  <a:gd name="T105" fmla="*/ 25 h 95"/>
                  <a:gd name="T106" fmla="*/ 10 w 81"/>
                  <a:gd name="T107" fmla="*/ 18 h 95"/>
                  <a:gd name="T108" fmla="*/ 16 w 81"/>
                  <a:gd name="T109" fmla="*/ 11 h 95"/>
                  <a:gd name="T110" fmla="*/ 22 w 81"/>
                  <a:gd name="T111" fmla="*/ 6 h 95"/>
                  <a:gd name="T112" fmla="*/ 33 w 81"/>
                  <a:gd name="T113" fmla="*/ 3 h 95"/>
                  <a:gd name="T114" fmla="*/ 46 w 81"/>
                  <a:gd name="T1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" h="95">
                    <a:moveTo>
                      <a:pt x="46" y="0"/>
                    </a:moveTo>
                    <a:lnTo>
                      <a:pt x="52" y="2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31"/>
                    </a:lnTo>
                    <a:lnTo>
                      <a:pt x="77" y="31"/>
                    </a:lnTo>
                    <a:lnTo>
                      <a:pt x="72" y="20"/>
                    </a:lnTo>
                    <a:lnTo>
                      <a:pt x="65" y="11"/>
                    </a:lnTo>
                    <a:lnTo>
                      <a:pt x="61" y="8"/>
                    </a:lnTo>
                    <a:lnTo>
                      <a:pt x="54" y="6"/>
                    </a:lnTo>
                    <a:lnTo>
                      <a:pt x="47" y="5"/>
                    </a:lnTo>
                    <a:lnTo>
                      <a:pt x="41" y="6"/>
                    </a:lnTo>
                    <a:lnTo>
                      <a:pt x="36" y="8"/>
                    </a:lnTo>
                    <a:lnTo>
                      <a:pt x="31" y="10"/>
                    </a:lnTo>
                    <a:lnTo>
                      <a:pt x="26" y="14"/>
                    </a:lnTo>
                    <a:lnTo>
                      <a:pt x="22" y="19"/>
                    </a:lnTo>
                    <a:lnTo>
                      <a:pt x="19" y="25"/>
                    </a:lnTo>
                    <a:lnTo>
                      <a:pt x="16" y="36"/>
                    </a:lnTo>
                    <a:lnTo>
                      <a:pt x="15" y="50"/>
                    </a:lnTo>
                    <a:lnTo>
                      <a:pt x="16" y="61"/>
                    </a:lnTo>
                    <a:lnTo>
                      <a:pt x="19" y="70"/>
                    </a:lnTo>
                    <a:lnTo>
                      <a:pt x="22" y="77"/>
                    </a:lnTo>
                    <a:lnTo>
                      <a:pt x="26" y="82"/>
                    </a:lnTo>
                    <a:lnTo>
                      <a:pt x="31" y="85"/>
                    </a:lnTo>
                    <a:lnTo>
                      <a:pt x="36" y="88"/>
                    </a:lnTo>
                    <a:lnTo>
                      <a:pt x="42" y="89"/>
                    </a:lnTo>
                    <a:lnTo>
                      <a:pt x="49" y="90"/>
                    </a:lnTo>
                    <a:lnTo>
                      <a:pt x="54" y="89"/>
                    </a:lnTo>
                    <a:lnTo>
                      <a:pt x="59" y="88"/>
                    </a:lnTo>
                    <a:lnTo>
                      <a:pt x="64" y="85"/>
                    </a:lnTo>
                    <a:lnTo>
                      <a:pt x="69" y="83"/>
                    </a:lnTo>
                    <a:lnTo>
                      <a:pt x="74" y="78"/>
                    </a:lnTo>
                    <a:lnTo>
                      <a:pt x="79" y="70"/>
                    </a:lnTo>
                    <a:lnTo>
                      <a:pt x="81" y="72"/>
                    </a:lnTo>
                    <a:lnTo>
                      <a:pt x="77" y="79"/>
                    </a:lnTo>
                    <a:lnTo>
                      <a:pt x="72" y="85"/>
                    </a:lnTo>
                    <a:lnTo>
                      <a:pt x="65" y="90"/>
                    </a:lnTo>
                    <a:lnTo>
                      <a:pt x="56" y="94"/>
                    </a:lnTo>
                    <a:lnTo>
                      <a:pt x="43" y="95"/>
                    </a:lnTo>
                    <a:lnTo>
                      <a:pt x="30" y="94"/>
                    </a:lnTo>
                    <a:lnTo>
                      <a:pt x="19" y="88"/>
                    </a:lnTo>
                    <a:lnTo>
                      <a:pt x="9" y="79"/>
                    </a:lnTo>
                    <a:lnTo>
                      <a:pt x="3" y="66"/>
                    </a:lnTo>
                    <a:lnTo>
                      <a:pt x="0" y="50"/>
                    </a:lnTo>
                    <a:lnTo>
                      <a:pt x="1" y="36"/>
                    </a:lnTo>
                    <a:lnTo>
                      <a:pt x="6" y="25"/>
                    </a:lnTo>
                    <a:lnTo>
                      <a:pt x="10" y="18"/>
                    </a:lnTo>
                    <a:lnTo>
                      <a:pt x="16" y="11"/>
                    </a:lnTo>
                    <a:lnTo>
                      <a:pt x="22" y="6"/>
                    </a:lnTo>
                    <a:lnTo>
                      <a:pt x="33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8" name="Freeform 6501"/>
              <p:cNvSpPr>
                <a:spLocks noEditPoints="1"/>
              </p:cNvSpPr>
              <p:nvPr/>
            </p:nvSpPr>
            <p:spPr bwMode="auto">
              <a:xfrm>
                <a:off x="15863" y="15579"/>
                <a:ext cx="59" cy="65"/>
              </a:xfrm>
              <a:custGeom>
                <a:avLst/>
                <a:gdLst>
                  <a:gd name="T0" fmla="*/ 27 w 59"/>
                  <a:gd name="T1" fmla="*/ 5 h 65"/>
                  <a:gd name="T2" fmla="*/ 24 w 59"/>
                  <a:gd name="T3" fmla="*/ 5 h 65"/>
                  <a:gd name="T4" fmla="*/ 20 w 59"/>
                  <a:gd name="T5" fmla="*/ 7 h 65"/>
                  <a:gd name="T6" fmla="*/ 18 w 59"/>
                  <a:gd name="T7" fmla="*/ 10 h 65"/>
                  <a:gd name="T8" fmla="*/ 14 w 59"/>
                  <a:gd name="T9" fmla="*/ 15 h 65"/>
                  <a:gd name="T10" fmla="*/ 13 w 59"/>
                  <a:gd name="T11" fmla="*/ 18 h 65"/>
                  <a:gd name="T12" fmla="*/ 13 w 59"/>
                  <a:gd name="T13" fmla="*/ 22 h 65"/>
                  <a:gd name="T14" fmla="*/ 13 w 59"/>
                  <a:gd name="T15" fmla="*/ 28 h 65"/>
                  <a:gd name="T16" fmla="*/ 14 w 59"/>
                  <a:gd name="T17" fmla="*/ 40 h 65"/>
                  <a:gd name="T18" fmla="*/ 18 w 59"/>
                  <a:gd name="T19" fmla="*/ 50 h 65"/>
                  <a:gd name="T20" fmla="*/ 20 w 59"/>
                  <a:gd name="T21" fmla="*/ 55 h 65"/>
                  <a:gd name="T22" fmla="*/ 24 w 59"/>
                  <a:gd name="T23" fmla="*/ 58 h 65"/>
                  <a:gd name="T24" fmla="*/ 27 w 59"/>
                  <a:gd name="T25" fmla="*/ 60 h 65"/>
                  <a:gd name="T26" fmla="*/ 31 w 59"/>
                  <a:gd name="T27" fmla="*/ 60 h 65"/>
                  <a:gd name="T28" fmla="*/ 36 w 59"/>
                  <a:gd name="T29" fmla="*/ 60 h 65"/>
                  <a:gd name="T30" fmla="*/ 40 w 59"/>
                  <a:gd name="T31" fmla="*/ 58 h 65"/>
                  <a:gd name="T32" fmla="*/ 42 w 59"/>
                  <a:gd name="T33" fmla="*/ 55 h 65"/>
                  <a:gd name="T34" fmla="*/ 43 w 59"/>
                  <a:gd name="T35" fmla="*/ 52 h 65"/>
                  <a:gd name="T36" fmla="*/ 46 w 59"/>
                  <a:gd name="T37" fmla="*/ 48 h 65"/>
                  <a:gd name="T38" fmla="*/ 46 w 59"/>
                  <a:gd name="T39" fmla="*/ 43 h 65"/>
                  <a:gd name="T40" fmla="*/ 46 w 59"/>
                  <a:gd name="T41" fmla="*/ 37 h 65"/>
                  <a:gd name="T42" fmla="*/ 45 w 59"/>
                  <a:gd name="T43" fmla="*/ 22 h 65"/>
                  <a:gd name="T44" fmla="*/ 40 w 59"/>
                  <a:gd name="T45" fmla="*/ 11 h 65"/>
                  <a:gd name="T46" fmla="*/ 36 w 59"/>
                  <a:gd name="T47" fmla="*/ 7 h 65"/>
                  <a:gd name="T48" fmla="*/ 32 w 59"/>
                  <a:gd name="T49" fmla="*/ 6 h 65"/>
                  <a:gd name="T50" fmla="*/ 27 w 59"/>
                  <a:gd name="T51" fmla="*/ 5 h 65"/>
                  <a:gd name="T52" fmla="*/ 30 w 59"/>
                  <a:gd name="T53" fmla="*/ 0 h 65"/>
                  <a:gd name="T54" fmla="*/ 42 w 59"/>
                  <a:gd name="T55" fmla="*/ 4 h 65"/>
                  <a:gd name="T56" fmla="*/ 52 w 59"/>
                  <a:gd name="T57" fmla="*/ 11 h 65"/>
                  <a:gd name="T58" fmla="*/ 57 w 59"/>
                  <a:gd name="T59" fmla="*/ 21 h 65"/>
                  <a:gd name="T60" fmla="*/ 59 w 59"/>
                  <a:gd name="T61" fmla="*/ 32 h 65"/>
                  <a:gd name="T62" fmla="*/ 58 w 59"/>
                  <a:gd name="T63" fmla="*/ 39 h 65"/>
                  <a:gd name="T64" fmla="*/ 55 w 59"/>
                  <a:gd name="T65" fmla="*/ 48 h 65"/>
                  <a:gd name="T66" fmla="*/ 52 w 59"/>
                  <a:gd name="T67" fmla="*/ 53 h 65"/>
                  <a:gd name="T68" fmla="*/ 48 w 59"/>
                  <a:gd name="T69" fmla="*/ 58 h 65"/>
                  <a:gd name="T70" fmla="*/ 45 w 59"/>
                  <a:gd name="T71" fmla="*/ 61 h 65"/>
                  <a:gd name="T72" fmla="*/ 40 w 59"/>
                  <a:gd name="T73" fmla="*/ 64 h 65"/>
                  <a:gd name="T74" fmla="*/ 34 w 59"/>
                  <a:gd name="T75" fmla="*/ 65 h 65"/>
                  <a:gd name="T76" fmla="*/ 29 w 59"/>
                  <a:gd name="T77" fmla="*/ 65 h 65"/>
                  <a:gd name="T78" fmla="*/ 16 w 59"/>
                  <a:gd name="T79" fmla="*/ 63 h 65"/>
                  <a:gd name="T80" fmla="*/ 7 w 59"/>
                  <a:gd name="T81" fmla="*/ 54 h 65"/>
                  <a:gd name="T82" fmla="*/ 2 w 59"/>
                  <a:gd name="T83" fmla="*/ 44 h 65"/>
                  <a:gd name="T84" fmla="*/ 0 w 59"/>
                  <a:gd name="T85" fmla="*/ 33 h 65"/>
                  <a:gd name="T86" fmla="*/ 0 w 59"/>
                  <a:gd name="T87" fmla="*/ 24 h 65"/>
                  <a:gd name="T88" fmla="*/ 4 w 59"/>
                  <a:gd name="T89" fmla="*/ 17 h 65"/>
                  <a:gd name="T90" fmla="*/ 7 w 59"/>
                  <a:gd name="T91" fmla="*/ 12 h 65"/>
                  <a:gd name="T92" fmla="*/ 10 w 59"/>
                  <a:gd name="T93" fmla="*/ 7 h 65"/>
                  <a:gd name="T94" fmla="*/ 15 w 59"/>
                  <a:gd name="T95" fmla="*/ 5 h 65"/>
                  <a:gd name="T96" fmla="*/ 23 w 59"/>
                  <a:gd name="T97" fmla="*/ 1 h 65"/>
                  <a:gd name="T98" fmla="*/ 30 w 59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65">
                    <a:moveTo>
                      <a:pt x="27" y="5"/>
                    </a:moveTo>
                    <a:lnTo>
                      <a:pt x="24" y="5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4" y="15"/>
                    </a:lnTo>
                    <a:lnTo>
                      <a:pt x="13" y="18"/>
                    </a:lnTo>
                    <a:lnTo>
                      <a:pt x="13" y="22"/>
                    </a:lnTo>
                    <a:lnTo>
                      <a:pt x="13" y="28"/>
                    </a:lnTo>
                    <a:lnTo>
                      <a:pt x="14" y="40"/>
                    </a:lnTo>
                    <a:lnTo>
                      <a:pt x="18" y="50"/>
                    </a:lnTo>
                    <a:lnTo>
                      <a:pt x="20" y="55"/>
                    </a:lnTo>
                    <a:lnTo>
                      <a:pt x="24" y="58"/>
                    </a:lnTo>
                    <a:lnTo>
                      <a:pt x="27" y="60"/>
                    </a:lnTo>
                    <a:lnTo>
                      <a:pt x="31" y="60"/>
                    </a:lnTo>
                    <a:lnTo>
                      <a:pt x="36" y="60"/>
                    </a:lnTo>
                    <a:lnTo>
                      <a:pt x="40" y="58"/>
                    </a:lnTo>
                    <a:lnTo>
                      <a:pt x="42" y="55"/>
                    </a:lnTo>
                    <a:lnTo>
                      <a:pt x="43" y="52"/>
                    </a:lnTo>
                    <a:lnTo>
                      <a:pt x="46" y="48"/>
                    </a:lnTo>
                    <a:lnTo>
                      <a:pt x="46" y="43"/>
                    </a:lnTo>
                    <a:lnTo>
                      <a:pt x="46" y="37"/>
                    </a:lnTo>
                    <a:lnTo>
                      <a:pt x="45" y="22"/>
                    </a:lnTo>
                    <a:lnTo>
                      <a:pt x="40" y="11"/>
                    </a:lnTo>
                    <a:lnTo>
                      <a:pt x="36" y="7"/>
                    </a:lnTo>
                    <a:lnTo>
                      <a:pt x="32" y="6"/>
                    </a:lnTo>
                    <a:lnTo>
                      <a:pt x="27" y="5"/>
                    </a:lnTo>
                    <a:close/>
                    <a:moveTo>
                      <a:pt x="30" y="0"/>
                    </a:moveTo>
                    <a:lnTo>
                      <a:pt x="42" y="4"/>
                    </a:lnTo>
                    <a:lnTo>
                      <a:pt x="52" y="11"/>
                    </a:lnTo>
                    <a:lnTo>
                      <a:pt x="57" y="21"/>
                    </a:lnTo>
                    <a:lnTo>
                      <a:pt x="59" y="32"/>
                    </a:lnTo>
                    <a:lnTo>
                      <a:pt x="58" y="39"/>
                    </a:lnTo>
                    <a:lnTo>
                      <a:pt x="55" y="48"/>
                    </a:lnTo>
                    <a:lnTo>
                      <a:pt x="52" y="53"/>
                    </a:lnTo>
                    <a:lnTo>
                      <a:pt x="48" y="58"/>
                    </a:lnTo>
                    <a:lnTo>
                      <a:pt x="45" y="61"/>
                    </a:lnTo>
                    <a:lnTo>
                      <a:pt x="40" y="64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16" y="63"/>
                    </a:lnTo>
                    <a:lnTo>
                      <a:pt x="7" y="54"/>
                    </a:lnTo>
                    <a:lnTo>
                      <a:pt x="2" y="44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5" y="5"/>
                    </a:lnTo>
                    <a:lnTo>
                      <a:pt x="23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69" name="Freeform 6502"/>
              <p:cNvSpPr>
                <a:spLocks/>
              </p:cNvSpPr>
              <p:nvPr/>
            </p:nvSpPr>
            <p:spPr bwMode="auto">
              <a:xfrm>
                <a:off x="15927" y="15579"/>
                <a:ext cx="105" cy="64"/>
              </a:xfrm>
              <a:custGeom>
                <a:avLst/>
                <a:gdLst>
                  <a:gd name="T0" fmla="*/ 21 w 105"/>
                  <a:gd name="T1" fmla="*/ 0 h 64"/>
                  <a:gd name="T2" fmla="*/ 26 w 105"/>
                  <a:gd name="T3" fmla="*/ 10 h 64"/>
                  <a:gd name="T4" fmla="*/ 30 w 105"/>
                  <a:gd name="T5" fmla="*/ 6 h 64"/>
                  <a:gd name="T6" fmla="*/ 40 w 105"/>
                  <a:gd name="T7" fmla="*/ 1 h 64"/>
                  <a:gd name="T8" fmla="*/ 47 w 105"/>
                  <a:gd name="T9" fmla="*/ 1 h 64"/>
                  <a:gd name="T10" fmla="*/ 53 w 105"/>
                  <a:gd name="T11" fmla="*/ 4 h 64"/>
                  <a:gd name="T12" fmla="*/ 57 w 105"/>
                  <a:gd name="T13" fmla="*/ 10 h 64"/>
                  <a:gd name="T14" fmla="*/ 63 w 105"/>
                  <a:gd name="T15" fmla="*/ 8 h 64"/>
                  <a:gd name="T16" fmla="*/ 71 w 105"/>
                  <a:gd name="T17" fmla="*/ 2 h 64"/>
                  <a:gd name="T18" fmla="*/ 79 w 105"/>
                  <a:gd name="T19" fmla="*/ 0 h 64"/>
                  <a:gd name="T20" fmla="*/ 88 w 105"/>
                  <a:gd name="T21" fmla="*/ 2 h 64"/>
                  <a:gd name="T22" fmla="*/ 94 w 105"/>
                  <a:gd name="T23" fmla="*/ 11 h 64"/>
                  <a:gd name="T24" fmla="*/ 95 w 105"/>
                  <a:gd name="T25" fmla="*/ 18 h 64"/>
                  <a:gd name="T26" fmla="*/ 96 w 105"/>
                  <a:gd name="T27" fmla="*/ 49 h 64"/>
                  <a:gd name="T28" fmla="*/ 96 w 105"/>
                  <a:gd name="T29" fmla="*/ 58 h 64"/>
                  <a:gd name="T30" fmla="*/ 99 w 105"/>
                  <a:gd name="T31" fmla="*/ 60 h 64"/>
                  <a:gd name="T32" fmla="*/ 105 w 105"/>
                  <a:gd name="T33" fmla="*/ 61 h 64"/>
                  <a:gd name="T34" fmla="*/ 75 w 105"/>
                  <a:gd name="T35" fmla="*/ 64 h 64"/>
                  <a:gd name="T36" fmla="*/ 77 w 105"/>
                  <a:gd name="T37" fmla="*/ 61 h 64"/>
                  <a:gd name="T38" fmla="*/ 83 w 105"/>
                  <a:gd name="T39" fmla="*/ 59 h 64"/>
                  <a:gd name="T40" fmla="*/ 84 w 105"/>
                  <a:gd name="T41" fmla="*/ 56 h 64"/>
                  <a:gd name="T42" fmla="*/ 85 w 105"/>
                  <a:gd name="T43" fmla="*/ 49 h 64"/>
                  <a:gd name="T44" fmla="*/ 84 w 105"/>
                  <a:gd name="T45" fmla="*/ 18 h 64"/>
                  <a:gd name="T46" fmla="*/ 83 w 105"/>
                  <a:gd name="T47" fmla="*/ 12 h 64"/>
                  <a:gd name="T48" fmla="*/ 78 w 105"/>
                  <a:gd name="T49" fmla="*/ 8 h 64"/>
                  <a:gd name="T50" fmla="*/ 71 w 105"/>
                  <a:gd name="T51" fmla="*/ 8 h 64"/>
                  <a:gd name="T52" fmla="*/ 63 w 105"/>
                  <a:gd name="T53" fmla="*/ 13 h 64"/>
                  <a:gd name="T54" fmla="*/ 58 w 105"/>
                  <a:gd name="T55" fmla="*/ 17 h 64"/>
                  <a:gd name="T56" fmla="*/ 59 w 105"/>
                  <a:gd name="T57" fmla="*/ 49 h 64"/>
                  <a:gd name="T58" fmla="*/ 59 w 105"/>
                  <a:gd name="T59" fmla="*/ 55 h 64"/>
                  <a:gd name="T60" fmla="*/ 61 w 105"/>
                  <a:gd name="T61" fmla="*/ 59 h 64"/>
                  <a:gd name="T62" fmla="*/ 64 w 105"/>
                  <a:gd name="T63" fmla="*/ 60 h 64"/>
                  <a:gd name="T64" fmla="*/ 69 w 105"/>
                  <a:gd name="T65" fmla="*/ 64 h 64"/>
                  <a:gd name="T66" fmla="*/ 39 w 105"/>
                  <a:gd name="T67" fmla="*/ 61 h 64"/>
                  <a:gd name="T68" fmla="*/ 45 w 105"/>
                  <a:gd name="T69" fmla="*/ 60 h 64"/>
                  <a:gd name="T70" fmla="*/ 47 w 105"/>
                  <a:gd name="T71" fmla="*/ 56 h 64"/>
                  <a:gd name="T72" fmla="*/ 48 w 105"/>
                  <a:gd name="T73" fmla="*/ 49 h 64"/>
                  <a:gd name="T74" fmla="*/ 47 w 105"/>
                  <a:gd name="T75" fmla="*/ 18 h 64"/>
                  <a:gd name="T76" fmla="*/ 46 w 105"/>
                  <a:gd name="T77" fmla="*/ 12 h 64"/>
                  <a:gd name="T78" fmla="*/ 41 w 105"/>
                  <a:gd name="T79" fmla="*/ 8 h 64"/>
                  <a:gd name="T80" fmla="*/ 34 w 105"/>
                  <a:gd name="T81" fmla="*/ 8 h 64"/>
                  <a:gd name="T82" fmla="*/ 25 w 105"/>
                  <a:gd name="T83" fmla="*/ 13 h 64"/>
                  <a:gd name="T84" fmla="*/ 21 w 105"/>
                  <a:gd name="T85" fmla="*/ 49 h 64"/>
                  <a:gd name="T86" fmla="*/ 23 w 105"/>
                  <a:gd name="T87" fmla="*/ 58 h 64"/>
                  <a:gd name="T88" fmla="*/ 25 w 105"/>
                  <a:gd name="T89" fmla="*/ 60 h 64"/>
                  <a:gd name="T90" fmla="*/ 31 w 105"/>
                  <a:gd name="T91" fmla="*/ 61 h 64"/>
                  <a:gd name="T92" fmla="*/ 2 w 105"/>
                  <a:gd name="T93" fmla="*/ 64 h 64"/>
                  <a:gd name="T94" fmla="*/ 5 w 105"/>
                  <a:gd name="T95" fmla="*/ 60 h 64"/>
                  <a:gd name="T96" fmla="*/ 9 w 105"/>
                  <a:gd name="T97" fmla="*/ 59 h 64"/>
                  <a:gd name="T98" fmla="*/ 10 w 105"/>
                  <a:gd name="T99" fmla="*/ 54 h 64"/>
                  <a:gd name="T100" fmla="*/ 10 w 105"/>
                  <a:gd name="T101" fmla="*/ 26 h 64"/>
                  <a:gd name="T102" fmla="*/ 10 w 105"/>
                  <a:gd name="T103" fmla="*/ 16 h 64"/>
                  <a:gd name="T104" fmla="*/ 10 w 105"/>
                  <a:gd name="T105" fmla="*/ 11 h 64"/>
                  <a:gd name="T106" fmla="*/ 8 w 105"/>
                  <a:gd name="T107" fmla="*/ 10 h 64"/>
                  <a:gd name="T108" fmla="*/ 4 w 105"/>
                  <a:gd name="T109" fmla="*/ 10 h 64"/>
                  <a:gd name="T110" fmla="*/ 0 w 105"/>
                  <a:gd name="T11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" h="64">
                    <a:moveTo>
                      <a:pt x="19" y="0"/>
                    </a:moveTo>
                    <a:lnTo>
                      <a:pt x="21" y="0"/>
                    </a:lnTo>
                    <a:lnTo>
                      <a:pt x="21" y="13"/>
                    </a:lnTo>
                    <a:lnTo>
                      <a:pt x="26" y="10"/>
                    </a:lnTo>
                    <a:lnTo>
                      <a:pt x="29" y="7"/>
                    </a:lnTo>
                    <a:lnTo>
                      <a:pt x="30" y="6"/>
                    </a:lnTo>
                    <a:lnTo>
                      <a:pt x="36" y="2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0" y="2"/>
                    </a:lnTo>
                    <a:lnTo>
                      <a:pt x="53" y="4"/>
                    </a:lnTo>
                    <a:lnTo>
                      <a:pt x="56" y="6"/>
                    </a:lnTo>
                    <a:lnTo>
                      <a:pt x="57" y="10"/>
                    </a:lnTo>
                    <a:lnTo>
                      <a:pt x="58" y="13"/>
                    </a:lnTo>
                    <a:lnTo>
                      <a:pt x="63" y="8"/>
                    </a:lnTo>
                    <a:lnTo>
                      <a:pt x="67" y="5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4" y="1"/>
                    </a:lnTo>
                    <a:lnTo>
                      <a:pt x="88" y="2"/>
                    </a:lnTo>
                    <a:lnTo>
                      <a:pt x="91" y="6"/>
                    </a:lnTo>
                    <a:lnTo>
                      <a:pt x="94" y="11"/>
                    </a:lnTo>
                    <a:lnTo>
                      <a:pt x="95" y="15"/>
                    </a:lnTo>
                    <a:lnTo>
                      <a:pt x="95" y="18"/>
                    </a:lnTo>
                    <a:lnTo>
                      <a:pt x="96" y="23"/>
                    </a:lnTo>
                    <a:lnTo>
                      <a:pt x="96" y="49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59"/>
                    </a:lnTo>
                    <a:lnTo>
                      <a:pt x="99" y="60"/>
                    </a:lnTo>
                    <a:lnTo>
                      <a:pt x="101" y="60"/>
                    </a:lnTo>
                    <a:lnTo>
                      <a:pt x="105" y="61"/>
                    </a:lnTo>
                    <a:lnTo>
                      <a:pt x="105" y="64"/>
                    </a:lnTo>
                    <a:lnTo>
                      <a:pt x="75" y="64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9" y="60"/>
                    </a:lnTo>
                    <a:lnTo>
                      <a:pt x="83" y="59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4" y="54"/>
                    </a:lnTo>
                    <a:lnTo>
                      <a:pt x="85" y="49"/>
                    </a:lnTo>
                    <a:lnTo>
                      <a:pt x="85" y="23"/>
                    </a:lnTo>
                    <a:lnTo>
                      <a:pt x="84" y="18"/>
                    </a:lnTo>
                    <a:lnTo>
                      <a:pt x="84" y="15"/>
                    </a:lnTo>
                    <a:lnTo>
                      <a:pt x="83" y="12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1" y="8"/>
                    </a:lnTo>
                    <a:lnTo>
                      <a:pt x="67" y="10"/>
                    </a:lnTo>
                    <a:lnTo>
                      <a:pt x="63" y="13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59" y="21"/>
                    </a:lnTo>
                    <a:lnTo>
                      <a:pt x="59" y="49"/>
                    </a:lnTo>
                    <a:lnTo>
                      <a:pt x="59" y="53"/>
                    </a:lnTo>
                    <a:lnTo>
                      <a:pt x="59" y="55"/>
                    </a:lnTo>
                    <a:lnTo>
                      <a:pt x="59" y="58"/>
                    </a:lnTo>
                    <a:lnTo>
                      <a:pt x="61" y="59"/>
                    </a:lnTo>
                    <a:lnTo>
                      <a:pt x="62" y="60"/>
                    </a:lnTo>
                    <a:lnTo>
                      <a:pt x="64" y="60"/>
                    </a:lnTo>
                    <a:lnTo>
                      <a:pt x="69" y="61"/>
                    </a:lnTo>
                    <a:lnTo>
                      <a:pt x="69" y="64"/>
                    </a:lnTo>
                    <a:lnTo>
                      <a:pt x="39" y="64"/>
                    </a:lnTo>
                    <a:lnTo>
                      <a:pt x="39" y="61"/>
                    </a:lnTo>
                    <a:lnTo>
                      <a:pt x="42" y="60"/>
                    </a:lnTo>
                    <a:lnTo>
                      <a:pt x="45" y="60"/>
                    </a:lnTo>
                    <a:lnTo>
                      <a:pt x="46" y="58"/>
                    </a:lnTo>
                    <a:lnTo>
                      <a:pt x="47" y="56"/>
                    </a:lnTo>
                    <a:lnTo>
                      <a:pt x="48" y="54"/>
                    </a:lnTo>
                    <a:lnTo>
                      <a:pt x="48" y="49"/>
                    </a:lnTo>
                    <a:lnTo>
                      <a:pt x="48" y="23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46" y="12"/>
                    </a:lnTo>
                    <a:lnTo>
                      <a:pt x="43" y="10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0" y="10"/>
                    </a:lnTo>
                    <a:lnTo>
                      <a:pt x="25" y="13"/>
                    </a:lnTo>
                    <a:lnTo>
                      <a:pt x="21" y="17"/>
                    </a:lnTo>
                    <a:lnTo>
                      <a:pt x="21" y="49"/>
                    </a:lnTo>
                    <a:lnTo>
                      <a:pt x="23" y="54"/>
                    </a:lnTo>
                    <a:lnTo>
                      <a:pt x="23" y="58"/>
                    </a:lnTo>
                    <a:lnTo>
                      <a:pt x="24" y="59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31" y="61"/>
                    </a:lnTo>
                    <a:lnTo>
                      <a:pt x="31" y="64"/>
                    </a:lnTo>
                    <a:lnTo>
                      <a:pt x="2" y="64"/>
                    </a:lnTo>
                    <a:lnTo>
                      <a:pt x="2" y="61"/>
                    </a:lnTo>
                    <a:lnTo>
                      <a:pt x="5" y="60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9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0" name="Freeform 6503"/>
              <p:cNvSpPr>
                <a:spLocks noEditPoints="1"/>
              </p:cNvSpPr>
              <p:nvPr/>
            </p:nvSpPr>
            <p:spPr bwMode="auto">
              <a:xfrm>
                <a:off x="16032" y="15579"/>
                <a:ext cx="64" cy="92"/>
              </a:xfrm>
              <a:custGeom>
                <a:avLst/>
                <a:gdLst>
                  <a:gd name="T0" fmla="*/ 33 w 64"/>
                  <a:gd name="T1" fmla="*/ 11 h 92"/>
                  <a:gd name="T2" fmla="*/ 28 w 64"/>
                  <a:gd name="T3" fmla="*/ 13 h 92"/>
                  <a:gd name="T4" fmla="*/ 22 w 64"/>
                  <a:gd name="T5" fmla="*/ 18 h 92"/>
                  <a:gd name="T6" fmla="*/ 22 w 64"/>
                  <a:gd name="T7" fmla="*/ 47 h 92"/>
                  <a:gd name="T8" fmla="*/ 22 w 64"/>
                  <a:gd name="T9" fmla="*/ 52 h 92"/>
                  <a:gd name="T10" fmla="*/ 27 w 64"/>
                  <a:gd name="T11" fmla="*/ 58 h 92"/>
                  <a:gd name="T12" fmla="*/ 36 w 64"/>
                  <a:gd name="T13" fmla="*/ 61 h 92"/>
                  <a:gd name="T14" fmla="*/ 44 w 64"/>
                  <a:gd name="T15" fmla="*/ 59 h 92"/>
                  <a:gd name="T16" fmla="*/ 49 w 64"/>
                  <a:gd name="T17" fmla="*/ 53 h 92"/>
                  <a:gd name="T18" fmla="*/ 52 w 64"/>
                  <a:gd name="T19" fmla="*/ 43 h 92"/>
                  <a:gd name="T20" fmla="*/ 51 w 64"/>
                  <a:gd name="T21" fmla="*/ 24 h 92"/>
                  <a:gd name="T22" fmla="*/ 43 w 64"/>
                  <a:gd name="T23" fmla="*/ 12 h 92"/>
                  <a:gd name="T24" fmla="*/ 36 w 64"/>
                  <a:gd name="T25" fmla="*/ 10 h 92"/>
                  <a:gd name="T26" fmla="*/ 47 w 64"/>
                  <a:gd name="T27" fmla="*/ 1 h 92"/>
                  <a:gd name="T28" fmla="*/ 57 w 64"/>
                  <a:gd name="T29" fmla="*/ 7 h 92"/>
                  <a:gd name="T30" fmla="*/ 64 w 64"/>
                  <a:gd name="T31" fmla="*/ 31 h 92"/>
                  <a:gd name="T32" fmla="*/ 55 w 64"/>
                  <a:gd name="T33" fmla="*/ 56 h 92"/>
                  <a:gd name="T34" fmla="*/ 47 w 64"/>
                  <a:gd name="T35" fmla="*/ 63 h 92"/>
                  <a:gd name="T36" fmla="*/ 37 w 64"/>
                  <a:gd name="T37" fmla="*/ 65 h 92"/>
                  <a:gd name="T38" fmla="*/ 28 w 64"/>
                  <a:gd name="T39" fmla="*/ 64 h 92"/>
                  <a:gd name="T40" fmla="*/ 22 w 64"/>
                  <a:gd name="T41" fmla="*/ 60 h 92"/>
                  <a:gd name="T42" fmla="*/ 22 w 64"/>
                  <a:gd name="T43" fmla="*/ 82 h 92"/>
                  <a:gd name="T44" fmla="*/ 22 w 64"/>
                  <a:gd name="T45" fmla="*/ 86 h 92"/>
                  <a:gd name="T46" fmla="*/ 26 w 64"/>
                  <a:gd name="T47" fmla="*/ 90 h 92"/>
                  <a:gd name="T48" fmla="*/ 32 w 64"/>
                  <a:gd name="T49" fmla="*/ 90 h 92"/>
                  <a:gd name="T50" fmla="*/ 0 w 64"/>
                  <a:gd name="T51" fmla="*/ 92 h 92"/>
                  <a:gd name="T52" fmla="*/ 1 w 64"/>
                  <a:gd name="T53" fmla="*/ 90 h 92"/>
                  <a:gd name="T54" fmla="*/ 9 w 64"/>
                  <a:gd name="T55" fmla="*/ 88 h 92"/>
                  <a:gd name="T56" fmla="*/ 10 w 64"/>
                  <a:gd name="T57" fmla="*/ 86 h 92"/>
                  <a:gd name="T58" fmla="*/ 11 w 64"/>
                  <a:gd name="T59" fmla="*/ 82 h 92"/>
                  <a:gd name="T60" fmla="*/ 11 w 64"/>
                  <a:gd name="T61" fmla="*/ 20 h 92"/>
                  <a:gd name="T62" fmla="*/ 10 w 64"/>
                  <a:gd name="T63" fmla="*/ 12 h 92"/>
                  <a:gd name="T64" fmla="*/ 9 w 64"/>
                  <a:gd name="T65" fmla="*/ 10 h 92"/>
                  <a:gd name="T66" fmla="*/ 5 w 64"/>
                  <a:gd name="T67" fmla="*/ 10 h 92"/>
                  <a:gd name="T68" fmla="*/ 1 w 64"/>
                  <a:gd name="T69" fmla="*/ 11 h 92"/>
                  <a:gd name="T70" fmla="*/ 20 w 64"/>
                  <a:gd name="T71" fmla="*/ 1 h 92"/>
                  <a:gd name="T72" fmla="*/ 22 w 64"/>
                  <a:gd name="T73" fmla="*/ 15 h 92"/>
                  <a:gd name="T74" fmla="*/ 28 w 64"/>
                  <a:gd name="T75" fmla="*/ 6 h 92"/>
                  <a:gd name="T76" fmla="*/ 36 w 64"/>
                  <a:gd name="T77" fmla="*/ 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92">
                    <a:moveTo>
                      <a:pt x="36" y="10"/>
                    </a:moveTo>
                    <a:lnTo>
                      <a:pt x="33" y="11"/>
                    </a:lnTo>
                    <a:lnTo>
                      <a:pt x="30" y="12"/>
                    </a:lnTo>
                    <a:lnTo>
                      <a:pt x="28" y="13"/>
                    </a:lnTo>
                    <a:lnTo>
                      <a:pt x="25" y="16"/>
                    </a:lnTo>
                    <a:lnTo>
                      <a:pt x="22" y="18"/>
                    </a:lnTo>
                    <a:lnTo>
                      <a:pt x="22" y="42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22" y="52"/>
                    </a:lnTo>
                    <a:lnTo>
                      <a:pt x="25" y="55"/>
                    </a:lnTo>
                    <a:lnTo>
                      <a:pt x="27" y="58"/>
                    </a:lnTo>
                    <a:lnTo>
                      <a:pt x="31" y="60"/>
                    </a:lnTo>
                    <a:lnTo>
                      <a:pt x="36" y="61"/>
                    </a:lnTo>
                    <a:lnTo>
                      <a:pt x="41" y="60"/>
                    </a:lnTo>
                    <a:lnTo>
                      <a:pt x="44" y="59"/>
                    </a:lnTo>
                    <a:lnTo>
                      <a:pt x="47" y="56"/>
                    </a:lnTo>
                    <a:lnTo>
                      <a:pt x="49" y="53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37"/>
                    </a:lnTo>
                    <a:lnTo>
                      <a:pt x="51" y="24"/>
                    </a:lnTo>
                    <a:lnTo>
                      <a:pt x="47" y="15"/>
                    </a:lnTo>
                    <a:lnTo>
                      <a:pt x="43" y="12"/>
                    </a:lnTo>
                    <a:lnTo>
                      <a:pt x="39" y="11"/>
                    </a:lnTo>
                    <a:lnTo>
                      <a:pt x="36" y="10"/>
                    </a:lnTo>
                    <a:close/>
                    <a:moveTo>
                      <a:pt x="42" y="0"/>
                    </a:moveTo>
                    <a:lnTo>
                      <a:pt x="47" y="1"/>
                    </a:lnTo>
                    <a:lnTo>
                      <a:pt x="53" y="4"/>
                    </a:lnTo>
                    <a:lnTo>
                      <a:pt x="57" y="7"/>
                    </a:lnTo>
                    <a:lnTo>
                      <a:pt x="63" y="18"/>
                    </a:lnTo>
                    <a:lnTo>
                      <a:pt x="64" y="31"/>
                    </a:lnTo>
                    <a:lnTo>
                      <a:pt x="62" y="45"/>
                    </a:lnTo>
                    <a:lnTo>
                      <a:pt x="55" y="56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2" y="65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4"/>
                    </a:lnTo>
                    <a:lnTo>
                      <a:pt x="25" y="63"/>
                    </a:lnTo>
                    <a:lnTo>
                      <a:pt x="22" y="60"/>
                    </a:lnTo>
                    <a:lnTo>
                      <a:pt x="22" y="79"/>
                    </a:lnTo>
                    <a:lnTo>
                      <a:pt x="22" y="82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3" y="88"/>
                    </a:lnTo>
                    <a:lnTo>
                      <a:pt x="26" y="90"/>
                    </a:lnTo>
                    <a:lnTo>
                      <a:pt x="28" y="90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1" y="90"/>
                    </a:lnTo>
                    <a:lnTo>
                      <a:pt x="5" y="90"/>
                    </a:lnTo>
                    <a:lnTo>
                      <a:pt x="9" y="88"/>
                    </a:lnTo>
                    <a:lnTo>
                      <a:pt x="9" y="87"/>
                    </a:lnTo>
                    <a:lnTo>
                      <a:pt x="10" y="86"/>
                    </a:lnTo>
                    <a:lnTo>
                      <a:pt x="10" y="85"/>
                    </a:lnTo>
                    <a:lnTo>
                      <a:pt x="11" y="82"/>
                    </a:lnTo>
                    <a:lnTo>
                      <a:pt x="11" y="79"/>
                    </a:lnTo>
                    <a:lnTo>
                      <a:pt x="11" y="20"/>
                    </a:lnTo>
                    <a:lnTo>
                      <a:pt x="11" y="15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15"/>
                    </a:lnTo>
                    <a:lnTo>
                      <a:pt x="25" y="10"/>
                    </a:lnTo>
                    <a:lnTo>
                      <a:pt x="28" y="6"/>
                    </a:lnTo>
                    <a:lnTo>
                      <a:pt x="32" y="4"/>
                    </a:lnTo>
                    <a:lnTo>
                      <a:pt x="36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1" name="Freeform 6504"/>
              <p:cNvSpPr>
                <a:spLocks/>
              </p:cNvSpPr>
              <p:nvPr/>
            </p:nvSpPr>
            <p:spPr bwMode="auto">
              <a:xfrm>
                <a:off x="16102" y="15579"/>
                <a:ext cx="46" cy="64"/>
              </a:xfrm>
              <a:custGeom>
                <a:avLst/>
                <a:gdLst>
                  <a:gd name="T0" fmla="*/ 19 w 46"/>
                  <a:gd name="T1" fmla="*/ 0 h 64"/>
                  <a:gd name="T2" fmla="*/ 21 w 46"/>
                  <a:gd name="T3" fmla="*/ 0 h 64"/>
                  <a:gd name="T4" fmla="*/ 21 w 46"/>
                  <a:gd name="T5" fmla="*/ 15 h 64"/>
                  <a:gd name="T6" fmla="*/ 25 w 46"/>
                  <a:gd name="T7" fmla="*/ 8 h 64"/>
                  <a:gd name="T8" fmla="*/ 29 w 46"/>
                  <a:gd name="T9" fmla="*/ 4 h 64"/>
                  <a:gd name="T10" fmla="*/ 33 w 46"/>
                  <a:gd name="T11" fmla="*/ 1 h 64"/>
                  <a:gd name="T12" fmla="*/ 37 w 46"/>
                  <a:gd name="T13" fmla="*/ 0 h 64"/>
                  <a:gd name="T14" fmla="*/ 41 w 46"/>
                  <a:gd name="T15" fmla="*/ 1 h 64"/>
                  <a:gd name="T16" fmla="*/ 43 w 46"/>
                  <a:gd name="T17" fmla="*/ 2 h 64"/>
                  <a:gd name="T18" fmla="*/ 45 w 46"/>
                  <a:gd name="T19" fmla="*/ 5 h 64"/>
                  <a:gd name="T20" fmla="*/ 46 w 46"/>
                  <a:gd name="T21" fmla="*/ 7 h 64"/>
                  <a:gd name="T22" fmla="*/ 45 w 46"/>
                  <a:gd name="T23" fmla="*/ 10 h 64"/>
                  <a:gd name="T24" fmla="*/ 43 w 46"/>
                  <a:gd name="T25" fmla="*/ 12 h 64"/>
                  <a:gd name="T26" fmla="*/ 42 w 46"/>
                  <a:gd name="T27" fmla="*/ 13 h 64"/>
                  <a:gd name="T28" fmla="*/ 40 w 46"/>
                  <a:gd name="T29" fmla="*/ 15 h 64"/>
                  <a:gd name="T30" fmla="*/ 37 w 46"/>
                  <a:gd name="T31" fmla="*/ 13 h 64"/>
                  <a:gd name="T32" fmla="*/ 35 w 46"/>
                  <a:gd name="T33" fmla="*/ 12 h 64"/>
                  <a:gd name="T34" fmla="*/ 32 w 46"/>
                  <a:gd name="T35" fmla="*/ 10 h 64"/>
                  <a:gd name="T36" fmla="*/ 30 w 46"/>
                  <a:gd name="T37" fmla="*/ 10 h 64"/>
                  <a:gd name="T38" fmla="*/ 29 w 46"/>
                  <a:gd name="T39" fmla="*/ 10 h 64"/>
                  <a:gd name="T40" fmla="*/ 27 w 46"/>
                  <a:gd name="T41" fmla="*/ 11 h 64"/>
                  <a:gd name="T42" fmla="*/ 25 w 46"/>
                  <a:gd name="T43" fmla="*/ 15 h 64"/>
                  <a:gd name="T44" fmla="*/ 21 w 46"/>
                  <a:gd name="T45" fmla="*/ 20 h 64"/>
                  <a:gd name="T46" fmla="*/ 21 w 46"/>
                  <a:gd name="T47" fmla="*/ 49 h 64"/>
                  <a:gd name="T48" fmla="*/ 21 w 46"/>
                  <a:gd name="T49" fmla="*/ 54 h 64"/>
                  <a:gd name="T50" fmla="*/ 22 w 46"/>
                  <a:gd name="T51" fmla="*/ 56 h 64"/>
                  <a:gd name="T52" fmla="*/ 24 w 46"/>
                  <a:gd name="T53" fmla="*/ 59 h 64"/>
                  <a:gd name="T54" fmla="*/ 26 w 46"/>
                  <a:gd name="T55" fmla="*/ 60 h 64"/>
                  <a:gd name="T56" fmla="*/ 29 w 46"/>
                  <a:gd name="T57" fmla="*/ 60 h 64"/>
                  <a:gd name="T58" fmla="*/ 32 w 46"/>
                  <a:gd name="T59" fmla="*/ 61 h 64"/>
                  <a:gd name="T60" fmla="*/ 32 w 46"/>
                  <a:gd name="T61" fmla="*/ 64 h 64"/>
                  <a:gd name="T62" fmla="*/ 0 w 46"/>
                  <a:gd name="T63" fmla="*/ 64 h 64"/>
                  <a:gd name="T64" fmla="*/ 0 w 46"/>
                  <a:gd name="T65" fmla="*/ 61 h 64"/>
                  <a:gd name="T66" fmla="*/ 5 w 46"/>
                  <a:gd name="T67" fmla="*/ 60 h 64"/>
                  <a:gd name="T68" fmla="*/ 8 w 46"/>
                  <a:gd name="T69" fmla="*/ 59 h 64"/>
                  <a:gd name="T70" fmla="*/ 9 w 46"/>
                  <a:gd name="T71" fmla="*/ 58 h 64"/>
                  <a:gd name="T72" fmla="*/ 10 w 46"/>
                  <a:gd name="T73" fmla="*/ 56 h 64"/>
                  <a:gd name="T74" fmla="*/ 10 w 46"/>
                  <a:gd name="T75" fmla="*/ 54 h 64"/>
                  <a:gd name="T76" fmla="*/ 10 w 46"/>
                  <a:gd name="T77" fmla="*/ 49 h 64"/>
                  <a:gd name="T78" fmla="*/ 10 w 46"/>
                  <a:gd name="T79" fmla="*/ 26 h 64"/>
                  <a:gd name="T80" fmla="*/ 10 w 46"/>
                  <a:gd name="T81" fmla="*/ 20 h 64"/>
                  <a:gd name="T82" fmla="*/ 10 w 46"/>
                  <a:gd name="T83" fmla="*/ 16 h 64"/>
                  <a:gd name="T84" fmla="*/ 10 w 46"/>
                  <a:gd name="T85" fmla="*/ 13 h 64"/>
                  <a:gd name="T86" fmla="*/ 9 w 46"/>
                  <a:gd name="T87" fmla="*/ 11 h 64"/>
                  <a:gd name="T88" fmla="*/ 8 w 46"/>
                  <a:gd name="T89" fmla="*/ 11 h 64"/>
                  <a:gd name="T90" fmla="*/ 6 w 46"/>
                  <a:gd name="T91" fmla="*/ 10 h 64"/>
                  <a:gd name="T92" fmla="*/ 5 w 46"/>
                  <a:gd name="T93" fmla="*/ 10 h 64"/>
                  <a:gd name="T94" fmla="*/ 3 w 46"/>
                  <a:gd name="T95" fmla="*/ 10 h 64"/>
                  <a:gd name="T96" fmla="*/ 0 w 46"/>
                  <a:gd name="T97" fmla="*/ 11 h 64"/>
                  <a:gd name="T98" fmla="*/ 0 w 46"/>
                  <a:gd name="T99" fmla="*/ 8 h 64"/>
                  <a:gd name="T100" fmla="*/ 19 w 46"/>
                  <a:gd name="T10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64">
                    <a:moveTo>
                      <a:pt x="19" y="0"/>
                    </a:moveTo>
                    <a:lnTo>
                      <a:pt x="21" y="0"/>
                    </a:lnTo>
                    <a:lnTo>
                      <a:pt x="21" y="15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5" y="10"/>
                    </a:lnTo>
                    <a:lnTo>
                      <a:pt x="43" y="12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37" y="13"/>
                    </a:lnTo>
                    <a:lnTo>
                      <a:pt x="35" y="12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5" y="15"/>
                    </a:lnTo>
                    <a:lnTo>
                      <a:pt x="21" y="20"/>
                    </a:lnTo>
                    <a:lnTo>
                      <a:pt x="21" y="49"/>
                    </a:lnTo>
                    <a:lnTo>
                      <a:pt x="21" y="54"/>
                    </a:lnTo>
                    <a:lnTo>
                      <a:pt x="22" y="56"/>
                    </a:lnTo>
                    <a:lnTo>
                      <a:pt x="24" y="59"/>
                    </a:lnTo>
                    <a:lnTo>
                      <a:pt x="26" y="60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32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49"/>
                    </a:lnTo>
                    <a:lnTo>
                      <a:pt x="10" y="26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2" name="Freeform 6505"/>
              <p:cNvSpPr>
                <a:spLocks noEditPoints="1"/>
              </p:cNvSpPr>
              <p:nvPr/>
            </p:nvSpPr>
            <p:spPr bwMode="auto">
              <a:xfrm>
                <a:off x="16151" y="15579"/>
                <a:ext cx="52" cy="65"/>
              </a:xfrm>
              <a:custGeom>
                <a:avLst/>
                <a:gdLst>
                  <a:gd name="T0" fmla="*/ 25 w 52"/>
                  <a:gd name="T1" fmla="*/ 5 h 65"/>
                  <a:gd name="T2" fmla="*/ 21 w 52"/>
                  <a:gd name="T3" fmla="*/ 6 h 65"/>
                  <a:gd name="T4" fmla="*/ 18 w 52"/>
                  <a:gd name="T5" fmla="*/ 7 h 65"/>
                  <a:gd name="T6" fmla="*/ 15 w 52"/>
                  <a:gd name="T7" fmla="*/ 10 h 65"/>
                  <a:gd name="T8" fmla="*/ 13 w 52"/>
                  <a:gd name="T9" fmla="*/ 12 h 65"/>
                  <a:gd name="T10" fmla="*/ 12 w 52"/>
                  <a:gd name="T11" fmla="*/ 17 h 65"/>
                  <a:gd name="T12" fmla="*/ 10 w 52"/>
                  <a:gd name="T13" fmla="*/ 22 h 65"/>
                  <a:gd name="T14" fmla="*/ 39 w 52"/>
                  <a:gd name="T15" fmla="*/ 22 h 65"/>
                  <a:gd name="T16" fmla="*/ 37 w 52"/>
                  <a:gd name="T17" fmla="*/ 16 h 65"/>
                  <a:gd name="T18" fmla="*/ 37 w 52"/>
                  <a:gd name="T19" fmla="*/ 13 h 65"/>
                  <a:gd name="T20" fmla="*/ 35 w 52"/>
                  <a:gd name="T21" fmla="*/ 10 h 65"/>
                  <a:gd name="T22" fmla="*/ 32 w 52"/>
                  <a:gd name="T23" fmla="*/ 7 h 65"/>
                  <a:gd name="T24" fmla="*/ 29 w 52"/>
                  <a:gd name="T25" fmla="*/ 6 h 65"/>
                  <a:gd name="T26" fmla="*/ 25 w 52"/>
                  <a:gd name="T27" fmla="*/ 5 h 65"/>
                  <a:gd name="T28" fmla="*/ 29 w 52"/>
                  <a:gd name="T29" fmla="*/ 0 h 65"/>
                  <a:gd name="T30" fmla="*/ 35 w 52"/>
                  <a:gd name="T31" fmla="*/ 1 h 65"/>
                  <a:gd name="T32" fmla="*/ 41 w 52"/>
                  <a:gd name="T33" fmla="*/ 4 h 65"/>
                  <a:gd name="T34" fmla="*/ 46 w 52"/>
                  <a:gd name="T35" fmla="*/ 7 h 65"/>
                  <a:gd name="T36" fmla="*/ 50 w 52"/>
                  <a:gd name="T37" fmla="*/ 12 h 65"/>
                  <a:gd name="T38" fmla="*/ 51 w 52"/>
                  <a:gd name="T39" fmla="*/ 18 h 65"/>
                  <a:gd name="T40" fmla="*/ 52 w 52"/>
                  <a:gd name="T41" fmla="*/ 26 h 65"/>
                  <a:gd name="T42" fmla="*/ 10 w 52"/>
                  <a:gd name="T43" fmla="*/ 26 h 65"/>
                  <a:gd name="T44" fmla="*/ 12 w 52"/>
                  <a:gd name="T45" fmla="*/ 37 h 65"/>
                  <a:gd name="T46" fmla="*/ 16 w 52"/>
                  <a:gd name="T47" fmla="*/ 47 h 65"/>
                  <a:gd name="T48" fmla="*/ 21 w 52"/>
                  <a:gd name="T49" fmla="*/ 50 h 65"/>
                  <a:gd name="T50" fmla="*/ 26 w 52"/>
                  <a:gd name="T51" fmla="*/ 53 h 65"/>
                  <a:gd name="T52" fmla="*/ 32 w 52"/>
                  <a:gd name="T53" fmla="*/ 54 h 65"/>
                  <a:gd name="T54" fmla="*/ 37 w 52"/>
                  <a:gd name="T55" fmla="*/ 54 h 65"/>
                  <a:gd name="T56" fmla="*/ 42 w 52"/>
                  <a:gd name="T57" fmla="*/ 52 h 65"/>
                  <a:gd name="T58" fmla="*/ 46 w 52"/>
                  <a:gd name="T59" fmla="*/ 48 h 65"/>
                  <a:gd name="T60" fmla="*/ 48 w 52"/>
                  <a:gd name="T61" fmla="*/ 44 h 65"/>
                  <a:gd name="T62" fmla="*/ 50 w 52"/>
                  <a:gd name="T63" fmla="*/ 39 h 65"/>
                  <a:gd name="T64" fmla="*/ 52 w 52"/>
                  <a:gd name="T65" fmla="*/ 40 h 65"/>
                  <a:gd name="T66" fmla="*/ 51 w 52"/>
                  <a:gd name="T67" fmla="*/ 47 h 65"/>
                  <a:gd name="T68" fmla="*/ 48 w 52"/>
                  <a:gd name="T69" fmla="*/ 53 h 65"/>
                  <a:gd name="T70" fmla="*/ 44 w 52"/>
                  <a:gd name="T71" fmla="*/ 58 h 65"/>
                  <a:gd name="T72" fmla="*/ 41 w 52"/>
                  <a:gd name="T73" fmla="*/ 61 h 65"/>
                  <a:gd name="T74" fmla="*/ 36 w 52"/>
                  <a:gd name="T75" fmla="*/ 64 h 65"/>
                  <a:gd name="T76" fmla="*/ 32 w 52"/>
                  <a:gd name="T77" fmla="*/ 65 h 65"/>
                  <a:gd name="T78" fmla="*/ 28 w 52"/>
                  <a:gd name="T79" fmla="*/ 65 h 65"/>
                  <a:gd name="T80" fmla="*/ 21 w 52"/>
                  <a:gd name="T81" fmla="*/ 65 h 65"/>
                  <a:gd name="T82" fmla="*/ 16 w 52"/>
                  <a:gd name="T83" fmla="*/ 63 h 65"/>
                  <a:gd name="T84" fmla="*/ 13 w 52"/>
                  <a:gd name="T85" fmla="*/ 60 h 65"/>
                  <a:gd name="T86" fmla="*/ 8 w 52"/>
                  <a:gd name="T87" fmla="*/ 56 h 65"/>
                  <a:gd name="T88" fmla="*/ 3 w 52"/>
                  <a:gd name="T89" fmla="*/ 47 h 65"/>
                  <a:gd name="T90" fmla="*/ 0 w 52"/>
                  <a:gd name="T91" fmla="*/ 33 h 65"/>
                  <a:gd name="T92" fmla="*/ 3 w 52"/>
                  <a:gd name="T93" fmla="*/ 20 h 65"/>
                  <a:gd name="T94" fmla="*/ 9 w 52"/>
                  <a:gd name="T95" fmla="*/ 10 h 65"/>
                  <a:gd name="T96" fmla="*/ 18 w 52"/>
                  <a:gd name="T97" fmla="*/ 2 h 65"/>
                  <a:gd name="T98" fmla="*/ 29 w 52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65">
                    <a:moveTo>
                      <a:pt x="25" y="5"/>
                    </a:moveTo>
                    <a:lnTo>
                      <a:pt x="21" y="6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7"/>
                    </a:lnTo>
                    <a:lnTo>
                      <a:pt x="10" y="22"/>
                    </a:lnTo>
                    <a:lnTo>
                      <a:pt x="39" y="22"/>
                    </a:lnTo>
                    <a:lnTo>
                      <a:pt x="37" y="16"/>
                    </a:lnTo>
                    <a:lnTo>
                      <a:pt x="37" y="13"/>
                    </a:lnTo>
                    <a:lnTo>
                      <a:pt x="35" y="10"/>
                    </a:lnTo>
                    <a:lnTo>
                      <a:pt x="32" y="7"/>
                    </a:lnTo>
                    <a:lnTo>
                      <a:pt x="29" y="6"/>
                    </a:lnTo>
                    <a:lnTo>
                      <a:pt x="25" y="5"/>
                    </a:lnTo>
                    <a:close/>
                    <a:moveTo>
                      <a:pt x="29" y="0"/>
                    </a:moveTo>
                    <a:lnTo>
                      <a:pt x="35" y="1"/>
                    </a:lnTo>
                    <a:lnTo>
                      <a:pt x="41" y="4"/>
                    </a:lnTo>
                    <a:lnTo>
                      <a:pt x="46" y="7"/>
                    </a:lnTo>
                    <a:lnTo>
                      <a:pt x="50" y="12"/>
                    </a:lnTo>
                    <a:lnTo>
                      <a:pt x="51" y="18"/>
                    </a:lnTo>
                    <a:lnTo>
                      <a:pt x="52" y="26"/>
                    </a:lnTo>
                    <a:lnTo>
                      <a:pt x="10" y="26"/>
                    </a:lnTo>
                    <a:lnTo>
                      <a:pt x="12" y="37"/>
                    </a:lnTo>
                    <a:lnTo>
                      <a:pt x="16" y="47"/>
                    </a:lnTo>
                    <a:lnTo>
                      <a:pt x="21" y="50"/>
                    </a:lnTo>
                    <a:lnTo>
                      <a:pt x="26" y="53"/>
                    </a:lnTo>
                    <a:lnTo>
                      <a:pt x="32" y="54"/>
                    </a:lnTo>
                    <a:lnTo>
                      <a:pt x="37" y="54"/>
                    </a:lnTo>
                    <a:lnTo>
                      <a:pt x="42" y="52"/>
                    </a:lnTo>
                    <a:lnTo>
                      <a:pt x="46" y="48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52" y="40"/>
                    </a:lnTo>
                    <a:lnTo>
                      <a:pt x="51" y="47"/>
                    </a:lnTo>
                    <a:lnTo>
                      <a:pt x="48" y="53"/>
                    </a:lnTo>
                    <a:lnTo>
                      <a:pt x="44" y="58"/>
                    </a:lnTo>
                    <a:lnTo>
                      <a:pt x="41" y="61"/>
                    </a:lnTo>
                    <a:lnTo>
                      <a:pt x="36" y="64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1" y="65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8" y="56"/>
                    </a:lnTo>
                    <a:lnTo>
                      <a:pt x="3" y="47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9" y="10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3" name="Freeform 6506"/>
              <p:cNvSpPr>
                <a:spLocks/>
              </p:cNvSpPr>
              <p:nvPr/>
            </p:nvSpPr>
            <p:spPr bwMode="auto">
              <a:xfrm>
                <a:off x="16208" y="15547"/>
                <a:ext cx="67" cy="96"/>
              </a:xfrm>
              <a:custGeom>
                <a:avLst/>
                <a:gdLst>
                  <a:gd name="T0" fmla="*/ 21 w 67"/>
                  <a:gd name="T1" fmla="*/ 0 h 96"/>
                  <a:gd name="T2" fmla="*/ 26 w 67"/>
                  <a:gd name="T3" fmla="*/ 40 h 96"/>
                  <a:gd name="T4" fmla="*/ 33 w 67"/>
                  <a:gd name="T5" fmla="*/ 34 h 96"/>
                  <a:gd name="T6" fmla="*/ 42 w 67"/>
                  <a:gd name="T7" fmla="*/ 32 h 96"/>
                  <a:gd name="T8" fmla="*/ 51 w 67"/>
                  <a:gd name="T9" fmla="*/ 36 h 96"/>
                  <a:gd name="T10" fmla="*/ 55 w 67"/>
                  <a:gd name="T11" fmla="*/ 40 h 96"/>
                  <a:gd name="T12" fmla="*/ 57 w 67"/>
                  <a:gd name="T13" fmla="*/ 48 h 96"/>
                  <a:gd name="T14" fmla="*/ 58 w 67"/>
                  <a:gd name="T15" fmla="*/ 60 h 96"/>
                  <a:gd name="T16" fmla="*/ 58 w 67"/>
                  <a:gd name="T17" fmla="*/ 86 h 96"/>
                  <a:gd name="T18" fmla="*/ 59 w 67"/>
                  <a:gd name="T19" fmla="*/ 91 h 96"/>
                  <a:gd name="T20" fmla="*/ 63 w 67"/>
                  <a:gd name="T21" fmla="*/ 92 h 96"/>
                  <a:gd name="T22" fmla="*/ 67 w 67"/>
                  <a:gd name="T23" fmla="*/ 96 h 96"/>
                  <a:gd name="T24" fmla="*/ 37 w 67"/>
                  <a:gd name="T25" fmla="*/ 93 h 96"/>
                  <a:gd name="T26" fmla="*/ 42 w 67"/>
                  <a:gd name="T27" fmla="*/ 92 h 96"/>
                  <a:gd name="T28" fmla="*/ 46 w 67"/>
                  <a:gd name="T29" fmla="*/ 90 h 96"/>
                  <a:gd name="T30" fmla="*/ 47 w 67"/>
                  <a:gd name="T31" fmla="*/ 86 h 96"/>
                  <a:gd name="T32" fmla="*/ 47 w 67"/>
                  <a:gd name="T33" fmla="*/ 60 h 96"/>
                  <a:gd name="T34" fmla="*/ 46 w 67"/>
                  <a:gd name="T35" fmla="*/ 49 h 96"/>
                  <a:gd name="T36" fmla="*/ 44 w 67"/>
                  <a:gd name="T37" fmla="*/ 44 h 96"/>
                  <a:gd name="T38" fmla="*/ 39 w 67"/>
                  <a:gd name="T39" fmla="*/ 40 h 96"/>
                  <a:gd name="T40" fmla="*/ 33 w 67"/>
                  <a:gd name="T41" fmla="*/ 40 h 96"/>
                  <a:gd name="T42" fmla="*/ 27 w 67"/>
                  <a:gd name="T43" fmla="*/ 44 h 96"/>
                  <a:gd name="T44" fmla="*/ 21 w 67"/>
                  <a:gd name="T45" fmla="*/ 49 h 96"/>
                  <a:gd name="T46" fmla="*/ 21 w 67"/>
                  <a:gd name="T47" fmla="*/ 85 h 96"/>
                  <a:gd name="T48" fmla="*/ 22 w 67"/>
                  <a:gd name="T49" fmla="*/ 90 h 96"/>
                  <a:gd name="T50" fmla="*/ 25 w 67"/>
                  <a:gd name="T51" fmla="*/ 92 h 96"/>
                  <a:gd name="T52" fmla="*/ 31 w 67"/>
                  <a:gd name="T53" fmla="*/ 93 h 96"/>
                  <a:gd name="T54" fmla="*/ 1 w 67"/>
                  <a:gd name="T55" fmla="*/ 96 h 96"/>
                  <a:gd name="T56" fmla="*/ 5 w 67"/>
                  <a:gd name="T57" fmla="*/ 92 h 96"/>
                  <a:gd name="T58" fmla="*/ 9 w 67"/>
                  <a:gd name="T59" fmla="*/ 91 h 96"/>
                  <a:gd name="T60" fmla="*/ 10 w 67"/>
                  <a:gd name="T61" fmla="*/ 86 h 96"/>
                  <a:gd name="T62" fmla="*/ 10 w 67"/>
                  <a:gd name="T63" fmla="*/ 26 h 96"/>
                  <a:gd name="T64" fmla="*/ 10 w 67"/>
                  <a:gd name="T65" fmla="*/ 16 h 96"/>
                  <a:gd name="T66" fmla="*/ 9 w 67"/>
                  <a:gd name="T67" fmla="*/ 11 h 96"/>
                  <a:gd name="T68" fmla="*/ 7 w 67"/>
                  <a:gd name="T69" fmla="*/ 10 h 96"/>
                  <a:gd name="T70" fmla="*/ 4 w 67"/>
                  <a:gd name="T71" fmla="*/ 10 h 96"/>
                  <a:gd name="T72" fmla="*/ 0 w 67"/>
                  <a:gd name="T73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96">
                    <a:moveTo>
                      <a:pt x="19" y="0"/>
                    </a:moveTo>
                    <a:lnTo>
                      <a:pt x="21" y="0"/>
                    </a:lnTo>
                    <a:lnTo>
                      <a:pt x="21" y="45"/>
                    </a:lnTo>
                    <a:lnTo>
                      <a:pt x="26" y="40"/>
                    </a:lnTo>
                    <a:lnTo>
                      <a:pt x="30" y="37"/>
                    </a:lnTo>
                    <a:lnTo>
                      <a:pt x="33" y="34"/>
                    </a:lnTo>
                    <a:lnTo>
                      <a:pt x="37" y="33"/>
                    </a:lnTo>
                    <a:lnTo>
                      <a:pt x="42" y="32"/>
                    </a:lnTo>
                    <a:lnTo>
                      <a:pt x="47" y="33"/>
                    </a:lnTo>
                    <a:lnTo>
                      <a:pt x="51" y="36"/>
                    </a:lnTo>
                    <a:lnTo>
                      <a:pt x="53" y="38"/>
                    </a:lnTo>
                    <a:lnTo>
                      <a:pt x="55" y="40"/>
                    </a:lnTo>
                    <a:lnTo>
                      <a:pt x="57" y="44"/>
                    </a:lnTo>
                    <a:lnTo>
                      <a:pt x="57" y="48"/>
                    </a:lnTo>
                    <a:lnTo>
                      <a:pt x="58" y="53"/>
                    </a:lnTo>
                    <a:lnTo>
                      <a:pt x="58" y="60"/>
                    </a:lnTo>
                    <a:lnTo>
                      <a:pt x="58" y="81"/>
                    </a:lnTo>
                    <a:lnTo>
                      <a:pt x="58" y="86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60" y="92"/>
                    </a:lnTo>
                    <a:lnTo>
                      <a:pt x="63" y="92"/>
                    </a:lnTo>
                    <a:lnTo>
                      <a:pt x="67" y="93"/>
                    </a:lnTo>
                    <a:lnTo>
                      <a:pt x="67" y="96"/>
                    </a:lnTo>
                    <a:lnTo>
                      <a:pt x="37" y="96"/>
                    </a:lnTo>
                    <a:lnTo>
                      <a:pt x="37" y="93"/>
                    </a:lnTo>
                    <a:lnTo>
                      <a:pt x="38" y="93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6" y="90"/>
                    </a:lnTo>
                    <a:lnTo>
                      <a:pt x="47" y="88"/>
                    </a:lnTo>
                    <a:lnTo>
                      <a:pt x="47" y="86"/>
                    </a:lnTo>
                    <a:lnTo>
                      <a:pt x="47" y="81"/>
                    </a:lnTo>
                    <a:lnTo>
                      <a:pt x="47" y="60"/>
                    </a:lnTo>
                    <a:lnTo>
                      <a:pt x="47" y="54"/>
                    </a:lnTo>
                    <a:lnTo>
                      <a:pt x="46" y="49"/>
                    </a:lnTo>
                    <a:lnTo>
                      <a:pt x="46" y="47"/>
                    </a:lnTo>
                    <a:lnTo>
                      <a:pt x="44" y="44"/>
                    </a:lnTo>
                    <a:lnTo>
                      <a:pt x="42" y="42"/>
                    </a:lnTo>
                    <a:lnTo>
                      <a:pt x="39" y="40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30" y="42"/>
                    </a:lnTo>
                    <a:lnTo>
                      <a:pt x="27" y="44"/>
                    </a:lnTo>
                    <a:lnTo>
                      <a:pt x="25" y="47"/>
                    </a:lnTo>
                    <a:lnTo>
                      <a:pt x="21" y="49"/>
                    </a:lnTo>
                    <a:lnTo>
                      <a:pt x="21" y="81"/>
                    </a:lnTo>
                    <a:lnTo>
                      <a:pt x="21" y="85"/>
                    </a:lnTo>
                    <a:lnTo>
                      <a:pt x="22" y="87"/>
                    </a:lnTo>
                    <a:lnTo>
                      <a:pt x="22" y="90"/>
                    </a:lnTo>
                    <a:lnTo>
                      <a:pt x="23" y="91"/>
                    </a:lnTo>
                    <a:lnTo>
                      <a:pt x="25" y="92"/>
                    </a:lnTo>
                    <a:lnTo>
                      <a:pt x="27" y="92"/>
                    </a:lnTo>
                    <a:lnTo>
                      <a:pt x="31" y="93"/>
                    </a:lnTo>
                    <a:lnTo>
                      <a:pt x="31" y="96"/>
                    </a:lnTo>
                    <a:lnTo>
                      <a:pt x="1" y="96"/>
                    </a:lnTo>
                    <a:lnTo>
                      <a:pt x="1" y="93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9" y="91"/>
                    </a:lnTo>
                    <a:lnTo>
                      <a:pt x="10" y="90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4" name="Freeform 6507"/>
              <p:cNvSpPr>
                <a:spLocks noEditPoints="1"/>
              </p:cNvSpPr>
              <p:nvPr/>
            </p:nvSpPr>
            <p:spPr bwMode="auto">
              <a:xfrm>
                <a:off x="16281" y="15579"/>
                <a:ext cx="51" cy="65"/>
              </a:xfrm>
              <a:custGeom>
                <a:avLst/>
                <a:gdLst>
                  <a:gd name="T0" fmla="*/ 24 w 51"/>
                  <a:gd name="T1" fmla="*/ 5 h 65"/>
                  <a:gd name="T2" fmla="*/ 21 w 51"/>
                  <a:gd name="T3" fmla="*/ 6 h 65"/>
                  <a:gd name="T4" fmla="*/ 17 w 51"/>
                  <a:gd name="T5" fmla="*/ 7 h 65"/>
                  <a:gd name="T6" fmla="*/ 15 w 51"/>
                  <a:gd name="T7" fmla="*/ 10 h 65"/>
                  <a:gd name="T8" fmla="*/ 12 w 51"/>
                  <a:gd name="T9" fmla="*/ 12 h 65"/>
                  <a:gd name="T10" fmla="*/ 10 w 51"/>
                  <a:gd name="T11" fmla="*/ 17 h 65"/>
                  <a:gd name="T12" fmla="*/ 10 w 51"/>
                  <a:gd name="T13" fmla="*/ 22 h 65"/>
                  <a:gd name="T14" fmla="*/ 38 w 51"/>
                  <a:gd name="T15" fmla="*/ 22 h 65"/>
                  <a:gd name="T16" fmla="*/ 37 w 51"/>
                  <a:gd name="T17" fmla="*/ 16 h 65"/>
                  <a:gd name="T18" fmla="*/ 35 w 51"/>
                  <a:gd name="T19" fmla="*/ 13 h 65"/>
                  <a:gd name="T20" fmla="*/ 34 w 51"/>
                  <a:gd name="T21" fmla="*/ 10 h 65"/>
                  <a:gd name="T22" fmla="*/ 31 w 51"/>
                  <a:gd name="T23" fmla="*/ 7 h 65"/>
                  <a:gd name="T24" fmla="*/ 28 w 51"/>
                  <a:gd name="T25" fmla="*/ 6 h 65"/>
                  <a:gd name="T26" fmla="*/ 24 w 51"/>
                  <a:gd name="T27" fmla="*/ 5 h 65"/>
                  <a:gd name="T28" fmla="*/ 28 w 51"/>
                  <a:gd name="T29" fmla="*/ 0 h 65"/>
                  <a:gd name="T30" fmla="*/ 34 w 51"/>
                  <a:gd name="T31" fmla="*/ 1 h 65"/>
                  <a:gd name="T32" fmla="*/ 40 w 51"/>
                  <a:gd name="T33" fmla="*/ 4 h 65"/>
                  <a:gd name="T34" fmla="*/ 45 w 51"/>
                  <a:gd name="T35" fmla="*/ 7 h 65"/>
                  <a:gd name="T36" fmla="*/ 49 w 51"/>
                  <a:gd name="T37" fmla="*/ 12 h 65"/>
                  <a:gd name="T38" fmla="*/ 50 w 51"/>
                  <a:gd name="T39" fmla="*/ 18 h 65"/>
                  <a:gd name="T40" fmla="*/ 51 w 51"/>
                  <a:gd name="T41" fmla="*/ 26 h 65"/>
                  <a:gd name="T42" fmla="*/ 10 w 51"/>
                  <a:gd name="T43" fmla="*/ 26 h 65"/>
                  <a:gd name="T44" fmla="*/ 11 w 51"/>
                  <a:gd name="T45" fmla="*/ 37 h 65"/>
                  <a:gd name="T46" fmla="*/ 16 w 51"/>
                  <a:gd name="T47" fmla="*/ 47 h 65"/>
                  <a:gd name="T48" fmla="*/ 21 w 51"/>
                  <a:gd name="T49" fmla="*/ 50 h 65"/>
                  <a:gd name="T50" fmla="*/ 26 w 51"/>
                  <a:gd name="T51" fmla="*/ 53 h 65"/>
                  <a:gd name="T52" fmla="*/ 32 w 51"/>
                  <a:gd name="T53" fmla="*/ 54 h 65"/>
                  <a:gd name="T54" fmla="*/ 37 w 51"/>
                  <a:gd name="T55" fmla="*/ 54 h 65"/>
                  <a:gd name="T56" fmla="*/ 42 w 51"/>
                  <a:gd name="T57" fmla="*/ 52 h 65"/>
                  <a:gd name="T58" fmla="*/ 44 w 51"/>
                  <a:gd name="T59" fmla="*/ 48 h 65"/>
                  <a:gd name="T60" fmla="*/ 47 w 51"/>
                  <a:gd name="T61" fmla="*/ 44 h 65"/>
                  <a:gd name="T62" fmla="*/ 49 w 51"/>
                  <a:gd name="T63" fmla="*/ 39 h 65"/>
                  <a:gd name="T64" fmla="*/ 51 w 51"/>
                  <a:gd name="T65" fmla="*/ 40 h 65"/>
                  <a:gd name="T66" fmla="*/ 50 w 51"/>
                  <a:gd name="T67" fmla="*/ 47 h 65"/>
                  <a:gd name="T68" fmla="*/ 47 w 51"/>
                  <a:gd name="T69" fmla="*/ 53 h 65"/>
                  <a:gd name="T70" fmla="*/ 43 w 51"/>
                  <a:gd name="T71" fmla="*/ 58 h 65"/>
                  <a:gd name="T72" fmla="*/ 39 w 51"/>
                  <a:gd name="T73" fmla="*/ 61 h 65"/>
                  <a:gd name="T74" fmla="*/ 35 w 51"/>
                  <a:gd name="T75" fmla="*/ 64 h 65"/>
                  <a:gd name="T76" fmla="*/ 32 w 51"/>
                  <a:gd name="T77" fmla="*/ 65 h 65"/>
                  <a:gd name="T78" fmla="*/ 27 w 51"/>
                  <a:gd name="T79" fmla="*/ 65 h 65"/>
                  <a:gd name="T80" fmla="*/ 21 w 51"/>
                  <a:gd name="T81" fmla="*/ 65 h 65"/>
                  <a:gd name="T82" fmla="*/ 16 w 51"/>
                  <a:gd name="T83" fmla="*/ 63 h 65"/>
                  <a:gd name="T84" fmla="*/ 12 w 51"/>
                  <a:gd name="T85" fmla="*/ 60 h 65"/>
                  <a:gd name="T86" fmla="*/ 7 w 51"/>
                  <a:gd name="T87" fmla="*/ 56 h 65"/>
                  <a:gd name="T88" fmla="*/ 1 w 51"/>
                  <a:gd name="T89" fmla="*/ 47 h 65"/>
                  <a:gd name="T90" fmla="*/ 0 w 51"/>
                  <a:gd name="T91" fmla="*/ 33 h 65"/>
                  <a:gd name="T92" fmla="*/ 2 w 51"/>
                  <a:gd name="T93" fmla="*/ 20 h 65"/>
                  <a:gd name="T94" fmla="*/ 7 w 51"/>
                  <a:gd name="T95" fmla="*/ 10 h 65"/>
                  <a:gd name="T96" fmla="*/ 17 w 51"/>
                  <a:gd name="T97" fmla="*/ 2 h 65"/>
                  <a:gd name="T98" fmla="*/ 28 w 51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5">
                    <a:moveTo>
                      <a:pt x="24" y="5"/>
                    </a:moveTo>
                    <a:lnTo>
                      <a:pt x="21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10" y="17"/>
                    </a:lnTo>
                    <a:lnTo>
                      <a:pt x="10" y="22"/>
                    </a:lnTo>
                    <a:lnTo>
                      <a:pt x="38" y="22"/>
                    </a:lnTo>
                    <a:lnTo>
                      <a:pt x="37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7"/>
                    </a:lnTo>
                    <a:lnTo>
                      <a:pt x="28" y="6"/>
                    </a:lnTo>
                    <a:lnTo>
                      <a:pt x="24" y="5"/>
                    </a:lnTo>
                    <a:close/>
                    <a:moveTo>
                      <a:pt x="28" y="0"/>
                    </a:moveTo>
                    <a:lnTo>
                      <a:pt x="34" y="1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9" y="12"/>
                    </a:lnTo>
                    <a:lnTo>
                      <a:pt x="50" y="18"/>
                    </a:lnTo>
                    <a:lnTo>
                      <a:pt x="51" y="26"/>
                    </a:lnTo>
                    <a:lnTo>
                      <a:pt x="10" y="26"/>
                    </a:lnTo>
                    <a:lnTo>
                      <a:pt x="11" y="37"/>
                    </a:lnTo>
                    <a:lnTo>
                      <a:pt x="16" y="47"/>
                    </a:lnTo>
                    <a:lnTo>
                      <a:pt x="21" y="50"/>
                    </a:lnTo>
                    <a:lnTo>
                      <a:pt x="26" y="53"/>
                    </a:lnTo>
                    <a:lnTo>
                      <a:pt x="32" y="54"/>
                    </a:lnTo>
                    <a:lnTo>
                      <a:pt x="37" y="54"/>
                    </a:lnTo>
                    <a:lnTo>
                      <a:pt x="42" y="52"/>
                    </a:lnTo>
                    <a:lnTo>
                      <a:pt x="44" y="48"/>
                    </a:lnTo>
                    <a:lnTo>
                      <a:pt x="47" y="44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0" y="47"/>
                    </a:lnTo>
                    <a:lnTo>
                      <a:pt x="47" y="53"/>
                    </a:lnTo>
                    <a:lnTo>
                      <a:pt x="43" y="58"/>
                    </a:lnTo>
                    <a:lnTo>
                      <a:pt x="39" y="61"/>
                    </a:lnTo>
                    <a:lnTo>
                      <a:pt x="35" y="64"/>
                    </a:lnTo>
                    <a:lnTo>
                      <a:pt x="32" y="65"/>
                    </a:lnTo>
                    <a:lnTo>
                      <a:pt x="27" y="65"/>
                    </a:lnTo>
                    <a:lnTo>
                      <a:pt x="21" y="65"/>
                    </a:lnTo>
                    <a:lnTo>
                      <a:pt x="16" y="63"/>
                    </a:lnTo>
                    <a:lnTo>
                      <a:pt x="12" y="60"/>
                    </a:lnTo>
                    <a:lnTo>
                      <a:pt x="7" y="56"/>
                    </a:lnTo>
                    <a:lnTo>
                      <a:pt x="1" y="47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10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5" name="Freeform 6508"/>
              <p:cNvSpPr>
                <a:spLocks/>
              </p:cNvSpPr>
              <p:nvPr/>
            </p:nvSpPr>
            <p:spPr bwMode="auto">
              <a:xfrm>
                <a:off x="16337" y="15579"/>
                <a:ext cx="67" cy="64"/>
              </a:xfrm>
              <a:custGeom>
                <a:avLst/>
                <a:gdLst>
                  <a:gd name="T0" fmla="*/ 21 w 67"/>
                  <a:gd name="T1" fmla="*/ 0 h 64"/>
                  <a:gd name="T2" fmla="*/ 32 w 67"/>
                  <a:gd name="T3" fmla="*/ 4 h 64"/>
                  <a:gd name="T4" fmla="*/ 46 w 67"/>
                  <a:gd name="T5" fmla="*/ 1 h 64"/>
                  <a:gd name="T6" fmla="*/ 53 w 67"/>
                  <a:gd name="T7" fmla="*/ 6 h 64"/>
                  <a:gd name="T8" fmla="*/ 57 w 67"/>
                  <a:gd name="T9" fmla="*/ 15 h 64"/>
                  <a:gd name="T10" fmla="*/ 57 w 67"/>
                  <a:gd name="T11" fmla="*/ 23 h 64"/>
                  <a:gd name="T12" fmla="*/ 58 w 67"/>
                  <a:gd name="T13" fmla="*/ 54 h 64"/>
                  <a:gd name="T14" fmla="*/ 59 w 67"/>
                  <a:gd name="T15" fmla="*/ 59 h 64"/>
                  <a:gd name="T16" fmla="*/ 63 w 67"/>
                  <a:gd name="T17" fmla="*/ 60 h 64"/>
                  <a:gd name="T18" fmla="*/ 67 w 67"/>
                  <a:gd name="T19" fmla="*/ 64 h 64"/>
                  <a:gd name="T20" fmla="*/ 37 w 67"/>
                  <a:gd name="T21" fmla="*/ 61 h 64"/>
                  <a:gd name="T22" fmla="*/ 41 w 67"/>
                  <a:gd name="T23" fmla="*/ 60 h 64"/>
                  <a:gd name="T24" fmla="*/ 46 w 67"/>
                  <a:gd name="T25" fmla="*/ 58 h 64"/>
                  <a:gd name="T26" fmla="*/ 46 w 67"/>
                  <a:gd name="T27" fmla="*/ 54 h 64"/>
                  <a:gd name="T28" fmla="*/ 46 w 67"/>
                  <a:gd name="T29" fmla="*/ 24 h 64"/>
                  <a:gd name="T30" fmla="*/ 46 w 67"/>
                  <a:gd name="T31" fmla="*/ 16 h 64"/>
                  <a:gd name="T32" fmla="*/ 42 w 67"/>
                  <a:gd name="T33" fmla="*/ 10 h 64"/>
                  <a:gd name="T34" fmla="*/ 37 w 67"/>
                  <a:gd name="T35" fmla="*/ 8 h 64"/>
                  <a:gd name="T36" fmla="*/ 26 w 67"/>
                  <a:gd name="T37" fmla="*/ 12 h 64"/>
                  <a:gd name="T38" fmla="*/ 21 w 67"/>
                  <a:gd name="T39" fmla="*/ 49 h 64"/>
                  <a:gd name="T40" fmla="*/ 21 w 67"/>
                  <a:gd name="T41" fmla="*/ 55 h 64"/>
                  <a:gd name="T42" fmla="*/ 24 w 67"/>
                  <a:gd name="T43" fmla="*/ 59 h 64"/>
                  <a:gd name="T44" fmla="*/ 27 w 67"/>
                  <a:gd name="T45" fmla="*/ 60 h 64"/>
                  <a:gd name="T46" fmla="*/ 31 w 67"/>
                  <a:gd name="T47" fmla="*/ 64 h 64"/>
                  <a:gd name="T48" fmla="*/ 2 w 67"/>
                  <a:gd name="T49" fmla="*/ 61 h 64"/>
                  <a:gd name="T50" fmla="*/ 5 w 67"/>
                  <a:gd name="T51" fmla="*/ 60 h 64"/>
                  <a:gd name="T52" fmla="*/ 9 w 67"/>
                  <a:gd name="T53" fmla="*/ 59 h 64"/>
                  <a:gd name="T54" fmla="*/ 10 w 67"/>
                  <a:gd name="T55" fmla="*/ 54 h 64"/>
                  <a:gd name="T56" fmla="*/ 10 w 67"/>
                  <a:gd name="T57" fmla="*/ 27 h 64"/>
                  <a:gd name="T58" fmla="*/ 10 w 67"/>
                  <a:gd name="T59" fmla="*/ 16 h 64"/>
                  <a:gd name="T60" fmla="*/ 9 w 67"/>
                  <a:gd name="T61" fmla="*/ 11 h 64"/>
                  <a:gd name="T62" fmla="*/ 7 w 67"/>
                  <a:gd name="T63" fmla="*/ 10 h 64"/>
                  <a:gd name="T64" fmla="*/ 4 w 67"/>
                  <a:gd name="T65" fmla="*/ 10 h 64"/>
                  <a:gd name="T66" fmla="*/ 0 w 67"/>
                  <a:gd name="T67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" h="64">
                    <a:moveTo>
                      <a:pt x="19" y="0"/>
                    </a:moveTo>
                    <a:lnTo>
                      <a:pt x="21" y="0"/>
                    </a:lnTo>
                    <a:lnTo>
                      <a:pt x="21" y="13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51" y="2"/>
                    </a:lnTo>
                    <a:lnTo>
                      <a:pt x="53" y="6"/>
                    </a:lnTo>
                    <a:lnTo>
                      <a:pt x="56" y="11"/>
                    </a:lnTo>
                    <a:lnTo>
                      <a:pt x="57" y="15"/>
                    </a:lnTo>
                    <a:lnTo>
                      <a:pt x="57" y="18"/>
                    </a:lnTo>
                    <a:lnTo>
                      <a:pt x="57" y="23"/>
                    </a:lnTo>
                    <a:lnTo>
                      <a:pt x="57" y="49"/>
                    </a:lnTo>
                    <a:lnTo>
                      <a:pt x="58" y="54"/>
                    </a:lnTo>
                    <a:lnTo>
                      <a:pt x="58" y="58"/>
                    </a:lnTo>
                    <a:lnTo>
                      <a:pt x="59" y="59"/>
                    </a:lnTo>
                    <a:lnTo>
                      <a:pt x="61" y="60"/>
                    </a:lnTo>
                    <a:lnTo>
                      <a:pt x="63" y="60"/>
                    </a:lnTo>
                    <a:lnTo>
                      <a:pt x="67" y="61"/>
                    </a:lnTo>
                    <a:lnTo>
                      <a:pt x="6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41" y="60"/>
                    </a:lnTo>
                    <a:lnTo>
                      <a:pt x="43" y="60"/>
                    </a:lnTo>
                    <a:lnTo>
                      <a:pt x="46" y="58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6" y="49"/>
                    </a:lnTo>
                    <a:lnTo>
                      <a:pt x="46" y="24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5" y="12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7"/>
                    </a:lnTo>
                    <a:lnTo>
                      <a:pt x="21" y="49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23" y="58"/>
                    </a:lnTo>
                    <a:lnTo>
                      <a:pt x="24" y="59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31" y="61"/>
                    </a:lnTo>
                    <a:lnTo>
                      <a:pt x="31" y="64"/>
                    </a:lnTo>
                    <a:lnTo>
                      <a:pt x="2" y="64"/>
                    </a:lnTo>
                    <a:lnTo>
                      <a:pt x="2" y="61"/>
                    </a:lnTo>
                    <a:lnTo>
                      <a:pt x="3" y="61"/>
                    </a:lnTo>
                    <a:lnTo>
                      <a:pt x="5" y="60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6"/>
                    </a:lnTo>
                    <a:lnTo>
                      <a:pt x="10" y="54"/>
                    </a:lnTo>
                    <a:lnTo>
                      <a:pt x="10" y="49"/>
                    </a:lnTo>
                    <a:lnTo>
                      <a:pt x="10" y="27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6" name="Freeform 6509"/>
              <p:cNvSpPr>
                <a:spLocks/>
              </p:cNvSpPr>
              <p:nvPr/>
            </p:nvSpPr>
            <p:spPr bwMode="auto">
              <a:xfrm>
                <a:off x="16411" y="15579"/>
                <a:ext cx="42" cy="65"/>
              </a:xfrm>
              <a:custGeom>
                <a:avLst/>
                <a:gdLst>
                  <a:gd name="T0" fmla="*/ 22 w 42"/>
                  <a:gd name="T1" fmla="*/ 1 h 65"/>
                  <a:gd name="T2" fmla="*/ 30 w 42"/>
                  <a:gd name="T3" fmla="*/ 2 h 65"/>
                  <a:gd name="T4" fmla="*/ 33 w 42"/>
                  <a:gd name="T5" fmla="*/ 2 h 65"/>
                  <a:gd name="T6" fmla="*/ 35 w 42"/>
                  <a:gd name="T7" fmla="*/ 0 h 65"/>
                  <a:gd name="T8" fmla="*/ 37 w 42"/>
                  <a:gd name="T9" fmla="*/ 21 h 65"/>
                  <a:gd name="T10" fmla="*/ 33 w 42"/>
                  <a:gd name="T11" fmla="*/ 16 h 65"/>
                  <a:gd name="T12" fmla="*/ 29 w 42"/>
                  <a:gd name="T13" fmla="*/ 8 h 65"/>
                  <a:gd name="T14" fmla="*/ 22 w 42"/>
                  <a:gd name="T15" fmla="*/ 5 h 65"/>
                  <a:gd name="T16" fmla="*/ 14 w 42"/>
                  <a:gd name="T17" fmla="*/ 5 h 65"/>
                  <a:gd name="T18" fmla="*/ 9 w 42"/>
                  <a:gd name="T19" fmla="*/ 10 h 65"/>
                  <a:gd name="T20" fmla="*/ 9 w 42"/>
                  <a:gd name="T21" fmla="*/ 16 h 65"/>
                  <a:gd name="T22" fmla="*/ 14 w 42"/>
                  <a:gd name="T23" fmla="*/ 22 h 65"/>
                  <a:gd name="T24" fmla="*/ 29 w 42"/>
                  <a:gd name="T25" fmla="*/ 29 h 65"/>
                  <a:gd name="T26" fmla="*/ 38 w 42"/>
                  <a:gd name="T27" fmla="*/ 37 h 65"/>
                  <a:gd name="T28" fmla="*/ 42 w 42"/>
                  <a:gd name="T29" fmla="*/ 47 h 65"/>
                  <a:gd name="T30" fmla="*/ 40 w 42"/>
                  <a:gd name="T31" fmla="*/ 56 h 65"/>
                  <a:gd name="T32" fmla="*/ 31 w 42"/>
                  <a:gd name="T33" fmla="*/ 63 h 65"/>
                  <a:gd name="T34" fmla="*/ 21 w 42"/>
                  <a:gd name="T35" fmla="*/ 65 h 65"/>
                  <a:gd name="T36" fmla="*/ 9 w 42"/>
                  <a:gd name="T37" fmla="*/ 63 h 65"/>
                  <a:gd name="T38" fmla="*/ 5 w 42"/>
                  <a:gd name="T39" fmla="*/ 63 h 65"/>
                  <a:gd name="T40" fmla="*/ 3 w 42"/>
                  <a:gd name="T41" fmla="*/ 64 h 65"/>
                  <a:gd name="T42" fmla="*/ 0 w 42"/>
                  <a:gd name="T43" fmla="*/ 43 h 65"/>
                  <a:gd name="T44" fmla="*/ 4 w 42"/>
                  <a:gd name="T45" fmla="*/ 48 h 65"/>
                  <a:gd name="T46" fmla="*/ 10 w 42"/>
                  <a:gd name="T47" fmla="*/ 56 h 65"/>
                  <a:gd name="T48" fmla="*/ 17 w 42"/>
                  <a:gd name="T49" fmla="*/ 60 h 65"/>
                  <a:gd name="T50" fmla="*/ 26 w 42"/>
                  <a:gd name="T51" fmla="*/ 60 h 65"/>
                  <a:gd name="T52" fmla="*/ 31 w 42"/>
                  <a:gd name="T53" fmla="*/ 55 h 65"/>
                  <a:gd name="T54" fmla="*/ 31 w 42"/>
                  <a:gd name="T55" fmla="*/ 48 h 65"/>
                  <a:gd name="T56" fmla="*/ 26 w 42"/>
                  <a:gd name="T57" fmla="*/ 42 h 65"/>
                  <a:gd name="T58" fmla="*/ 16 w 42"/>
                  <a:gd name="T59" fmla="*/ 37 h 65"/>
                  <a:gd name="T60" fmla="*/ 6 w 42"/>
                  <a:gd name="T61" fmla="*/ 31 h 65"/>
                  <a:gd name="T62" fmla="*/ 1 w 42"/>
                  <a:gd name="T63" fmla="*/ 23 h 65"/>
                  <a:gd name="T64" fmla="*/ 1 w 42"/>
                  <a:gd name="T65" fmla="*/ 13 h 65"/>
                  <a:gd name="T66" fmla="*/ 5 w 42"/>
                  <a:gd name="T67" fmla="*/ 6 h 65"/>
                  <a:gd name="T68" fmla="*/ 14 w 42"/>
                  <a:gd name="T6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5">
                    <a:moveTo>
                      <a:pt x="19" y="0"/>
                    </a:moveTo>
                    <a:lnTo>
                      <a:pt x="22" y="1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3" y="16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6" y="6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8" y="12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4" y="22"/>
                    </a:lnTo>
                    <a:lnTo>
                      <a:pt x="19" y="24"/>
                    </a:lnTo>
                    <a:lnTo>
                      <a:pt x="29" y="29"/>
                    </a:lnTo>
                    <a:lnTo>
                      <a:pt x="35" y="33"/>
                    </a:lnTo>
                    <a:lnTo>
                      <a:pt x="38" y="37"/>
                    </a:lnTo>
                    <a:lnTo>
                      <a:pt x="41" y="42"/>
                    </a:lnTo>
                    <a:lnTo>
                      <a:pt x="42" y="47"/>
                    </a:lnTo>
                    <a:lnTo>
                      <a:pt x="41" y="52"/>
                    </a:lnTo>
                    <a:lnTo>
                      <a:pt x="40" y="56"/>
                    </a:lnTo>
                    <a:lnTo>
                      <a:pt x="36" y="60"/>
                    </a:lnTo>
                    <a:lnTo>
                      <a:pt x="31" y="63"/>
                    </a:lnTo>
                    <a:lnTo>
                      <a:pt x="26" y="65"/>
                    </a:lnTo>
                    <a:lnTo>
                      <a:pt x="21" y="65"/>
                    </a:lnTo>
                    <a:lnTo>
                      <a:pt x="15" y="65"/>
                    </a:lnTo>
                    <a:lnTo>
                      <a:pt x="9" y="63"/>
                    </a:lnTo>
                    <a:lnTo>
                      <a:pt x="6" y="63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4" y="48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14" y="59"/>
                    </a:lnTo>
                    <a:lnTo>
                      <a:pt x="17" y="60"/>
                    </a:lnTo>
                    <a:lnTo>
                      <a:pt x="21" y="61"/>
                    </a:lnTo>
                    <a:lnTo>
                      <a:pt x="26" y="60"/>
                    </a:lnTo>
                    <a:lnTo>
                      <a:pt x="30" y="59"/>
                    </a:lnTo>
                    <a:lnTo>
                      <a:pt x="31" y="55"/>
                    </a:lnTo>
                    <a:lnTo>
                      <a:pt x="32" y="52"/>
                    </a:lnTo>
                    <a:lnTo>
                      <a:pt x="31" y="48"/>
                    </a:lnTo>
                    <a:lnTo>
                      <a:pt x="29" y="44"/>
                    </a:lnTo>
                    <a:lnTo>
                      <a:pt x="26" y="42"/>
                    </a:lnTo>
                    <a:lnTo>
                      <a:pt x="21" y="39"/>
                    </a:lnTo>
                    <a:lnTo>
                      <a:pt x="16" y="37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5" y="6"/>
                    </a:lnTo>
                    <a:lnTo>
                      <a:pt x="9" y="2"/>
                    </a:lnTo>
                    <a:lnTo>
                      <a:pt x="14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7" name="Freeform 6510"/>
              <p:cNvSpPr>
                <a:spLocks noEditPoints="1"/>
              </p:cNvSpPr>
              <p:nvPr/>
            </p:nvSpPr>
            <p:spPr bwMode="auto">
              <a:xfrm>
                <a:off x="16462" y="15547"/>
                <a:ext cx="30" cy="96"/>
              </a:xfrm>
              <a:custGeom>
                <a:avLst/>
                <a:gdLst>
                  <a:gd name="T0" fmla="*/ 18 w 30"/>
                  <a:gd name="T1" fmla="*/ 32 h 96"/>
                  <a:gd name="T2" fmla="*/ 21 w 30"/>
                  <a:gd name="T3" fmla="*/ 32 h 96"/>
                  <a:gd name="T4" fmla="*/ 21 w 30"/>
                  <a:gd name="T5" fmla="*/ 81 h 96"/>
                  <a:gd name="T6" fmla="*/ 22 w 30"/>
                  <a:gd name="T7" fmla="*/ 86 h 96"/>
                  <a:gd name="T8" fmla="*/ 22 w 30"/>
                  <a:gd name="T9" fmla="*/ 90 h 96"/>
                  <a:gd name="T10" fmla="*/ 23 w 30"/>
                  <a:gd name="T11" fmla="*/ 91 h 96"/>
                  <a:gd name="T12" fmla="*/ 24 w 30"/>
                  <a:gd name="T13" fmla="*/ 92 h 96"/>
                  <a:gd name="T14" fmla="*/ 27 w 30"/>
                  <a:gd name="T15" fmla="*/ 92 h 96"/>
                  <a:gd name="T16" fmla="*/ 30 w 30"/>
                  <a:gd name="T17" fmla="*/ 93 h 96"/>
                  <a:gd name="T18" fmla="*/ 30 w 30"/>
                  <a:gd name="T19" fmla="*/ 96 h 96"/>
                  <a:gd name="T20" fmla="*/ 1 w 30"/>
                  <a:gd name="T21" fmla="*/ 96 h 96"/>
                  <a:gd name="T22" fmla="*/ 1 w 30"/>
                  <a:gd name="T23" fmla="*/ 93 h 96"/>
                  <a:gd name="T24" fmla="*/ 5 w 30"/>
                  <a:gd name="T25" fmla="*/ 92 h 96"/>
                  <a:gd name="T26" fmla="*/ 7 w 30"/>
                  <a:gd name="T27" fmla="*/ 92 h 96"/>
                  <a:gd name="T28" fmla="*/ 8 w 30"/>
                  <a:gd name="T29" fmla="*/ 91 h 96"/>
                  <a:gd name="T30" fmla="*/ 10 w 30"/>
                  <a:gd name="T31" fmla="*/ 90 h 96"/>
                  <a:gd name="T32" fmla="*/ 10 w 30"/>
                  <a:gd name="T33" fmla="*/ 86 h 96"/>
                  <a:gd name="T34" fmla="*/ 10 w 30"/>
                  <a:gd name="T35" fmla="*/ 81 h 96"/>
                  <a:gd name="T36" fmla="*/ 10 w 30"/>
                  <a:gd name="T37" fmla="*/ 58 h 96"/>
                  <a:gd name="T38" fmla="*/ 10 w 30"/>
                  <a:gd name="T39" fmla="*/ 52 h 96"/>
                  <a:gd name="T40" fmla="*/ 10 w 30"/>
                  <a:gd name="T41" fmla="*/ 48 h 96"/>
                  <a:gd name="T42" fmla="*/ 10 w 30"/>
                  <a:gd name="T43" fmla="*/ 45 h 96"/>
                  <a:gd name="T44" fmla="*/ 8 w 30"/>
                  <a:gd name="T45" fmla="*/ 43 h 96"/>
                  <a:gd name="T46" fmla="*/ 8 w 30"/>
                  <a:gd name="T47" fmla="*/ 42 h 96"/>
                  <a:gd name="T48" fmla="*/ 7 w 30"/>
                  <a:gd name="T49" fmla="*/ 42 h 96"/>
                  <a:gd name="T50" fmla="*/ 6 w 30"/>
                  <a:gd name="T51" fmla="*/ 42 h 96"/>
                  <a:gd name="T52" fmla="*/ 3 w 30"/>
                  <a:gd name="T53" fmla="*/ 42 h 96"/>
                  <a:gd name="T54" fmla="*/ 1 w 30"/>
                  <a:gd name="T55" fmla="*/ 43 h 96"/>
                  <a:gd name="T56" fmla="*/ 0 w 30"/>
                  <a:gd name="T57" fmla="*/ 40 h 96"/>
                  <a:gd name="T58" fmla="*/ 18 w 30"/>
                  <a:gd name="T59" fmla="*/ 32 h 96"/>
                  <a:gd name="T60" fmla="*/ 16 w 30"/>
                  <a:gd name="T61" fmla="*/ 0 h 96"/>
                  <a:gd name="T62" fmla="*/ 18 w 30"/>
                  <a:gd name="T63" fmla="*/ 1 h 96"/>
                  <a:gd name="T64" fmla="*/ 21 w 30"/>
                  <a:gd name="T65" fmla="*/ 2 h 96"/>
                  <a:gd name="T66" fmla="*/ 22 w 30"/>
                  <a:gd name="T67" fmla="*/ 5 h 96"/>
                  <a:gd name="T68" fmla="*/ 22 w 30"/>
                  <a:gd name="T69" fmla="*/ 7 h 96"/>
                  <a:gd name="T70" fmla="*/ 22 w 30"/>
                  <a:gd name="T71" fmla="*/ 10 h 96"/>
                  <a:gd name="T72" fmla="*/ 21 w 30"/>
                  <a:gd name="T73" fmla="*/ 12 h 96"/>
                  <a:gd name="T74" fmla="*/ 18 w 30"/>
                  <a:gd name="T75" fmla="*/ 13 h 96"/>
                  <a:gd name="T76" fmla="*/ 16 w 30"/>
                  <a:gd name="T77" fmla="*/ 13 h 96"/>
                  <a:gd name="T78" fmla="*/ 13 w 30"/>
                  <a:gd name="T79" fmla="*/ 13 h 96"/>
                  <a:gd name="T80" fmla="*/ 11 w 30"/>
                  <a:gd name="T81" fmla="*/ 12 h 96"/>
                  <a:gd name="T82" fmla="*/ 10 w 30"/>
                  <a:gd name="T83" fmla="*/ 10 h 96"/>
                  <a:gd name="T84" fmla="*/ 8 w 30"/>
                  <a:gd name="T85" fmla="*/ 7 h 96"/>
                  <a:gd name="T86" fmla="*/ 10 w 30"/>
                  <a:gd name="T87" fmla="*/ 5 h 96"/>
                  <a:gd name="T88" fmla="*/ 11 w 30"/>
                  <a:gd name="T89" fmla="*/ 2 h 96"/>
                  <a:gd name="T90" fmla="*/ 13 w 30"/>
                  <a:gd name="T91" fmla="*/ 1 h 96"/>
                  <a:gd name="T92" fmla="*/ 16 w 30"/>
                  <a:gd name="T9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96">
                    <a:moveTo>
                      <a:pt x="18" y="32"/>
                    </a:moveTo>
                    <a:lnTo>
                      <a:pt x="21" y="32"/>
                    </a:lnTo>
                    <a:lnTo>
                      <a:pt x="21" y="81"/>
                    </a:lnTo>
                    <a:lnTo>
                      <a:pt x="22" y="86"/>
                    </a:lnTo>
                    <a:lnTo>
                      <a:pt x="22" y="90"/>
                    </a:lnTo>
                    <a:lnTo>
                      <a:pt x="23" y="91"/>
                    </a:lnTo>
                    <a:lnTo>
                      <a:pt x="24" y="92"/>
                    </a:lnTo>
                    <a:lnTo>
                      <a:pt x="27" y="92"/>
                    </a:lnTo>
                    <a:lnTo>
                      <a:pt x="30" y="93"/>
                    </a:lnTo>
                    <a:lnTo>
                      <a:pt x="30" y="96"/>
                    </a:lnTo>
                    <a:lnTo>
                      <a:pt x="1" y="96"/>
                    </a:lnTo>
                    <a:lnTo>
                      <a:pt x="1" y="93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91"/>
                    </a:lnTo>
                    <a:lnTo>
                      <a:pt x="10" y="90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0" y="58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5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3"/>
                    </a:lnTo>
                    <a:lnTo>
                      <a:pt x="0" y="40"/>
                    </a:lnTo>
                    <a:lnTo>
                      <a:pt x="18" y="32"/>
                    </a:lnTo>
                    <a:close/>
                    <a:moveTo>
                      <a:pt x="16" y="0"/>
                    </a:moveTo>
                    <a:lnTo>
                      <a:pt x="18" y="1"/>
                    </a:lnTo>
                    <a:lnTo>
                      <a:pt x="21" y="2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21" y="12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1" y="12"/>
                    </a:lnTo>
                    <a:lnTo>
                      <a:pt x="10" y="10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8" name="Freeform 6511"/>
              <p:cNvSpPr>
                <a:spLocks/>
              </p:cNvSpPr>
              <p:nvPr/>
            </p:nvSpPr>
            <p:spPr bwMode="auto">
              <a:xfrm>
                <a:off x="16497" y="15581"/>
                <a:ext cx="66" cy="63"/>
              </a:xfrm>
              <a:custGeom>
                <a:avLst/>
                <a:gdLst>
                  <a:gd name="T0" fmla="*/ 0 w 66"/>
                  <a:gd name="T1" fmla="*/ 0 h 63"/>
                  <a:gd name="T2" fmla="*/ 29 w 66"/>
                  <a:gd name="T3" fmla="*/ 0 h 63"/>
                  <a:gd name="T4" fmla="*/ 29 w 66"/>
                  <a:gd name="T5" fmla="*/ 3 h 63"/>
                  <a:gd name="T6" fmla="*/ 26 w 66"/>
                  <a:gd name="T7" fmla="*/ 3 h 63"/>
                  <a:gd name="T8" fmla="*/ 25 w 66"/>
                  <a:gd name="T9" fmla="*/ 3 h 63"/>
                  <a:gd name="T10" fmla="*/ 23 w 66"/>
                  <a:gd name="T11" fmla="*/ 4 h 63"/>
                  <a:gd name="T12" fmla="*/ 21 w 66"/>
                  <a:gd name="T13" fmla="*/ 5 h 63"/>
                  <a:gd name="T14" fmla="*/ 21 w 66"/>
                  <a:gd name="T15" fmla="*/ 8 h 63"/>
                  <a:gd name="T16" fmla="*/ 21 w 66"/>
                  <a:gd name="T17" fmla="*/ 10 h 63"/>
                  <a:gd name="T18" fmla="*/ 23 w 66"/>
                  <a:gd name="T19" fmla="*/ 13 h 63"/>
                  <a:gd name="T20" fmla="*/ 37 w 66"/>
                  <a:gd name="T21" fmla="*/ 47 h 63"/>
                  <a:gd name="T22" fmla="*/ 51 w 66"/>
                  <a:gd name="T23" fmla="*/ 11 h 63"/>
                  <a:gd name="T24" fmla="*/ 52 w 66"/>
                  <a:gd name="T25" fmla="*/ 8 h 63"/>
                  <a:gd name="T26" fmla="*/ 53 w 66"/>
                  <a:gd name="T27" fmla="*/ 6 h 63"/>
                  <a:gd name="T28" fmla="*/ 53 w 66"/>
                  <a:gd name="T29" fmla="*/ 5 h 63"/>
                  <a:gd name="T30" fmla="*/ 52 w 66"/>
                  <a:gd name="T31" fmla="*/ 4 h 63"/>
                  <a:gd name="T32" fmla="*/ 52 w 66"/>
                  <a:gd name="T33" fmla="*/ 4 h 63"/>
                  <a:gd name="T34" fmla="*/ 51 w 66"/>
                  <a:gd name="T35" fmla="*/ 3 h 63"/>
                  <a:gd name="T36" fmla="*/ 48 w 66"/>
                  <a:gd name="T37" fmla="*/ 3 h 63"/>
                  <a:gd name="T38" fmla="*/ 46 w 66"/>
                  <a:gd name="T39" fmla="*/ 3 h 63"/>
                  <a:gd name="T40" fmla="*/ 46 w 66"/>
                  <a:gd name="T41" fmla="*/ 0 h 63"/>
                  <a:gd name="T42" fmla="*/ 66 w 66"/>
                  <a:gd name="T43" fmla="*/ 0 h 63"/>
                  <a:gd name="T44" fmla="*/ 66 w 66"/>
                  <a:gd name="T45" fmla="*/ 3 h 63"/>
                  <a:gd name="T46" fmla="*/ 63 w 66"/>
                  <a:gd name="T47" fmla="*/ 3 h 63"/>
                  <a:gd name="T48" fmla="*/ 61 w 66"/>
                  <a:gd name="T49" fmla="*/ 4 h 63"/>
                  <a:gd name="T50" fmla="*/ 58 w 66"/>
                  <a:gd name="T51" fmla="*/ 6 h 63"/>
                  <a:gd name="T52" fmla="*/ 57 w 66"/>
                  <a:gd name="T53" fmla="*/ 11 h 63"/>
                  <a:gd name="T54" fmla="*/ 35 w 66"/>
                  <a:gd name="T55" fmla="*/ 63 h 63"/>
                  <a:gd name="T56" fmla="*/ 32 w 66"/>
                  <a:gd name="T57" fmla="*/ 63 h 63"/>
                  <a:gd name="T58" fmla="*/ 10 w 66"/>
                  <a:gd name="T59" fmla="*/ 11 h 63"/>
                  <a:gd name="T60" fmla="*/ 9 w 66"/>
                  <a:gd name="T61" fmla="*/ 9 h 63"/>
                  <a:gd name="T62" fmla="*/ 8 w 66"/>
                  <a:gd name="T63" fmla="*/ 6 h 63"/>
                  <a:gd name="T64" fmla="*/ 4 w 66"/>
                  <a:gd name="T65" fmla="*/ 4 h 63"/>
                  <a:gd name="T66" fmla="*/ 3 w 66"/>
                  <a:gd name="T67" fmla="*/ 3 h 63"/>
                  <a:gd name="T68" fmla="*/ 0 w 66"/>
                  <a:gd name="T69" fmla="*/ 3 h 63"/>
                  <a:gd name="T70" fmla="*/ 0 w 66"/>
                  <a:gd name="T7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63">
                    <a:moveTo>
                      <a:pt x="0" y="0"/>
                    </a:moveTo>
                    <a:lnTo>
                      <a:pt x="29" y="0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3" y="4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3"/>
                    </a:lnTo>
                    <a:lnTo>
                      <a:pt x="37" y="47"/>
                    </a:lnTo>
                    <a:lnTo>
                      <a:pt x="51" y="11"/>
                    </a:lnTo>
                    <a:lnTo>
                      <a:pt x="52" y="8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66" y="0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61" y="4"/>
                    </a:lnTo>
                    <a:lnTo>
                      <a:pt x="58" y="6"/>
                    </a:lnTo>
                    <a:lnTo>
                      <a:pt x="57" y="11"/>
                    </a:lnTo>
                    <a:lnTo>
                      <a:pt x="35" y="63"/>
                    </a:lnTo>
                    <a:lnTo>
                      <a:pt x="32" y="63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79" name="Freeform 6512"/>
              <p:cNvSpPr>
                <a:spLocks noEditPoints="1"/>
              </p:cNvSpPr>
              <p:nvPr/>
            </p:nvSpPr>
            <p:spPr bwMode="auto">
              <a:xfrm>
                <a:off x="16569" y="15579"/>
                <a:ext cx="52" cy="65"/>
              </a:xfrm>
              <a:custGeom>
                <a:avLst/>
                <a:gdLst>
                  <a:gd name="T0" fmla="*/ 24 w 52"/>
                  <a:gd name="T1" fmla="*/ 5 h 65"/>
                  <a:gd name="T2" fmla="*/ 21 w 52"/>
                  <a:gd name="T3" fmla="*/ 6 h 65"/>
                  <a:gd name="T4" fmla="*/ 18 w 52"/>
                  <a:gd name="T5" fmla="*/ 7 h 65"/>
                  <a:gd name="T6" fmla="*/ 15 w 52"/>
                  <a:gd name="T7" fmla="*/ 10 h 65"/>
                  <a:gd name="T8" fmla="*/ 12 w 52"/>
                  <a:gd name="T9" fmla="*/ 12 h 65"/>
                  <a:gd name="T10" fmla="*/ 11 w 52"/>
                  <a:gd name="T11" fmla="*/ 17 h 65"/>
                  <a:gd name="T12" fmla="*/ 10 w 52"/>
                  <a:gd name="T13" fmla="*/ 22 h 65"/>
                  <a:gd name="T14" fmla="*/ 38 w 52"/>
                  <a:gd name="T15" fmla="*/ 22 h 65"/>
                  <a:gd name="T16" fmla="*/ 37 w 52"/>
                  <a:gd name="T17" fmla="*/ 16 h 65"/>
                  <a:gd name="T18" fmla="*/ 37 w 52"/>
                  <a:gd name="T19" fmla="*/ 13 h 65"/>
                  <a:gd name="T20" fmla="*/ 34 w 52"/>
                  <a:gd name="T21" fmla="*/ 10 h 65"/>
                  <a:gd name="T22" fmla="*/ 32 w 52"/>
                  <a:gd name="T23" fmla="*/ 7 h 65"/>
                  <a:gd name="T24" fmla="*/ 28 w 52"/>
                  <a:gd name="T25" fmla="*/ 6 h 65"/>
                  <a:gd name="T26" fmla="*/ 24 w 52"/>
                  <a:gd name="T27" fmla="*/ 5 h 65"/>
                  <a:gd name="T28" fmla="*/ 28 w 52"/>
                  <a:gd name="T29" fmla="*/ 0 h 65"/>
                  <a:gd name="T30" fmla="*/ 34 w 52"/>
                  <a:gd name="T31" fmla="*/ 1 h 65"/>
                  <a:gd name="T32" fmla="*/ 40 w 52"/>
                  <a:gd name="T33" fmla="*/ 4 h 65"/>
                  <a:gd name="T34" fmla="*/ 45 w 52"/>
                  <a:gd name="T35" fmla="*/ 7 h 65"/>
                  <a:gd name="T36" fmla="*/ 49 w 52"/>
                  <a:gd name="T37" fmla="*/ 12 h 65"/>
                  <a:gd name="T38" fmla="*/ 52 w 52"/>
                  <a:gd name="T39" fmla="*/ 18 h 65"/>
                  <a:gd name="T40" fmla="*/ 52 w 52"/>
                  <a:gd name="T41" fmla="*/ 26 h 65"/>
                  <a:gd name="T42" fmla="*/ 10 w 52"/>
                  <a:gd name="T43" fmla="*/ 26 h 65"/>
                  <a:gd name="T44" fmla="*/ 11 w 52"/>
                  <a:gd name="T45" fmla="*/ 37 h 65"/>
                  <a:gd name="T46" fmla="*/ 16 w 52"/>
                  <a:gd name="T47" fmla="*/ 47 h 65"/>
                  <a:gd name="T48" fmla="*/ 21 w 52"/>
                  <a:gd name="T49" fmla="*/ 50 h 65"/>
                  <a:gd name="T50" fmla="*/ 26 w 52"/>
                  <a:gd name="T51" fmla="*/ 53 h 65"/>
                  <a:gd name="T52" fmla="*/ 32 w 52"/>
                  <a:gd name="T53" fmla="*/ 54 h 65"/>
                  <a:gd name="T54" fmla="*/ 38 w 52"/>
                  <a:gd name="T55" fmla="*/ 54 h 65"/>
                  <a:gd name="T56" fmla="*/ 43 w 52"/>
                  <a:gd name="T57" fmla="*/ 52 h 65"/>
                  <a:gd name="T58" fmla="*/ 45 w 52"/>
                  <a:gd name="T59" fmla="*/ 48 h 65"/>
                  <a:gd name="T60" fmla="*/ 48 w 52"/>
                  <a:gd name="T61" fmla="*/ 44 h 65"/>
                  <a:gd name="T62" fmla="*/ 50 w 52"/>
                  <a:gd name="T63" fmla="*/ 39 h 65"/>
                  <a:gd name="T64" fmla="*/ 52 w 52"/>
                  <a:gd name="T65" fmla="*/ 40 h 65"/>
                  <a:gd name="T66" fmla="*/ 50 w 52"/>
                  <a:gd name="T67" fmla="*/ 47 h 65"/>
                  <a:gd name="T68" fmla="*/ 48 w 52"/>
                  <a:gd name="T69" fmla="*/ 53 h 65"/>
                  <a:gd name="T70" fmla="*/ 44 w 52"/>
                  <a:gd name="T71" fmla="*/ 58 h 65"/>
                  <a:gd name="T72" fmla="*/ 40 w 52"/>
                  <a:gd name="T73" fmla="*/ 61 h 65"/>
                  <a:gd name="T74" fmla="*/ 36 w 52"/>
                  <a:gd name="T75" fmla="*/ 64 h 65"/>
                  <a:gd name="T76" fmla="*/ 32 w 52"/>
                  <a:gd name="T77" fmla="*/ 65 h 65"/>
                  <a:gd name="T78" fmla="*/ 27 w 52"/>
                  <a:gd name="T79" fmla="*/ 65 h 65"/>
                  <a:gd name="T80" fmla="*/ 22 w 52"/>
                  <a:gd name="T81" fmla="*/ 65 h 65"/>
                  <a:gd name="T82" fmla="*/ 17 w 52"/>
                  <a:gd name="T83" fmla="*/ 63 h 65"/>
                  <a:gd name="T84" fmla="*/ 12 w 52"/>
                  <a:gd name="T85" fmla="*/ 60 h 65"/>
                  <a:gd name="T86" fmla="*/ 8 w 52"/>
                  <a:gd name="T87" fmla="*/ 56 h 65"/>
                  <a:gd name="T88" fmla="*/ 2 w 52"/>
                  <a:gd name="T89" fmla="*/ 47 h 65"/>
                  <a:gd name="T90" fmla="*/ 0 w 52"/>
                  <a:gd name="T91" fmla="*/ 33 h 65"/>
                  <a:gd name="T92" fmla="*/ 2 w 52"/>
                  <a:gd name="T93" fmla="*/ 20 h 65"/>
                  <a:gd name="T94" fmla="*/ 8 w 52"/>
                  <a:gd name="T95" fmla="*/ 10 h 65"/>
                  <a:gd name="T96" fmla="*/ 17 w 52"/>
                  <a:gd name="T97" fmla="*/ 2 h 65"/>
                  <a:gd name="T98" fmla="*/ 28 w 52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65">
                    <a:moveTo>
                      <a:pt x="24" y="5"/>
                    </a:moveTo>
                    <a:lnTo>
                      <a:pt x="21" y="6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11" y="17"/>
                    </a:lnTo>
                    <a:lnTo>
                      <a:pt x="10" y="22"/>
                    </a:lnTo>
                    <a:lnTo>
                      <a:pt x="38" y="22"/>
                    </a:lnTo>
                    <a:lnTo>
                      <a:pt x="37" y="16"/>
                    </a:lnTo>
                    <a:lnTo>
                      <a:pt x="37" y="13"/>
                    </a:lnTo>
                    <a:lnTo>
                      <a:pt x="34" y="10"/>
                    </a:lnTo>
                    <a:lnTo>
                      <a:pt x="32" y="7"/>
                    </a:lnTo>
                    <a:lnTo>
                      <a:pt x="28" y="6"/>
                    </a:lnTo>
                    <a:lnTo>
                      <a:pt x="24" y="5"/>
                    </a:lnTo>
                    <a:close/>
                    <a:moveTo>
                      <a:pt x="28" y="0"/>
                    </a:moveTo>
                    <a:lnTo>
                      <a:pt x="34" y="1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9" y="12"/>
                    </a:lnTo>
                    <a:lnTo>
                      <a:pt x="52" y="18"/>
                    </a:lnTo>
                    <a:lnTo>
                      <a:pt x="52" y="26"/>
                    </a:lnTo>
                    <a:lnTo>
                      <a:pt x="10" y="26"/>
                    </a:lnTo>
                    <a:lnTo>
                      <a:pt x="11" y="37"/>
                    </a:lnTo>
                    <a:lnTo>
                      <a:pt x="16" y="47"/>
                    </a:lnTo>
                    <a:lnTo>
                      <a:pt x="21" y="50"/>
                    </a:lnTo>
                    <a:lnTo>
                      <a:pt x="26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52" y="40"/>
                    </a:lnTo>
                    <a:lnTo>
                      <a:pt x="50" y="47"/>
                    </a:lnTo>
                    <a:lnTo>
                      <a:pt x="48" y="53"/>
                    </a:lnTo>
                    <a:lnTo>
                      <a:pt x="44" y="58"/>
                    </a:lnTo>
                    <a:lnTo>
                      <a:pt x="40" y="61"/>
                    </a:lnTo>
                    <a:lnTo>
                      <a:pt x="36" y="64"/>
                    </a:lnTo>
                    <a:lnTo>
                      <a:pt x="32" y="65"/>
                    </a:lnTo>
                    <a:lnTo>
                      <a:pt x="27" y="65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2" y="47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0" name="Freeform 6513"/>
              <p:cNvSpPr>
                <a:spLocks/>
              </p:cNvSpPr>
              <p:nvPr/>
            </p:nvSpPr>
            <p:spPr bwMode="auto">
              <a:xfrm>
                <a:off x="16661" y="15552"/>
                <a:ext cx="117" cy="91"/>
              </a:xfrm>
              <a:custGeom>
                <a:avLst/>
                <a:gdLst>
                  <a:gd name="T0" fmla="*/ 0 w 117"/>
                  <a:gd name="T1" fmla="*/ 0 h 91"/>
                  <a:gd name="T2" fmla="*/ 26 w 117"/>
                  <a:gd name="T3" fmla="*/ 0 h 91"/>
                  <a:gd name="T4" fmla="*/ 58 w 117"/>
                  <a:gd name="T5" fmla="*/ 71 h 91"/>
                  <a:gd name="T6" fmla="*/ 91 w 117"/>
                  <a:gd name="T7" fmla="*/ 0 h 91"/>
                  <a:gd name="T8" fmla="*/ 117 w 117"/>
                  <a:gd name="T9" fmla="*/ 0 h 91"/>
                  <a:gd name="T10" fmla="*/ 117 w 117"/>
                  <a:gd name="T11" fmla="*/ 2 h 91"/>
                  <a:gd name="T12" fmla="*/ 113 w 117"/>
                  <a:gd name="T13" fmla="*/ 2 h 91"/>
                  <a:gd name="T14" fmla="*/ 110 w 117"/>
                  <a:gd name="T15" fmla="*/ 2 h 91"/>
                  <a:gd name="T16" fmla="*/ 107 w 117"/>
                  <a:gd name="T17" fmla="*/ 3 h 91"/>
                  <a:gd name="T18" fmla="*/ 105 w 117"/>
                  <a:gd name="T19" fmla="*/ 6 h 91"/>
                  <a:gd name="T20" fmla="*/ 105 w 117"/>
                  <a:gd name="T21" fmla="*/ 7 h 91"/>
                  <a:gd name="T22" fmla="*/ 104 w 117"/>
                  <a:gd name="T23" fmla="*/ 11 h 91"/>
                  <a:gd name="T24" fmla="*/ 104 w 117"/>
                  <a:gd name="T25" fmla="*/ 16 h 91"/>
                  <a:gd name="T26" fmla="*/ 104 w 117"/>
                  <a:gd name="T27" fmla="*/ 75 h 91"/>
                  <a:gd name="T28" fmla="*/ 104 w 117"/>
                  <a:gd name="T29" fmla="*/ 80 h 91"/>
                  <a:gd name="T30" fmla="*/ 105 w 117"/>
                  <a:gd name="T31" fmla="*/ 83 h 91"/>
                  <a:gd name="T32" fmla="*/ 106 w 117"/>
                  <a:gd name="T33" fmla="*/ 85 h 91"/>
                  <a:gd name="T34" fmla="*/ 107 w 117"/>
                  <a:gd name="T35" fmla="*/ 87 h 91"/>
                  <a:gd name="T36" fmla="*/ 110 w 117"/>
                  <a:gd name="T37" fmla="*/ 87 h 91"/>
                  <a:gd name="T38" fmla="*/ 113 w 117"/>
                  <a:gd name="T39" fmla="*/ 88 h 91"/>
                  <a:gd name="T40" fmla="*/ 117 w 117"/>
                  <a:gd name="T41" fmla="*/ 88 h 91"/>
                  <a:gd name="T42" fmla="*/ 117 w 117"/>
                  <a:gd name="T43" fmla="*/ 91 h 91"/>
                  <a:gd name="T44" fmla="*/ 78 w 117"/>
                  <a:gd name="T45" fmla="*/ 91 h 91"/>
                  <a:gd name="T46" fmla="*/ 78 w 117"/>
                  <a:gd name="T47" fmla="*/ 88 h 91"/>
                  <a:gd name="T48" fmla="*/ 81 w 117"/>
                  <a:gd name="T49" fmla="*/ 88 h 91"/>
                  <a:gd name="T50" fmla="*/ 85 w 117"/>
                  <a:gd name="T51" fmla="*/ 87 h 91"/>
                  <a:gd name="T52" fmla="*/ 88 w 117"/>
                  <a:gd name="T53" fmla="*/ 86 h 91"/>
                  <a:gd name="T54" fmla="*/ 89 w 117"/>
                  <a:gd name="T55" fmla="*/ 85 h 91"/>
                  <a:gd name="T56" fmla="*/ 90 w 117"/>
                  <a:gd name="T57" fmla="*/ 82 h 91"/>
                  <a:gd name="T58" fmla="*/ 91 w 117"/>
                  <a:gd name="T59" fmla="*/ 79 h 91"/>
                  <a:gd name="T60" fmla="*/ 91 w 117"/>
                  <a:gd name="T61" fmla="*/ 75 h 91"/>
                  <a:gd name="T62" fmla="*/ 91 w 117"/>
                  <a:gd name="T63" fmla="*/ 15 h 91"/>
                  <a:gd name="T64" fmla="*/ 56 w 117"/>
                  <a:gd name="T65" fmla="*/ 91 h 91"/>
                  <a:gd name="T66" fmla="*/ 54 w 117"/>
                  <a:gd name="T67" fmla="*/ 91 h 91"/>
                  <a:gd name="T68" fmla="*/ 19 w 117"/>
                  <a:gd name="T69" fmla="*/ 15 h 91"/>
                  <a:gd name="T70" fmla="*/ 19 w 117"/>
                  <a:gd name="T71" fmla="*/ 75 h 91"/>
                  <a:gd name="T72" fmla="*/ 19 w 117"/>
                  <a:gd name="T73" fmla="*/ 80 h 91"/>
                  <a:gd name="T74" fmla="*/ 20 w 117"/>
                  <a:gd name="T75" fmla="*/ 83 h 91"/>
                  <a:gd name="T76" fmla="*/ 21 w 117"/>
                  <a:gd name="T77" fmla="*/ 85 h 91"/>
                  <a:gd name="T78" fmla="*/ 22 w 117"/>
                  <a:gd name="T79" fmla="*/ 87 h 91"/>
                  <a:gd name="T80" fmla="*/ 25 w 117"/>
                  <a:gd name="T81" fmla="*/ 87 h 91"/>
                  <a:gd name="T82" fmla="*/ 28 w 117"/>
                  <a:gd name="T83" fmla="*/ 88 h 91"/>
                  <a:gd name="T84" fmla="*/ 32 w 117"/>
                  <a:gd name="T85" fmla="*/ 88 h 91"/>
                  <a:gd name="T86" fmla="*/ 32 w 117"/>
                  <a:gd name="T87" fmla="*/ 91 h 91"/>
                  <a:gd name="T88" fmla="*/ 0 w 117"/>
                  <a:gd name="T89" fmla="*/ 91 h 91"/>
                  <a:gd name="T90" fmla="*/ 0 w 117"/>
                  <a:gd name="T91" fmla="*/ 88 h 91"/>
                  <a:gd name="T92" fmla="*/ 4 w 117"/>
                  <a:gd name="T93" fmla="*/ 88 h 91"/>
                  <a:gd name="T94" fmla="*/ 6 w 117"/>
                  <a:gd name="T95" fmla="*/ 87 h 91"/>
                  <a:gd name="T96" fmla="*/ 10 w 117"/>
                  <a:gd name="T97" fmla="*/ 86 h 91"/>
                  <a:gd name="T98" fmla="*/ 11 w 117"/>
                  <a:gd name="T99" fmla="*/ 85 h 91"/>
                  <a:gd name="T100" fmla="*/ 12 w 117"/>
                  <a:gd name="T101" fmla="*/ 82 h 91"/>
                  <a:gd name="T102" fmla="*/ 12 w 117"/>
                  <a:gd name="T103" fmla="*/ 79 h 91"/>
                  <a:gd name="T104" fmla="*/ 12 w 117"/>
                  <a:gd name="T105" fmla="*/ 75 h 91"/>
                  <a:gd name="T106" fmla="*/ 12 w 117"/>
                  <a:gd name="T107" fmla="*/ 16 h 91"/>
                  <a:gd name="T108" fmla="*/ 12 w 117"/>
                  <a:gd name="T109" fmla="*/ 12 h 91"/>
                  <a:gd name="T110" fmla="*/ 12 w 117"/>
                  <a:gd name="T111" fmla="*/ 8 h 91"/>
                  <a:gd name="T112" fmla="*/ 11 w 117"/>
                  <a:gd name="T113" fmla="*/ 7 h 91"/>
                  <a:gd name="T114" fmla="*/ 10 w 117"/>
                  <a:gd name="T115" fmla="*/ 5 h 91"/>
                  <a:gd name="T116" fmla="*/ 9 w 117"/>
                  <a:gd name="T117" fmla="*/ 3 h 91"/>
                  <a:gd name="T118" fmla="*/ 5 w 117"/>
                  <a:gd name="T119" fmla="*/ 2 h 91"/>
                  <a:gd name="T120" fmla="*/ 0 w 117"/>
                  <a:gd name="T121" fmla="*/ 2 h 91"/>
                  <a:gd name="T122" fmla="*/ 0 w 117"/>
                  <a:gd name="T12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91">
                    <a:moveTo>
                      <a:pt x="0" y="0"/>
                    </a:moveTo>
                    <a:lnTo>
                      <a:pt x="26" y="0"/>
                    </a:lnTo>
                    <a:lnTo>
                      <a:pt x="58" y="71"/>
                    </a:lnTo>
                    <a:lnTo>
                      <a:pt x="91" y="0"/>
                    </a:lnTo>
                    <a:lnTo>
                      <a:pt x="117" y="0"/>
                    </a:lnTo>
                    <a:lnTo>
                      <a:pt x="117" y="2"/>
                    </a:lnTo>
                    <a:lnTo>
                      <a:pt x="113" y="2"/>
                    </a:lnTo>
                    <a:lnTo>
                      <a:pt x="110" y="2"/>
                    </a:lnTo>
                    <a:lnTo>
                      <a:pt x="107" y="3"/>
                    </a:lnTo>
                    <a:lnTo>
                      <a:pt x="105" y="6"/>
                    </a:lnTo>
                    <a:lnTo>
                      <a:pt x="105" y="7"/>
                    </a:lnTo>
                    <a:lnTo>
                      <a:pt x="104" y="11"/>
                    </a:lnTo>
                    <a:lnTo>
                      <a:pt x="104" y="16"/>
                    </a:lnTo>
                    <a:lnTo>
                      <a:pt x="104" y="75"/>
                    </a:lnTo>
                    <a:lnTo>
                      <a:pt x="104" y="80"/>
                    </a:lnTo>
                    <a:lnTo>
                      <a:pt x="105" y="83"/>
                    </a:lnTo>
                    <a:lnTo>
                      <a:pt x="106" y="85"/>
                    </a:lnTo>
                    <a:lnTo>
                      <a:pt x="107" y="87"/>
                    </a:lnTo>
                    <a:lnTo>
                      <a:pt x="110" y="87"/>
                    </a:lnTo>
                    <a:lnTo>
                      <a:pt x="113" y="88"/>
                    </a:lnTo>
                    <a:lnTo>
                      <a:pt x="117" y="88"/>
                    </a:lnTo>
                    <a:lnTo>
                      <a:pt x="117" y="91"/>
                    </a:lnTo>
                    <a:lnTo>
                      <a:pt x="78" y="91"/>
                    </a:lnTo>
                    <a:lnTo>
                      <a:pt x="78" y="88"/>
                    </a:lnTo>
                    <a:lnTo>
                      <a:pt x="81" y="88"/>
                    </a:lnTo>
                    <a:lnTo>
                      <a:pt x="85" y="87"/>
                    </a:lnTo>
                    <a:lnTo>
                      <a:pt x="88" y="86"/>
                    </a:lnTo>
                    <a:lnTo>
                      <a:pt x="89" y="85"/>
                    </a:lnTo>
                    <a:lnTo>
                      <a:pt x="90" y="82"/>
                    </a:lnTo>
                    <a:lnTo>
                      <a:pt x="91" y="79"/>
                    </a:lnTo>
                    <a:lnTo>
                      <a:pt x="91" y="75"/>
                    </a:lnTo>
                    <a:lnTo>
                      <a:pt x="91" y="15"/>
                    </a:lnTo>
                    <a:lnTo>
                      <a:pt x="56" y="91"/>
                    </a:lnTo>
                    <a:lnTo>
                      <a:pt x="54" y="91"/>
                    </a:lnTo>
                    <a:lnTo>
                      <a:pt x="19" y="15"/>
                    </a:lnTo>
                    <a:lnTo>
                      <a:pt x="19" y="75"/>
                    </a:lnTo>
                    <a:lnTo>
                      <a:pt x="19" y="80"/>
                    </a:lnTo>
                    <a:lnTo>
                      <a:pt x="20" y="83"/>
                    </a:lnTo>
                    <a:lnTo>
                      <a:pt x="21" y="85"/>
                    </a:lnTo>
                    <a:lnTo>
                      <a:pt x="22" y="87"/>
                    </a:lnTo>
                    <a:lnTo>
                      <a:pt x="25" y="87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2" y="91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4" y="88"/>
                    </a:lnTo>
                    <a:lnTo>
                      <a:pt x="6" y="87"/>
                    </a:lnTo>
                    <a:lnTo>
                      <a:pt x="10" y="86"/>
                    </a:lnTo>
                    <a:lnTo>
                      <a:pt x="11" y="85"/>
                    </a:lnTo>
                    <a:lnTo>
                      <a:pt x="12" y="82"/>
                    </a:lnTo>
                    <a:lnTo>
                      <a:pt x="12" y="79"/>
                    </a:lnTo>
                    <a:lnTo>
                      <a:pt x="12" y="75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1" name="Freeform 6514"/>
              <p:cNvSpPr>
                <a:spLocks noEditPoints="1"/>
              </p:cNvSpPr>
              <p:nvPr/>
            </p:nvSpPr>
            <p:spPr bwMode="auto">
              <a:xfrm>
                <a:off x="16784" y="15547"/>
                <a:ext cx="31" cy="96"/>
              </a:xfrm>
              <a:custGeom>
                <a:avLst/>
                <a:gdLst>
                  <a:gd name="T0" fmla="*/ 19 w 31"/>
                  <a:gd name="T1" fmla="*/ 32 h 96"/>
                  <a:gd name="T2" fmla="*/ 22 w 31"/>
                  <a:gd name="T3" fmla="*/ 32 h 96"/>
                  <a:gd name="T4" fmla="*/ 22 w 31"/>
                  <a:gd name="T5" fmla="*/ 81 h 96"/>
                  <a:gd name="T6" fmla="*/ 22 w 31"/>
                  <a:gd name="T7" fmla="*/ 86 h 96"/>
                  <a:gd name="T8" fmla="*/ 22 w 31"/>
                  <a:gd name="T9" fmla="*/ 90 h 96"/>
                  <a:gd name="T10" fmla="*/ 24 w 31"/>
                  <a:gd name="T11" fmla="*/ 91 h 96"/>
                  <a:gd name="T12" fmla="*/ 25 w 31"/>
                  <a:gd name="T13" fmla="*/ 92 h 96"/>
                  <a:gd name="T14" fmla="*/ 27 w 31"/>
                  <a:gd name="T15" fmla="*/ 92 h 96"/>
                  <a:gd name="T16" fmla="*/ 31 w 31"/>
                  <a:gd name="T17" fmla="*/ 93 h 96"/>
                  <a:gd name="T18" fmla="*/ 31 w 31"/>
                  <a:gd name="T19" fmla="*/ 96 h 96"/>
                  <a:gd name="T20" fmla="*/ 2 w 31"/>
                  <a:gd name="T21" fmla="*/ 96 h 96"/>
                  <a:gd name="T22" fmla="*/ 2 w 31"/>
                  <a:gd name="T23" fmla="*/ 93 h 96"/>
                  <a:gd name="T24" fmla="*/ 5 w 31"/>
                  <a:gd name="T25" fmla="*/ 92 h 96"/>
                  <a:gd name="T26" fmla="*/ 8 w 31"/>
                  <a:gd name="T27" fmla="*/ 92 h 96"/>
                  <a:gd name="T28" fmla="*/ 9 w 31"/>
                  <a:gd name="T29" fmla="*/ 91 h 96"/>
                  <a:gd name="T30" fmla="*/ 10 w 31"/>
                  <a:gd name="T31" fmla="*/ 90 h 96"/>
                  <a:gd name="T32" fmla="*/ 10 w 31"/>
                  <a:gd name="T33" fmla="*/ 86 h 96"/>
                  <a:gd name="T34" fmla="*/ 11 w 31"/>
                  <a:gd name="T35" fmla="*/ 81 h 96"/>
                  <a:gd name="T36" fmla="*/ 11 w 31"/>
                  <a:gd name="T37" fmla="*/ 58 h 96"/>
                  <a:gd name="T38" fmla="*/ 10 w 31"/>
                  <a:gd name="T39" fmla="*/ 52 h 96"/>
                  <a:gd name="T40" fmla="*/ 10 w 31"/>
                  <a:gd name="T41" fmla="*/ 48 h 96"/>
                  <a:gd name="T42" fmla="*/ 10 w 31"/>
                  <a:gd name="T43" fmla="*/ 45 h 96"/>
                  <a:gd name="T44" fmla="*/ 10 w 31"/>
                  <a:gd name="T45" fmla="*/ 43 h 96"/>
                  <a:gd name="T46" fmla="*/ 9 w 31"/>
                  <a:gd name="T47" fmla="*/ 42 h 96"/>
                  <a:gd name="T48" fmla="*/ 8 w 31"/>
                  <a:gd name="T49" fmla="*/ 42 h 96"/>
                  <a:gd name="T50" fmla="*/ 6 w 31"/>
                  <a:gd name="T51" fmla="*/ 42 h 96"/>
                  <a:gd name="T52" fmla="*/ 4 w 31"/>
                  <a:gd name="T53" fmla="*/ 42 h 96"/>
                  <a:gd name="T54" fmla="*/ 2 w 31"/>
                  <a:gd name="T55" fmla="*/ 43 h 96"/>
                  <a:gd name="T56" fmla="*/ 0 w 31"/>
                  <a:gd name="T57" fmla="*/ 40 h 96"/>
                  <a:gd name="T58" fmla="*/ 19 w 31"/>
                  <a:gd name="T59" fmla="*/ 32 h 96"/>
                  <a:gd name="T60" fmla="*/ 16 w 31"/>
                  <a:gd name="T61" fmla="*/ 0 h 96"/>
                  <a:gd name="T62" fmla="*/ 19 w 31"/>
                  <a:gd name="T63" fmla="*/ 1 h 96"/>
                  <a:gd name="T64" fmla="*/ 21 w 31"/>
                  <a:gd name="T65" fmla="*/ 2 h 96"/>
                  <a:gd name="T66" fmla="*/ 22 w 31"/>
                  <a:gd name="T67" fmla="*/ 5 h 96"/>
                  <a:gd name="T68" fmla="*/ 24 w 31"/>
                  <a:gd name="T69" fmla="*/ 7 h 96"/>
                  <a:gd name="T70" fmla="*/ 22 w 31"/>
                  <a:gd name="T71" fmla="*/ 10 h 96"/>
                  <a:gd name="T72" fmla="*/ 21 w 31"/>
                  <a:gd name="T73" fmla="*/ 12 h 96"/>
                  <a:gd name="T74" fmla="*/ 19 w 31"/>
                  <a:gd name="T75" fmla="*/ 13 h 96"/>
                  <a:gd name="T76" fmla="*/ 16 w 31"/>
                  <a:gd name="T77" fmla="*/ 13 h 96"/>
                  <a:gd name="T78" fmla="*/ 14 w 31"/>
                  <a:gd name="T79" fmla="*/ 13 h 96"/>
                  <a:gd name="T80" fmla="*/ 11 w 31"/>
                  <a:gd name="T81" fmla="*/ 12 h 96"/>
                  <a:gd name="T82" fmla="*/ 10 w 31"/>
                  <a:gd name="T83" fmla="*/ 10 h 96"/>
                  <a:gd name="T84" fmla="*/ 10 w 31"/>
                  <a:gd name="T85" fmla="*/ 7 h 96"/>
                  <a:gd name="T86" fmla="*/ 10 w 31"/>
                  <a:gd name="T87" fmla="*/ 5 h 96"/>
                  <a:gd name="T88" fmla="*/ 11 w 31"/>
                  <a:gd name="T89" fmla="*/ 2 h 96"/>
                  <a:gd name="T90" fmla="*/ 14 w 31"/>
                  <a:gd name="T91" fmla="*/ 1 h 96"/>
                  <a:gd name="T92" fmla="*/ 16 w 31"/>
                  <a:gd name="T9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" h="96">
                    <a:moveTo>
                      <a:pt x="19" y="32"/>
                    </a:moveTo>
                    <a:lnTo>
                      <a:pt x="22" y="32"/>
                    </a:lnTo>
                    <a:lnTo>
                      <a:pt x="22" y="81"/>
                    </a:lnTo>
                    <a:lnTo>
                      <a:pt x="22" y="86"/>
                    </a:lnTo>
                    <a:lnTo>
                      <a:pt x="22" y="90"/>
                    </a:lnTo>
                    <a:lnTo>
                      <a:pt x="24" y="91"/>
                    </a:lnTo>
                    <a:lnTo>
                      <a:pt x="25" y="92"/>
                    </a:lnTo>
                    <a:lnTo>
                      <a:pt x="27" y="92"/>
                    </a:lnTo>
                    <a:lnTo>
                      <a:pt x="31" y="93"/>
                    </a:lnTo>
                    <a:lnTo>
                      <a:pt x="31" y="96"/>
                    </a:lnTo>
                    <a:lnTo>
                      <a:pt x="2" y="96"/>
                    </a:lnTo>
                    <a:lnTo>
                      <a:pt x="2" y="93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9" y="91"/>
                    </a:lnTo>
                    <a:lnTo>
                      <a:pt x="10" y="90"/>
                    </a:lnTo>
                    <a:lnTo>
                      <a:pt x="10" y="86"/>
                    </a:lnTo>
                    <a:lnTo>
                      <a:pt x="11" y="81"/>
                    </a:lnTo>
                    <a:lnTo>
                      <a:pt x="11" y="58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0" y="40"/>
                    </a:lnTo>
                    <a:lnTo>
                      <a:pt x="19" y="32"/>
                    </a:lnTo>
                    <a:close/>
                    <a:moveTo>
                      <a:pt x="16" y="0"/>
                    </a:moveTo>
                    <a:lnTo>
                      <a:pt x="19" y="1"/>
                    </a:lnTo>
                    <a:lnTo>
                      <a:pt x="21" y="2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2" y="10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1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2" name="Freeform 6515"/>
              <p:cNvSpPr>
                <a:spLocks/>
              </p:cNvSpPr>
              <p:nvPr/>
            </p:nvSpPr>
            <p:spPr bwMode="auto">
              <a:xfrm>
                <a:off x="16824" y="15579"/>
                <a:ext cx="50" cy="65"/>
              </a:xfrm>
              <a:custGeom>
                <a:avLst/>
                <a:gdLst>
                  <a:gd name="T0" fmla="*/ 28 w 50"/>
                  <a:gd name="T1" fmla="*/ 0 h 65"/>
                  <a:gd name="T2" fmla="*/ 34 w 50"/>
                  <a:gd name="T3" fmla="*/ 1 h 65"/>
                  <a:gd name="T4" fmla="*/ 39 w 50"/>
                  <a:gd name="T5" fmla="*/ 2 h 65"/>
                  <a:gd name="T6" fmla="*/ 43 w 50"/>
                  <a:gd name="T7" fmla="*/ 5 h 65"/>
                  <a:gd name="T8" fmla="*/ 46 w 50"/>
                  <a:gd name="T9" fmla="*/ 8 h 65"/>
                  <a:gd name="T10" fmla="*/ 49 w 50"/>
                  <a:gd name="T11" fmla="*/ 12 h 65"/>
                  <a:gd name="T12" fmla="*/ 49 w 50"/>
                  <a:gd name="T13" fmla="*/ 15 h 65"/>
                  <a:gd name="T14" fmla="*/ 49 w 50"/>
                  <a:gd name="T15" fmla="*/ 17 h 65"/>
                  <a:gd name="T16" fmla="*/ 48 w 50"/>
                  <a:gd name="T17" fmla="*/ 20 h 65"/>
                  <a:gd name="T18" fmla="*/ 45 w 50"/>
                  <a:gd name="T19" fmla="*/ 21 h 65"/>
                  <a:gd name="T20" fmla="*/ 43 w 50"/>
                  <a:gd name="T21" fmla="*/ 21 h 65"/>
                  <a:gd name="T22" fmla="*/ 39 w 50"/>
                  <a:gd name="T23" fmla="*/ 20 h 65"/>
                  <a:gd name="T24" fmla="*/ 37 w 50"/>
                  <a:gd name="T25" fmla="*/ 18 h 65"/>
                  <a:gd name="T26" fmla="*/ 35 w 50"/>
                  <a:gd name="T27" fmla="*/ 16 h 65"/>
                  <a:gd name="T28" fmla="*/ 35 w 50"/>
                  <a:gd name="T29" fmla="*/ 13 h 65"/>
                  <a:gd name="T30" fmla="*/ 34 w 50"/>
                  <a:gd name="T31" fmla="*/ 10 h 65"/>
                  <a:gd name="T32" fmla="*/ 33 w 50"/>
                  <a:gd name="T33" fmla="*/ 7 h 65"/>
                  <a:gd name="T34" fmla="*/ 29 w 50"/>
                  <a:gd name="T35" fmla="*/ 5 h 65"/>
                  <a:gd name="T36" fmla="*/ 26 w 50"/>
                  <a:gd name="T37" fmla="*/ 5 h 65"/>
                  <a:gd name="T38" fmla="*/ 22 w 50"/>
                  <a:gd name="T39" fmla="*/ 5 h 65"/>
                  <a:gd name="T40" fmla="*/ 18 w 50"/>
                  <a:gd name="T41" fmla="*/ 7 h 65"/>
                  <a:gd name="T42" fmla="*/ 16 w 50"/>
                  <a:gd name="T43" fmla="*/ 10 h 65"/>
                  <a:gd name="T44" fmla="*/ 12 w 50"/>
                  <a:gd name="T45" fmla="*/ 15 h 65"/>
                  <a:gd name="T46" fmla="*/ 11 w 50"/>
                  <a:gd name="T47" fmla="*/ 21 h 65"/>
                  <a:gd name="T48" fmla="*/ 10 w 50"/>
                  <a:gd name="T49" fmla="*/ 27 h 65"/>
                  <a:gd name="T50" fmla="*/ 11 w 50"/>
                  <a:gd name="T51" fmla="*/ 34 h 65"/>
                  <a:gd name="T52" fmla="*/ 12 w 50"/>
                  <a:gd name="T53" fmla="*/ 40 h 65"/>
                  <a:gd name="T54" fmla="*/ 16 w 50"/>
                  <a:gd name="T55" fmla="*/ 47 h 65"/>
                  <a:gd name="T56" fmla="*/ 18 w 50"/>
                  <a:gd name="T57" fmla="*/ 50 h 65"/>
                  <a:gd name="T58" fmla="*/ 22 w 50"/>
                  <a:gd name="T59" fmla="*/ 53 h 65"/>
                  <a:gd name="T60" fmla="*/ 26 w 50"/>
                  <a:gd name="T61" fmla="*/ 54 h 65"/>
                  <a:gd name="T62" fmla="*/ 30 w 50"/>
                  <a:gd name="T63" fmla="*/ 55 h 65"/>
                  <a:gd name="T64" fmla="*/ 34 w 50"/>
                  <a:gd name="T65" fmla="*/ 54 h 65"/>
                  <a:gd name="T66" fmla="*/ 38 w 50"/>
                  <a:gd name="T67" fmla="*/ 53 h 65"/>
                  <a:gd name="T68" fmla="*/ 42 w 50"/>
                  <a:gd name="T69" fmla="*/ 50 h 65"/>
                  <a:gd name="T70" fmla="*/ 44 w 50"/>
                  <a:gd name="T71" fmla="*/ 48 h 65"/>
                  <a:gd name="T72" fmla="*/ 46 w 50"/>
                  <a:gd name="T73" fmla="*/ 44 h 65"/>
                  <a:gd name="T74" fmla="*/ 49 w 50"/>
                  <a:gd name="T75" fmla="*/ 39 h 65"/>
                  <a:gd name="T76" fmla="*/ 50 w 50"/>
                  <a:gd name="T77" fmla="*/ 40 h 65"/>
                  <a:gd name="T78" fmla="*/ 49 w 50"/>
                  <a:gd name="T79" fmla="*/ 48 h 65"/>
                  <a:gd name="T80" fmla="*/ 45 w 50"/>
                  <a:gd name="T81" fmla="*/ 54 h 65"/>
                  <a:gd name="T82" fmla="*/ 42 w 50"/>
                  <a:gd name="T83" fmla="*/ 59 h 65"/>
                  <a:gd name="T84" fmla="*/ 37 w 50"/>
                  <a:gd name="T85" fmla="*/ 63 h 65"/>
                  <a:gd name="T86" fmla="*/ 30 w 50"/>
                  <a:gd name="T87" fmla="*/ 64 h 65"/>
                  <a:gd name="T88" fmla="*/ 26 w 50"/>
                  <a:gd name="T89" fmla="*/ 65 h 65"/>
                  <a:gd name="T90" fmla="*/ 21 w 50"/>
                  <a:gd name="T91" fmla="*/ 65 h 65"/>
                  <a:gd name="T92" fmla="*/ 16 w 50"/>
                  <a:gd name="T93" fmla="*/ 63 h 65"/>
                  <a:gd name="T94" fmla="*/ 11 w 50"/>
                  <a:gd name="T95" fmla="*/ 60 h 65"/>
                  <a:gd name="T96" fmla="*/ 7 w 50"/>
                  <a:gd name="T97" fmla="*/ 56 h 65"/>
                  <a:gd name="T98" fmla="*/ 1 w 50"/>
                  <a:gd name="T99" fmla="*/ 47 h 65"/>
                  <a:gd name="T100" fmla="*/ 0 w 50"/>
                  <a:gd name="T101" fmla="*/ 33 h 65"/>
                  <a:gd name="T102" fmla="*/ 1 w 50"/>
                  <a:gd name="T103" fmla="*/ 20 h 65"/>
                  <a:gd name="T104" fmla="*/ 8 w 50"/>
                  <a:gd name="T105" fmla="*/ 10 h 65"/>
                  <a:gd name="T106" fmla="*/ 17 w 50"/>
                  <a:gd name="T107" fmla="*/ 2 h 65"/>
                  <a:gd name="T108" fmla="*/ 28 w 50"/>
                  <a:gd name="T10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" h="65">
                    <a:moveTo>
                      <a:pt x="28" y="0"/>
                    </a:move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6" y="8"/>
                    </a:lnTo>
                    <a:lnTo>
                      <a:pt x="49" y="12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48" y="20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39" y="20"/>
                    </a:lnTo>
                    <a:lnTo>
                      <a:pt x="37" y="18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6" y="10"/>
                    </a:lnTo>
                    <a:lnTo>
                      <a:pt x="12" y="15"/>
                    </a:lnTo>
                    <a:lnTo>
                      <a:pt x="11" y="21"/>
                    </a:lnTo>
                    <a:lnTo>
                      <a:pt x="10" y="27"/>
                    </a:lnTo>
                    <a:lnTo>
                      <a:pt x="11" y="34"/>
                    </a:lnTo>
                    <a:lnTo>
                      <a:pt x="12" y="40"/>
                    </a:lnTo>
                    <a:lnTo>
                      <a:pt x="16" y="47"/>
                    </a:lnTo>
                    <a:lnTo>
                      <a:pt x="18" y="50"/>
                    </a:lnTo>
                    <a:lnTo>
                      <a:pt x="22" y="53"/>
                    </a:lnTo>
                    <a:lnTo>
                      <a:pt x="26" y="54"/>
                    </a:lnTo>
                    <a:lnTo>
                      <a:pt x="30" y="55"/>
                    </a:lnTo>
                    <a:lnTo>
                      <a:pt x="34" y="54"/>
                    </a:lnTo>
                    <a:lnTo>
                      <a:pt x="38" y="53"/>
                    </a:lnTo>
                    <a:lnTo>
                      <a:pt x="42" y="50"/>
                    </a:lnTo>
                    <a:lnTo>
                      <a:pt x="44" y="48"/>
                    </a:lnTo>
                    <a:lnTo>
                      <a:pt x="46" y="44"/>
                    </a:lnTo>
                    <a:lnTo>
                      <a:pt x="49" y="39"/>
                    </a:lnTo>
                    <a:lnTo>
                      <a:pt x="50" y="40"/>
                    </a:lnTo>
                    <a:lnTo>
                      <a:pt x="49" y="48"/>
                    </a:lnTo>
                    <a:lnTo>
                      <a:pt x="45" y="54"/>
                    </a:lnTo>
                    <a:lnTo>
                      <a:pt x="42" y="59"/>
                    </a:lnTo>
                    <a:lnTo>
                      <a:pt x="37" y="63"/>
                    </a:lnTo>
                    <a:lnTo>
                      <a:pt x="30" y="64"/>
                    </a:lnTo>
                    <a:lnTo>
                      <a:pt x="26" y="65"/>
                    </a:lnTo>
                    <a:lnTo>
                      <a:pt x="21" y="65"/>
                    </a:lnTo>
                    <a:lnTo>
                      <a:pt x="16" y="63"/>
                    </a:lnTo>
                    <a:lnTo>
                      <a:pt x="11" y="60"/>
                    </a:lnTo>
                    <a:lnTo>
                      <a:pt x="7" y="56"/>
                    </a:lnTo>
                    <a:lnTo>
                      <a:pt x="1" y="47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3" name="Freeform 6516"/>
              <p:cNvSpPr>
                <a:spLocks/>
              </p:cNvSpPr>
              <p:nvPr/>
            </p:nvSpPr>
            <p:spPr bwMode="auto">
              <a:xfrm>
                <a:off x="16880" y="15579"/>
                <a:ext cx="46" cy="64"/>
              </a:xfrm>
              <a:custGeom>
                <a:avLst/>
                <a:gdLst>
                  <a:gd name="T0" fmla="*/ 19 w 46"/>
                  <a:gd name="T1" fmla="*/ 0 h 64"/>
                  <a:gd name="T2" fmla="*/ 21 w 46"/>
                  <a:gd name="T3" fmla="*/ 0 h 64"/>
                  <a:gd name="T4" fmla="*/ 21 w 46"/>
                  <a:gd name="T5" fmla="*/ 15 h 64"/>
                  <a:gd name="T6" fmla="*/ 25 w 46"/>
                  <a:gd name="T7" fmla="*/ 8 h 64"/>
                  <a:gd name="T8" fmla="*/ 29 w 46"/>
                  <a:gd name="T9" fmla="*/ 4 h 64"/>
                  <a:gd name="T10" fmla="*/ 34 w 46"/>
                  <a:gd name="T11" fmla="*/ 1 h 64"/>
                  <a:gd name="T12" fmla="*/ 37 w 46"/>
                  <a:gd name="T13" fmla="*/ 0 h 64"/>
                  <a:gd name="T14" fmla="*/ 41 w 46"/>
                  <a:gd name="T15" fmla="*/ 1 h 64"/>
                  <a:gd name="T16" fmla="*/ 43 w 46"/>
                  <a:gd name="T17" fmla="*/ 2 h 64"/>
                  <a:gd name="T18" fmla="*/ 45 w 46"/>
                  <a:gd name="T19" fmla="*/ 5 h 64"/>
                  <a:gd name="T20" fmla="*/ 46 w 46"/>
                  <a:gd name="T21" fmla="*/ 7 h 64"/>
                  <a:gd name="T22" fmla="*/ 45 w 46"/>
                  <a:gd name="T23" fmla="*/ 10 h 64"/>
                  <a:gd name="T24" fmla="*/ 43 w 46"/>
                  <a:gd name="T25" fmla="*/ 12 h 64"/>
                  <a:gd name="T26" fmla="*/ 42 w 46"/>
                  <a:gd name="T27" fmla="*/ 13 h 64"/>
                  <a:gd name="T28" fmla="*/ 40 w 46"/>
                  <a:gd name="T29" fmla="*/ 15 h 64"/>
                  <a:gd name="T30" fmla="*/ 37 w 46"/>
                  <a:gd name="T31" fmla="*/ 13 h 64"/>
                  <a:gd name="T32" fmla="*/ 35 w 46"/>
                  <a:gd name="T33" fmla="*/ 12 h 64"/>
                  <a:gd name="T34" fmla="*/ 32 w 46"/>
                  <a:gd name="T35" fmla="*/ 10 h 64"/>
                  <a:gd name="T36" fmla="*/ 30 w 46"/>
                  <a:gd name="T37" fmla="*/ 10 h 64"/>
                  <a:gd name="T38" fmla="*/ 29 w 46"/>
                  <a:gd name="T39" fmla="*/ 10 h 64"/>
                  <a:gd name="T40" fmla="*/ 27 w 46"/>
                  <a:gd name="T41" fmla="*/ 11 h 64"/>
                  <a:gd name="T42" fmla="*/ 25 w 46"/>
                  <a:gd name="T43" fmla="*/ 15 h 64"/>
                  <a:gd name="T44" fmla="*/ 21 w 46"/>
                  <a:gd name="T45" fmla="*/ 20 h 64"/>
                  <a:gd name="T46" fmla="*/ 21 w 46"/>
                  <a:gd name="T47" fmla="*/ 49 h 64"/>
                  <a:gd name="T48" fmla="*/ 21 w 46"/>
                  <a:gd name="T49" fmla="*/ 54 h 64"/>
                  <a:gd name="T50" fmla="*/ 22 w 46"/>
                  <a:gd name="T51" fmla="*/ 56 h 64"/>
                  <a:gd name="T52" fmla="*/ 24 w 46"/>
                  <a:gd name="T53" fmla="*/ 59 h 64"/>
                  <a:gd name="T54" fmla="*/ 26 w 46"/>
                  <a:gd name="T55" fmla="*/ 60 h 64"/>
                  <a:gd name="T56" fmla="*/ 29 w 46"/>
                  <a:gd name="T57" fmla="*/ 60 h 64"/>
                  <a:gd name="T58" fmla="*/ 32 w 46"/>
                  <a:gd name="T59" fmla="*/ 61 h 64"/>
                  <a:gd name="T60" fmla="*/ 32 w 46"/>
                  <a:gd name="T61" fmla="*/ 64 h 64"/>
                  <a:gd name="T62" fmla="*/ 0 w 46"/>
                  <a:gd name="T63" fmla="*/ 64 h 64"/>
                  <a:gd name="T64" fmla="*/ 0 w 46"/>
                  <a:gd name="T65" fmla="*/ 61 h 64"/>
                  <a:gd name="T66" fmla="*/ 5 w 46"/>
                  <a:gd name="T67" fmla="*/ 60 h 64"/>
                  <a:gd name="T68" fmla="*/ 8 w 46"/>
                  <a:gd name="T69" fmla="*/ 59 h 64"/>
                  <a:gd name="T70" fmla="*/ 9 w 46"/>
                  <a:gd name="T71" fmla="*/ 58 h 64"/>
                  <a:gd name="T72" fmla="*/ 10 w 46"/>
                  <a:gd name="T73" fmla="*/ 56 h 64"/>
                  <a:gd name="T74" fmla="*/ 10 w 46"/>
                  <a:gd name="T75" fmla="*/ 54 h 64"/>
                  <a:gd name="T76" fmla="*/ 10 w 46"/>
                  <a:gd name="T77" fmla="*/ 49 h 64"/>
                  <a:gd name="T78" fmla="*/ 10 w 46"/>
                  <a:gd name="T79" fmla="*/ 26 h 64"/>
                  <a:gd name="T80" fmla="*/ 10 w 46"/>
                  <a:gd name="T81" fmla="*/ 20 h 64"/>
                  <a:gd name="T82" fmla="*/ 10 w 46"/>
                  <a:gd name="T83" fmla="*/ 16 h 64"/>
                  <a:gd name="T84" fmla="*/ 10 w 46"/>
                  <a:gd name="T85" fmla="*/ 13 h 64"/>
                  <a:gd name="T86" fmla="*/ 9 w 46"/>
                  <a:gd name="T87" fmla="*/ 11 h 64"/>
                  <a:gd name="T88" fmla="*/ 8 w 46"/>
                  <a:gd name="T89" fmla="*/ 11 h 64"/>
                  <a:gd name="T90" fmla="*/ 6 w 46"/>
                  <a:gd name="T91" fmla="*/ 10 h 64"/>
                  <a:gd name="T92" fmla="*/ 5 w 46"/>
                  <a:gd name="T93" fmla="*/ 10 h 64"/>
                  <a:gd name="T94" fmla="*/ 3 w 46"/>
                  <a:gd name="T95" fmla="*/ 10 h 64"/>
                  <a:gd name="T96" fmla="*/ 0 w 46"/>
                  <a:gd name="T97" fmla="*/ 11 h 64"/>
                  <a:gd name="T98" fmla="*/ 0 w 46"/>
                  <a:gd name="T99" fmla="*/ 8 h 64"/>
                  <a:gd name="T100" fmla="*/ 19 w 46"/>
                  <a:gd name="T10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64">
                    <a:moveTo>
                      <a:pt x="19" y="0"/>
                    </a:moveTo>
                    <a:lnTo>
                      <a:pt x="21" y="0"/>
                    </a:lnTo>
                    <a:lnTo>
                      <a:pt x="21" y="15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5" y="10"/>
                    </a:lnTo>
                    <a:lnTo>
                      <a:pt x="43" y="12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37" y="13"/>
                    </a:lnTo>
                    <a:lnTo>
                      <a:pt x="35" y="12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5" y="15"/>
                    </a:lnTo>
                    <a:lnTo>
                      <a:pt x="21" y="20"/>
                    </a:lnTo>
                    <a:lnTo>
                      <a:pt x="21" y="49"/>
                    </a:lnTo>
                    <a:lnTo>
                      <a:pt x="21" y="54"/>
                    </a:lnTo>
                    <a:lnTo>
                      <a:pt x="22" y="56"/>
                    </a:lnTo>
                    <a:lnTo>
                      <a:pt x="24" y="59"/>
                    </a:lnTo>
                    <a:lnTo>
                      <a:pt x="26" y="60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32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49"/>
                    </a:lnTo>
                    <a:lnTo>
                      <a:pt x="10" y="26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4" name="Freeform 6517"/>
              <p:cNvSpPr>
                <a:spLocks noEditPoints="1"/>
              </p:cNvSpPr>
              <p:nvPr/>
            </p:nvSpPr>
            <p:spPr bwMode="auto">
              <a:xfrm>
                <a:off x="16930" y="15579"/>
                <a:ext cx="59" cy="65"/>
              </a:xfrm>
              <a:custGeom>
                <a:avLst/>
                <a:gdLst>
                  <a:gd name="T0" fmla="*/ 27 w 59"/>
                  <a:gd name="T1" fmla="*/ 5 h 65"/>
                  <a:gd name="T2" fmla="*/ 23 w 59"/>
                  <a:gd name="T3" fmla="*/ 5 h 65"/>
                  <a:gd name="T4" fmla="*/ 19 w 59"/>
                  <a:gd name="T5" fmla="*/ 7 h 65"/>
                  <a:gd name="T6" fmla="*/ 17 w 59"/>
                  <a:gd name="T7" fmla="*/ 10 h 65"/>
                  <a:gd name="T8" fmla="*/ 14 w 59"/>
                  <a:gd name="T9" fmla="*/ 15 h 65"/>
                  <a:gd name="T10" fmla="*/ 13 w 59"/>
                  <a:gd name="T11" fmla="*/ 18 h 65"/>
                  <a:gd name="T12" fmla="*/ 12 w 59"/>
                  <a:gd name="T13" fmla="*/ 22 h 65"/>
                  <a:gd name="T14" fmla="*/ 12 w 59"/>
                  <a:gd name="T15" fmla="*/ 28 h 65"/>
                  <a:gd name="T16" fmla="*/ 13 w 59"/>
                  <a:gd name="T17" fmla="*/ 40 h 65"/>
                  <a:gd name="T18" fmla="*/ 17 w 59"/>
                  <a:gd name="T19" fmla="*/ 50 h 65"/>
                  <a:gd name="T20" fmla="*/ 21 w 59"/>
                  <a:gd name="T21" fmla="*/ 55 h 65"/>
                  <a:gd name="T22" fmla="*/ 23 w 59"/>
                  <a:gd name="T23" fmla="*/ 58 h 65"/>
                  <a:gd name="T24" fmla="*/ 27 w 59"/>
                  <a:gd name="T25" fmla="*/ 60 h 65"/>
                  <a:gd name="T26" fmla="*/ 32 w 59"/>
                  <a:gd name="T27" fmla="*/ 60 h 65"/>
                  <a:gd name="T28" fmla="*/ 35 w 59"/>
                  <a:gd name="T29" fmla="*/ 60 h 65"/>
                  <a:gd name="T30" fmla="*/ 39 w 59"/>
                  <a:gd name="T31" fmla="*/ 58 h 65"/>
                  <a:gd name="T32" fmla="*/ 41 w 59"/>
                  <a:gd name="T33" fmla="*/ 55 h 65"/>
                  <a:gd name="T34" fmla="*/ 44 w 59"/>
                  <a:gd name="T35" fmla="*/ 52 h 65"/>
                  <a:gd name="T36" fmla="*/ 45 w 59"/>
                  <a:gd name="T37" fmla="*/ 48 h 65"/>
                  <a:gd name="T38" fmla="*/ 46 w 59"/>
                  <a:gd name="T39" fmla="*/ 43 h 65"/>
                  <a:gd name="T40" fmla="*/ 46 w 59"/>
                  <a:gd name="T41" fmla="*/ 37 h 65"/>
                  <a:gd name="T42" fmla="*/ 44 w 59"/>
                  <a:gd name="T43" fmla="*/ 22 h 65"/>
                  <a:gd name="T44" fmla="*/ 39 w 59"/>
                  <a:gd name="T45" fmla="*/ 11 h 65"/>
                  <a:gd name="T46" fmla="*/ 35 w 59"/>
                  <a:gd name="T47" fmla="*/ 7 h 65"/>
                  <a:gd name="T48" fmla="*/ 32 w 59"/>
                  <a:gd name="T49" fmla="*/ 6 h 65"/>
                  <a:gd name="T50" fmla="*/ 27 w 59"/>
                  <a:gd name="T51" fmla="*/ 5 h 65"/>
                  <a:gd name="T52" fmla="*/ 29 w 59"/>
                  <a:gd name="T53" fmla="*/ 0 h 65"/>
                  <a:gd name="T54" fmla="*/ 41 w 59"/>
                  <a:gd name="T55" fmla="*/ 4 h 65"/>
                  <a:gd name="T56" fmla="*/ 51 w 59"/>
                  <a:gd name="T57" fmla="*/ 11 h 65"/>
                  <a:gd name="T58" fmla="*/ 56 w 59"/>
                  <a:gd name="T59" fmla="*/ 21 h 65"/>
                  <a:gd name="T60" fmla="*/ 59 w 59"/>
                  <a:gd name="T61" fmla="*/ 32 h 65"/>
                  <a:gd name="T62" fmla="*/ 57 w 59"/>
                  <a:gd name="T63" fmla="*/ 39 h 65"/>
                  <a:gd name="T64" fmla="*/ 55 w 59"/>
                  <a:gd name="T65" fmla="*/ 48 h 65"/>
                  <a:gd name="T66" fmla="*/ 51 w 59"/>
                  <a:gd name="T67" fmla="*/ 53 h 65"/>
                  <a:gd name="T68" fmla="*/ 48 w 59"/>
                  <a:gd name="T69" fmla="*/ 58 h 65"/>
                  <a:gd name="T70" fmla="*/ 44 w 59"/>
                  <a:gd name="T71" fmla="*/ 61 h 65"/>
                  <a:gd name="T72" fmla="*/ 39 w 59"/>
                  <a:gd name="T73" fmla="*/ 64 h 65"/>
                  <a:gd name="T74" fmla="*/ 34 w 59"/>
                  <a:gd name="T75" fmla="*/ 65 h 65"/>
                  <a:gd name="T76" fmla="*/ 28 w 59"/>
                  <a:gd name="T77" fmla="*/ 65 h 65"/>
                  <a:gd name="T78" fmla="*/ 16 w 59"/>
                  <a:gd name="T79" fmla="*/ 63 h 65"/>
                  <a:gd name="T80" fmla="*/ 6 w 59"/>
                  <a:gd name="T81" fmla="*/ 54 h 65"/>
                  <a:gd name="T82" fmla="*/ 1 w 59"/>
                  <a:gd name="T83" fmla="*/ 44 h 65"/>
                  <a:gd name="T84" fmla="*/ 0 w 59"/>
                  <a:gd name="T85" fmla="*/ 33 h 65"/>
                  <a:gd name="T86" fmla="*/ 1 w 59"/>
                  <a:gd name="T87" fmla="*/ 24 h 65"/>
                  <a:gd name="T88" fmla="*/ 3 w 59"/>
                  <a:gd name="T89" fmla="*/ 17 h 65"/>
                  <a:gd name="T90" fmla="*/ 7 w 59"/>
                  <a:gd name="T91" fmla="*/ 12 h 65"/>
                  <a:gd name="T92" fmla="*/ 11 w 59"/>
                  <a:gd name="T93" fmla="*/ 7 h 65"/>
                  <a:gd name="T94" fmla="*/ 14 w 59"/>
                  <a:gd name="T95" fmla="*/ 5 h 65"/>
                  <a:gd name="T96" fmla="*/ 22 w 59"/>
                  <a:gd name="T97" fmla="*/ 1 h 65"/>
                  <a:gd name="T98" fmla="*/ 29 w 59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65">
                    <a:moveTo>
                      <a:pt x="27" y="5"/>
                    </a:moveTo>
                    <a:lnTo>
                      <a:pt x="23" y="5"/>
                    </a:lnTo>
                    <a:lnTo>
                      <a:pt x="19" y="7"/>
                    </a:lnTo>
                    <a:lnTo>
                      <a:pt x="17" y="10"/>
                    </a:lnTo>
                    <a:lnTo>
                      <a:pt x="14" y="15"/>
                    </a:lnTo>
                    <a:lnTo>
                      <a:pt x="13" y="18"/>
                    </a:lnTo>
                    <a:lnTo>
                      <a:pt x="12" y="22"/>
                    </a:lnTo>
                    <a:lnTo>
                      <a:pt x="12" y="28"/>
                    </a:lnTo>
                    <a:lnTo>
                      <a:pt x="13" y="40"/>
                    </a:lnTo>
                    <a:lnTo>
                      <a:pt x="17" y="50"/>
                    </a:lnTo>
                    <a:lnTo>
                      <a:pt x="21" y="55"/>
                    </a:lnTo>
                    <a:lnTo>
                      <a:pt x="23" y="58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39" y="58"/>
                    </a:lnTo>
                    <a:lnTo>
                      <a:pt x="41" y="55"/>
                    </a:lnTo>
                    <a:lnTo>
                      <a:pt x="44" y="52"/>
                    </a:lnTo>
                    <a:lnTo>
                      <a:pt x="45" y="48"/>
                    </a:lnTo>
                    <a:lnTo>
                      <a:pt x="46" y="43"/>
                    </a:lnTo>
                    <a:lnTo>
                      <a:pt x="46" y="37"/>
                    </a:lnTo>
                    <a:lnTo>
                      <a:pt x="44" y="22"/>
                    </a:lnTo>
                    <a:lnTo>
                      <a:pt x="39" y="11"/>
                    </a:lnTo>
                    <a:lnTo>
                      <a:pt x="35" y="7"/>
                    </a:lnTo>
                    <a:lnTo>
                      <a:pt x="32" y="6"/>
                    </a:lnTo>
                    <a:lnTo>
                      <a:pt x="27" y="5"/>
                    </a:lnTo>
                    <a:close/>
                    <a:moveTo>
                      <a:pt x="29" y="0"/>
                    </a:moveTo>
                    <a:lnTo>
                      <a:pt x="41" y="4"/>
                    </a:lnTo>
                    <a:lnTo>
                      <a:pt x="51" y="11"/>
                    </a:lnTo>
                    <a:lnTo>
                      <a:pt x="56" y="21"/>
                    </a:lnTo>
                    <a:lnTo>
                      <a:pt x="59" y="32"/>
                    </a:lnTo>
                    <a:lnTo>
                      <a:pt x="57" y="39"/>
                    </a:lnTo>
                    <a:lnTo>
                      <a:pt x="55" y="48"/>
                    </a:lnTo>
                    <a:lnTo>
                      <a:pt x="51" y="53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39" y="64"/>
                    </a:lnTo>
                    <a:lnTo>
                      <a:pt x="34" y="65"/>
                    </a:lnTo>
                    <a:lnTo>
                      <a:pt x="28" y="65"/>
                    </a:lnTo>
                    <a:lnTo>
                      <a:pt x="16" y="63"/>
                    </a:lnTo>
                    <a:lnTo>
                      <a:pt x="6" y="54"/>
                    </a:lnTo>
                    <a:lnTo>
                      <a:pt x="1" y="44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3" y="17"/>
                    </a:lnTo>
                    <a:lnTo>
                      <a:pt x="7" y="12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5" name="Freeform 6518"/>
              <p:cNvSpPr>
                <a:spLocks/>
              </p:cNvSpPr>
              <p:nvPr/>
            </p:nvSpPr>
            <p:spPr bwMode="auto">
              <a:xfrm>
                <a:off x="17029" y="15552"/>
                <a:ext cx="117" cy="91"/>
              </a:xfrm>
              <a:custGeom>
                <a:avLst/>
                <a:gdLst>
                  <a:gd name="T0" fmla="*/ 0 w 117"/>
                  <a:gd name="T1" fmla="*/ 0 h 91"/>
                  <a:gd name="T2" fmla="*/ 26 w 117"/>
                  <a:gd name="T3" fmla="*/ 0 h 91"/>
                  <a:gd name="T4" fmla="*/ 59 w 117"/>
                  <a:gd name="T5" fmla="*/ 71 h 91"/>
                  <a:gd name="T6" fmla="*/ 91 w 117"/>
                  <a:gd name="T7" fmla="*/ 0 h 91"/>
                  <a:gd name="T8" fmla="*/ 117 w 117"/>
                  <a:gd name="T9" fmla="*/ 0 h 91"/>
                  <a:gd name="T10" fmla="*/ 117 w 117"/>
                  <a:gd name="T11" fmla="*/ 2 h 91"/>
                  <a:gd name="T12" fmla="*/ 114 w 117"/>
                  <a:gd name="T13" fmla="*/ 2 h 91"/>
                  <a:gd name="T14" fmla="*/ 110 w 117"/>
                  <a:gd name="T15" fmla="*/ 2 h 91"/>
                  <a:gd name="T16" fmla="*/ 107 w 117"/>
                  <a:gd name="T17" fmla="*/ 3 h 91"/>
                  <a:gd name="T18" fmla="*/ 105 w 117"/>
                  <a:gd name="T19" fmla="*/ 6 h 91"/>
                  <a:gd name="T20" fmla="*/ 105 w 117"/>
                  <a:gd name="T21" fmla="*/ 7 h 91"/>
                  <a:gd name="T22" fmla="*/ 104 w 117"/>
                  <a:gd name="T23" fmla="*/ 11 h 91"/>
                  <a:gd name="T24" fmla="*/ 104 w 117"/>
                  <a:gd name="T25" fmla="*/ 16 h 91"/>
                  <a:gd name="T26" fmla="*/ 104 w 117"/>
                  <a:gd name="T27" fmla="*/ 75 h 91"/>
                  <a:gd name="T28" fmla="*/ 104 w 117"/>
                  <a:gd name="T29" fmla="*/ 80 h 91"/>
                  <a:gd name="T30" fmla="*/ 105 w 117"/>
                  <a:gd name="T31" fmla="*/ 83 h 91"/>
                  <a:gd name="T32" fmla="*/ 106 w 117"/>
                  <a:gd name="T33" fmla="*/ 85 h 91"/>
                  <a:gd name="T34" fmla="*/ 107 w 117"/>
                  <a:gd name="T35" fmla="*/ 87 h 91"/>
                  <a:gd name="T36" fmla="*/ 110 w 117"/>
                  <a:gd name="T37" fmla="*/ 87 h 91"/>
                  <a:gd name="T38" fmla="*/ 114 w 117"/>
                  <a:gd name="T39" fmla="*/ 88 h 91"/>
                  <a:gd name="T40" fmla="*/ 117 w 117"/>
                  <a:gd name="T41" fmla="*/ 88 h 91"/>
                  <a:gd name="T42" fmla="*/ 117 w 117"/>
                  <a:gd name="T43" fmla="*/ 91 h 91"/>
                  <a:gd name="T44" fmla="*/ 78 w 117"/>
                  <a:gd name="T45" fmla="*/ 91 h 91"/>
                  <a:gd name="T46" fmla="*/ 78 w 117"/>
                  <a:gd name="T47" fmla="*/ 88 h 91"/>
                  <a:gd name="T48" fmla="*/ 82 w 117"/>
                  <a:gd name="T49" fmla="*/ 88 h 91"/>
                  <a:gd name="T50" fmla="*/ 85 w 117"/>
                  <a:gd name="T51" fmla="*/ 87 h 91"/>
                  <a:gd name="T52" fmla="*/ 88 w 117"/>
                  <a:gd name="T53" fmla="*/ 86 h 91"/>
                  <a:gd name="T54" fmla="*/ 90 w 117"/>
                  <a:gd name="T55" fmla="*/ 85 h 91"/>
                  <a:gd name="T56" fmla="*/ 90 w 117"/>
                  <a:gd name="T57" fmla="*/ 82 h 91"/>
                  <a:gd name="T58" fmla="*/ 91 w 117"/>
                  <a:gd name="T59" fmla="*/ 79 h 91"/>
                  <a:gd name="T60" fmla="*/ 91 w 117"/>
                  <a:gd name="T61" fmla="*/ 75 h 91"/>
                  <a:gd name="T62" fmla="*/ 91 w 117"/>
                  <a:gd name="T63" fmla="*/ 15 h 91"/>
                  <a:gd name="T64" fmla="*/ 56 w 117"/>
                  <a:gd name="T65" fmla="*/ 91 h 91"/>
                  <a:gd name="T66" fmla="*/ 54 w 117"/>
                  <a:gd name="T67" fmla="*/ 91 h 91"/>
                  <a:gd name="T68" fmla="*/ 19 w 117"/>
                  <a:gd name="T69" fmla="*/ 15 h 91"/>
                  <a:gd name="T70" fmla="*/ 19 w 117"/>
                  <a:gd name="T71" fmla="*/ 75 h 91"/>
                  <a:gd name="T72" fmla="*/ 19 w 117"/>
                  <a:gd name="T73" fmla="*/ 80 h 91"/>
                  <a:gd name="T74" fmla="*/ 20 w 117"/>
                  <a:gd name="T75" fmla="*/ 83 h 91"/>
                  <a:gd name="T76" fmla="*/ 21 w 117"/>
                  <a:gd name="T77" fmla="*/ 85 h 91"/>
                  <a:gd name="T78" fmla="*/ 22 w 117"/>
                  <a:gd name="T79" fmla="*/ 87 h 91"/>
                  <a:gd name="T80" fmla="*/ 25 w 117"/>
                  <a:gd name="T81" fmla="*/ 87 h 91"/>
                  <a:gd name="T82" fmla="*/ 29 w 117"/>
                  <a:gd name="T83" fmla="*/ 88 h 91"/>
                  <a:gd name="T84" fmla="*/ 32 w 117"/>
                  <a:gd name="T85" fmla="*/ 88 h 91"/>
                  <a:gd name="T86" fmla="*/ 32 w 117"/>
                  <a:gd name="T87" fmla="*/ 91 h 91"/>
                  <a:gd name="T88" fmla="*/ 0 w 117"/>
                  <a:gd name="T89" fmla="*/ 91 h 91"/>
                  <a:gd name="T90" fmla="*/ 0 w 117"/>
                  <a:gd name="T91" fmla="*/ 88 h 91"/>
                  <a:gd name="T92" fmla="*/ 4 w 117"/>
                  <a:gd name="T93" fmla="*/ 88 h 91"/>
                  <a:gd name="T94" fmla="*/ 6 w 117"/>
                  <a:gd name="T95" fmla="*/ 87 h 91"/>
                  <a:gd name="T96" fmla="*/ 10 w 117"/>
                  <a:gd name="T97" fmla="*/ 86 h 91"/>
                  <a:gd name="T98" fmla="*/ 11 w 117"/>
                  <a:gd name="T99" fmla="*/ 85 h 91"/>
                  <a:gd name="T100" fmla="*/ 13 w 117"/>
                  <a:gd name="T101" fmla="*/ 82 h 91"/>
                  <a:gd name="T102" fmla="*/ 13 w 117"/>
                  <a:gd name="T103" fmla="*/ 79 h 91"/>
                  <a:gd name="T104" fmla="*/ 13 w 117"/>
                  <a:gd name="T105" fmla="*/ 75 h 91"/>
                  <a:gd name="T106" fmla="*/ 13 w 117"/>
                  <a:gd name="T107" fmla="*/ 16 h 91"/>
                  <a:gd name="T108" fmla="*/ 13 w 117"/>
                  <a:gd name="T109" fmla="*/ 12 h 91"/>
                  <a:gd name="T110" fmla="*/ 13 w 117"/>
                  <a:gd name="T111" fmla="*/ 8 h 91"/>
                  <a:gd name="T112" fmla="*/ 11 w 117"/>
                  <a:gd name="T113" fmla="*/ 7 h 91"/>
                  <a:gd name="T114" fmla="*/ 10 w 117"/>
                  <a:gd name="T115" fmla="*/ 5 h 91"/>
                  <a:gd name="T116" fmla="*/ 9 w 117"/>
                  <a:gd name="T117" fmla="*/ 3 h 91"/>
                  <a:gd name="T118" fmla="*/ 5 w 117"/>
                  <a:gd name="T119" fmla="*/ 2 h 91"/>
                  <a:gd name="T120" fmla="*/ 0 w 117"/>
                  <a:gd name="T121" fmla="*/ 2 h 91"/>
                  <a:gd name="T122" fmla="*/ 0 w 117"/>
                  <a:gd name="T12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91">
                    <a:moveTo>
                      <a:pt x="0" y="0"/>
                    </a:moveTo>
                    <a:lnTo>
                      <a:pt x="26" y="0"/>
                    </a:lnTo>
                    <a:lnTo>
                      <a:pt x="59" y="71"/>
                    </a:lnTo>
                    <a:lnTo>
                      <a:pt x="91" y="0"/>
                    </a:lnTo>
                    <a:lnTo>
                      <a:pt x="117" y="0"/>
                    </a:lnTo>
                    <a:lnTo>
                      <a:pt x="117" y="2"/>
                    </a:lnTo>
                    <a:lnTo>
                      <a:pt x="114" y="2"/>
                    </a:lnTo>
                    <a:lnTo>
                      <a:pt x="110" y="2"/>
                    </a:lnTo>
                    <a:lnTo>
                      <a:pt x="107" y="3"/>
                    </a:lnTo>
                    <a:lnTo>
                      <a:pt x="105" y="6"/>
                    </a:lnTo>
                    <a:lnTo>
                      <a:pt x="105" y="7"/>
                    </a:lnTo>
                    <a:lnTo>
                      <a:pt x="104" y="11"/>
                    </a:lnTo>
                    <a:lnTo>
                      <a:pt x="104" y="16"/>
                    </a:lnTo>
                    <a:lnTo>
                      <a:pt x="104" y="75"/>
                    </a:lnTo>
                    <a:lnTo>
                      <a:pt x="104" y="80"/>
                    </a:lnTo>
                    <a:lnTo>
                      <a:pt x="105" y="83"/>
                    </a:lnTo>
                    <a:lnTo>
                      <a:pt x="106" y="85"/>
                    </a:lnTo>
                    <a:lnTo>
                      <a:pt x="107" y="87"/>
                    </a:lnTo>
                    <a:lnTo>
                      <a:pt x="110" y="87"/>
                    </a:lnTo>
                    <a:lnTo>
                      <a:pt x="114" y="88"/>
                    </a:lnTo>
                    <a:lnTo>
                      <a:pt x="117" y="88"/>
                    </a:lnTo>
                    <a:lnTo>
                      <a:pt x="117" y="91"/>
                    </a:lnTo>
                    <a:lnTo>
                      <a:pt x="78" y="91"/>
                    </a:lnTo>
                    <a:lnTo>
                      <a:pt x="78" y="88"/>
                    </a:lnTo>
                    <a:lnTo>
                      <a:pt x="82" y="88"/>
                    </a:lnTo>
                    <a:lnTo>
                      <a:pt x="85" y="87"/>
                    </a:lnTo>
                    <a:lnTo>
                      <a:pt x="88" y="86"/>
                    </a:lnTo>
                    <a:lnTo>
                      <a:pt x="90" y="85"/>
                    </a:lnTo>
                    <a:lnTo>
                      <a:pt x="90" y="82"/>
                    </a:lnTo>
                    <a:lnTo>
                      <a:pt x="91" y="79"/>
                    </a:lnTo>
                    <a:lnTo>
                      <a:pt x="91" y="75"/>
                    </a:lnTo>
                    <a:lnTo>
                      <a:pt x="91" y="15"/>
                    </a:lnTo>
                    <a:lnTo>
                      <a:pt x="56" y="91"/>
                    </a:lnTo>
                    <a:lnTo>
                      <a:pt x="54" y="91"/>
                    </a:lnTo>
                    <a:lnTo>
                      <a:pt x="19" y="15"/>
                    </a:lnTo>
                    <a:lnTo>
                      <a:pt x="19" y="75"/>
                    </a:lnTo>
                    <a:lnTo>
                      <a:pt x="19" y="80"/>
                    </a:lnTo>
                    <a:lnTo>
                      <a:pt x="20" y="83"/>
                    </a:lnTo>
                    <a:lnTo>
                      <a:pt x="21" y="85"/>
                    </a:lnTo>
                    <a:lnTo>
                      <a:pt x="22" y="87"/>
                    </a:lnTo>
                    <a:lnTo>
                      <a:pt x="25" y="87"/>
                    </a:lnTo>
                    <a:lnTo>
                      <a:pt x="29" y="88"/>
                    </a:lnTo>
                    <a:lnTo>
                      <a:pt x="32" y="88"/>
                    </a:lnTo>
                    <a:lnTo>
                      <a:pt x="32" y="91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4" y="88"/>
                    </a:lnTo>
                    <a:lnTo>
                      <a:pt x="6" y="87"/>
                    </a:lnTo>
                    <a:lnTo>
                      <a:pt x="10" y="86"/>
                    </a:lnTo>
                    <a:lnTo>
                      <a:pt x="11" y="85"/>
                    </a:lnTo>
                    <a:lnTo>
                      <a:pt x="13" y="82"/>
                    </a:lnTo>
                    <a:lnTo>
                      <a:pt x="13" y="79"/>
                    </a:lnTo>
                    <a:lnTo>
                      <a:pt x="13" y="75"/>
                    </a:lnTo>
                    <a:lnTo>
                      <a:pt x="13" y="16"/>
                    </a:lnTo>
                    <a:lnTo>
                      <a:pt x="13" y="12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6" name="Freeform 6519"/>
              <p:cNvSpPr>
                <a:spLocks noEditPoints="1"/>
              </p:cNvSpPr>
              <p:nvPr/>
            </p:nvSpPr>
            <p:spPr bwMode="auto">
              <a:xfrm>
                <a:off x="17154" y="15579"/>
                <a:ext cx="59" cy="65"/>
              </a:xfrm>
              <a:custGeom>
                <a:avLst/>
                <a:gdLst>
                  <a:gd name="T0" fmla="*/ 27 w 59"/>
                  <a:gd name="T1" fmla="*/ 5 h 65"/>
                  <a:gd name="T2" fmla="*/ 23 w 59"/>
                  <a:gd name="T3" fmla="*/ 5 h 65"/>
                  <a:gd name="T4" fmla="*/ 19 w 59"/>
                  <a:gd name="T5" fmla="*/ 7 h 65"/>
                  <a:gd name="T6" fmla="*/ 17 w 59"/>
                  <a:gd name="T7" fmla="*/ 10 h 65"/>
                  <a:gd name="T8" fmla="*/ 14 w 59"/>
                  <a:gd name="T9" fmla="*/ 15 h 65"/>
                  <a:gd name="T10" fmla="*/ 13 w 59"/>
                  <a:gd name="T11" fmla="*/ 18 h 65"/>
                  <a:gd name="T12" fmla="*/ 12 w 59"/>
                  <a:gd name="T13" fmla="*/ 22 h 65"/>
                  <a:gd name="T14" fmla="*/ 12 w 59"/>
                  <a:gd name="T15" fmla="*/ 28 h 65"/>
                  <a:gd name="T16" fmla="*/ 13 w 59"/>
                  <a:gd name="T17" fmla="*/ 40 h 65"/>
                  <a:gd name="T18" fmla="*/ 17 w 59"/>
                  <a:gd name="T19" fmla="*/ 50 h 65"/>
                  <a:gd name="T20" fmla="*/ 21 w 59"/>
                  <a:gd name="T21" fmla="*/ 55 h 65"/>
                  <a:gd name="T22" fmla="*/ 23 w 59"/>
                  <a:gd name="T23" fmla="*/ 58 h 65"/>
                  <a:gd name="T24" fmla="*/ 27 w 59"/>
                  <a:gd name="T25" fmla="*/ 60 h 65"/>
                  <a:gd name="T26" fmla="*/ 32 w 59"/>
                  <a:gd name="T27" fmla="*/ 60 h 65"/>
                  <a:gd name="T28" fmla="*/ 35 w 59"/>
                  <a:gd name="T29" fmla="*/ 60 h 65"/>
                  <a:gd name="T30" fmla="*/ 39 w 59"/>
                  <a:gd name="T31" fmla="*/ 58 h 65"/>
                  <a:gd name="T32" fmla="*/ 42 w 59"/>
                  <a:gd name="T33" fmla="*/ 55 h 65"/>
                  <a:gd name="T34" fmla="*/ 44 w 59"/>
                  <a:gd name="T35" fmla="*/ 52 h 65"/>
                  <a:gd name="T36" fmla="*/ 45 w 59"/>
                  <a:gd name="T37" fmla="*/ 48 h 65"/>
                  <a:gd name="T38" fmla="*/ 45 w 59"/>
                  <a:gd name="T39" fmla="*/ 43 h 65"/>
                  <a:gd name="T40" fmla="*/ 46 w 59"/>
                  <a:gd name="T41" fmla="*/ 37 h 65"/>
                  <a:gd name="T42" fmla="*/ 44 w 59"/>
                  <a:gd name="T43" fmla="*/ 22 h 65"/>
                  <a:gd name="T44" fmla="*/ 39 w 59"/>
                  <a:gd name="T45" fmla="*/ 11 h 65"/>
                  <a:gd name="T46" fmla="*/ 35 w 59"/>
                  <a:gd name="T47" fmla="*/ 7 h 65"/>
                  <a:gd name="T48" fmla="*/ 32 w 59"/>
                  <a:gd name="T49" fmla="*/ 6 h 65"/>
                  <a:gd name="T50" fmla="*/ 27 w 59"/>
                  <a:gd name="T51" fmla="*/ 5 h 65"/>
                  <a:gd name="T52" fmla="*/ 29 w 59"/>
                  <a:gd name="T53" fmla="*/ 0 h 65"/>
                  <a:gd name="T54" fmla="*/ 42 w 59"/>
                  <a:gd name="T55" fmla="*/ 4 h 65"/>
                  <a:gd name="T56" fmla="*/ 51 w 59"/>
                  <a:gd name="T57" fmla="*/ 11 h 65"/>
                  <a:gd name="T58" fmla="*/ 56 w 59"/>
                  <a:gd name="T59" fmla="*/ 21 h 65"/>
                  <a:gd name="T60" fmla="*/ 59 w 59"/>
                  <a:gd name="T61" fmla="*/ 32 h 65"/>
                  <a:gd name="T62" fmla="*/ 58 w 59"/>
                  <a:gd name="T63" fmla="*/ 39 h 65"/>
                  <a:gd name="T64" fmla="*/ 55 w 59"/>
                  <a:gd name="T65" fmla="*/ 48 h 65"/>
                  <a:gd name="T66" fmla="*/ 51 w 59"/>
                  <a:gd name="T67" fmla="*/ 53 h 65"/>
                  <a:gd name="T68" fmla="*/ 48 w 59"/>
                  <a:gd name="T69" fmla="*/ 58 h 65"/>
                  <a:gd name="T70" fmla="*/ 44 w 59"/>
                  <a:gd name="T71" fmla="*/ 61 h 65"/>
                  <a:gd name="T72" fmla="*/ 39 w 59"/>
                  <a:gd name="T73" fmla="*/ 64 h 65"/>
                  <a:gd name="T74" fmla="*/ 34 w 59"/>
                  <a:gd name="T75" fmla="*/ 65 h 65"/>
                  <a:gd name="T76" fmla="*/ 28 w 59"/>
                  <a:gd name="T77" fmla="*/ 65 h 65"/>
                  <a:gd name="T78" fmla="*/ 16 w 59"/>
                  <a:gd name="T79" fmla="*/ 63 h 65"/>
                  <a:gd name="T80" fmla="*/ 6 w 59"/>
                  <a:gd name="T81" fmla="*/ 54 h 65"/>
                  <a:gd name="T82" fmla="*/ 1 w 59"/>
                  <a:gd name="T83" fmla="*/ 44 h 65"/>
                  <a:gd name="T84" fmla="*/ 0 w 59"/>
                  <a:gd name="T85" fmla="*/ 33 h 65"/>
                  <a:gd name="T86" fmla="*/ 1 w 59"/>
                  <a:gd name="T87" fmla="*/ 24 h 65"/>
                  <a:gd name="T88" fmla="*/ 3 w 59"/>
                  <a:gd name="T89" fmla="*/ 17 h 65"/>
                  <a:gd name="T90" fmla="*/ 7 w 59"/>
                  <a:gd name="T91" fmla="*/ 12 h 65"/>
                  <a:gd name="T92" fmla="*/ 11 w 59"/>
                  <a:gd name="T93" fmla="*/ 7 h 65"/>
                  <a:gd name="T94" fmla="*/ 14 w 59"/>
                  <a:gd name="T95" fmla="*/ 5 h 65"/>
                  <a:gd name="T96" fmla="*/ 22 w 59"/>
                  <a:gd name="T97" fmla="*/ 1 h 65"/>
                  <a:gd name="T98" fmla="*/ 29 w 59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65">
                    <a:moveTo>
                      <a:pt x="27" y="5"/>
                    </a:moveTo>
                    <a:lnTo>
                      <a:pt x="23" y="5"/>
                    </a:lnTo>
                    <a:lnTo>
                      <a:pt x="19" y="7"/>
                    </a:lnTo>
                    <a:lnTo>
                      <a:pt x="17" y="10"/>
                    </a:lnTo>
                    <a:lnTo>
                      <a:pt x="14" y="15"/>
                    </a:lnTo>
                    <a:lnTo>
                      <a:pt x="13" y="18"/>
                    </a:lnTo>
                    <a:lnTo>
                      <a:pt x="12" y="22"/>
                    </a:lnTo>
                    <a:lnTo>
                      <a:pt x="12" y="28"/>
                    </a:lnTo>
                    <a:lnTo>
                      <a:pt x="13" y="40"/>
                    </a:lnTo>
                    <a:lnTo>
                      <a:pt x="17" y="50"/>
                    </a:lnTo>
                    <a:lnTo>
                      <a:pt x="21" y="55"/>
                    </a:lnTo>
                    <a:lnTo>
                      <a:pt x="23" y="58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39" y="58"/>
                    </a:lnTo>
                    <a:lnTo>
                      <a:pt x="42" y="55"/>
                    </a:lnTo>
                    <a:lnTo>
                      <a:pt x="44" y="52"/>
                    </a:lnTo>
                    <a:lnTo>
                      <a:pt x="45" y="48"/>
                    </a:lnTo>
                    <a:lnTo>
                      <a:pt x="45" y="43"/>
                    </a:lnTo>
                    <a:lnTo>
                      <a:pt x="46" y="37"/>
                    </a:lnTo>
                    <a:lnTo>
                      <a:pt x="44" y="22"/>
                    </a:lnTo>
                    <a:lnTo>
                      <a:pt x="39" y="11"/>
                    </a:lnTo>
                    <a:lnTo>
                      <a:pt x="35" y="7"/>
                    </a:lnTo>
                    <a:lnTo>
                      <a:pt x="32" y="6"/>
                    </a:lnTo>
                    <a:lnTo>
                      <a:pt x="27" y="5"/>
                    </a:lnTo>
                    <a:close/>
                    <a:moveTo>
                      <a:pt x="29" y="0"/>
                    </a:moveTo>
                    <a:lnTo>
                      <a:pt x="42" y="4"/>
                    </a:lnTo>
                    <a:lnTo>
                      <a:pt x="51" y="11"/>
                    </a:lnTo>
                    <a:lnTo>
                      <a:pt x="56" y="21"/>
                    </a:lnTo>
                    <a:lnTo>
                      <a:pt x="59" y="32"/>
                    </a:lnTo>
                    <a:lnTo>
                      <a:pt x="58" y="39"/>
                    </a:lnTo>
                    <a:lnTo>
                      <a:pt x="55" y="48"/>
                    </a:lnTo>
                    <a:lnTo>
                      <a:pt x="51" y="53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39" y="64"/>
                    </a:lnTo>
                    <a:lnTo>
                      <a:pt x="34" y="65"/>
                    </a:lnTo>
                    <a:lnTo>
                      <a:pt x="28" y="65"/>
                    </a:lnTo>
                    <a:lnTo>
                      <a:pt x="16" y="63"/>
                    </a:lnTo>
                    <a:lnTo>
                      <a:pt x="6" y="54"/>
                    </a:lnTo>
                    <a:lnTo>
                      <a:pt x="1" y="44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3" y="17"/>
                    </a:lnTo>
                    <a:lnTo>
                      <a:pt x="7" y="12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7" name="Freeform 6520"/>
              <p:cNvSpPr>
                <a:spLocks noEditPoints="1"/>
              </p:cNvSpPr>
              <p:nvPr/>
            </p:nvSpPr>
            <p:spPr bwMode="auto">
              <a:xfrm>
                <a:off x="17221" y="15547"/>
                <a:ext cx="64" cy="97"/>
              </a:xfrm>
              <a:custGeom>
                <a:avLst/>
                <a:gdLst>
                  <a:gd name="T0" fmla="*/ 25 w 64"/>
                  <a:gd name="T1" fmla="*/ 37 h 97"/>
                  <a:gd name="T2" fmla="*/ 19 w 64"/>
                  <a:gd name="T3" fmla="*/ 42 h 97"/>
                  <a:gd name="T4" fmla="*/ 13 w 64"/>
                  <a:gd name="T5" fmla="*/ 63 h 97"/>
                  <a:gd name="T6" fmla="*/ 19 w 64"/>
                  <a:gd name="T7" fmla="*/ 82 h 97"/>
                  <a:gd name="T8" fmla="*/ 27 w 64"/>
                  <a:gd name="T9" fmla="*/ 88 h 97"/>
                  <a:gd name="T10" fmla="*/ 36 w 64"/>
                  <a:gd name="T11" fmla="*/ 90 h 97"/>
                  <a:gd name="T12" fmla="*/ 43 w 64"/>
                  <a:gd name="T13" fmla="*/ 84 h 97"/>
                  <a:gd name="T14" fmla="*/ 42 w 64"/>
                  <a:gd name="T15" fmla="*/ 48 h 97"/>
                  <a:gd name="T16" fmla="*/ 39 w 64"/>
                  <a:gd name="T17" fmla="*/ 40 h 97"/>
                  <a:gd name="T18" fmla="*/ 32 w 64"/>
                  <a:gd name="T19" fmla="*/ 37 h 97"/>
                  <a:gd name="T20" fmla="*/ 52 w 64"/>
                  <a:gd name="T21" fmla="*/ 0 h 97"/>
                  <a:gd name="T22" fmla="*/ 55 w 64"/>
                  <a:gd name="T23" fmla="*/ 71 h 97"/>
                  <a:gd name="T24" fmla="*/ 55 w 64"/>
                  <a:gd name="T25" fmla="*/ 81 h 97"/>
                  <a:gd name="T26" fmla="*/ 56 w 64"/>
                  <a:gd name="T27" fmla="*/ 86 h 97"/>
                  <a:gd name="T28" fmla="*/ 59 w 64"/>
                  <a:gd name="T29" fmla="*/ 88 h 97"/>
                  <a:gd name="T30" fmla="*/ 64 w 64"/>
                  <a:gd name="T31" fmla="*/ 87 h 97"/>
                  <a:gd name="T32" fmla="*/ 47 w 64"/>
                  <a:gd name="T33" fmla="*/ 97 h 97"/>
                  <a:gd name="T34" fmla="*/ 43 w 64"/>
                  <a:gd name="T35" fmla="*/ 88 h 97"/>
                  <a:gd name="T36" fmla="*/ 35 w 64"/>
                  <a:gd name="T37" fmla="*/ 95 h 97"/>
                  <a:gd name="T38" fmla="*/ 25 w 64"/>
                  <a:gd name="T39" fmla="*/ 97 h 97"/>
                  <a:gd name="T40" fmla="*/ 16 w 64"/>
                  <a:gd name="T41" fmla="*/ 95 h 97"/>
                  <a:gd name="T42" fmla="*/ 8 w 64"/>
                  <a:gd name="T43" fmla="*/ 88 h 97"/>
                  <a:gd name="T44" fmla="*/ 0 w 64"/>
                  <a:gd name="T45" fmla="*/ 68 h 97"/>
                  <a:gd name="T46" fmla="*/ 9 w 64"/>
                  <a:gd name="T47" fmla="*/ 43 h 97"/>
                  <a:gd name="T48" fmla="*/ 30 w 64"/>
                  <a:gd name="T49" fmla="*/ 32 h 97"/>
                  <a:gd name="T50" fmla="*/ 40 w 64"/>
                  <a:gd name="T51" fmla="*/ 34 h 97"/>
                  <a:gd name="T52" fmla="*/ 43 w 64"/>
                  <a:gd name="T53" fmla="*/ 26 h 97"/>
                  <a:gd name="T54" fmla="*/ 43 w 64"/>
                  <a:gd name="T55" fmla="*/ 16 h 97"/>
                  <a:gd name="T56" fmla="*/ 42 w 64"/>
                  <a:gd name="T57" fmla="*/ 11 h 97"/>
                  <a:gd name="T58" fmla="*/ 40 w 64"/>
                  <a:gd name="T59" fmla="*/ 10 h 97"/>
                  <a:gd name="T60" fmla="*/ 36 w 64"/>
                  <a:gd name="T61" fmla="*/ 10 h 97"/>
                  <a:gd name="T62" fmla="*/ 34 w 64"/>
                  <a:gd name="T63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" h="97">
                    <a:moveTo>
                      <a:pt x="29" y="37"/>
                    </a:moveTo>
                    <a:lnTo>
                      <a:pt x="25" y="37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4" y="50"/>
                    </a:lnTo>
                    <a:lnTo>
                      <a:pt x="13" y="63"/>
                    </a:lnTo>
                    <a:lnTo>
                      <a:pt x="14" y="74"/>
                    </a:lnTo>
                    <a:lnTo>
                      <a:pt x="19" y="82"/>
                    </a:lnTo>
                    <a:lnTo>
                      <a:pt x="23" y="87"/>
                    </a:lnTo>
                    <a:lnTo>
                      <a:pt x="27" y="88"/>
                    </a:lnTo>
                    <a:lnTo>
                      <a:pt x="31" y="90"/>
                    </a:lnTo>
                    <a:lnTo>
                      <a:pt x="36" y="90"/>
                    </a:lnTo>
                    <a:lnTo>
                      <a:pt x="40" y="87"/>
                    </a:lnTo>
                    <a:lnTo>
                      <a:pt x="43" y="84"/>
                    </a:lnTo>
                    <a:lnTo>
                      <a:pt x="43" y="53"/>
                    </a:lnTo>
                    <a:lnTo>
                      <a:pt x="42" y="48"/>
                    </a:lnTo>
                    <a:lnTo>
                      <a:pt x="41" y="44"/>
                    </a:lnTo>
                    <a:lnTo>
                      <a:pt x="39" y="40"/>
                    </a:lnTo>
                    <a:lnTo>
                      <a:pt x="36" y="38"/>
                    </a:lnTo>
                    <a:lnTo>
                      <a:pt x="32" y="37"/>
                    </a:lnTo>
                    <a:lnTo>
                      <a:pt x="29" y="37"/>
                    </a:lnTo>
                    <a:close/>
                    <a:moveTo>
                      <a:pt x="52" y="0"/>
                    </a:moveTo>
                    <a:lnTo>
                      <a:pt x="55" y="0"/>
                    </a:lnTo>
                    <a:lnTo>
                      <a:pt x="55" y="71"/>
                    </a:lnTo>
                    <a:lnTo>
                      <a:pt x="55" y="77"/>
                    </a:lnTo>
                    <a:lnTo>
                      <a:pt x="55" y="81"/>
                    </a:lnTo>
                    <a:lnTo>
                      <a:pt x="55" y="84"/>
                    </a:lnTo>
                    <a:lnTo>
                      <a:pt x="56" y="86"/>
                    </a:lnTo>
                    <a:lnTo>
                      <a:pt x="57" y="87"/>
                    </a:lnTo>
                    <a:lnTo>
                      <a:pt x="59" y="88"/>
                    </a:lnTo>
                    <a:lnTo>
                      <a:pt x="61" y="88"/>
                    </a:lnTo>
                    <a:lnTo>
                      <a:pt x="64" y="87"/>
                    </a:lnTo>
                    <a:lnTo>
                      <a:pt x="64" y="90"/>
                    </a:lnTo>
                    <a:lnTo>
                      <a:pt x="47" y="97"/>
                    </a:lnTo>
                    <a:lnTo>
                      <a:pt x="43" y="97"/>
                    </a:lnTo>
                    <a:lnTo>
                      <a:pt x="43" y="88"/>
                    </a:lnTo>
                    <a:lnTo>
                      <a:pt x="39" y="92"/>
                    </a:lnTo>
                    <a:lnTo>
                      <a:pt x="35" y="95"/>
                    </a:lnTo>
                    <a:lnTo>
                      <a:pt x="30" y="97"/>
                    </a:lnTo>
                    <a:lnTo>
                      <a:pt x="25" y="97"/>
                    </a:lnTo>
                    <a:lnTo>
                      <a:pt x="20" y="97"/>
                    </a:lnTo>
                    <a:lnTo>
                      <a:pt x="16" y="95"/>
                    </a:lnTo>
                    <a:lnTo>
                      <a:pt x="11" y="92"/>
                    </a:lnTo>
                    <a:lnTo>
                      <a:pt x="8" y="88"/>
                    </a:lnTo>
                    <a:lnTo>
                      <a:pt x="3" y="80"/>
                    </a:lnTo>
                    <a:lnTo>
                      <a:pt x="0" y="68"/>
                    </a:lnTo>
                    <a:lnTo>
                      <a:pt x="3" y="55"/>
                    </a:lnTo>
                    <a:lnTo>
                      <a:pt x="9" y="43"/>
                    </a:lnTo>
                    <a:lnTo>
                      <a:pt x="19" y="36"/>
                    </a:lnTo>
                    <a:lnTo>
                      <a:pt x="30" y="32"/>
                    </a:lnTo>
                    <a:lnTo>
                      <a:pt x="35" y="33"/>
                    </a:lnTo>
                    <a:lnTo>
                      <a:pt x="40" y="34"/>
                    </a:lnTo>
                    <a:lnTo>
                      <a:pt x="43" y="38"/>
                    </a:lnTo>
                    <a:lnTo>
                      <a:pt x="43" y="26"/>
                    </a:lnTo>
                    <a:lnTo>
                      <a:pt x="43" y="21"/>
                    </a:lnTo>
                    <a:lnTo>
                      <a:pt x="43" y="16"/>
                    </a:lnTo>
                    <a:lnTo>
                      <a:pt x="43" y="13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4" y="11"/>
                    </a:lnTo>
                    <a:lnTo>
                      <a:pt x="34" y="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8" name="Freeform 6521"/>
              <p:cNvSpPr>
                <a:spLocks noEditPoints="1"/>
              </p:cNvSpPr>
              <p:nvPr/>
            </p:nvSpPr>
            <p:spPr bwMode="auto">
              <a:xfrm>
                <a:off x="17290" y="15579"/>
                <a:ext cx="52" cy="65"/>
              </a:xfrm>
              <a:custGeom>
                <a:avLst/>
                <a:gdLst>
                  <a:gd name="T0" fmla="*/ 25 w 52"/>
                  <a:gd name="T1" fmla="*/ 5 h 65"/>
                  <a:gd name="T2" fmla="*/ 21 w 52"/>
                  <a:gd name="T3" fmla="*/ 6 h 65"/>
                  <a:gd name="T4" fmla="*/ 18 w 52"/>
                  <a:gd name="T5" fmla="*/ 7 h 65"/>
                  <a:gd name="T6" fmla="*/ 15 w 52"/>
                  <a:gd name="T7" fmla="*/ 10 h 65"/>
                  <a:gd name="T8" fmla="*/ 13 w 52"/>
                  <a:gd name="T9" fmla="*/ 12 h 65"/>
                  <a:gd name="T10" fmla="*/ 10 w 52"/>
                  <a:gd name="T11" fmla="*/ 17 h 65"/>
                  <a:gd name="T12" fmla="*/ 10 w 52"/>
                  <a:gd name="T13" fmla="*/ 22 h 65"/>
                  <a:gd name="T14" fmla="*/ 38 w 52"/>
                  <a:gd name="T15" fmla="*/ 22 h 65"/>
                  <a:gd name="T16" fmla="*/ 37 w 52"/>
                  <a:gd name="T17" fmla="*/ 16 h 65"/>
                  <a:gd name="T18" fmla="*/ 37 w 52"/>
                  <a:gd name="T19" fmla="*/ 13 h 65"/>
                  <a:gd name="T20" fmla="*/ 35 w 52"/>
                  <a:gd name="T21" fmla="*/ 10 h 65"/>
                  <a:gd name="T22" fmla="*/ 31 w 52"/>
                  <a:gd name="T23" fmla="*/ 7 h 65"/>
                  <a:gd name="T24" fmla="*/ 29 w 52"/>
                  <a:gd name="T25" fmla="*/ 6 h 65"/>
                  <a:gd name="T26" fmla="*/ 25 w 52"/>
                  <a:gd name="T27" fmla="*/ 5 h 65"/>
                  <a:gd name="T28" fmla="*/ 29 w 52"/>
                  <a:gd name="T29" fmla="*/ 0 h 65"/>
                  <a:gd name="T30" fmla="*/ 35 w 52"/>
                  <a:gd name="T31" fmla="*/ 1 h 65"/>
                  <a:gd name="T32" fmla="*/ 41 w 52"/>
                  <a:gd name="T33" fmla="*/ 4 h 65"/>
                  <a:gd name="T34" fmla="*/ 46 w 52"/>
                  <a:gd name="T35" fmla="*/ 7 h 65"/>
                  <a:gd name="T36" fmla="*/ 50 w 52"/>
                  <a:gd name="T37" fmla="*/ 12 h 65"/>
                  <a:gd name="T38" fmla="*/ 51 w 52"/>
                  <a:gd name="T39" fmla="*/ 18 h 65"/>
                  <a:gd name="T40" fmla="*/ 52 w 52"/>
                  <a:gd name="T41" fmla="*/ 26 h 65"/>
                  <a:gd name="T42" fmla="*/ 10 w 52"/>
                  <a:gd name="T43" fmla="*/ 26 h 65"/>
                  <a:gd name="T44" fmla="*/ 11 w 52"/>
                  <a:gd name="T45" fmla="*/ 37 h 65"/>
                  <a:gd name="T46" fmla="*/ 16 w 52"/>
                  <a:gd name="T47" fmla="*/ 47 h 65"/>
                  <a:gd name="T48" fmla="*/ 21 w 52"/>
                  <a:gd name="T49" fmla="*/ 50 h 65"/>
                  <a:gd name="T50" fmla="*/ 26 w 52"/>
                  <a:gd name="T51" fmla="*/ 53 h 65"/>
                  <a:gd name="T52" fmla="*/ 32 w 52"/>
                  <a:gd name="T53" fmla="*/ 54 h 65"/>
                  <a:gd name="T54" fmla="*/ 37 w 52"/>
                  <a:gd name="T55" fmla="*/ 54 h 65"/>
                  <a:gd name="T56" fmla="*/ 42 w 52"/>
                  <a:gd name="T57" fmla="*/ 52 h 65"/>
                  <a:gd name="T58" fmla="*/ 46 w 52"/>
                  <a:gd name="T59" fmla="*/ 48 h 65"/>
                  <a:gd name="T60" fmla="*/ 48 w 52"/>
                  <a:gd name="T61" fmla="*/ 44 h 65"/>
                  <a:gd name="T62" fmla="*/ 50 w 52"/>
                  <a:gd name="T63" fmla="*/ 39 h 65"/>
                  <a:gd name="T64" fmla="*/ 52 w 52"/>
                  <a:gd name="T65" fmla="*/ 40 h 65"/>
                  <a:gd name="T66" fmla="*/ 51 w 52"/>
                  <a:gd name="T67" fmla="*/ 47 h 65"/>
                  <a:gd name="T68" fmla="*/ 48 w 52"/>
                  <a:gd name="T69" fmla="*/ 53 h 65"/>
                  <a:gd name="T70" fmla="*/ 43 w 52"/>
                  <a:gd name="T71" fmla="*/ 58 h 65"/>
                  <a:gd name="T72" fmla="*/ 40 w 52"/>
                  <a:gd name="T73" fmla="*/ 61 h 65"/>
                  <a:gd name="T74" fmla="*/ 36 w 52"/>
                  <a:gd name="T75" fmla="*/ 64 h 65"/>
                  <a:gd name="T76" fmla="*/ 32 w 52"/>
                  <a:gd name="T77" fmla="*/ 65 h 65"/>
                  <a:gd name="T78" fmla="*/ 27 w 52"/>
                  <a:gd name="T79" fmla="*/ 65 h 65"/>
                  <a:gd name="T80" fmla="*/ 21 w 52"/>
                  <a:gd name="T81" fmla="*/ 65 h 65"/>
                  <a:gd name="T82" fmla="*/ 16 w 52"/>
                  <a:gd name="T83" fmla="*/ 63 h 65"/>
                  <a:gd name="T84" fmla="*/ 13 w 52"/>
                  <a:gd name="T85" fmla="*/ 60 h 65"/>
                  <a:gd name="T86" fmla="*/ 8 w 52"/>
                  <a:gd name="T87" fmla="*/ 56 h 65"/>
                  <a:gd name="T88" fmla="*/ 3 w 52"/>
                  <a:gd name="T89" fmla="*/ 47 h 65"/>
                  <a:gd name="T90" fmla="*/ 0 w 52"/>
                  <a:gd name="T91" fmla="*/ 33 h 65"/>
                  <a:gd name="T92" fmla="*/ 3 w 52"/>
                  <a:gd name="T93" fmla="*/ 20 h 65"/>
                  <a:gd name="T94" fmla="*/ 9 w 52"/>
                  <a:gd name="T95" fmla="*/ 10 h 65"/>
                  <a:gd name="T96" fmla="*/ 18 w 52"/>
                  <a:gd name="T97" fmla="*/ 2 h 65"/>
                  <a:gd name="T98" fmla="*/ 29 w 52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65">
                    <a:moveTo>
                      <a:pt x="25" y="5"/>
                    </a:moveTo>
                    <a:lnTo>
                      <a:pt x="21" y="6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7"/>
                    </a:lnTo>
                    <a:lnTo>
                      <a:pt x="10" y="22"/>
                    </a:lnTo>
                    <a:lnTo>
                      <a:pt x="38" y="22"/>
                    </a:lnTo>
                    <a:lnTo>
                      <a:pt x="37" y="16"/>
                    </a:lnTo>
                    <a:lnTo>
                      <a:pt x="37" y="13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9" y="6"/>
                    </a:lnTo>
                    <a:lnTo>
                      <a:pt x="25" y="5"/>
                    </a:lnTo>
                    <a:close/>
                    <a:moveTo>
                      <a:pt x="29" y="0"/>
                    </a:moveTo>
                    <a:lnTo>
                      <a:pt x="35" y="1"/>
                    </a:lnTo>
                    <a:lnTo>
                      <a:pt x="41" y="4"/>
                    </a:lnTo>
                    <a:lnTo>
                      <a:pt x="46" y="7"/>
                    </a:lnTo>
                    <a:lnTo>
                      <a:pt x="50" y="12"/>
                    </a:lnTo>
                    <a:lnTo>
                      <a:pt x="51" y="18"/>
                    </a:lnTo>
                    <a:lnTo>
                      <a:pt x="52" y="26"/>
                    </a:lnTo>
                    <a:lnTo>
                      <a:pt x="10" y="26"/>
                    </a:lnTo>
                    <a:lnTo>
                      <a:pt x="11" y="37"/>
                    </a:lnTo>
                    <a:lnTo>
                      <a:pt x="16" y="47"/>
                    </a:lnTo>
                    <a:lnTo>
                      <a:pt x="21" y="50"/>
                    </a:lnTo>
                    <a:lnTo>
                      <a:pt x="26" y="53"/>
                    </a:lnTo>
                    <a:lnTo>
                      <a:pt x="32" y="54"/>
                    </a:lnTo>
                    <a:lnTo>
                      <a:pt x="37" y="54"/>
                    </a:lnTo>
                    <a:lnTo>
                      <a:pt x="42" y="52"/>
                    </a:lnTo>
                    <a:lnTo>
                      <a:pt x="46" y="48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52" y="40"/>
                    </a:lnTo>
                    <a:lnTo>
                      <a:pt x="51" y="47"/>
                    </a:lnTo>
                    <a:lnTo>
                      <a:pt x="48" y="53"/>
                    </a:lnTo>
                    <a:lnTo>
                      <a:pt x="43" y="58"/>
                    </a:lnTo>
                    <a:lnTo>
                      <a:pt x="40" y="61"/>
                    </a:lnTo>
                    <a:lnTo>
                      <a:pt x="36" y="64"/>
                    </a:lnTo>
                    <a:lnTo>
                      <a:pt x="32" y="65"/>
                    </a:lnTo>
                    <a:lnTo>
                      <a:pt x="27" y="65"/>
                    </a:lnTo>
                    <a:lnTo>
                      <a:pt x="21" y="65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8" y="56"/>
                    </a:lnTo>
                    <a:lnTo>
                      <a:pt x="3" y="47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9" y="10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89" name="Freeform 6522"/>
              <p:cNvSpPr>
                <a:spLocks/>
              </p:cNvSpPr>
              <p:nvPr/>
            </p:nvSpPr>
            <p:spPr bwMode="auto">
              <a:xfrm>
                <a:off x="17351" y="15547"/>
                <a:ext cx="30" cy="96"/>
              </a:xfrm>
              <a:custGeom>
                <a:avLst/>
                <a:gdLst>
                  <a:gd name="T0" fmla="*/ 17 w 30"/>
                  <a:gd name="T1" fmla="*/ 0 h 96"/>
                  <a:gd name="T2" fmla="*/ 21 w 30"/>
                  <a:gd name="T3" fmla="*/ 0 h 96"/>
                  <a:gd name="T4" fmla="*/ 21 w 30"/>
                  <a:gd name="T5" fmla="*/ 81 h 96"/>
                  <a:gd name="T6" fmla="*/ 21 w 30"/>
                  <a:gd name="T7" fmla="*/ 86 h 96"/>
                  <a:gd name="T8" fmla="*/ 22 w 30"/>
                  <a:gd name="T9" fmla="*/ 90 h 96"/>
                  <a:gd name="T10" fmla="*/ 22 w 30"/>
                  <a:gd name="T11" fmla="*/ 91 h 96"/>
                  <a:gd name="T12" fmla="*/ 24 w 30"/>
                  <a:gd name="T13" fmla="*/ 92 h 96"/>
                  <a:gd name="T14" fmla="*/ 27 w 30"/>
                  <a:gd name="T15" fmla="*/ 92 h 96"/>
                  <a:gd name="T16" fmla="*/ 30 w 30"/>
                  <a:gd name="T17" fmla="*/ 93 h 96"/>
                  <a:gd name="T18" fmla="*/ 30 w 30"/>
                  <a:gd name="T19" fmla="*/ 96 h 96"/>
                  <a:gd name="T20" fmla="*/ 1 w 30"/>
                  <a:gd name="T21" fmla="*/ 96 h 96"/>
                  <a:gd name="T22" fmla="*/ 1 w 30"/>
                  <a:gd name="T23" fmla="*/ 93 h 96"/>
                  <a:gd name="T24" fmla="*/ 3 w 30"/>
                  <a:gd name="T25" fmla="*/ 92 h 96"/>
                  <a:gd name="T26" fmla="*/ 6 w 30"/>
                  <a:gd name="T27" fmla="*/ 92 h 96"/>
                  <a:gd name="T28" fmla="*/ 7 w 30"/>
                  <a:gd name="T29" fmla="*/ 91 h 96"/>
                  <a:gd name="T30" fmla="*/ 8 w 30"/>
                  <a:gd name="T31" fmla="*/ 90 h 96"/>
                  <a:gd name="T32" fmla="*/ 9 w 30"/>
                  <a:gd name="T33" fmla="*/ 86 h 96"/>
                  <a:gd name="T34" fmla="*/ 9 w 30"/>
                  <a:gd name="T35" fmla="*/ 81 h 96"/>
                  <a:gd name="T36" fmla="*/ 9 w 30"/>
                  <a:gd name="T37" fmla="*/ 26 h 96"/>
                  <a:gd name="T38" fmla="*/ 9 w 30"/>
                  <a:gd name="T39" fmla="*/ 20 h 96"/>
                  <a:gd name="T40" fmla="*/ 9 w 30"/>
                  <a:gd name="T41" fmla="*/ 16 h 96"/>
                  <a:gd name="T42" fmla="*/ 9 w 30"/>
                  <a:gd name="T43" fmla="*/ 13 h 96"/>
                  <a:gd name="T44" fmla="*/ 8 w 30"/>
                  <a:gd name="T45" fmla="*/ 11 h 96"/>
                  <a:gd name="T46" fmla="*/ 7 w 30"/>
                  <a:gd name="T47" fmla="*/ 10 h 96"/>
                  <a:gd name="T48" fmla="*/ 6 w 30"/>
                  <a:gd name="T49" fmla="*/ 10 h 96"/>
                  <a:gd name="T50" fmla="*/ 5 w 30"/>
                  <a:gd name="T51" fmla="*/ 10 h 96"/>
                  <a:gd name="T52" fmla="*/ 3 w 30"/>
                  <a:gd name="T53" fmla="*/ 10 h 96"/>
                  <a:gd name="T54" fmla="*/ 1 w 30"/>
                  <a:gd name="T55" fmla="*/ 11 h 96"/>
                  <a:gd name="T56" fmla="*/ 0 w 30"/>
                  <a:gd name="T57" fmla="*/ 8 h 96"/>
                  <a:gd name="T58" fmla="*/ 17 w 30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96">
                    <a:moveTo>
                      <a:pt x="17" y="0"/>
                    </a:moveTo>
                    <a:lnTo>
                      <a:pt x="21" y="0"/>
                    </a:lnTo>
                    <a:lnTo>
                      <a:pt x="21" y="81"/>
                    </a:lnTo>
                    <a:lnTo>
                      <a:pt x="21" y="86"/>
                    </a:lnTo>
                    <a:lnTo>
                      <a:pt x="22" y="90"/>
                    </a:lnTo>
                    <a:lnTo>
                      <a:pt x="22" y="91"/>
                    </a:lnTo>
                    <a:lnTo>
                      <a:pt x="24" y="92"/>
                    </a:lnTo>
                    <a:lnTo>
                      <a:pt x="27" y="92"/>
                    </a:lnTo>
                    <a:lnTo>
                      <a:pt x="30" y="93"/>
                    </a:lnTo>
                    <a:lnTo>
                      <a:pt x="30" y="96"/>
                    </a:lnTo>
                    <a:lnTo>
                      <a:pt x="1" y="96"/>
                    </a:lnTo>
                    <a:lnTo>
                      <a:pt x="1" y="93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7" y="91"/>
                    </a:lnTo>
                    <a:lnTo>
                      <a:pt x="8" y="90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26"/>
                    </a:lnTo>
                    <a:lnTo>
                      <a:pt x="9" y="20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0" name="Freeform 6523"/>
              <p:cNvSpPr>
                <a:spLocks noEditPoints="1"/>
              </p:cNvSpPr>
              <p:nvPr/>
            </p:nvSpPr>
            <p:spPr bwMode="auto">
              <a:xfrm>
                <a:off x="15770" y="15701"/>
                <a:ext cx="90" cy="91"/>
              </a:xfrm>
              <a:custGeom>
                <a:avLst/>
                <a:gdLst>
                  <a:gd name="T0" fmla="*/ 31 w 90"/>
                  <a:gd name="T1" fmla="*/ 5 h 91"/>
                  <a:gd name="T2" fmla="*/ 24 w 90"/>
                  <a:gd name="T3" fmla="*/ 44 h 91"/>
                  <a:gd name="T4" fmla="*/ 34 w 90"/>
                  <a:gd name="T5" fmla="*/ 44 h 91"/>
                  <a:gd name="T6" fmla="*/ 44 w 90"/>
                  <a:gd name="T7" fmla="*/ 40 h 91"/>
                  <a:gd name="T8" fmla="*/ 51 w 90"/>
                  <a:gd name="T9" fmla="*/ 34 h 91"/>
                  <a:gd name="T10" fmla="*/ 54 w 90"/>
                  <a:gd name="T11" fmla="*/ 24 h 91"/>
                  <a:gd name="T12" fmla="*/ 53 w 90"/>
                  <a:gd name="T13" fmla="*/ 14 h 91"/>
                  <a:gd name="T14" fmla="*/ 45 w 90"/>
                  <a:gd name="T15" fmla="*/ 7 h 91"/>
                  <a:gd name="T16" fmla="*/ 35 w 90"/>
                  <a:gd name="T17" fmla="*/ 5 h 91"/>
                  <a:gd name="T18" fmla="*/ 32 w 90"/>
                  <a:gd name="T19" fmla="*/ 0 h 91"/>
                  <a:gd name="T20" fmla="*/ 54 w 90"/>
                  <a:gd name="T21" fmla="*/ 2 h 91"/>
                  <a:gd name="T22" fmla="*/ 61 w 90"/>
                  <a:gd name="T23" fmla="*/ 6 h 91"/>
                  <a:gd name="T24" fmla="*/ 67 w 90"/>
                  <a:gd name="T25" fmla="*/ 13 h 91"/>
                  <a:gd name="T26" fmla="*/ 70 w 90"/>
                  <a:gd name="T27" fmla="*/ 23 h 91"/>
                  <a:gd name="T28" fmla="*/ 67 w 90"/>
                  <a:gd name="T29" fmla="*/ 33 h 91"/>
                  <a:gd name="T30" fmla="*/ 60 w 90"/>
                  <a:gd name="T31" fmla="*/ 41 h 91"/>
                  <a:gd name="T32" fmla="*/ 48 w 90"/>
                  <a:gd name="T33" fmla="*/ 46 h 91"/>
                  <a:gd name="T34" fmla="*/ 70 w 90"/>
                  <a:gd name="T35" fmla="*/ 77 h 91"/>
                  <a:gd name="T36" fmla="*/ 77 w 90"/>
                  <a:gd name="T37" fmla="*/ 85 h 91"/>
                  <a:gd name="T38" fmla="*/ 90 w 90"/>
                  <a:gd name="T39" fmla="*/ 88 h 91"/>
                  <a:gd name="T40" fmla="*/ 65 w 90"/>
                  <a:gd name="T41" fmla="*/ 91 h 91"/>
                  <a:gd name="T42" fmla="*/ 32 w 90"/>
                  <a:gd name="T43" fmla="*/ 48 h 91"/>
                  <a:gd name="T44" fmla="*/ 27 w 90"/>
                  <a:gd name="T45" fmla="*/ 48 h 91"/>
                  <a:gd name="T46" fmla="*/ 24 w 90"/>
                  <a:gd name="T47" fmla="*/ 75 h 91"/>
                  <a:gd name="T48" fmla="*/ 26 w 90"/>
                  <a:gd name="T49" fmla="*/ 83 h 91"/>
                  <a:gd name="T50" fmla="*/ 29 w 90"/>
                  <a:gd name="T51" fmla="*/ 87 h 91"/>
                  <a:gd name="T52" fmla="*/ 34 w 90"/>
                  <a:gd name="T53" fmla="*/ 88 h 91"/>
                  <a:gd name="T54" fmla="*/ 38 w 90"/>
                  <a:gd name="T55" fmla="*/ 91 h 91"/>
                  <a:gd name="T56" fmla="*/ 0 w 90"/>
                  <a:gd name="T57" fmla="*/ 88 h 91"/>
                  <a:gd name="T58" fmla="*/ 6 w 90"/>
                  <a:gd name="T59" fmla="*/ 87 h 91"/>
                  <a:gd name="T60" fmla="*/ 11 w 90"/>
                  <a:gd name="T61" fmla="*/ 85 h 91"/>
                  <a:gd name="T62" fmla="*/ 12 w 90"/>
                  <a:gd name="T63" fmla="*/ 78 h 91"/>
                  <a:gd name="T64" fmla="*/ 12 w 90"/>
                  <a:gd name="T65" fmla="*/ 16 h 91"/>
                  <a:gd name="T66" fmla="*/ 11 w 90"/>
                  <a:gd name="T67" fmla="*/ 7 h 91"/>
                  <a:gd name="T68" fmla="*/ 8 w 90"/>
                  <a:gd name="T69" fmla="*/ 3 h 91"/>
                  <a:gd name="T70" fmla="*/ 2 w 90"/>
                  <a:gd name="T71" fmla="*/ 2 h 91"/>
                  <a:gd name="T72" fmla="*/ 0 w 90"/>
                  <a:gd name="T7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91">
                    <a:moveTo>
                      <a:pt x="35" y="5"/>
                    </a:moveTo>
                    <a:lnTo>
                      <a:pt x="31" y="5"/>
                    </a:lnTo>
                    <a:lnTo>
                      <a:pt x="24" y="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4" y="44"/>
                    </a:lnTo>
                    <a:lnTo>
                      <a:pt x="40" y="43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1" y="34"/>
                    </a:lnTo>
                    <a:lnTo>
                      <a:pt x="54" y="29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3" y="14"/>
                    </a:lnTo>
                    <a:lnTo>
                      <a:pt x="49" y="11"/>
                    </a:lnTo>
                    <a:lnTo>
                      <a:pt x="45" y="7"/>
                    </a:lnTo>
                    <a:lnTo>
                      <a:pt x="40" y="6"/>
                    </a:lnTo>
                    <a:lnTo>
                      <a:pt x="35" y="5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45" y="1"/>
                    </a:lnTo>
                    <a:lnTo>
                      <a:pt x="54" y="2"/>
                    </a:lnTo>
                    <a:lnTo>
                      <a:pt x="58" y="3"/>
                    </a:lnTo>
                    <a:lnTo>
                      <a:pt x="61" y="6"/>
                    </a:lnTo>
                    <a:lnTo>
                      <a:pt x="65" y="9"/>
                    </a:lnTo>
                    <a:lnTo>
                      <a:pt x="67" y="13"/>
                    </a:lnTo>
                    <a:lnTo>
                      <a:pt x="69" y="18"/>
                    </a:lnTo>
                    <a:lnTo>
                      <a:pt x="70" y="23"/>
                    </a:lnTo>
                    <a:lnTo>
                      <a:pt x="69" y="28"/>
                    </a:lnTo>
                    <a:lnTo>
                      <a:pt x="67" y="33"/>
                    </a:lnTo>
                    <a:lnTo>
                      <a:pt x="64" y="38"/>
                    </a:lnTo>
                    <a:lnTo>
                      <a:pt x="60" y="41"/>
                    </a:lnTo>
                    <a:lnTo>
                      <a:pt x="54" y="44"/>
                    </a:lnTo>
                    <a:lnTo>
                      <a:pt x="48" y="46"/>
                    </a:lnTo>
                    <a:lnTo>
                      <a:pt x="66" y="72"/>
                    </a:lnTo>
                    <a:lnTo>
                      <a:pt x="70" y="77"/>
                    </a:lnTo>
                    <a:lnTo>
                      <a:pt x="74" y="82"/>
                    </a:lnTo>
                    <a:lnTo>
                      <a:pt x="77" y="85"/>
                    </a:lnTo>
                    <a:lnTo>
                      <a:pt x="82" y="87"/>
                    </a:lnTo>
                    <a:lnTo>
                      <a:pt x="90" y="88"/>
                    </a:lnTo>
                    <a:lnTo>
                      <a:pt x="90" y="91"/>
                    </a:lnTo>
                    <a:lnTo>
                      <a:pt x="65" y="91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4" y="48"/>
                    </a:lnTo>
                    <a:lnTo>
                      <a:pt x="24" y="75"/>
                    </a:lnTo>
                    <a:lnTo>
                      <a:pt x="26" y="80"/>
                    </a:lnTo>
                    <a:lnTo>
                      <a:pt x="26" y="83"/>
                    </a:lnTo>
                    <a:lnTo>
                      <a:pt x="27" y="85"/>
                    </a:lnTo>
                    <a:lnTo>
                      <a:pt x="29" y="87"/>
                    </a:lnTo>
                    <a:lnTo>
                      <a:pt x="32" y="87"/>
                    </a:lnTo>
                    <a:lnTo>
                      <a:pt x="34" y="88"/>
                    </a:lnTo>
                    <a:lnTo>
                      <a:pt x="38" y="88"/>
                    </a:lnTo>
                    <a:lnTo>
                      <a:pt x="38" y="91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6" y="87"/>
                    </a:lnTo>
                    <a:lnTo>
                      <a:pt x="8" y="86"/>
                    </a:lnTo>
                    <a:lnTo>
                      <a:pt x="11" y="85"/>
                    </a:lnTo>
                    <a:lnTo>
                      <a:pt x="12" y="82"/>
                    </a:lnTo>
                    <a:lnTo>
                      <a:pt x="12" y="78"/>
                    </a:lnTo>
                    <a:lnTo>
                      <a:pt x="12" y="75"/>
                    </a:lnTo>
                    <a:lnTo>
                      <a:pt x="12" y="16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1" name="Freeform 6524"/>
              <p:cNvSpPr>
                <a:spLocks noEditPoints="1"/>
              </p:cNvSpPr>
              <p:nvPr/>
            </p:nvSpPr>
            <p:spPr bwMode="auto">
              <a:xfrm>
                <a:off x="15863" y="15729"/>
                <a:ext cx="52" cy="64"/>
              </a:xfrm>
              <a:custGeom>
                <a:avLst/>
                <a:gdLst>
                  <a:gd name="T0" fmla="*/ 25 w 52"/>
                  <a:gd name="T1" fmla="*/ 4 h 64"/>
                  <a:gd name="T2" fmla="*/ 21 w 52"/>
                  <a:gd name="T3" fmla="*/ 5 h 64"/>
                  <a:gd name="T4" fmla="*/ 18 w 52"/>
                  <a:gd name="T5" fmla="*/ 6 h 64"/>
                  <a:gd name="T6" fmla="*/ 15 w 52"/>
                  <a:gd name="T7" fmla="*/ 9 h 64"/>
                  <a:gd name="T8" fmla="*/ 13 w 52"/>
                  <a:gd name="T9" fmla="*/ 12 h 64"/>
                  <a:gd name="T10" fmla="*/ 10 w 52"/>
                  <a:gd name="T11" fmla="*/ 16 h 64"/>
                  <a:gd name="T12" fmla="*/ 9 w 52"/>
                  <a:gd name="T13" fmla="*/ 21 h 64"/>
                  <a:gd name="T14" fmla="*/ 37 w 52"/>
                  <a:gd name="T15" fmla="*/ 21 h 64"/>
                  <a:gd name="T16" fmla="*/ 37 w 52"/>
                  <a:gd name="T17" fmla="*/ 16 h 64"/>
                  <a:gd name="T18" fmla="*/ 36 w 52"/>
                  <a:gd name="T19" fmla="*/ 12 h 64"/>
                  <a:gd name="T20" fmla="*/ 35 w 52"/>
                  <a:gd name="T21" fmla="*/ 9 h 64"/>
                  <a:gd name="T22" fmla="*/ 31 w 52"/>
                  <a:gd name="T23" fmla="*/ 6 h 64"/>
                  <a:gd name="T24" fmla="*/ 27 w 52"/>
                  <a:gd name="T25" fmla="*/ 5 h 64"/>
                  <a:gd name="T26" fmla="*/ 25 w 52"/>
                  <a:gd name="T27" fmla="*/ 4 h 64"/>
                  <a:gd name="T28" fmla="*/ 29 w 52"/>
                  <a:gd name="T29" fmla="*/ 0 h 64"/>
                  <a:gd name="T30" fmla="*/ 35 w 52"/>
                  <a:gd name="T31" fmla="*/ 0 h 64"/>
                  <a:gd name="T32" fmla="*/ 40 w 52"/>
                  <a:gd name="T33" fmla="*/ 2 h 64"/>
                  <a:gd name="T34" fmla="*/ 45 w 52"/>
                  <a:gd name="T35" fmla="*/ 6 h 64"/>
                  <a:gd name="T36" fmla="*/ 48 w 52"/>
                  <a:gd name="T37" fmla="*/ 11 h 64"/>
                  <a:gd name="T38" fmla="*/ 51 w 52"/>
                  <a:gd name="T39" fmla="*/ 17 h 64"/>
                  <a:gd name="T40" fmla="*/ 52 w 52"/>
                  <a:gd name="T41" fmla="*/ 25 h 64"/>
                  <a:gd name="T42" fmla="*/ 9 w 52"/>
                  <a:gd name="T43" fmla="*/ 25 h 64"/>
                  <a:gd name="T44" fmla="*/ 11 w 52"/>
                  <a:gd name="T45" fmla="*/ 37 h 64"/>
                  <a:gd name="T46" fmla="*/ 16 w 52"/>
                  <a:gd name="T47" fmla="*/ 45 h 64"/>
                  <a:gd name="T48" fmla="*/ 21 w 52"/>
                  <a:gd name="T49" fmla="*/ 49 h 64"/>
                  <a:gd name="T50" fmla="*/ 26 w 52"/>
                  <a:gd name="T51" fmla="*/ 53 h 64"/>
                  <a:gd name="T52" fmla="*/ 32 w 52"/>
                  <a:gd name="T53" fmla="*/ 53 h 64"/>
                  <a:gd name="T54" fmla="*/ 37 w 52"/>
                  <a:gd name="T55" fmla="*/ 53 h 64"/>
                  <a:gd name="T56" fmla="*/ 42 w 52"/>
                  <a:gd name="T57" fmla="*/ 50 h 64"/>
                  <a:gd name="T58" fmla="*/ 45 w 52"/>
                  <a:gd name="T59" fmla="*/ 47 h 64"/>
                  <a:gd name="T60" fmla="*/ 47 w 52"/>
                  <a:gd name="T61" fmla="*/ 43 h 64"/>
                  <a:gd name="T62" fmla="*/ 50 w 52"/>
                  <a:gd name="T63" fmla="*/ 38 h 64"/>
                  <a:gd name="T64" fmla="*/ 52 w 52"/>
                  <a:gd name="T65" fmla="*/ 41 h 64"/>
                  <a:gd name="T66" fmla="*/ 50 w 52"/>
                  <a:gd name="T67" fmla="*/ 45 h 64"/>
                  <a:gd name="T68" fmla="*/ 47 w 52"/>
                  <a:gd name="T69" fmla="*/ 52 h 64"/>
                  <a:gd name="T70" fmla="*/ 43 w 52"/>
                  <a:gd name="T71" fmla="*/ 57 h 64"/>
                  <a:gd name="T72" fmla="*/ 40 w 52"/>
                  <a:gd name="T73" fmla="*/ 60 h 64"/>
                  <a:gd name="T74" fmla="*/ 36 w 52"/>
                  <a:gd name="T75" fmla="*/ 63 h 64"/>
                  <a:gd name="T76" fmla="*/ 31 w 52"/>
                  <a:gd name="T77" fmla="*/ 64 h 64"/>
                  <a:gd name="T78" fmla="*/ 26 w 52"/>
                  <a:gd name="T79" fmla="*/ 64 h 64"/>
                  <a:gd name="T80" fmla="*/ 21 w 52"/>
                  <a:gd name="T81" fmla="*/ 64 h 64"/>
                  <a:gd name="T82" fmla="*/ 16 w 52"/>
                  <a:gd name="T83" fmla="*/ 61 h 64"/>
                  <a:gd name="T84" fmla="*/ 11 w 52"/>
                  <a:gd name="T85" fmla="*/ 59 h 64"/>
                  <a:gd name="T86" fmla="*/ 8 w 52"/>
                  <a:gd name="T87" fmla="*/ 55 h 64"/>
                  <a:gd name="T88" fmla="*/ 2 w 52"/>
                  <a:gd name="T89" fmla="*/ 45 h 64"/>
                  <a:gd name="T90" fmla="*/ 0 w 52"/>
                  <a:gd name="T91" fmla="*/ 33 h 64"/>
                  <a:gd name="T92" fmla="*/ 2 w 52"/>
                  <a:gd name="T93" fmla="*/ 18 h 64"/>
                  <a:gd name="T94" fmla="*/ 8 w 52"/>
                  <a:gd name="T95" fmla="*/ 9 h 64"/>
                  <a:gd name="T96" fmla="*/ 18 w 52"/>
                  <a:gd name="T97" fmla="*/ 1 h 64"/>
                  <a:gd name="T98" fmla="*/ 29 w 52"/>
                  <a:gd name="T9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64">
                    <a:moveTo>
                      <a:pt x="25" y="4"/>
                    </a:moveTo>
                    <a:lnTo>
                      <a:pt x="21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0" y="16"/>
                    </a:lnTo>
                    <a:lnTo>
                      <a:pt x="9" y="21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5" y="9"/>
                    </a:lnTo>
                    <a:lnTo>
                      <a:pt x="31" y="6"/>
                    </a:lnTo>
                    <a:lnTo>
                      <a:pt x="27" y="5"/>
                    </a:lnTo>
                    <a:lnTo>
                      <a:pt x="25" y="4"/>
                    </a:lnTo>
                    <a:close/>
                    <a:moveTo>
                      <a:pt x="29" y="0"/>
                    </a:moveTo>
                    <a:lnTo>
                      <a:pt x="35" y="0"/>
                    </a:lnTo>
                    <a:lnTo>
                      <a:pt x="40" y="2"/>
                    </a:lnTo>
                    <a:lnTo>
                      <a:pt x="45" y="6"/>
                    </a:lnTo>
                    <a:lnTo>
                      <a:pt x="48" y="11"/>
                    </a:lnTo>
                    <a:lnTo>
                      <a:pt x="51" y="17"/>
                    </a:lnTo>
                    <a:lnTo>
                      <a:pt x="52" y="25"/>
                    </a:lnTo>
                    <a:lnTo>
                      <a:pt x="9" y="25"/>
                    </a:lnTo>
                    <a:lnTo>
                      <a:pt x="11" y="37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7" y="53"/>
                    </a:lnTo>
                    <a:lnTo>
                      <a:pt x="42" y="50"/>
                    </a:lnTo>
                    <a:lnTo>
                      <a:pt x="45" y="47"/>
                    </a:lnTo>
                    <a:lnTo>
                      <a:pt x="47" y="43"/>
                    </a:lnTo>
                    <a:lnTo>
                      <a:pt x="50" y="38"/>
                    </a:lnTo>
                    <a:lnTo>
                      <a:pt x="52" y="41"/>
                    </a:lnTo>
                    <a:lnTo>
                      <a:pt x="50" y="45"/>
                    </a:lnTo>
                    <a:lnTo>
                      <a:pt x="47" y="52"/>
                    </a:lnTo>
                    <a:lnTo>
                      <a:pt x="43" y="57"/>
                    </a:lnTo>
                    <a:lnTo>
                      <a:pt x="40" y="60"/>
                    </a:lnTo>
                    <a:lnTo>
                      <a:pt x="36" y="63"/>
                    </a:lnTo>
                    <a:lnTo>
                      <a:pt x="31" y="64"/>
                    </a:lnTo>
                    <a:lnTo>
                      <a:pt x="26" y="64"/>
                    </a:lnTo>
                    <a:lnTo>
                      <a:pt x="21" y="64"/>
                    </a:lnTo>
                    <a:lnTo>
                      <a:pt x="16" y="61"/>
                    </a:lnTo>
                    <a:lnTo>
                      <a:pt x="11" y="59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8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2" name="Freeform 6525"/>
              <p:cNvSpPr>
                <a:spLocks/>
              </p:cNvSpPr>
              <p:nvPr/>
            </p:nvSpPr>
            <p:spPr bwMode="auto">
              <a:xfrm>
                <a:off x="15925" y="15729"/>
                <a:ext cx="42" cy="64"/>
              </a:xfrm>
              <a:custGeom>
                <a:avLst/>
                <a:gdLst>
                  <a:gd name="T0" fmla="*/ 23 w 42"/>
                  <a:gd name="T1" fmla="*/ 0 h 64"/>
                  <a:gd name="T2" fmla="*/ 31 w 42"/>
                  <a:gd name="T3" fmla="*/ 1 h 64"/>
                  <a:gd name="T4" fmla="*/ 34 w 42"/>
                  <a:gd name="T5" fmla="*/ 1 h 64"/>
                  <a:gd name="T6" fmla="*/ 36 w 42"/>
                  <a:gd name="T7" fmla="*/ 0 h 64"/>
                  <a:gd name="T8" fmla="*/ 37 w 42"/>
                  <a:gd name="T9" fmla="*/ 20 h 64"/>
                  <a:gd name="T10" fmla="*/ 33 w 42"/>
                  <a:gd name="T11" fmla="*/ 15 h 64"/>
                  <a:gd name="T12" fmla="*/ 28 w 42"/>
                  <a:gd name="T13" fmla="*/ 7 h 64"/>
                  <a:gd name="T14" fmla="*/ 22 w 42"/>
                  <a:gd name="T15" fmla="*/ 4 h 64"/>
                  <a:gd name="T16" fmla="*/ 15 w 42"/>
                  <a:gd name="T17" fmla="*/ 4 h 64"/>
                  <a:gd name="T18" fmla="*/ 9 w 42"/>
                  <a:gd name="T19" fmla="*/ 9 h 64"/>
                  <a:gd name="T20" fmla="*/ 9 w 42"/>
                  <a:gd name="T21" fmla="*/ 15 h 64"/>
                  <a:gd name="T22" fmla="*/ 13 w 42"/>
                  <a:gd name="T23" fmla="*/ 21 h 64"/>
                  <a:gd name="T24" fmla="*/ 28 w 42"/>
                  <a:gd name="T25" fmla="*/ 28 h 64"/>
                  <a:gd name="T26" fmla="*/ 39 w 42"/>
                  <a:gd name="T27" fmla="*/ 36 h 64"/>
                  <a:gd name="T28" fmla="*/ 42 w 42"/>
                  <a:gd name="T29" fmla="*/ 45 h 64"/>
                  <a:gd name="T30" fmla="*/ 39 w 42"/>
                  <a:gd name="T31" fmla="*/ 55 h 64"/>
                  <a:gd name="T32" fmla="*/ 32 w 42"/>
                  <a:gd name="T33" fmla="*/ 61 h 64"/>
                  <a:gd name="T34" fmla="*/ 22 w 42"/>
                  <a:gd name="T35" fmla="*/ 64 h 64"/>
                  <a:gd name="T36" fmla="*/ 9 w 42"/>
                  <a:gd name="T37" fmla="*/ 63 h 64"/>
                  <a:gd name="T38" fmla="*/ 5 w 42"/>
                  <a:gd name="T39" fmla="*/ 61 h 64"/>
                  <a:gd name="T40" fmla="*/ 2 w 42"/>
                  <a:gd name="T41" fmla="*/ 63 h 64"/>
                  <a:gd name="T42" fmla="*/ 1 w 42"/>
                  <a:gd name="T43" fmla="*/ 42 h 64"/>
                  <a:gd name="T44" fmla="*/ 5 w 42"/>
                  <a:gd name="T45" fmla="*/ 47 h 64"/>
                  <a:gd name="T46" fmla="*/ 10 w 42"/>
                  <a:gd name="T47" fmla="*/ 55 h 64"/>
                  <a:gd name="T48" fmla="*/ 17 w 42"/>
                  <a:gd name="T49" fmla="*/ 59 h 64"/>
                  <a:gd name="T50" fmla="*/ 26 w 42"/>
                  <a:gd name="T51" fmla="*/ 59 h 64"/>
                  <a:gd name="T52" fmla="*/ 32 w 42"/>
                  <a:gd name="T53" fmla="*/ 54 h 64"/>
                  <a:gd name="T54" fmla="*/ 32 w 42"/>
                  <a:gd name="T55" fmla="*/ 47 h 64"/>
                  <a:gd name="T56" fmla="*/ 26 w 42"/>
                  <a:gd name="T57" fmla="*/ 41 h 64"/>
                  <a:gd name="T58" fmla="*/ 16 w 42"/>
                  <a:gd name="T59" fmla="*/ 36 h 64"/>
                  <a:gd name="T60" fmla="*/ 6 w 42"/>
                  <a:gd name="T61" fmla="*/ 29 h 64"/>
                  <a:gd name="T62" fmla="*/ 1 w 42"/>
                  <a:gd name="T63" fmla="*/ 22 h 64"/>
                  <a:gd name="T64" fmla="*/ 1 w 42"/>
                  <a:gd name="T65" fmla="*/ 12 h 64"/>
                  <a:gd name="T66" fmla="*/ 6 w 42"/>
                  <a:gd name="T67" fmla="*/ 5 h 64"/>
                  <a:gd name="T68" fmla="*/ 13 w 42"/>
                  <a:gd name="T6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4">
                    <a:moveTo>
                      <a:pt x="18" y="0"/>
                    </a:moveTo>
                    <a:lnTo>
                      <a:pt x="23" y="0"/>
                    </a:lnTo>
                    <a:lnTo>
                      <a:pt x="27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3" y="15"/>
                    </a:lnTo>
                    <a:lnTo>
                      <a:pt x="31" y="10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3" y="21"/>
                    </a:lnTo>
                    <a:lnTo>
                      <a:pt x="18" y="23"/>
                    </a:lnTo>
                    <a:lnTo>
                      <a:pt x="28" y="28"/>
                    </a:lnTo>
                    <a:lnTo>
                      <a:pt x="34" y="32"/>
                    </a:lnTo>
                    <a:lnTo>
                      <a:pt x="39" y="36"/>
                    </a:lnTo>
                    <a:lnTo>
                      <a:pt x="42" y="41"/>
                    </a:lnTo>
                    <a:lnTo>
                      <a:pt x="42" y="45"/>
                    </a:lnTo>
                    <a:lnTo>
                      <a:pt x="42" y="50"/>
                    </a:lnTo>
                    <a:lnTo>
                      <a:pt x="39" y="55"/>
                    </a:lnTo>
                    <a:lnTo>
                      <a:pt x="36" y="59"/>
                    </a:lnTo>
                    <a:lnTo>
                      <a:pt x="32" y="61"/>
                    </a:lnTo>
                    <a:lnTo>
                      <a:pt x="27" y="64"/>
                    </a:lnTo>
                    <a:lnTo>
                      <a:pt x="22" y="64"/>
                    </a:lnTo>
                    <a:lnTo>
                      <a:pt x="16" y="64"/>
                    </a:lnTo>
                    <a:lnTo>
                      <a:pt x="9" y="63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4" y="61"/>
                    </a:lnTo>
                    <a:lnTo>
                      <a:pt x="2" y="63"/>
                    </a:lnTo>
                    <a:lnTo>
                      <a:pt x="1" y="63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7" y="52"/>
                    </a:lnTo>
                    <a:lnTo>
                      <a:pt x="10" y="55"/>
                    </a:lnTo>
                    <a:lnTo>
                      <a:pt x="13" y="58"/>
                    </a:lnTo>
                    <a:lnTo>
                      <a:pt x="17" y="59"/>
                    </a:lnTo>
                    <a:lnTo>
                      <a:pt x="22" y="60"/>
                    </a:lnTo>
                    <a:lnTo>
                      <a:pt x="26" y="59"/>
                    </a:lnTo>
                    <a:lnTo>
                      <a:pt x="29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7"/>
                    </a:lnTo>
                    <a:lnTo>
                      <a:pt x="29" y="43"/>
                    </a:lnTo>
                    <a:lnTo>
                      <a:pt x="26" y="41"/>
                    </a:lnTo>
                    <a:lnTo>
                      <a:pt x="22" y="38"/>
                    </a:lnTo>
                    <a:lnTo>
                      <a:pt x="16" y="36"/>
                    </a:lnTo>
                    <a:lnTo>
                      <a:pt x="10" y="32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3" name="Freeform 6526"/>
              <p:cNvSpPr>
                <a:spLocks/>
              </p:cNvSpPr>
              <p:nvPr/>
            </p:nvSpPr>
            <p:spPr bwMode="auto">
              <a:xfrm>
                <a:off x="15972" y="15730"/>
                <a:ext cx="69" cy="63"/>
              </a:xfrm>
              <a:custGeom>
                <a:avLst/>
                <a:gdLst>
                  <a:gd name="T0" fmla="*/ 0 w 69"/>
                  <a:gd name="T1" fmla="*/ 0 h 63"/>
                  <a:gd name="T2" fmla="*/ 22 w 69"/>
                  <a:gd name="T3" fmla="*/ 0 h 63"/>
                  <a:gd name="T4" fmla="*/ 22 w 69"/>
                  <a:gd name="T5" fmla="*/ 41 h 63"/>
                  <a:gd name="T6" fmla="*/ 22 w 69"/>
                  <a:gd name="T7" fmla="*/ 46 h 63"/>
                  <a:gd name="T8" fmla="*/ 23 w 69"/>
                  <a:gd name="T9" fmla="*/ 49 h 63"/>
                  <a:gd name="T10" fmla="*/ 24 w 69"/>
                  <a:gd name="T11" fmla="*/ 52 h 63"/>
                  <a:gd name="T12" fmla="*/ 28 w 69"/>
                  <a:gd name="T13" fmla="*/ 54 h 63"/>
                  <a:gd name="T14" fmla="*/ 32 w 69"/>
                  <a:gd name="T15" fmla="*/ 56 h 63"/>
                  <a:gd name="T16" fmla="*/ 34 w 69"/>
                  <a:gd name="T17" fmla="*/ 54 h 63"/>
                  <a:gd name="T18" fmla="*/ 38 w 69"/>
                  <a:gd name="T19" fmla="*/ 53 h 63"/>
                  <a:gd name="T20" fmla="*/ 42 w 69"/>
                  <a:gd name="T21" fmla="*/ 51 h 63"/>
                  <a:gd name="T22" fmla="*/ 46 w 69"/>
                  <a:gd name="T23" fmla="*/ 46 h 63"/>
                  <a:gd name="T24" fmla="*/ 46 w 69"/>
                  <a:gd name="T25" fmla="*/ 11 h 63"/>
                  <a:gd name="T26" fmla="*/ 46 w 69"/>
                  <a:gd name="T27" fmla="*/ 9 h 63"/>
                  <a:gd name="T28" fmla="*/ 46 w 69"/>
                  <a:gd name="T29" fmla="*/ 6 h 63"/>
                  <a:gd name="T30" fmla="*/ 45 w 69"/>
                  <a:gd name="T31" fmla="*/ 5 h 63"/>
                  <a:gd name="T32" fmla="*/ 43 w 69"/>
                  <a:gd name="T33" fmla="*/ 4 h 63"/>
                  <a:gd name="T34" fmla="*/ 40 w 69"/>
                  <a:gd name="T35" fmla="*/ 3 h 63"/>
                  <a:gd name="T36" fmla="*/ 37 w 69"/>
                  <a:gd name="T37" fmla="*/ 3 h 63"/>
                  <a:gd name="T38" fmla="*/ 37 w 69"/>
                  <a:gd name="T39" fmla="*/ 0 h 63"/>
                  <a:gd name="T40" fmla="*/ 58 w 69"/>
                  <a:gd name="T41" fmla="*/ 0 h 63"/>
                  <a:gd name="T42" fmla="*/ 58 w 69"/>
                  <a:gd name="T43" fmla="*/ 37 h 63"/>
                  <a:gd name="T44" fmla="*/ 58 w 69"/>
                  <a:gd name="T45" fmla="*/ 43 h 63"/>
                  <a:gd name="T46" fmla="*/ 58 w 69"/>
                  <a:gd name="T47" fmla="*/ 48 h 63"/>
                  <a:gd name="T48" fmla="*/ 59 w 69"/>
                  <a:gd name="T49" fmla="*/ 51 h 63"/>
                  <a:gd name="T50" fmla="*/ 59 w 69"/>
                  <a:gd name="T51" fmla="*/ 52 h 63"/>
                  <a:gd name="T52" fmla="*/ 60 w 69"/>
                  <a:gd name="T53" fmla="*/ 53 h 63"/>
                  <a:gd name="T54" fmla="*/ 62 w 69"/>
                  <a:gd name="T55" fmla="*/ 54 h 63"/>
                  <a:gd name="T56" fmla="*/ 65 w 69"/>
                  <a:gd name="T57" fmla="*/ 54 h 63"/>
                  <a:gd name="T58" fmla="*/ 67 w 69"/>
                  <a:gd name="T59" fmla="*/ 53 h 63"/>
                  <a:gd name="T60" fmla="*/ 69 w 69"/>
                  <a:gd name="T61" fmla="*/ 56 h 63"/>
                  <a:gd name="T62" fmla="*/ 50 w 69"/>
                  <a:gd name="T63" fmla="*/ 63 h 63"/>
                  <a:gd name="T64" fmla="*/ 46 w 69"/>
                  <a:gd name="T65" fmla="*/ 63 h 63"/>
                  <a:gd name="T66" fmla="*/ 46 w 69"/>
                  <a:gd name="T67" fmla="*/ 51 h 63"/>
                  <a:gd name="T68" fmla="*/ 42 w 69"/>
                  <a:gd name="T69" fmla="*/ 56 h 63"/>
                  <a:gd name="T70" fmla="*/ 38 w 69"/>
                  <a:gd name="T71" fmla="*/ 59 h 63"/>
                  <a:gd name="T72" fmla="*/ 34 w 69"/>
                  <a:gd name="T73" fmla="*/ 60 h 63"/>
                  <a:gd name="T74" fmla="*/ 30 w 69"/>
                  <a:gd name="T75" fmla="*/ 63 h 63"/>
                  <a:gd name="T76" fmla="*/ 26 w 69"/>
                  <a:gd name="T77" fmla="*/ 63 h 63"/>
                  <a:gd name="T78" fmla="*/ 21 w 69"/>
                  <a:gd name="T79" fmla="*/ 63 h 63"/>
                  <a:gd name="T80" fmla="*/ 17 w 69"/>
                  <a:gd name="T81" fmla="*/ 60 h 63"/>
                  <a:gd name="T82" fmla="*/ 14 w 69"/>
                  <a:gd name="T83" fmla="*/ 57 h 63"/>
                  <a:gd name="T84" fmla="*/ 12 w 69"/>
                  <a:gd name="T85" fmla="*/ 52 h 63"/>
                  <a:gd name="T86" fmla="*/ 11 w 69"/>
                  <a:gd name="T87" fmla="*/ 49 h 63"/>
                  <a:gd name="T88" fmla="*/ 11 w 69"/>
                  <a:gd name="T89" fmla="*/ 44 h 63"/>
                  <a:gd name="T90" fmla="*/ 11 w 69"/>
                  <a:gd name="T91" fmla="*/ 40 h 63"/>
                  <a:gd name="T92" fmla="*/ 11 w 69"/>
                  <a:gd name="T93" fmla="*/ 12 h 63"/>
                  <a:gd name="T94" fmla="*/ 11 w 69"/>
                  <a:gd name="T95" fmla="*/ 9 h 63"/>
                  <a:gd name="T96" fmla="*/ 10 w 69"/>
                  <a:gd name="T97" fmla="*/ 6 h 63"/>
                  <a:gd name="T98" fmla="*/ 8 w 69"/>
                  <a:gd name="T99" fmla="*/ 5 h 63"/>
                  <a:gd name="T100" fmla="*/ 7 w 69"/>
                  <a:gd name="T101" fmla="*/ 4 h 63"/>
                  <a:gd name="T102" fmla="*/ 5 w 69"/>
                  <a:gd name="T103" fmla="*/ 3 h 63"/>
                  <a:gd name="T104" fmla="*/ 0 w 69"/>
                  <a:gd name="T105" fmla="*/ 3 h 63"/>
                  <a:gd name="T106" fmla="*/ 0 w 69"/>
                  <a:gd name="T10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63">
                    <a:moveTo>
                      <a:pt x="0" y="0"/>
                    </a:moveTo>
                    <a:lnTo>
                      <a:pt x="22" y="0"/>
                    </a:lnTo>
                    <a:lnTo>
                      <a:pt x="22" y="41"/>
                    </a:lnTo>
                    <a:lnTo>
                      <a:pt x="22" y="46"/>
                    </a:lnTo>
                    <a:lnTo>
                      <a:pt x="23" y="49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4" y="54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6" y="46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3" y="4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7" y="0"/>
                    </a:lnTo>
                    <a:lnTo>
                      <a:pt x="58" y="0"/>
                    </a:lnTo>
                    <a:lnTo>
                      <a:pt x="58" y="37"/>
                    </a:lnTo>
                    <a:lnTo>
                      <a:pt x="58" y="43"/>
                    </a:lnTo>
                    <a:lnTo>
                      <a:pt x="58" y="48"/>
                    </a:lnTo>
                    <a:lnTo>
                      <a:pt x="59" y="51"/>
                    </a:lnTo>
                    <a:lnTo>
                      <a:pt x="59" y="52"/>
                    </a:lnTo>
                    <a:lnTo>
                      <a:pt x="60" y="53"/>
                    </a:lnTo>
                    <a:lnTo>
                      <a:pt x="62" y="54"/>
                    </a:lnTo>
                    <a:lnTo>
                      <a:pt x="65" y="54"/>
                    </a:lnTo>
                    <a:lnTo>
                      <a:pt x="67" y="53"/>
                    </a:lnTo>
                    <a:lnTo>
                      <a:pt x="69" y="56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6" y="51"/>
                    </a:lnTo>
                    <a:lnTo>
                      <a:pt x="42" y="56"/>
                    </a:lnTo>
                    <a:lnTo>
                      <a:pt x="38" y="59"/>
                    </a:lnTo>
                    <a:lnTo>
                      <a:pt x="34" y="60"/>
                    </a:lnTo>
                    <a:lnTo>
                      <a:pt x="30" y="63"/>
                    </a:lnTo>
                    <a:lnTo>
                      <a:pt x="26" y="63"/>
                    </a:lnTo>
                    <a:lnTo>
                      <a:pt x="21" y="63"/>
                    </a:lnTo>
                    <a:lnTo>
                      <a:pt x="17" y="60"/>
                    </a:lnTo>
                    <a:lnTo>
                      <a:pt x="14" y="57"/>
                    </a:lnTo>
                    <a:lnTo>
                      <a:pt x="12" y="52"/>
                    </a:lnTo>
                    <a:lnTo>
                      <a:pt x="11" y="49"/>
                    </a:lnTo>
                    <a:lnTo>
                      <a:pt x="11" y="44"/>
                    </a:lnTo>
                    <a:lnTo>
                      <a:pt x="11" y="40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4" name="Freeform 6527"/>
              <p:cNvSpPr>
                <a:spLocks/>
              </p:cNvSpPr>
              <p:nvPr/>
            </p:nvSpPr>
            <p:spPr bwMode="auto">
              <a:xfrm>
                <a:off x="16044" y="15697"/>
                <a:ext cx="31" cy="95"/>
              </a:xfrm>
              <a:custGeom>
                <a:avLst/>
                <a:gdLst>
                  <a:gd name="T0" fmla="*/ 19 w 31"/>
                  <a:gd name="T1" fmla="*/ 0 h 95"/>
                  <a:gd name="T2" fmla="*/ 21 w 31"/>
                  <a:gd name="T3" fmla="*/ 0 h 95"/>
                  <a:gd name="T4" fmla="*/ 21 w 31"/>
                  <a:gd name="T5" fmla="*/ 80 h 95"/>
                  <a:gd name="T6" fmla="*/ 21 w 31"/>
                  <a:gd name="T7" fmla="*/ 85 h 95"/>
                  <a:gd name="T8" fmla="*/ 22 w 31"/>
                  <a:gd name="T9" fmla="*/ 89 h 95"/>
                  <a:gd name="T10" fmla="*/ 24 w 31"/>
                  <a:gd name="T11" fmla="*/ 90 h 95"/>
                  <a:gd name="T12" fmla="*/ 25 w 31"/>
                  <a:gd name="T13" fmla="*/ 91 h 95"/>
                  <a:gd name="T14" fmla="*/ 27 w 31"/>
                  <a:gd name="T15" fmla="*/ 92 h 95"/>
                  <a:gd name="T16" fmla="*/ 31 w 31"/>
                  <a:gd name="T17" fmla="*/ 92 h 95"/>
                  <a:gd name="T18" fmla="*/ 31 w 31"/>
                  <a:gd name="T19" fmla="*/ 95 h 95"/>
                  <a:gd name="T20" fmla="*/ 2 w 31"/>
                  <a:gd name="T21" fmla="*/ 95 h 95"/>
                  <a:gd name="T22" fmla="*/ 2 w 31"/>
                  <a:gd name="T23" fmla="*/ 92 h 95"/>
                  <a:gd name="T24" fmla="*/ 5 w 31"/>
                  <a:gd name="T25" fmla="*/ 92 h 95"/>
                  <a:gd name="T26" fmla="*/ 8 w 31"/>
                  <a:gd name="T27" fmla="*/ 91 h 95"/>
                  <a:gd name="T28" fmla="*/ 9 w 31"/>
                  <a:gd name="T29" fmla="*/ 90 h 95"/>
                  <a:gd name="T30" fmla="*/ 10 w 31"/>
                  <a:gd name="T31" fmla="*/ 89 h 95"/>
                  <a:gd name="T32" fmla="*/ 10 w 31"/>
                  <a:gd name="T33" fmla="*/ 85 h 95"/>
                  <a:gd name="T34" fmla="*/ 10 w 31"/>
                  <a:gd name="T35" fmla="*/ 80 h 95"/>
                  <a:gd name="T36" fmla="*/ 10 w 31"/>
                  <a:gd name="T37" fmla="*/ 25 h 95"/>
                  <a:gd name="T38" fmla="*/ 10 w 31"/>
                  <a:gd name="T39" fmla="*/ 18 h 95"/>
                  <a:gd name="T40" fmla="*/ 10 w 31"/>
                  <a:gd name="T41" fmla="*/ 15 h 95"/>
                  <a:gd name="T42" fmla="*/ 10 w 31"/>
                  <a:gd name="T43" fmla="*/ 12 h 95"/>
                  <a:gd name="T44" fmla="*/ 9 w 31"/>
                  <a:gd name="T45" fmla="*/ 11 h 95"/>
                  <a:gd name="T46" fmla="*/ 9 w 31"/>
                  <a:gd name="T47" fmla="*/ 10 h 95"/>
                  <a:gd name="T48" fmla="*/ 8 w 31"/>
                  <a:gd name="T49" fmla="*/ 9 h 95"/>
                  <a:gd name="T50" fmla="*/ 6 w 31"/>
                  <a:gd name="T51" fmla="*/ 9 h 95"/>
                  <a:gd name="T52" fmla="*/ 4 w 31"/>
                  <a:gd name="T53" fmla="*/ 9 h 95"/>
                  <a:gd name="T54" fmla="*/ 2 w 31"/>
                  <a:gd name="T55" fmla="*/ 10 h 95"/>
                  <a:gd name="T56" fmla="*/ 0 w 31"/>
                  <a:gd name="T57" fmla="*/ 7 h 95"/>
                  <a:gd name="T58" fmla="*/ 19 w 31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95">
                    <a:moveTo>
                      <a:pt x="19" y="0"/>
                    </a:moveTo>
                    <a:lnTo>
                      <a:pt x="21" y="0"/>
                    </a:lnTo>
                    <a:lnTo>
                      <a:pt x="21" y="80"/>
                    </a:lnTo>
                    <a:lnTo>
                      <a:pt x="21" y="85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91"/>
                    </a:lnTo>
                    <a:lnTo>
                      <a:pt x="27" y="92"/>
                    </a:lnTo>
                    <a:lnTo>
                      <a:pt x="31" y="92"/>
                    </a:lnTo>
                    <a:lnTo>
                      <a:pt x="31" y="95"/>
                    </a:lnTo>
                    <a:lnTo>
                      <a:pt x="2" y="95"/>
                    </a:lnTo>
                    <a:lnTo>
                      <a:pt x="2" y="92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9" y="90"/>
                    </a:lnTo>
                    <a:lnTo>
                      <a:pt x="10" y="89"/>
                    </a:lnTo>
                    <a:lnTo>
                      <a:pt x="10" y="85"/>
                    </a:lnTo>
                    <a:lnTo>
                      <a:pt x="10" y="80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5" name="Freeform 6528"/>
              <p:cNvSpPr>
                <a:spLocks/>
              </p:cNvSpPr>
              <p:nvPr/>
            </p:nvSpPr>
            <p:spPr bwMode="auto">
              <a:xfrm>
                <a:off x="16080" y="15710"/>
                <a:ext cx="37" cy="82"/>
              </a:xfrm>
              <a:custGeom>
                <a:avLst/>
                <a:gdLst>
                  <a:gd name="T0" fmla="*/ 19 w 37"/>
                  <a:gd name="T1" fmla="*/ 0 h 82"/>
                  <a:gd name="T2" fmla="*/ 20 w 37"/>
                  <a:gd name="T3" fmla="*/ 0 h 82"/>
                  <a:gd name="T4" fmla="*/ 20 w 37"/>
                  <a:gd name="T5" fmla="*/ 20 h 82"/>
                  <a:gd name="T6" fmla="*/ 35 w 37"/>
                  <a:gd name="T7" fmla="*/ 20 h 82"/>
                  <a:gd name="T8" fmla="*/ 35 w 37"/>
                  <a:gd name="T9" fmla="*/ 25 h 82"/>
                  <a:gd name="T10" fmla="*/ 20 w 37"/>
                  <a:gd name="T11" fmla="*/ 25 h 82"/>
                  <a:gd name="T12" fmla="*/ 20 w 37"/>
                  <a:gd name="T13" fmla="*/ 64 h 82"/>
                  <a:gd name="T14" fmla="*/ 21 w 37"/>
                  <a:gd name="T15" fmla="*/ 68 h 82"/>
                  <a:gd name="T16" fmla="*/ 21 w 37"/>
                  <a:gd name="T17" fmla="*/ 71 h 82"/>
                  <a:gd name="T18" fmla="*/ 22 w 37"/>
                  <a:gd name="T19" fmla="*/ 72 h 82"/>
                  <a:gd name="T20" fmla="*/ 23 w 37"/>
                  <a:gd name="T21" fmla="*/ 74 h 82"/>
                  <a:gd name="T22" fmla="*/ 26 w 37"/>
                  <a:gd name="T23" fmla="*/ 74 h 82"/>
                  <a:gd name="T24" fmla="*/ 28 w 37"/>
                  <a:gd name="T25" fmla="*/ 74 h 82"/>
                  <a:gd name="T26" fmla="*/ 31 w 37"/>
                  <a:gd name="T27" fmla="*/ 73 h 82"/>
                  <a:gd name="T28" fmla="*/ 32 w 37"/>
                  <a:gd name="T29" fmla="*/ 72 h 82"/>
                  <a:gd name="T30" fmla="*/ 33 w 37"/>
                  <a:gd name="T31" fmla="*/ 69 h 82"/>
                  <a:gd name="T32" fmla="*/ 37 w 37"/>
                  <a:gd name="T33" fmla="*/ 69 h 82"/>
                  <a:gd name="T34" fmla="*/ 35 w 37"/>
                  <a:gd name="T35" fmla="*/ 73 h 82"/>
                  <a:gd name="T36" fmla="*/ 32 w 37"/>
                  <a:gd name="T37" fmla="*/ 77 h 82"/>
                  <a:gd name="T38" fmla="*/ 30 w 37"/>
                  <a:gd name="T39" fmla="*/ 79 h 82"/>
                  <a:gd name="T40" fmla="*/ 26 w 37"/>
                  <a:gd name="T41" fmla="*/ 82 h 82"/>
                  <a:gd name="T42" fmla="*/ 21 w 37"/>
                  <a:gd name="T43" fmla="*/ 82 h 82"/>
                  <a:gd name="T44" fmla="*/ 19 w 37"/>
                  <a:gd name="T45" fmla="*/ 82 h 82"/>
                  <a:gd name="T46" fmla="*/ 15 w 37"/>
                  <a:gd name="T47" fmla="*/ 80 h 82"/>
                  <a:gd name="T48" fmla="*/ 12 w 37"/>
                  <a:gd name="T49" fmla="*/ 78 h 82"/>
                  <a:gd name="T50" fmla="*/ 11 w 37"/>
                  <a:gd name="T51" fmla="*/ 76 h 82"/>
                  <a:gd name="T52" fmla="*/ 10 w 37"/>
                  <a:gd name="T53" fmla="*/ 72 h 82"/>
                  <a:gd name="T54" fmla="*/ 9 w 37"/>
                  <a:gd name="T55" fmla="*/ 66 h 82"/>
                  <a:gd name="T56" fmla="*/ 9 w 37"/>
                  <a:gd name="T57" fmla="*/ 25 h 82"/>
                  <a:gd name="T58" fmla="*/ 0 w 37"/>
                  <a:gd name="T59" fmla="*/ 25 h 82"/>
                  <a:gd name="T60" fmla="*/ 0 w 37"/>
                  <a:gd name="T61" fmla="*/ 23 h 82"/>
                  <a:gd name="T62" fmla="*/ 4 w 37"/>
                  <a:gd name="T63" fmla="*/ 20 h 82"/>
                  <a:gd name="T64" fmla="*/ 7 w 37"/>
                  <a:gd name="T65" fmla="*/ 18 h 82"/>
                  <a:gd name="T66" fmla="*/ 11 w 37"/>
                  <a:gd name="T67" fmla="*/ 14 h 82"/>
                  <a:gd name="T68" fmla="*/ 14 w 37"/>
                  <a:gd name="T69" fmla="*/ 9 h 82"/>
                  <a:gd name="T70" fmla="*/ 15 w 37"/>
                  <a:gd name="T71" fmla="*/ 7 h 82"/>
                  <a:gd name="T72" fmla="*/ 16 w 37"/>
                  <a:gd name="T73" fmla="*/ 4 h 82"/>
                  <a:gd name="T74" fmla="*/ 19 w 37"/>
                  <a:gd name="T7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82">
                    <a:moveTo>
                      <a:pt x="19" y="0"/>
                    </a:moveTo>
                    <a:lnTo>
                      <a:pt x="20" y="0"/>
                    </a:lnTo>
                    <a:lnTo>
                      <a:pt x="20" y="20"/>
                    </a:lnTo>
                    <a:lnTo>
                      <a:pt x="35" y="20"/>
                    </a:lnTo>
                    <a:lnTo>
                      <a:pt x="35" y="25"/>
                    </a:lnTo>
                    <a:lnTo>
                      <a:pt x="20" y="25"/>
                    </a:lnTo>
                    <a:lnTo>
                      <a:pt x="20" y="64"/>
                    </a:lnTo>
                    <a:lnTo>
                      <a:pt x="21" y="68"/>
                    </a:lnTo>
                    <a:lnTo>
                      <a:pt x="21" y="71"/>
                    </a:lnTo>
                    <a:lnTo>
                      <a:pt x="22" y="72"/>
                    </a:lnTo>
                    <a:lnTo>
                      <a:pt x="23" y="74"/>
                    </a:lnTo>
                    <a:lnTo>
                      <a:pt x="26" y="74"/>
                    </a:lnTo>
                    <a:lnTo>
                      <a:pt x="28" y="74"/>
                    </a:lnTo>
                    <a:lnTo>
                      <a:pt x="31" y="73"/>
                    </a:lnTo>
                    <a:lnTo>
                      <a:pt x="32" y="72"/>
                    </a:lnTo>
                    <a:lnTo>
                      <a:pt x="33" y="69"/>
                    </a:lnTo>
                    <a:lnTo>
                      <a:pt x="37" y="69"/>
                    </a:lnTo>
                    <a:lnTo>
                      <a:pt x="35" y="73"/>
                    </a:lnTo>
                    <a:lnTo>
                      <a:pt x="32" y="77"/>
                    </a:lnTo>
                    <a:lnTo>
                      <a:pt x="30" y="79"/>
                    </a:lnTo>
                    <a:lnTo>
                      <a:pt x="26" y="82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5" y="80"/>
                    </a:lnTo>
                    <a:lnTo>
                      <a:pt x="12" y="78"/>
                    </a:lnTo>
                    <a:lnTo>
                      <a:pt x="11" y="76"/>
                    </a:lnTo>
                    <a:lnTo>
                      <a:pt x="10" y="72"/>
                    </a:lnTo>
                    <a:lnTo>
                      <a:pt x="9" y="6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4" y="20"/>
                    </a:lnTo>
                    <a:lnTo>
                      <a:pt x="7" y="18"/>
                    </a:lnTo>
                    <a:lnTo>
                      <a:pt x="11" y="14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6" name="Freeform 6529"/>
              <p:cNvSpPr>
                <a:spLocks/>
              </p:cNvSpPr>
              <p:nvPr/>
            </p:nvSpPr>
            <p:spPr bwMode="auto">
              <a:xfrm>
                <a:off x="16123" y="15729"/>
                <a:ext cx="42" cy="64"/>
              </a:xfrm>
              <a:custGeom>
                <a:avLst/>
                <a:gdLst>
                  <a:gd name="T0" fmla="*/ 22 w 42"/>
                  <a:gd name="T1" fmla="*/ 0 h 64"/>
                  <a:gd name="T2" fmla="*/ 30 w 42"/>
                  <a:gd name="T3" fmla="*/ 1 h 64"/>
                  <a:gd name="T4" fmla="*/ 33 w 42"/>
                  <a:gd name="T5" fmla="*/ 1 h 64"/>
                  <a:gd name="T6" fmla="*/ 35 w 42"/>
                  <a:gd name="T7" fmla="*/ 0 h 64"/>
                  <a:gd name="T8" fmla="*/ 37 w 42"/>
                  <a:gd name="T9" fmla="*/ 20 h 64"/>
                  <a:gd name="T10" fmla="*/ 33 w 42"/>
                  <a:gd name="T11" fmla="*/ 15 h 64"/>
                  <a:gd name="T12" fmla="*/ 28 w 42"/>
                  <a:gd name="T13" fmla="*/ 7 h 64"/>
                  <a:gd name="T14" fmla="*/ 22 w 42"/>
                  <a:gd name="T15" fmla="*/ 4 h 64"/>
                  <a:gd name="T16" fmla="*/ 14 w 42"/>
                  <a:gd name="T17" fmla="*/ 4 h 64"/>
                  <a:gd name="T18" fmla="*/ 9 w 42"/>
                  <a:gd name="T19" fmla="*/ 9 h 64"/>
                  <a:gd name="T20" fmla="*/ 9 w 42"/>
                  <a:gd name="T21" fmla="*/ 15 h 64"/>
                  <a:gd name="T22" fmla="*/ 12 w 42"/>
                  <a:gd name="T23" fmla="*/ 21 h 64"/>
                  <a:gd name="T24" fmla="*/ 28 w 42"/>
                  <a:gd name="T25" fmla="*/ 28 h 64"/>
                  <a:gd name="T26" fmla="*/ 38 w 42"/>
                  <a:gd name="T27" fmla="*/ 36 h 64"/>
                  <a:gd name="T28" fmla="*/ 42 w 42"/>
                  <a:gd name="T29" fmla="*/ 45 h 64"/>
                  <a:gd name="T30" fmla="*/ 38 w 42"/>
                  <a:gd name="T31" fmla="*/ 55 h 64"/>
                  <a:gd name="T32" fmla="*/ 31 w 42"/>
                  <a:gd name="T33" fmla="*/ 61 h 64"/>
                  <a:gd name="T34" fmla="*/ 21 w 42"/>
                  <a:gd name="T35" fmla="*/ 64 h 64"/>
                  <a:gd name="T36" fmla="*/ 9 w 42"/>
                  <a:gd name="T37" fmla="*/ 63 h 64"/>
                  <a:gd name="T38" fmla="*/ 5 w 42"/>
                  <a:gd name="T39" fmla="*/ 61 h 64"/>
                  <a:gd name="T40" fmla="*/ 3 w 42"/>
                  <a:gd name="T41" fmla="*/ 63 h 64"/>
                  <a:gd name="T42" fmla="*/ 0 w 42"/>
                  <a:gd name="T43" fmla="*/ 42 h 64"/>
                  <a:gd name="T44" fmla="*/ 4 w 42"/>
                  <a:gd name="T45" fmla="*/ 47 h 64"/>
                  <a:gd name="T46" fmla="*/ 10 w 42"/>
                  <a:gd name="T47" fmla="*/ 55 h 64"/>
                  <a:gd name="T48" fmla="*/ 17 w 42"/>
                  <a:gd name="T49" fmla="*/ 59 h 64"/>
                  <a:gd name="T50" fmla="*/ 26 w 42"/>
                  <a:gd name="T51" fmla="*/ 59 h 64"/>
                  <a:gd name="T52" fmla="*/ 31 w 42"/>
                  <a:gd name="T53" fmla="*/ 54 h 64"/>
                  <a:gd name="T54" fmla="*/ 31 w 42"/>
                  <a:gd name="T55" fmla="*/ 47 h 64"/>
                  <a:gd name="T56" fmla="*/ 26 w 42"/>
                  <a:gd name="T57" fmla="*/ 41 h 64"/>
                  <a:gd name="T58" fmla="*/ 16 w 42"/>
                  <a:gd name="T59" fmla="*/ 36 h 64"/>
                  <a:gd name="T60" fmla="*/ 5 w 42"/>
                  <a:gd name="T61" fmla="*/ 29 h 64"/>
                  <a:gd name="T62" fmla="*/ 0 w 42"/>
                  <a:gd name="T63" fmla="*/ 22 h 64"/>
                  <a:gd name="T64" fmla="*/ 0 w 42"/>
                  <a:gd name="T65" fmla="*/ 12 h 64"/>
                  <a:gd name="T66" fmla="*/ 5 w 42"/>
                  <a:gd name="T67" fmla="*/ 5 h 64"/>
                  <a:gd name="T68" fmla="*/ 14 w 42"/>
                  <a:gd name="T6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4">
                    <a:moveTo>
                      <a:pt x="19" y="0"/>
                    </a:moveTo>
                    <a:lnTo>
                      <a:pt x="22" y="0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3" y="15"/>
                    </a:lnTo>
                    <a:lnTo>
                      <a:pt x="31" y="10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4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1"/>
                    </a:lnTo>
                    <a:lnTo>
                      <a:pt x="19" y="23"/>
                    </a:lnTo>
                    <a:lnTo>
                      <a:pt x="28" y="28"/>
                    </a:lnTo>
                    <a:lnTo>
                      <a:pt x="33" y="32"/>
                    </a:lnTo>
                    <a:lnTo>
                      <a:pt x="38" y="36"/>
                    </a:lnTo>
                    <a:lnTo>
                      <a:pt x="41" y="41"/>
                    </a:lnTo>
                    <a:lnTo>
                      <a:pt x="42" y="45"/>
                    </a:lnTo>
                    <a:lnTo>
                      <a:pt x="41" y="50"/>
                    </a:lnTo>
                    <a:lnTo>
                      <a:pt x="38" y="55"/>
                    </a:lnTo>
                    <a:lnTo>
                      <a:pt x="36" y="59"/>
                    </a:lnTo>
                    <a:lnTo>
                      <a:pt x="31" y="61"/>
                    </a:lnTo>
                    <a:lnTo>
                      <a:pt x="26" y="64"/>
                    </a:lnTo>
                    <a:lnTo>
                      <a:pt x="21" y="64"/>
                    </a:lnTo>
                    <a:lnTo>
                      <a:pt x="15" y="64"/>
                    </a:lnTo>
                    <a:lnTo>
                      <a:pt x="9" y="63"/>
                    </a:lnTo>
                    <a:lnTo>
                      <a:pt x="6" y="61"/>
                    </a:lnTo>
                    <a:lnTo>
                      <a:pt x="5" y="61"/>
                    </a:lnTo>
                    <a:lnTo>
                      <a:pt x="4" y="61"/>
                    </a:lnTo>
                    <a:lnTo>
                      <a:pt x="3" y="63"/>
                    </a:lnTo>
                    <a:lnTo>
                      <a:pt x="0" y="63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4" y="47"/>
                    </a:lnTo>
                    <a:lnTo>
                      <a:pt x="6" y="52"/>
                    </a:lnTo>
                    <a:lnTo>
                      <a:pt x="10" y="55"/>
                    </a:lnTo>
                    <a:lnTo>
                      <a:pt x="14" y="58"/>
                    </a:lnTo>
                    <a:lnTo>
                      <a:pt x="17" y="59"/>
                    </a:lnTo>
                    <a:lnTo>
                      <a:pt x="21" y="60"/>
                    </a:lnTo>
                    <a:lnTo>
                      <a:pt x="26" y="59"/>
                    </a:lnTo>
                    <a:lnTo>
                      <a:pt x="28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1" y="47"/>
                    </a:lnTo>
                    <a:lnTo>
                      <a:pt x="28" y="43"/>
                    </a:lnTo>
                    <a:lnTo>
                      <a:pt x="26" y="41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2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7" name="Freeform 6530"/>
              <p:cNvSpPr>
                <a:spLocks/>
              </p:cNvSpPr>
              <p:nvPr/>
            </p:nvSpPr>
            <p:spPr bwMode="auto">
              <a:xfrm>
                <a:off x="15770" y="15968"/>
                <a:ext cx="77" cy="89"/>
              </a:xfrm>
              <a:custGeom>
                <a:avLst/>
                <a:gdLst>
                  <a:gd name="T0" fmla="*/ 70 w 77"/>
                  <a:gd name="T1" fmla="*/ 0 h 89"/>
                  <a:gd name="T2" fmla="*/ 67 w 77"/>
                  <a:gd name="T3" fmla="*/ 19 h 89"/>
                  <a:gd name="T4" fmla="*/ 66 w 77"/>
                  <a:gd name="T5" fmla="*/ 12 h 89"/>
                  <a:gd name="T6" fmla="*/ 63 w 77"/>
                  <a:gd name="T7" fmla="*/ 7 h 89"/>
                  <a:gd name="T8" fmla="*/ 58 w 77"/>
                  <a:gd name="T9" fmla="*/ 5 h 89"/>
                  <a:gd name="T10" fmla="*/ 50 w 77"/>
                  <a:gd name="T11" fmla="*/ 5 h 89"/>
                  <a:gd name="T12" fmla="*/ 26 w 77"/>
                  <a:gd name="T13" fmla="*/ 40 h 89"/>
                  <a:gd name="T14" fmla="*/ 50 w 77"/>
                  <a:gd name="T15" fmla="*/ 39 h 89"/>
                  <a:gd name="T16" fmla="*/ 55 w 77"/>
                  <a:gd name="T17" fmla="*/ 38 h 89"/>
                  <a:gd name="T18" fmla="*/ 59 w 77"/>
                  <a:gd name="T19" fmla="*/ 32 h 89"/>
                  <a:gd name="T20" fmla="*/ 63 w 77"/>
                  <a:gd name="T21" fmla="*/ 27 h 89"/>
                  <a:gd name="T22" fmla="*/ 60 w 77"/>
                  <a:gd name="T23" fmla="*/ 59 h 89"/>
                  <a:gd name="T24" fmla="*/ 59 w 77"/>
                  <a:gd name="T25" fmla="*/ 51 h 89"/>
                  <a:gd name="T26" fmla="*/ 56 w 77"/>
                  <a:gd name="T27" fmla="*/ 48 h 89"/>
                  <a:gd name="T28" fmla="*/ 50 w 77"/>
                  <a:gd name="T29" fmla="*/ 45 h 89"/>
                  <a:gd name="T30" fmla="*/ 26 w 77"/>
                  <a:gd name="T31" fmla="*/ 45 h 89"/>
                  <a:gd name="T32" fmla="*/ 26 w 77"/>
                  <a:gd name="T33" fmla="*/ 78 h 89"/>
                  <a:gd name="T34" fmla="*/ 26 w 77"/>
                  <a:gd name="T35" fmla="*/ 82 h 89"/>
                  <a:gd name="T36" fmla="*/ 28 w 77"/>
                  <a:gd name="T37" fmla="*/ 83 h 89"/>
                  <a:gd name="T38" fmla="*/ 33 w 77"/>
                  <a:gd name="T39" fmla="*/ 85 h 89"/>
                  <a:gd name="T40" fmla="*/ 53 w 77"/>
                  <a:gd name="T41" fmla="*/ 85 h 89"/>
                  <a:gd name="T42" fmla="*/ 59 w 77"/>
                  <a:gd name="T43" fmla="*/ 83 h 89"/>
                  <a:gd name="T44" fmla="*/ 66 w 77"/>
                  <a:gd name="T45" fmla="*/ 80 h 89"/>
                  <a:gd name="T46" fmla="*/ 75 w 77"/>
                  <a:gd name="T47" fmla="*/ 67 h 89"/>
                  <a:gd name="T48" fmla="*/ 70 w 77"/>
                  <a:gd name="T49" fmla="*/ 89 h 89"/>
                  <a:gd name="T50" fmla="*/ 0 w 77"/>
                  <a:gd name="T51" fmla="*/ 87 h 89"/>
                  <a:gd name="T52" fmla="*/ 6 w 77"/>
                  <a:gd name="T53" fmla="*/ 87 h 89"/>
                  <a:gd name="T54" fmla="*/ 11 w 77"/>
                  <a:gd name="T55" fmla="*/ 85 h 89"/>
                  <a:gd name="T56" fmla="*/ 12 w 77"/>
                  <a:gd name="T57" fmla="*/ 81 h 89"/>
                  <a:gd name="T58" fmla="*/ 12 w 77"/>
                  <a:gd name="T59" fmla="*/ 73 h 89"/>
                  <a:gd name="T60" fmla="*/ 12 w 77"/>
                  <a:gd name="T61" fmla="*/ 9 h 89"/>
                  <a:gd name="T62" fmla="*/ 11 w 77"/>
                  <a:gd name="T63" fmla="*/ 5 h 89"/>
                  <a:gd name="T64" fmla="*/ 6 w 77"/>
                  <a:gd name="T65" fmla="*/ 2 h 89"/>
                  <a:gd name="T66" fmla="*/ 0 w 77"/>
                  <a:gd name="T67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89">
                    <a:moveTo>
                      <a:pt x="0" y="0"/>
                    </a:moveTo>
                    <a:lnTo>
                      <a:pt x="70" y="0"/>
                    </a:lnTo>
                    <a:lnTo>
                      <a:pt x="70" y="19"/>
                    </a:lnTo>
                    <a:lnTo>
                      <a:pt x="67" y="19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5" y="9"/>
                    </a:lnTo>
                    <a:lnTo>
                      <a:pt x="63" y="7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26" y="5"/>
                    </a:lnTo>
                    <a:lnTo>
                      <a:pt x="26" y="40"/>
                    </a:lnTo>
                    <a:lnTo>
                      <a:pt x="45" y="40"/>
                    </a:lnTo>
                    <a:lnTo>
                      <a:pt x="50" y="39"/>
                    </a:lnTo>
                    <a:lnTo>
                      <a:pt x="54" y="39"/>
                    </a:lnTo>
                    <a:lnTo>
                      <a:pt x="55" y="38"/>
                    </a:lnTo>
                    <a:lnTo>
                      <a:pt x="58" y="35"/>
                    </a:lnTo>
                    <a:lnTo>
                      <a:pt x="59" y="32"/>
                    </a:lnTo>
                    <a:lnTo>
                      <a:pt x="60" y="27"/>
                    </a:lnTo>
                    <a:lnTo>
                      <a:pt x="63" y="27"/>
                    </a:lnTo>
                    <a:lnTo>
                      <a:pt x="63" y="59"/>
                    </a:lnTo>
                    <a:lnTo>
                      <a:pt x="60" y="59"/>
                    </a:lnTo>
                    <a:lnTo>
                      <a:pt x="59" y="54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6" y="48"/>
                    </a:lnTo>
                    <a:lnTo>
                      <a:pt x="54" y="46"/>
                    </a:lnTo>
                    <a:lnTo>
                      <a:pt x="50" y="45"/>
                    </a:lnTo>
                    <a:lnTo>
                      <a:pt x="45" y="45"/>
                    </a:lnTo>
                    <a:lnTo>
                      <a:pt x="26" y="45"/>
                    </a:lnTo>
                    <a:lnTo>
                      <a:pt x="26" y="75"/>
                    </a:lnTo>
                    <a:lnTo>
                      <a:pt x="26" y="78"/>
                    </a:lnTo>
                    <a:lnTo>
                      <a:pt x="26" y="81"/>
                    </a:lnTo>
                    <a:lnTo>
                      <a:pt x="26" y="82"/>
                    </a:lnTo>
                    <a:lnTo>
                      <a:pt x="27" y="83"/>
                    </a:lnTo>
                    <a:lnTo>
                      <a:pt x="28" y="83"/>
                    </a:lnTo>
                    <a:lnTo>
                      <a:pt x="29" y="85"/>
                    </a:lnTo>
                    <a:lnTo>
                      <a:pt x="33" y="85"/>
                    </a:lnTo>
                    <a:lnTo>
                      <a:pt x="48" y="85"/>
                    </a:lnTo>
                    <a:lnTo>
                      <a:pt x="53" y="85"/>
                    </a:lnTo>
                    <a:lnTo>
                      <a:pt x="56" y="85"/>
                    </a:lnTo>
                    <a:lnTo>
                      <a:pt x="59" y="83"/>
                    </a:lnTo>
                    <a:lnTo>
                      <a:pt x="63" y="82"/>
                    </a:lnTo>
                    <a:lnTo>
                      <a:pt x="66" y="80"/>
                    </a:lnTo>
                    <a:lnTo>
                      <a:pt x="70" y="75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70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3" y="87"/>
                    </a:lnTo>
                    <a:lnTo>
                      <a:pt x="6" y="87"/>
                    </a:lnTo>
                    <a:lnTo>
                      <a:pt x="8" y="86"/>
                    </a:lnTo>
                    <a:lnTo>
                      <a:pt x="11" y="85"/>
                    </a:lnTo>
                    <a:lnTo>
                      <a:pt x="12" y="82"/>
                    </a:lnTo>
                    <a:lnTo>
                      <a:pt x="12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14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8" name="Freeform 6531"/>
              <p:cNvSpPr>
                <a:spLocks/>
              </p:cNvSpPr>
              <p:nvPr/>
            </p:nvSpPr>
            <p:spPr bwMode="auto">
              <a:xfrm>
                <a:off x="15856" y="15963"/>
                <a:ext cx="54" cy="94"/>
              </a:xfrm>
              <a:custGeom>
                <a:avLst/>
                <a:gdLst>
                  <a:gd name="T0" fmla="*/ 37 w 54"/>
                  <a:gd name="T1" fmla="*/ 0 h 94"/>
                  <a:gd name="T2" fmla="*/ 42 w 54"/>
                  <a:gd name="T3" fmla="*/ 1 h 94"/>
                  <a:gd name="T4" fmla="*/ 46 w 54"/>
                  <a:gd name="T5" fmla="*/ 2 h 94"/>
                  <a:gd name="T6" fmla="*/ 50 w 54"/>
                  <a:gd name="T7" fmla="*/ 5 h 94"/>
                  <a:gd name="T8" fmla="*/ 52 w 54"/>
                  <a:gd name="T9" fmla="*/ 6 h 94"/>
                  <a:gd name="T10" fmla="*/ 53 w 54"/>
                  <a:gd name="T11" fmla="*/ 8 h 94"/>
                  <a:gd name="T12" fmla="*/ 54 w 54"/>
                  <a:gd name="T13" fmla="*/ 11 h 94"/>
                  <a:gd name="T14" fmla="*/ 53 w 54"/>
                  <a:gd name="T15" fmla="*/ 13 h 94"/>
                  <a:gd name="T16" fmla="*/ 52 w 54"/>
                  <a:gd name="T17" fmla="*/ 14 h 94"/>
                  <a:gd name="T18" fmla="*/ 50 w 54"/>
                  <a:gd name="T19" fmla="*/ 16 h 94"/>
                  <a:gd name="T20" fmla="*/ 48 w 54"/>
                  <a:gd name="T21" fmla="*/ 17 h 94"/>
                  <a:gd name="T22" fmla="*/ 46 w 54"/>
                  <a:gd name="T23" fmla="*/ 16 h 94"/>
                  <a:gd name="T24" fmla="*/ 43 w 54"/>
                  <a:gd name="T25" fmla="*/ 13 h 94"/>
                  <a:gd name="T26" fmla="*/ 41 w 54"/>
                  <a:gd name="T27" fmla="*/ 11 h 94"/>
                  <a:gd name="T28" fmla="*/ 38 w 54"/>
                  <a:gd name="T29" fmla="*/ 8 h 94"/>
                  <a:gd name="T30" fmla="*/ 37 w 54"/>
                  <a:gd name="T31" fmla="*/ 6 h 94"/>
                  <a:gd name="T32" fmla="*/ 34 w 54"/>
                  <a:gd name="T33" fmla="*/ 5 h 94"/>
                  <a:gd name="T34" fmla="*/ 32 w 54"/>
                  <a:gd name="T35" fmla="*/ 5 h 94"/>
                  <a:gd name="T36" fmla="*/ 30 w 54"/>
                  <a:gd name="T37" fmla="*/ 5 h 94"/>
                  <a:gd name="T38" fmla="*/ 27 w 54"/>
                  <a:gd name="T39" fmla="*/ 6 h 94"/>
                  <a:gd name="T40" fmla="*/ 25 w 54"/>
                  <a:gd name="T41" fmla="*/ 8 h 94"/>
                  <a:gd name="T42" fmla="*/ 23 w 54"/>
                  <a:gd name="T43" fmla="*/ 12 h 94"/>
                  <a:gd name="T44" fmla="*/ 23 w 54"/>
                  <a:gd name="T45" fmla="*/ 13 h 94"/>
                  <a:gd name="T46" fmla="*/ 22 w 54"/>
                  <a:gd name="T47" fmla="*/ 17 h 94"/>
                  <a:gd name="T48" fmla="*/ 22 w 54"/>
                  <a:gd name="T49" fmla="*/ 23 h 94"/>
                  <a:gd name="T50" fmla="*/ 22 w 54"/>
                  <a:gd name="T51" fmla="*/ 29 h 94"/>
                  <a:gd name="T52" fmla="*/ 22 w 54"/>
                  <a:gd name="T53" fmla="*/ 33 h 94"/>
                  <a:gd name="T54" fmla="*/ 38 w 54"/>
                  <a:gd name="T55" fmla="*/ 33 h 94"/>
                  <a:gd name="T56" fmla="*/ 38 w 54"/>
                  <a:gd name="T57" fmla="*/ 38 h 94"/>
                  <a:gd name="T58" fmla="*/ 22 w 54"/>
                  <a:gd name="T59" fmla="*/ 38 h 94"/>
                  <a:gd name="T60" fmla="*/ 22 w 54"/>
                  <a:gd name="T61" fmla="*/ 78 h 94"/>
                  <a:gd name="T62" fmla="*/ 22 w 54"/>
                  <a:gd name="T63" fmla="*/ 83 h 94"/>
                  <a:gd name="T64" fmla="*/ 23 w 54"/>
                  <a:gd name="T65" fmla="*/ 87 h 94"/>
                  <a:gd name="T66" fmla="*/ 25 w 54"/>
                  <a:gd name="T67" fmla="*/ 90 h 94"/>
                  <a:gd name="T68" fmla="*/ 27 w 54"/>
                  <a:gd name="T69" fmla="*/ 92 h 94"/>
                  <a:gd name="T70" fmla="*/ 31 w 54"/>
                  <a:gd name="T71" fmla="*/ 92 h 94"/>
                  <a:gd name="T72" fmla="*/ 37 w 54"/>
                  <a:gd name="T73" fmla="*/ 92 h 94"/>
                  <a:gd name="T74" fmla="*/ 37 w 54"/>
                  <a:gd name="T75" fmla="*/ 94 h 94"/>
                  <a:gd name="T76" fmla="*/ 0 w 54"/>
                  <a:gd name="T77" fmla="*/ 94 h 94"/>
                  <a:gd name="T78" fmla="*/ 0 w 54"/>
                  <a:gd name="T79" fmla="*/ 92 h 94"/>
                  <a:gd name="T80" fmla="*/ 2 w 54"/>
                  <a:gd name="T81" fmla="*/ 92 h 94"/>
                  <a:gd name="T82" fmla="*/ 5 w 54"/>
                  <a:gd name="T83" fmla="*/ 92 h 94"/>
                  <a:gd name="T84" fmla="*/ 7 w 54"/>
                  <a:gd name="T85" fmla="*/ 91 h 94"/>
                  <a:gd name="T86" fmla="*/ 10 w 54"/>
                  <a:gd name="T87" fmla="*/ 90 h 94"/>
                  <a:gd name="T88" fmla="*/ 11 w 54"/>
                  <a:gd name="T89" fmla="*/ 87 h 94"/>
                  <a:gd name="T90" fmla="*/ 11 w 54"/>
                  <a:gd name="T91" fmla="*/ 86 h 94"/>
                  <a:gd name="T92" fmla="*/ 11 w 54"/>
                  <a:gd name="T93" fmla="*/ 82 h 94"/>
                  <a:gd name="T94" fmla="*/ 11 w 54"/>
                  <a:gd name="T95" fmla="*/ 78 h 94"/>
                  <a:gd name="T96" fmla="*/ 11 w 54"/>
                  <a:gd name="T97" fmla="*/ 38 h 94"/>
                  <a:gd name="T98" fmla="*/ 0 w 54"/>
                  <a:gd name="T99" fmla="*/ 38 h 94"/>
                  <a:gd name="T100" fmla="*/ 0 w 54"/>
                  <a:gd name="T101" fmla="*/ 33 h 94"/>
                  <a:gd name="T102" fmla="*/ 11 w 54"/>
                  <a:gd name="T103" fmla="*/ 33 h 94"/>
                  <a:gd name="T104" fmla="*/ 11 w 54"/>
                  <a:gd name="T105" fmla="*/ 29 h 94"/>
                  <a:gd name="T106" fmla="*/ 12 w 54"/>
                  <a:gd name="T107" fmla="*/ 23 h 94"/>
                  <a:gd name="T108" fmla="*/ 12 w 54"/>
                  <a:gd name="T109" fmla="*/ 18 h 94"/>
                  <a:gd name="T110" fmla="*/ 15 w 54"/>
                  <a:gd name="T111" fmla="*/ 14 h 94"/>
                  <a:gd name="T112" fmla="*/ 17 w 54"/>
                  <a:gd name="T113" fmla="*/ 10 h 94"/>
                  <a:gd name="T114" fmla="*/ 20 w 54"/>
                  <a:gd name="T115" fmla="*/ 7 h 94"/>
                  <a:gd name="T116" fmla="*/ 23 w 54"/>
                  <a:gd name="T117" fmla="*/ 3 h 94"/>
                  <a:gd name="T118" fmla="*/ 27 w 54"/>
                  <a:gd name="T119" fmla="*/ 2 h 94"/>
                  <a:gd name="T120" fmla="*/ 32 w 54"/>
                  <a:gd name="T121" fmla="*/ 1 h 94"/>
                  <a:gd name="T122" fmla="*/ 37 w 54"/>
                  <a:gd name="T12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" h="94">
                    <a:moveTo>
                      <a:pt x="37" y="0"/>
                    </a:moveTo>
                    <a:lnTo>
                      <a:pt x="42" y="1"/>
                    </a:lnTo>
                    <a:lnTo>
                      <a:pt x="46" y="2"/>
                    </a:lnTo>
                    <a:lnTo>
                      <a:pt x="50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4" y="11"/>
                    </a:lnTo>
                    <a:lnTo>
                      <a:pt x="53" y="13"/>
                    </a:lnTo>
                    <a:lnTo>
                      <a:pt x="52" y="14"/>
                    </a:lnTo>
                    <a:lnTo>
                      <a:pt x="50" y="16"/>
                    </a:lnTo>
                    <a:lnTo>
                      <a:pt x="48" y="17"/>
                    </a:lnTo>
                    <a:lnTo>
                      <a:pt x="46" y="16"/>
                    </a:lnTo>
                    <a:lnTo>
                      <a:pt x="43" y="13"/>
                    </a:lnTo>
                    <a:lnTo>
                      <a:pt x="41" y="11"/>
                    </a:lnTo>
                    <a:lnTo>
                      <a:pt x="38" y="8"/>
                    </a:lnTo>
                    <a:lnTo>
                      <a:pt x="37" y="6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7"/>
                    </a:lnTo>
                    <a:lnTo>
                      <a:pt x="22" y="23"/>
                    </a:lnTo>
                    <a:lnTo>
                      <a:pt x="22" y="29"/>
                    </a:lnTo>
                    <a:lnTo>
                      <a:pt x="22" y="33"/>
                    </a:lnTo>
                    <a:lnTo>
                      <a:pt x="38" y="33"/>
                    </a:lnTo>
                    <a:lnTo>
                      <a:pt x="38" y="38"/>
                    </a:lnTo>
                    <a:lnTo>
                      <a:pt x="22" y="38"/>
                    </a:lnTo>
                    <a:lnTo>
                      <a:pt x="22" y="78"/>
                    </a:lnTo>
                    <a:lnTo>
                      <a:pt x="22" y="83"/>
                    </a:lnTo>
                    <a:lnTo>
                      <a:pt x="23" y="87"/>
                    </a:lnTo>
                    <a:lnTo>
                      <a:pt x="25" y="90"/>
                    </a:lnTo>
                    <a:lnTo>
                      <a:pt x="27" y="92"/>
                    </a:lnTo>
                    <a:lnTo>
                      <a:pt x="31" y="92"/>
                    </a:lnTo>
                    <a:lnTo>
                      <a:pt x="37" y="92"/>
                    </a:lnTo>
                    <a:lnTo>
                      <a:pt x="37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10" y="90"/>
                    </a:lnTo>
                    <a:lnTo>
                      <a:pt x="11" y="87"/>
                    </a:lnTo>
                    <a:lnTo>
                      <a:pt x="11" y="86"/>
                    </a:lnTo>
                    <a:lnTo>
                      <a:pt x="11" y="82"/>
                    </a:lnTo>
                    <a:lnTo>
                      <a:pt x="11" y="78"/>
                    </a:lnTo>
                    <a:lnTo>
                      <a:pt x="11" y="38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11" y="29"/>
                    </a:lnTo>
                    <a:lnTo>
                      <a:pt x="12" y="23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7" y="10"/>
                    </a:lnTo>
                    <a:lnTo>
                      <a:pt x="20" y="7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2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99" name="Freeform 6532"/>
              <p:cNvSpPr>
                <a:spLocks/>
              </p:cNvSpPr>
              <p:nvPr/>
            </p:nvSpPr>
            <p:spPr bwMode="auto">
              <a:xfrm>
                <a:off x="15899" y="15963"/>
                <a:ext cx="54" cy="94"/>
              </a:xfrm>
              <a:custGeom>
                <a:avLst/>
                <a:gdLst>
                  <a:gd name="T0" fmla="*/ 37 w 54"/>
                  <a:gd name="T1" fmla="*/ 0 h 94"/>
                  <a:gd name="T2" fmla="*/ 42 w 54"/>
                  <a:gd name="T3" fmla="*/ 1 h 94"/>
                  <a:gd name="T4" fmla="*/ 46 w 54"/>
                  <a:gd name="T5" fmla="*/ 2 h 94"/>
                  <a:gd name="T6" fmla="*/ 51 w 54"/>
                  <a:gd name="T7" fmla="*/ 5 h 94"/>
                  <a:gd name="T8" fmla="*/ 52 w 54"/>
                  <a:gd name="T9" fmla="*/ 6 h 94"/>
                  <a:gd name="T10" fmla="*/ 53 w 54"/>
                  <a:gd name="T11" fmla="*/ 8 h 94"/>
                  <a:gd name="T12" fmla="*/ 54 w 54"/>
                  <a:gd name="T13" fmla="*/ 11 h 94"/>
                  <a:gd name="T14" fmla="*/ 53 w 54"/>
                  <a:gd name="T15" fmla="*/ 13 h 94"/>
                  <a:gd name="T16" fmla="*/ 52 w 54"/>
                  <a:gd name="T17" fmla="*/ 14 h 94"/>
                  <a:gd name="T18" fmla="*/ 51 w 54"/>
                  <a:gd name="T19" fmla="*/ 16 h 94"/>
                  <a:gd name="T20" fmla="*/ 48 w 54"/>
                  <a:gd name="T21" fmla="*/ 17 h 94"/>
                  <a:gd name="T22" fmla="*/ 46 w 54"/>
                  <a:gd name="T23" fmla="*/ 16 h 94"/>
                  <a:gd name="T24" fmla="*/ 43 w 54"/>
                  <a:gd name="T25" fmla="*/ 13 h 94"/>
                  <a:gd name="T26" fmla="*/ 41 w 54"/>
                  <a:gd name="T27" fmla="*/ 11 h 94"/>
                  <a:gd name="T28" fmla="*/ 38 w 54"/>
                  <a:gd name="T29" fmla="*/ 8 h 94"/>
                  <a:gd name="T30" fmla="*/ 36 w 54"/>
                  <a:gd name="T31" fmla="*/ 6 h 94"/>
                  <a:gd name="T32" fmla="*/ 35 w 54"/>
                  <a:gd name="T33" fmla="*/ 5 h 94"/>
                  <a:gd name="T34" fmla="*/ 32 w 54"/>
                  <a:gd name="T35" fmla="*/ 5 h 94"/>
                  <a:gd name="T36" fmla="*/ 28 w 54"/>
                  <a:gd name="T37" fmla="*/ 5 h 94"/>
                  <a:gd name="T38" fmla="*/ 26 w 54"/>
                  <a:gd name="T39" fmla="*/ 6 h 94"/>
                  <a:gd name="T40" fmla="*/ 25 w 54"/>
                  <a:gd name="T41" fmla="*/ 8 h 94"/>
                  <a:gd name="T42" fmla="*/ 23 w 54"/>
                  <a:gd name="T43" fmla="*/ 12 h 94"/>
                  <a:gd name="T44" fmla="*/ 23 w 54"/>
                  <a:gd name="T45" fmla="*/ 13 h 94"/>
                  <a:gd name="T46" fmla="*/ 22 w 54"/>
                  <a:gd name="T47" fmla="*/ 17 h 94"/>
                  <a:gd name="T48" fmla="*/ 22 w 54"/>
                  <a:gd name="T49" fmla="*/ 23 h 94"/>
                  <a:gd name="T50" fmla="*/ 22 w 54"/>
                  <a:gd name="T51" fmla="*/ 29 h 94"/>
                  <a:gd name="T52" fmla="*/ 22 w 54"/>
                  <a:gd name="T53" fmla="*/ 33 h 94"/>
                  <a:gd name="T54" fmla="*/ 38 w 54"/>
                  <a:gd name="T55" fmla="*/ 33 h 94"/>
                  <a:gd name="T56" fmla="*/ 38 w 54"/>
                  <a:gd name="T57" fmla="*/ 38 h 94"/>
                  <a:gd name="T58" fmla="*/ 22 w 54"/>
                  <a:gd name="T59" fmla="*/ 38 h 94"/>
                  <a:gd name="T60" fmla="*/ 22 w 54"/>
                  <a:gd name="T61" fmla="*/ 78 h 94"/>
                  <a:gd name="T62" fmla="*/ 22 w 54"/>
                  <a:gd name="T63" fmla="*/ 83 h 94"/>
                  <a:gd name="T64" fmla="*/ 23 w 54"/>
                  <a:gd name="T65" fmla="*/ 87 h 94"/>
                  <a:gd name="T66" fmla="*/ 25 w 54"/>
                  <a:gd name="T67" fmla="*/ 90 h 94"/>
                  <a:gd name="T68" fmla="*/ 27 w 54"/>
                  <a:gd name="T69" fmla="*/ 92 h 94"/>
                  <a:gd name="T70" fmla="*/ 31 w 54"/>
                  <a:gd name="T71" fmla="*/ 92 h 94"/>
                  <a:gd name="T72" fmla="*/ 37 w 54"/>
                  <a:gd name="T73" fmla="*/ 92 h 94"/>
                  <a:gd name="T74" fmla="*/ 37 w 54"/>
                  <a:gd name="T75" fmla="*/ 94 h 94"/>
                  <a:gd name="T76" fmla="*/ 0 w 54"/>
                  <a:gd name="T77" fmla="*/ 94 h 94"/>
                  <a:gd name="T78" fmla="*/ 0 w 54"/>
                  <a:gd name="T79" fmla="*/ 92 h 94"/>
                  <a:gd name="T80" fmla="*/ 3 w 54"/>
                  <a:gd name="T81" fmla="*/ 92 h 94"/>
                  <a:gd name="T82" fmla="*/ 5 w 54"/>
                  <a:gd name="T83" fmla="*/ 92 h 94"/>
                  <a:gd name="T84" fmla="*/ 7 w 54"/>
                  <a:gd name="T85" fmla="*/ 91 h 94"/>
                  <a:gd name="T86" fmla="*/ 10 w 54"/>
                  <a:gd name="T87" fmla="*/ 90 h 94"/>
                  <a:gd name="T88" fmla="*/ 11 w 54"/>
                  <a:gd name="T89" fmla="*/ 87 h 94"/>
                  <a:gd name="T90" fmla="*/ 11 w 54"/>
                  <a:gd name="T91" fmla="*/ 86 h 94"/>
                  <a:gd name="T92" fmla="*/ 11 w 54"/>
                  <a:gd name="T93" fmla="*/ 82 h 94"/>
                  <a:gd name="T94" fmla="*/ 11 w 54"/>
                  <a:gd name="T95" fmla="*/ 78 h 94"/>
                  <a:gd name="T96" fmla="*/ 11 w 54"/>
                  <a:gd name="T97" fmla="*/ 38 h 94"/>
                  <a:gd name="T98" fmla="*/ 0 w 54"/>
                  <a:gd name="T99" fmla="*/ 38 h 94"/>
                  <a:gd name="T100" fmla="*/ 0 w 54"/>
                  <a:gd name="T101" fmla="*/ 33 h 94"/>
                  <a:gd name="T102" fmla="*/ 11 w 54"/>
                  <a:gd name="T103" fmla="*/ 33 h 94"/>
                  <a:gd name="T104" fmla="*/ 11 w 54"/>
                  <a:gd name="T105" fmla="*/ 29 h 94"/>
                  <a:gd name="T106" fmla="*/ 12 w 54"/>
                  <a:gd name="T107" fmla="*/ 23 h 94"/>
                  <a:gd name="T108" fmla="*/ 12 w 54"/>
                  <a:gd name="T109" fmla="*/ 18 h 94"/>
                  <a:gd name="T110" fmla="*/ 15 w 54"/>
                  <a:gd name="T111" fmla="*/ 14 h 94"/>
                  <a:gd name="T112" fmla="*/ 17 w 54"/>
                  <a:gd name="T113" fmla="*/ 10 h 94"/>
                  <a:gd name="T114" fmla="*/ 20 w 54"/>
                  <a:gd name="T115" fmla="*/ 7 h 94"/>
                  <a:gd name="T116" fmla="*/ 23 w 54"/>
                  <a:gd name="T117" fmla="*/ 3 h 94"/>
                  <a:gd name="T118" fmla="*/ 27 w 54"/>
                  <a:gd name="T119" fmla="*/ 2 h 94"/>
                  <a:gd name="T120" fmla="*/ 32 w 54"/>
                  <a:gd name="T121" fmla="*/ 1 h 94"/>
                  <a:gd name="T122" fmla="*/ 37 w 54"/>
                  <a:gd name="T12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" h="94">
                    <a:moveTo>
                      <a:pt x="37" y="0"/>
                    </a:moveTo>
                    <a:lnTo>
                      <a:pt x="42" y="1"/>
                    </a:lnTo>
                    <a:lnTo>
                      <a:pt x="46" y="2"/>
                    </a:lnTo>
                    <a:lnTo>
                      <a:pt x="51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4" y="11"/>
                    </a:lnTo>
                    <a:lnTo>
                      <a:pt x="53" y="13"/>
                    </a:lnTo>
                    <a:lnTo>
                      <a:pt x="52" y="14"/>
                    </a:lnTo>
                    <a:lnTo>
                      <a:pt x="51" y="16"/>
                    </a:lnTo>
                    <a:lnTo>
                      <a:pt x="48" y="17"/>
                    </a:lnTo>
                    <a:lnTo>
                      <a:pt x="46" y="16"/>
                    </a:lnTo>
                    <a:lnTo>
                      <a:pt x="43" y="13"/>
                    </a:lnTo>
                    <a:lnTo>
                      <a:pt x="41" y="11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2" y="5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5" y="8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7"/>
                    </a:lnTo>
                    <a:lnTo>
                      <a:pt x="22" y="23"/>
                    </a:lnTo>
                    <a:lnTo>
                      <a:pt x="22" y="29"/>
                    </a:lnTo>
                    <a:lnTo>
                      <a:pt x="22" y="33"/>
                    </a:lnTo>
                    <a:lnTo>
                      <a:pt x="38" y="33"/>
                    </a:lnTo>
                    <a:lnTo>
                      <a:pt x="38" y="38"/>
                    </a:lnTo>
                    <a:lnTo>
                      <a:pt x="22" y="38"/>
                    </a:lnTo>
                    <a:lnTo>
                      <a:pt x="22" y="78"/>
                    </a:lnTo>
                    <a:lnTo>
                      <a:pt x="22" y="83"/>
                    </a:lnTo>
                    <a:lnTo>
                      <a:pt x="23" y="87"/>
                    </a:lnTo>
                    <a:lnTo>
                      <a:pt x="25" y="90"/>
                    </a:lnTo>
                    <a:lnTo>
                      <a:pt x="27" y="92"/>
                    </a:lnTo>
                    <a:lnTo>
                      <a:pt x="31" y="92"/>
                    </a:lnTo>
                    <a:lnTo>
                      <a:pt x="37" y="92"/>
                    </a:lnTo>
                    <a:lnTo>
                      <a:pt x="37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3" y="92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10" y="90"/>
                    </a:lnTo>
                    <a:lnTo>
                      <a:pt x="11" y="87"/>
                    </a:lnTo>
                    <a:lnTo>
                      <a:pt x="11" y="86"/>
                    </a:lnTo>
                    <a:lnTo>
                      <a:pt x="11" y="82"/>
                    </a:lnTo>
                    <a:lnTo>
                      <a:pt x="11" y="78"/>
                    </a:lnTo>
                    <a:lnTo>
                      <a:pt x="11" y="38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11" y="29"/>
                    </a:lnTo>
                    <a:lnTo>
                      <a:pt x="12" y="23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7" y="10"/>
                    </a:lnTo>
                    <a:lnTo>
                      <a:pt x="20" y="7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2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0" name="Freeform 6533"/>
              <p:cNvSpPr>
                <a:spLocks noEditPoints="1"/>
              </p:cNvSpPr>
              <p:nvPr/>
            </p:nvSpPr>
            <p:spPr bwMode="auto">
              <a:xfrm>
                <a:off x="15943" y="15995"/>
                <a:ext cx="52" cy="65"/>
              </a:xfrm>
              <a:custGeom>
                <a:avLst/>
                <a:gdLst>
                  <a:gd name="T0" fmla="*/ 25 w 52"/>
                  <a:gd name="T1" fmla="*/ 5 h 65"/>
                  <a:gd name="T2" fmla="*/ 21 w 52"/>
                  <a:gd name="T3" fmla="*/ 5 h 65"/>
                  <a:gd name="T4" fmla="*/ 19 w 52"/>
                  <a:gd name="T5" fmla="*/ 6 h 65"/>
                  <a:gd name="T6" fmla="*/ 15 w 52"/>
                  <a:gd name="T7" fmla="*/ 8 h 65"/>
                  <a:gd name="T8" fmla="*/ 13 w 52"/>
                  <a:gd name="T9" fmla="*/ 12 h 65"/>
                  <a:gd name="T10" fmla="*/ 11 w 52"/>
                  <a:gd name="T11" fmla="*/ 16 h 65"/>
                  <a:gd name="T12" fmla="*/ 10 w 52"/>
                  <a:gd name="T13" fmla="*/ 21 h 65"/>
                  <a:gd name="T14" fmla="*/ 39 w 52"/>
                  <a:gd name="T15" fmla="*/ 21 h 65"/>
                  <a:gd name="T16" fmla="*/ 39 w 52"/>
                  <a:gd name="T17" fmla="*/ 16 h 65"/>
                  <a:gd name="T18" fmla="*/ 37 w 52"/>
                  <a:gd name="T19" fmla="*/ 12 h 65"/>
                  <a:gd name="T20" fmla="*/ 35 w 52"/>
                  <a:gd name="T21" fmla="*/ 10 h 65"/>
                  <a:gd name="T22" fmla="*/ 32 w 52"/>
                  <a:gd name="T23" fmla="*/ 7 h 65"/>
                  <a:gd name="T24" fmla="*/ 29 w 52"/>
                  <a:gd name="T25" fmla="*/ 5 h 65"/>
                  <a:gd name="T26" fmla="*/ 25 w 52"/>
                  <a:gd name="T27" fmla="*/ 5 h 65"/>
                  <a:gd name="T28" fmla="*/ 29 w 52"/>
                  <a:gd name="T29" fmla="*/ 0 h 65"/>
                  <a:gd name="T30" fmla="*/ 36 w 52"/>
                  <a:gd name="T31" fmla="*/ 1 h 65"/>
                  <a:gd name="T32" fmla="*/ 41 w 52"/>
                  <a:gd name="T33" fmla="*/ 2 h 65"/>
                  <a:gd name="T34" fmla="*/ 46 w 52"/>
                  <a:gd name="T35" fmla="*/ 6 h 65"/>
                  <a:gd name="T36" fmla="*/ 50 w 52"/>
                  <a:gd name="T37" fmla="*/ 12 h 65"/>
                  <a:gd name="T38" fmla="*/ 52 w 52"/>
                  <a:gd name="T39" fmla="*/ 17 h 65"/>
                  <a:gd name="T40" fmla="*/ 52 w 52"/>
                  <a:gd name="T41" fmla="*/ 24 h 65"/>
                  <a:gd name="T42" fmla="*/ 10 w 52"/>
                  <a:gd name="T43" fmla="*/ 24 h 65"/>
                  <a:gd name="T44" fmla="*/ 11 w 52"/>
                  <a:gd name="T45" fmla="*/ 37 h 65"/>
                  <a:gd name="T46" fmla="*/ 16 w 52"/>
                  <a:gd name="T47" fmla="*/ 45 h 65"/>
                  <a:gd name="T48" fmla="*/ 21 w 52"/>
                  <a:gd name="T49" fmla="*/ 50 h 65"/>
                  <a:gd name="T50" fmla="*/ 27 w 52"/>
                  <a:gd name="T51" fmla="*/ 53 h 65"/>
                  <a:gd name="T52" fmla="*/ 32 w 52"/>
                  <a:gd name="T53" fmla="*/ 54 h 65"/>
                  <a:gd name="T54" fmla="*/ 39 w 52"/>
                  <a:gd name="T55" fmla="*/ 53 h 65"/>
                  <a:gd name="T56" fmla="*/ 43 w 52"/>
                  <a:gd name="T57" fmla="*/ 50 h 65"/>
                  <a:gd name="T58" fmla="*/ 46 w 52"/>
                  <a:gd name="T59" fmla="*/ 48 h 65"/>
                  <a:gd name="T60" fmla="*/ 48 w 52"/>
                  <a:gd name="T61" fmla="*/ 44 h 65"/>
                  <a:gd name="T62" fmla="*/ 51 w 52"/>
                  <a:gd name="T63" fmla="*/ 39 h 65"/>
                  <a:gd name="T64" fmla="*/ 52 w 52"/>
                  <a:gd name="T65" fmla="*/ 40 h 65"/>
                  <a:gd name="T66" fmla="*/ 51 w 52"/>
                  <a:gd name="T67" fmla="*/ 46 h 65"/>
                  <a:gd name="T68" fmla="*/ 48 w 52"/>
                  <a:gd name="T69" fmla="*/ 51 h 65"/>
                  <a:gd name="T70" fmla="*/ 45 w 52"/>
                  <a:gd name="T71" fmla="*/ 56 h 65"/>
                  <a:gd name="T72" fmla="*/ 41 w 52"/>
                  <a:gd name="T73" fmla="*/ 60 h 65"/>
                  <a:gd name="T74" fmla="*/ 37 w 52"/>
                  <a:gd name="T75" fmla="*/ 62 h 65"/>
                  <a:gd name="T76" fmla="*/ 32 w 52"/>
                  <a:gd name="T77" fmla="*/ 64 h 65"/>
                  <a:gd name="T78" fmla="*/ 27 w 52"/>
                  <a:gd name="T79" fmla="*/ 65 h 65"/>
                  <a:gd name="T80" fmla="*/ 23 w 52"/>
                  <a:gd name="T81" fmla="*/ 64 h 65"/>
                  <a:gd name="T82" fmla="*/ 18 w 52"/>
                  <a:gd name="T83" fmla="*/ 62 h 65"/>
                  <a:gd name="T84" fmla="*/ 13 w 52"/>
                  <a:gd name="T85" fmla="*/ 60 h 65"/>
                  <a:gd name="T86" fmla="*/ 9 w 52"/>
                  <a:gd name="T87" fmla="*/ 56 h 65"/>
                  <a:gd name="T88" fmla="*/ 3 w 52"/>
                  <a:gd name="T89" fmla="*/ 45 h 65"/>
                  <a:gd name="T90" fmla="*/ 0 w 52"/>
                  <a:gd name="T91" fmla="*/ 33 h 65"/>
                  <a:gd name="T92" fmla="*/ 3 w 52"/>
                  <a:gd name="T93" fmla="*/ 19 h 65"/>
                  <a:gd name="T94" fmla="*/ 9 w 52"/>
                  <a:gd name="T95" fmla="*/ 8 h 65"/>
                  <a:gd name="T96" fmla="*/ 18 w 52"/>
                  <a:gd name="T97" fmla="*/ 2 h 65"/>
                  <a:gd name="T98" fmla="*/ 29 w 52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65">
                    <a:moveTo>
                      <a:pt x="25" y="5"/>
                    </a:moveTo>
                    <a:lnTo>
                      <a:pt x="21" y="5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12"/>
                    </a:lnTo>
                    <a:lnTo>
                      <a:pt x="11" y="16"/>
                    </a:lnTo>
                    <a:lnTo>
                      <a:pt x="10" y="21"/>
                    </a:lnTo>
                    <a:lnTo>
                      <a:pt x="39" y="21"/>
                    </a:lnTo>
                    <a:lnTo>
                      <a:pt x="39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5" y="5"/>
                    </a:lnTo>
                    <a:close/>
                    <a:moveTo>
                      <a:pt x="29" y="0"/>
                    </a:moveTo>
                    <a:lnTo>
                      <a:pt x="36" y="1"/>
                    </a:lnTo>
                    <a:lnTo>
                      <a:pt x="41" y="2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2" y="17"/>
                    </a:lnTo>
                    <a:lnTo>
                      <a:pt x="52" y="24"/>
                    </a:lnTo>
                    <a:lnTo>
                      <a:pt x="10" y="24"/>
                    </a:lnTo>
                    <a:lnTo>
                      <a:pt x="11" y="37"/>
                    </a:lnTo>
                    <a:lnTo>
                      <a:pt x="16" y="45"/>
                    </a:lnTo>
                    <a:lnTo>
                      <a:pt x="21" y="50"/>
                    </a:lnTo>
                    <a:lnTo>
                      <a:pt x="27" y="53"/>
                    </a:lnTo>
                    <a:lnTo>
                      <a:pt x="32" y="54"/>
                    </a:lnTo>
                    <a:lnTo>
                      <a:pt x="39" y="53"/>
                    </a:lnTo>
                    <a:lnTo>
                      <a:pt x="43" y="50"/>
                    </a:lnTo>
                    <a:lnTo>
                      <a:pt x="46" y="48"/>
                    </a:lnTo>
                    <a:lnTo>
                      <a:pt x="48" y="44"/>
                    </a:lnTo>
                    <a:lnTo>
                      <a:pt x="51" y="39"/>
                    </a:lnTo>
                    <a:lnTo>
                      <a:pt x="52" y="40"/>
                    </a:lnTo>
                    <a:lnTo>
                      <a:pt x="51" y="46"/>
                    </a:lnTo>
                    <a:lnTo>
                      <a:pt x="48" y="51"/>
                    </a:lnTo>
                    <a:lnTo>
                      <a:pt x="45" y="56"/>
                    </a:lnTo>
                    <a:lnTo>
                      <a:pt x="41" y="60"/>
                    </a:lnTo>
                    <a:lnTo>
                      <a:pt x="37" y="62"/>
                    </a:lnTo>
                    <a:lnTo>
                      <a:pt x="32" y="64"/>
                    </a:lnTo>
                    <a:lnTo>
                      <a:pt x="27" y="65"/>
                    </a:lnTo>
                    <a:lnTo>
                      <a:pt x="23" y="64"/>
                    </a:lnTo>
                    <a:lnTo>
                      <a:pt x="18" y="62"/>
                    </a:lnTo>
                    <a:lnTo>
                      <a:pt x="13" y="60"/>
                    </a:lnTo>
                    <a:lnTo>
                      <a:pt x="9" y="56"/>
                    </a:lnTo>
                    <a:lnTo>
                      <a:pt x="3" y="45"/>
                    </a:lnTo>
                    <a:lnTo>
                      <a:pt x="0" y="33"/>
                    </a:lnTo>
                    <a:lnTo>
                      <a:pt x="3" y="19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1" name="Freeform 6534"/>
              <p:cNvSpPr>
                <a:spLocks/>
              </p:cNvSpPr>
              <p:nvPr/>
            </p:nvSpPr>
            <p:spPr bwMode="auto">
              <a:xfrm>
                <a:off x="16005" y="15995"/>
                <a:ext cx="50" cy="65"/>
              </a:xfrm>
              <a:custGeom>
                <a:avLst/>
                <a:gdLst>
                  <a:gd name="T0" fmla="*/ 28 w 50"/>
                  <a:gd name="T1" fmla="*/ 0 h 65"/>
                  <a:gd name="T2" fmla="*/ 34 w 50"/>
                  <a:gd name="T3" fmla="*/ 0 h 65"/>
                  <a:gd name="T4" fmla="*/ 39 w 50"/>
                  <a:gd name="T5" fmla="*/ 2 h 65"/>
                  <a:gd name="T6" fmla="*/ 43 w 50"/>
                  <a:gd name="T7" fmla="*/ 5 h 65"/>
                  <a:gd name="T8" fmla="*/ 47 w 50"/>
                  <a:gd name="T9" fmla="*/ 7 h 65"/>
                  <a:gd name="T10" fmla="*/ 48 w 50"/>
                  <a:gd name="T11" fmla="*/ 11 h 65"/>
                  <a:gd name="T12" fmla="*/ 49 w 50"/>
                  <a:gd name="T13" fmla="*/ 14 h 65"/>
                  <a:gd name="T14" fmla="*/ 49 w 50"/>
                  <a:gd name="T15" fmla="*/ 17 h 65"/>
                  <a:gd name="T16" fmla="*/ 48 w 50"/>
                  <a:gd name="T17" fmla="*/ 18 h 65"/>
                  <a:gd name="T18" fmla="*/ 45 w 50"/>
                  <a:gd name="T19" fmla="*/ 19 h 65"/>
                  <a:gd name="T20" fmla="*/ 43 w 50"/>
                  <a:gd name="T21" fmla="*/ 19 h 65"/>
                  <a:gd name="T22" fmla="*/ 39 w 50"/>
                  <a:gd name="T23" fmla="*/ 19 h 65"/>
                  <a:gd name="T24" fmla="*/ 37 w 50"/>
                  <a:gd name="T25" fmla="*/ 17 h 65"/>
                  <a:gd name="T26" fmla="*/ 36 w 50"/>
                  <a:gd name="T27" fmla="*/ 16 h 65"/>
                  <a:gd name="T28" fmla="*/ 36 w 50"/>
                  <a:gd name="T29" fmla="*/ 12 h 65"/>
                  <a:gd name="T30" fmla="*/ 34 w 50"/>
                  <a:gd name="T31" fmla="*/ 8 h 65"/>
                  <a:gd name="T32" fmla="*/ 33 w 50"/>
                  <a:gd name="T33" fmla="*/ 6 h 65"/>
                  <a:gd name="T34" fmla="*/ 29 w 50"/>
                  <a:gd name="T35" fmla="*/ 5 h 65"/>
                  <a:gd name="T36" fmla="*/ 26 w 50"/>
                  <a:gd name="T37" fmla="*/ 3 h 65"/>
                  <a:gd name="T38" fmla="*/ 22 w 50"/>
                  <a:gd name="T39" fmla="*/ 5 h 65"/>
                  <a:gd name="T40" fmla="*/ 18 w 50"/>
                  <a:gd name="T41" fmla="*/ 6 h 65"/>
                  <a:gd name="T42" fmla="*/ 16 w 50"/>
                  <a:gd name="T43" fmla="*/ 8 h 65"/>
                  <a:gd name="T44" fmla="*/ 12 w 50"/>
                  <a:gd name="T45" fmla="*/ 13 h 65"/>
                  <a:gd name="T46" fmla="*/ 11 w 50"/>
                  <a:gd name="T47" fmla="*/ 19 h 65"/>
                  <a:gd name="T48" fmla="*/ 10 w 50"/>
                  <a:gd name="T49" fmla="*/ 27 h 65"/>
                  <a:gd name="T50" fmla="*/ 11 w 50"/>
                  <a:gd name="T51" fmla="*/ 33 h 65"/>
                  <a:gd name="T52" fmla="*/ 12 w 50"/>
                  <a:gd name="T53" fmla="*/ 40 h 65"/>
                  <a:gd name="T54" fmla="*/ 16 w 50"/>
                  <a:gd name="T55" fmla="*/ 45 h 65"/>
                  <a:gd name="T56" fmla="*/ 18 w 50"/>
                  <a:gd name="T57" fmla="*/ 49 h 65"/>
                  <a:gd name="T58" fmla="*/ 22 w 50"/>
                  <a:gd name="T59" fmla="*/ 51 h 65"/>
                  <a:gd name="T60" fmla="*/ 26 w 50"/>
                  <a:gd name="T61" fmla="*/ 54 h 65"/>
                  <a:gd name="T62" fmla="*/ 31 w 50"/>
                  <a:gd name="T63" fmla="*/ 54 h 65"/>
                  <a:gd name="T64" fmla="*/ 34 w 50"/>
                  <a:gd name="T65" fmla="*/ 54 h 65"/>
                  <a:gd name="T66" fmla="*/ 38 w 50"/>
                  <a:gd name="T67" fmla="*/ 53 h 65"/>
                  <a:gd name="T68" fmla="*/ 42 w 50"/>
                  <a:gd name="T69" fmla="*/ 50 h 65"/>
                  <a:gd name="T70" fmla="*/ 44 w 50"/>
                  <a:gd name="T71" fmla="*/ 46 h 65"/>
                  <a:gd name="T72" fmla="*/ 47 w 50"/>
                  <a:gd name="T73" fmla="*/ 43 h 65"/>
                  <a:gd name="T74" fmla="*/ 49 w 50"/>
                  <a:gd name="T75" fmla="*/ 38 h 65"/>
                  <a:gd name="T76" fmla="*/ 50 w 50"/>
                  <a:gd name="T77" fmla="*/ 39 h 65"/>
                  <a:gd name="T78" fmla="*/ 49 w 50"/>
                  <a:gd name="T79" fmla="*/ 46 h 65"/>
                  <a:gd name="T80" fmla="*/ 45 w 50"/>
                  <a:gd name="T81" fmla="*/ 53 h 65"/>
                  <a:gd name="T82" fmla="*/ 41 w 50"/>
                  <a:gd name="T83" fmla="*/ 58 h 65"/>
                  <a:gd name="T84" fmla="*/ 36 w 50"/>
                  <a:gd name="T85" fmla="*/ 61 h 65"/>
                  <a:gd name="T86" fmla="*/ 31 w 50"/>
                  <a:gd name="T87" fmla="*/ 64 h 65"/>
                  <a:gd name="T88" fmla="*/ 26 w 50"/>
                  <a:gd name="T89" fmla="*/ 65 h 65"/>
                  <a:gd name="T90" fmla="*/ 20 w 50"/>
                  <a:gd name="T91" fmla="*/ 64 h 65"/>
                  <a:gd name="T92" fmla="*/ 16 w 50"/>
                  <a:gd name="T93" fmla="*/ 62 h 65"/>
                  <a:gd name="T94" fmla="*/ 11 w 50"/>
                  <a:gd name="T95" fmla="*/ 60 h 65"/>
                  <a:gd name="T96" fmla="*/ 7 w 50"/>
                  <a:gd name="T97" fmla="*/ 55 h 65"/>
                  <a:gd name="T98" fmla="*/ 1 w 50"/>
                  <a:gd name="T99" fmla="*/ 45 h 65"/>
                  <a:gd name="T100" fmla="*/ 0 w 50"/>
                  <a:gd name="T101" fmla="*/ 32 h 65"/>
                  <a:gd name="T102" fmla="*/ 1 w 50"/>
                  <a:gd name="T103" fmla="*/ 19 h 65"/>
                  <a:gd name="T104" fmla="*/ 9 w 50"/>
                  <a:gd name="T105" fmla="*/ 8 h 65"/>
                  <a:gd name="T106" fmla="*/ 17 w 50"/>
                  <a:gd name="T107" fmla="*/ 2 h 65"/>
                  <a:gd name="T108" fmla="*/ 28 w 50"/>
                  <a:gd name="T10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" h="65">
                    <a:moveTo>
                      <a:pt x="28" y="0"/>
                    </a:moveTo>
                    <a:lnTo>
                      <a:pt x="34" y="0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8" y="11"/>
                    </a:lnTo>
                    <a:lnTo>
                      <a:pt x="49" y="14"/>
                    </a:lnTo>
                    <a:lnTo>
                      <a:pt x="49" y="17"/>
                    </a:lnTo>
                    <a:lnTo>
                      <a:pt x="48" y="18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39" y="19"/>
                    </a:lnTo>
                    <a:lnTo>
                      <a:pt x="37" y="17"/>
                    </a:lnTo>
                    <a:lnTo>
                      <a:pt x="36" y="16"/>
                    </a:lnTo>
                    <a:lnTo>
                      <a:pt x="36" y="12"/>
                    </a:lnTo>
                    <a:lnTo>
                      <a:pt x="34" y="8"/>
                    </a:lnTo>
                    <a:lnTo>
                      <a:pt x="33" y="6"/>
                    </a:lnTo>
                    <a:lnTo>
                      <a:pt x="29" y="5"/>
                    </a:lnTo>
                    <a:lnTo>
                      <a:pt x="26" y="3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2" y="13"/>
                    </a:lnTo>
                    <a:lnTo>
                      <a:pt x="11" y="19"/>
                    </a:lnTo>
                    <a:lnTo>
                      <a:pt x="10" y="27"/>
                    </a:lnTo>
                    <a:lnTo>
                      <a:pt x="11" y="33"/>
                    </a:lnTo>
                    <a:lnTo>
                      <a:pt x="12" y="40"/>
                    </a:lnTo>
                    <a:lnTo>
                      <a:pt x="16" y="45"/>
                    </a:lnTo>
                    <a:lnTo>
                      <a:pt x="18" y="49"/>
                    </a:lnTo>
                    <a:lnTo>
                      <a:pt x="22" y="51"/>
                    </a:lnTo>
                    <a:lnTo>
                      <a:pt x="26" y="54"/>
                    </a:lnTo>
                    <a:lnTo>
                      <a:pt x="31" y="54"/>
                    </a:lnTo>
                    <a:lnTo>
                      <a:pt x="34" y="54"/>
                    </a:lnTo>
                    <a:lnTo>
                      <a:pt x="38" y="53"/>
                    </a:lnTo>
                    <a:lnTo>
                      <a:pt x="42" y="50"/>
                    </a:lnTo>
                    <a:lnTo>
                      <a:pt x="44" y="46"/>
                    </a:lnTo>
                    <a:lnTo>
                      <a:pt x="47" y="43"/>
                    </a:lnTo>
                    <a:lnTo>
                      <a:pt x="49" y="38"/>
                    </a:lnTo>
                    <a:lnTo>
                      <a:pt x="50" y="39"/>
                    </a:lnTo>
                    <a:lnTo>
                      <a:pt x="49" y="46"/>
                    </a:lnTo>
                    <a:lnTo>
                      <a:pt x="45" y="53"/>
                    </a:lnTo>
                    <a:lnTo>
                      <a:pt x="41" y="58"/>
                    </a:lnTo>
                    <a:lnTo>
                      <a:pt x="36" y="61"/>
                    </a:lnTo>
                    <a:lnTo>
                      <a:pt x="31" y="64"/>
                    </a:lnTo>
                    <a:lnTo>
                      <a:pt x="26" y="65"/>
                    </a:lnTo>
                    <a:lnTo>
                      <a:pt x="20" y="64"/>
                    </a:lnTo>
                    <a:lnTo>
                      <a:pt x="16" y="62"/>
                    </a:lnTo>
                    <a:lnTo>
                      <a:pt x="11" y="60"/>
                    </a:lnTo>
                    <a:lnTo>
                      <a:pt x="7" y="55"/>
                    </a:lnTo>
                    <a:lnTo>
                      <a:pt x="1" y="45"/>
                    </a:lnTo>
                    <a:lnTo>
                      <a:pt x="0" y="32"/>
                    </a:lnTo>
                    <a:lnTo>
                      <a:pt x="1" y="19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2" name="Freeform 6535"/>
              <p:cNvSpPr>
                <a:spLocks/>
              </p:cNvSpPr>
              <p:nvPr/>
            </p:nvSpPr>
            <p:spPr bwMode="auto">
              <a:xfrm>
                <a:off x="16062" y="15976"/>
                <a:ext cx="37" cy="83"/>
              </a:xfrm>
              <a:custGeom>
                <a:avLst/>
                <a:gdLst>
                  <a:gd name="T0" fmla="*/ 18 w 37"/>
                  <a:gd name="T1" fmla="*/ 0 h 83"/>
                  <a:gd name="T2" fmla="*/ 21 w 37"/>
                  <a:gd name="T3" fmla="*/ 0 h 83"/>
                  <a:gd name="T4" fmla="*/ 21 w 37"/>
                  <a:gd name="T5" fmla="*/ 20 h 83"/>
                  <a:gd name="T6" fmla="*/ 34 w 37"/>
                  <a:gd name="T7" fmla="*/ 20 h 83"/>
                  <a:gd name="T8" fmla="*/ 34 w 37"/>
                  <a:gd name="T9" fmla="*/ 25 h 83"/>
                  <a:gd name="T10" fmla="*/ 21 w 37"/>
                  <a:gd name="T11" fmla="*/ 25 h 83"/>
                  <a:gd name="T12" fmla="*/ 21 w 37"/>
                  <a:gd name="T13" fmla="*/ 64 h 83"/>
                  <a:gd name="T14" fmla="*/ 21 w 37"/>
                  <a:gd name="T15" fmla="*/ 68 h 83"/>
                  <a:gd name="T16" fmla="*/ 22 w 37"/>
                  <a:gd name="T17" fmla="*/ 70 h 83"/>
                  <a:gd name="T18" fmla="*/ 22 w 37"/>
                  <a:gd name="T19" fmla="*/ 73 h 83"/>
                  <a:gd name="T20" fmla="*/ 24 w 37"/>
                  <a:gd name="T21" fmla="*/ 74 h 83"/>
                  <a:gd name="T22" fmla="*/ 27 w 37"/>
                  <a:gd name="T23" fmla="*/ 75 h 83"/>
                  <a:gd name="T24" fmla="*/ 29 w 37"/>
                  <a:gd name="T25" fmla="*/ 74 h 83"/>
                  <a:gd name="T26" fmla="*/ 30 w 37"/>
                  <a:gd name="T27" fmla="*/ 73 h 83"/>
                  <a:gd name="T28" fmla="*/ 33 w 37"/>
                  <a:gd name="T29" fmla="*/ 72 h 83"/>
                  <a:gd name="T30" fmla="*/ 34 w 37"/>
                  <a:gd name="T31" fmla="*/ 69 h 83"/>
                  <a:gd name="T32" fmla="*/ 37 w 37"/>
                  <a:gd name="T33" fmla="*/ 69 h 83"/>
                  <a:gd name="T34" fmla="*/ 35 w 37"/>
                  <a:gd name="T35" fmla="*/ 73 h 83"/>
                  <a:gd name="T36" fmla="*/ 33 w 37"/>
                  <a:gd name="T37" fmla="*/ 77 h 83"/>
                  <a:gd name="T38" fmla="*/ 30 w 37"/>
                  <a:gd name="T39" fmla="*/ 79 h 83"/>
                  <a:gd name="T40" fmla="*/ 25 w 37"/>
                  <a:gd name="T41" fmla="*/ 81 h 83"/>
                  <a:gd name="T42" fmla="*/ 21 w 37"/>
                  <a:gd name="T43" fmla="*/ 83 h 83"/>
                  <a:gd name="T44" fmla="*/ 18 w 37"/>
                  <a:gd name="T45" fmla="*/ 83 h 83"/>
                  <a:gd name="T46" fmla="*/ 16 w 37"/>
                  <a:gd name="T47" fmla="*/ 81 h 83"/>
                  <a:gd name="T48" fmla="*/ 13 w 37"/>
                  <a:gd name="T49" fmla="*/ 79 h 83"/>
                  <a:gd name="T50" fmla="*/ 11 w 37"/>
                  <a:gd name="T51" fmla="*/ 77 h 83"/>
                  <a:gd name="T52" fmla="*/ 9 w 37"/>
                  <a:gd name="T53" fmla="*/ 72 h 83"/>
                  <a:gd name="T54" fmla="*/ 9 w 37"/>
                  <a:gd name="T55" fmla="*/ 67 h 83"/>
                  <a:gd name="T56" fmla="*/ 9 w 37"/>
                  <a:gd name="T57" fmla="*/ 25 h 83"/>
                  <a:gd name="T58" fmla="*/ 0 w 37"/>
                  <a:gd name="T59" fmla="*/ 25 h 83"/>
                  <a:gd name="T60" fmla="*/ 0 w 37"/>
                  <a:gd name="T61" fmla="*/ 22 h 83"/>
                  <a:gd name="T62" fmla="*/ 3 w 37"/>
                  <a:gd name="T63" fmla="*/ 21 h 83"/>
                  <a:gd name="T64" fmla="*/ 7 w 37"/>
                  <a:gd name="T65" fmla="*/ 17 h 83"/>
                  <a:gd name="T66" fmla="*/ 11 w 37"/>
                  <a:gd name="T67" fmla="*/ 14 h 83"/>
                  <a:gd name="T68" fmla="*/ 14 w 37"/>
                  <a:gd name="T69" fmla="*/ 10 h 83"/>
                  <a:gd name="T70" fmla="*/ 16 w 37"/>
                  <a:gd name="T71" fmla="*/ 8 h 83"/>
                  <a:gd name="T72" fmla="*/ 17 w 37"/>
                  <a:gd name="T73" fmla="*/ 4 h 83"/>
                  <a:gd name="T74" fmla="*/ 18 w 37"/>
                  <a:gd name="T7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83">
                    <a:moveTo>
                      <a:pt x="18" y="0"/>
                    </a:moveTo>
                    <a:lnTo>
                      <a:pt x="21" y="0"/>
                    </a:lnTo>
                    <a:lnTo>
                      <a:pt x="21" y="20"/>
                    </a:lnTo>
                    <a:lnTo>
                      <a:pt x="34" y="20"/>
                    </a:lnTo>
                    <a:lnTo>
                      <a:pt x="34" y="25"/>
                    </a:lnTo>
                    <a:lnTo>
                      <a:pt x="21" y="25"/>
                    </a:lnTo>
                    <a:lnTo>
                      <a:pt x="21" y="64"/>
                    </a:lnTo>
                    <a:lnTo>
                      <a:pt x="21" y="68"/>
                    </a:lnTo>
                    <a:lnTo>
                      <a:pt x="22" y="70"/>
                    </a:lnTo>
                    <a:lnTo>
                      <a:pt x="22" y="73"/>
                    </a:lnTo>
                    <a:lnTo>
                      <a:pt x="24" y="74"/>
                    </a:lnTo>
                    <a:lnTo>
                      <a:pt x="27" y="75"/>
                    </a:lnTo>
                    <a:lnTo>
                      <a:pt x="29" y="74"/>
                    </a:lnTo>
                    <a:lnTo>
                      <a:pt x="30" y="73"/>
                    </a:lnTo>
                    <a:lnTo>
                      <a:pt x="33" y="72"/>
                    </a:lnTo>
                    <a:lnTo>
                      <a:pt x="34" y="69"/>
                    </a:lnTo>
                    <a:lnTo>
                      <a:pt x="37" y="69"/>
                    </a:lnTo>
                    <a:lnTo>
                      <a:pt x="35" y="73"/>
                    </a:lnTo>
                    <a:lnTo>
                      <a:pt x="33" y="77"/>
                    </a:lnTo>
                    <a:lnTo>
                      <a:pt x="30" y="79"/>
                    </a:lnTo>
                    <a:lnTo>
                      <a:pt x="25" y="81"/>
                    </a:lnTo>
                    <a:lnTo>
                      <a:pt x="21" y="83"/>
                    </a:lnTo>
                    <a:lnTo>
                      <a:pt x="18" y="83"/>
                    </a:lnTo>
                    <a:lnTo>
                      <a:pt x="16" y="81"/>
                    </a:lnTo>
                    <a:lnTo>
                      <a:pt x="13" y="79"/>
                    </a:lnTo>
                    <a:lnTo>
                      <a:pt x="11" y="77"/>
                    </a:lnTo>
                    <a:lnTo>
                      <a:pt x="9" y="72"/>
                    </a:lnTo>
                    <a:lnTo>
                      <a:pt x="9" y="67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21"/>
                    </a:lnTo>
                    <a:lnTo>
                      <a:pt x="7" y="17"/>
                    </a:lnTo>
                    <a:lnTo>
                      <a:pt x="11" y="14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7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3" name="Freeform 6536"/>
              <p:cNvSpPr>
                <a:spLocks noEditPoints="1"/>
              </p:cNvSpPr>
              <p:nvPr/>
            </p:nvSpPr>
            <p:spPr bwMode="auto">
              <a:xfrm>
                <a:off x="16102" y="15963"/>
                <a:ext cx="31" cy="94"/>
              </a:xfrm>
              <a:custGeom>
                <a:avLst/>
                <a:gdLst>
                  <a:gd name="T0" fmla="*/ 19 w 31"/>
                  <a:gd name="T1" fmla="*/ 32 h 94"/>
                  <a:gd name="T2" fmla="*/ 21 w 31"/>
                  <a:gd name="T3" fmla="*/ 32 h 94"/>
                  <a:gd name="T4" fmla="*/ 21 w 31"/>
                  <a:gd name="T5" fmla="*/ 81 h 94"/>
                  <a:gd name="T6" fmla="*/ 22 w 31"/>
                  <a:gd name="T7" fmla="*/ 86 h 94"/>
                  <a:gd name="T8" fmla="*/ 22 w 31"/>
                  <a:gd name="T9" fmla="*/ 88 h 94"/>
                  <a:gd name="T10" fmla="*/ 24 w 31"/>
                  <a:gd name="T11" fmla="*/ 90 h 94"/>
                  <a:gd name="T12" fmla="*/ 25 w 31"/>
                  <a:gd name="T13" fmla="*/ 91 h 94"/>
                  <a:gd name="T14" fmla="*/ 27 w 31"/>
                  <a:gd name="T15" fmla="*/ 92 h 94"/>
                  <a:gd name="T16" fmla="*/ 31 w 31"/>
                  <a:gd name="T17" fmla="*/ 92 h 94"/>
                  <a:gd name="T18" fmla="*/ 31 w 31"/>
                  <a:gd name="T19" fmla="*/ 94 h 94"/>
                  <a:gd name="T20" fmla="*/ 1 w 31"/>
                  <a:gd name="T21" fmla="*/ 94 h 94"/>
                  <a:gd name="T22" fmla="*/ 1 w 31"/>
                  <a:gd name="T23" fmla="*/ 92 h 94"/>
                  <a:gd name="T24" fmla="*/ 5 w 31"/>
                  <a:gd name="T25" fmla="*/ 92 h 94"/>
                  <a:gd name="T26" fmla="*/ 8 w 31"/>
                  <a:gd name="T27" fmla="*/ 91 h 94"/>
                  <a:gd name="T28" fmla="*/ 9 w 31"/>
                  <a:gd name="T29" fmla="*/ 90 h 94"/>
                  <a:gd name="T30" fmla="*/ 10 w 31"/>
                  <a:gd name="T31" fmla="*/ 88 h 94"/>
                  <a:gd name="T32" fmla="*/ 10 w 31"/>
                  <a:gd name="T33" fmla="*/ 86 h 94"/>
                  <a:gd name="T34" fmla="*/ 10 w 31"/>
                  <a:gd name="T35" fmla="*/ 81 h 94"/>
                  <a:gd name="T36" fmla="*/ 10 w 31"/>
                  <a:gd name="T37" fmla="*/ 58 h 94"/>
                  <a:gd name="T38" fmla="*/ 10 w 31"/>
                  <a:gd name="T39" fmla="*/ 51 h 94"/>
                  <a:gd name="T40" fmla="*/ 10 w 31"/>
                  <a:gd name="T41" fmla="*/ 48 h 94"/>
                  <a:gd name="T42" fmla="*/ 10 w 31"/>
                  <a:gd name="T43" fmla="*/ 44 h 94"/>
                  <a:gd name="T44" fmla="*/ 9 w 31"/>
                  <a:gd name="T45" fmla="*/ 43 h 94"/>
                  <a:gd name="T46" fmla="*/ 9 w 31"/>
                  <a:gd name="T47" fmla="*/ 42 h 94"/>
                  <a:gd name="T48" fmla="*/ 8 w 31"/>
                  <a:gd name="T49" fmla="*/ 40 h 94"/>
                  <a:gd name="T50" fmla="*/ 6 w 31"/>
                  <a:gd name="T51" fmla="*/ 40 h 94"/>
                  <a:gd name="T52" fmla="*/ 4 w 31"/>
                  <a:gd name="T53" fmla="*/ 40 h 94"/>
                  <a:gd name="T54" fmla="*/ 1 w 31"/>
                  <a:gd name="T55" fmla="*/ 42 h 94"/>
                  <a:gd name="T56" fmla="*/ 0 w 31"/>
                  <a:gd name="T57" fmla="*/ 39 h 94"/>
                  <a:gd name="T58" fmla="*/ 19 w 31"/>
                  <a:gd name="T59" fmla="*/ 32 h 94"/>
                  <a:gd name="T60" fmla="*/ 16 w 31"/>
                  <a:gd name="T61" fmla="*/ 0 h 94"/>
                  <a:gd name="T62" fmla="*/ 19 w 31"/>
                  <a:gd name="T63" fmla="*/ 0 h 94"/>
                  <a:gd name="T64" fmla="*/ 21 w 31"/>
                  <a:gd name="T65" fmla="*/ 2 h 94"/>
                  <a:gd name="T66" fmla="*/ 22 w 31"/>
                  <a:gd name="T67" fmla="*/ 3 h 94"/>
                  <a:gd name="T68" fmla="*/ 22 w 31"/>
                  <a:gd name="T69" fmla="*/ 6 h 94"/>
                  <a:gd name="T70" fmla="*/ 22 w 31"/>
                  <a:gd name="T71" fmla="*/ 10 h 94"/>
                  <a:gd name="T72" fmla="*/ 21 w 31"/>
                  <a:gd name="T73" fmla="*/ 11 h 94"/>
                  <a:gd name="T74" fmla="*/ 19 w 31"/>
                  <a:gd name="T75" fmla="*/ 13 h 94"/>
                  <a:gd name="T76" fmla="*/ 16 w 31"/>
                  <a:gd name="T77" fmla="*/ 13 h 94"/>
                  <a:gd name="T78" fmla="*/ 14 w 31"/>
                  <a:gd name="T79" fmla="*/ 13 h 94"/>
                  <a:gd name="T80" fmla="*/ 11 w 31"/>
                  <a:gd name="T81" fmla="*/ 11 h 94"/>
                  <a:gd name="T82" fmla="*/ 10 w 31"/>
                  <a:gd name="T83" fmla="*/ 10 h 94"/>
                  <a:gd name="T84" fmla="*/ 9 w 31"/>
                  <a:gd name="T85" fmla="*/ 6 h 94"/>
                  <a:gd name="T86" fmla="*/ 10 w 31"/>
                  <a:gd name="T87" fmla="*/ 3 h 94"/>
                  <a:gd name="T88" fmla="*/ 11 w 31"/>
                  <a:gd name="T89" fmla="*/ 2 h 94"/>
                  <a:gd name="T90" fmla="*/ 14 w 31"/>
                  <a:gd name="T91" fmla="*/ 0 h 94"/>
                  <a:gd name="T92" fmla="*/ 16 w 31"/>
                  <a:gd name="T9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" h="94">
                    <a:moveTo>
                      <a:pt x="19" y="32"/>
                    </a:moveTo>
                    <a:lnTo>
                      <a:pt x="21" y="32"/>
                    </a:lnTo>
                    <a:lnTo>
                      <a:pt x="21" y="81"/>
                    </a:lnTo>
                    <a:lnTo>
                      <a:pt x="22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5" y="91"/>
                    </a:lnTo>
                    <a:lnTo>
                      <a:pt x="27" y="92"/>
                    </a:lnTo>
                    <a:lnTo>
                      <a:pt x="31" y="92"/>
                    </a:lnTo>
                    <a:lnTo>
                      <a:pt x="31" y="94"/>
                    </a:lnTo>
                    <a:lnTo>
                      <a:pt x="1" y="94"/>
                    </a:lnTo>
                    <a:lnTo>
                      <a:pt x="1" y="92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9" y="90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0" y="58"/>
                    </a:lnTo>
                    <a:lnTo>
                      <a:pt x="10" y="51"/>
                    </a:lnTo>
                    <a:lnTo>
                      <a:pt x="10" y="48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1" y="42"/>
                    </a:lnTo>
                    <a:lnTo>
                      <a:pt x="0" y="39"/>
                    </a:lnTo>
                    <a:lnTo>
                      <a:pt x="19" y="32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4" name="Freeform 6537"/>
              <p:cNvSpPr>
                <a:spLocks/>
              </p:cNvSpPr>
              <p:nvPr/>
            </p:nvSpPr>
            <p:spPr bwMode="auto">
              <a:xfrm>
                <a:off x="16138" y="15996"/>
                <a:ext cx="65" cy="64"/>
              </a:xfrm>
              <a:custGeom>
                <a:avLst/>
                <a:gdLst>
                  <a:gd name="T0" fmla="*/ 0 w 65"/>
                  <a:gd name="T1" fmla="*/ 0 h 64"/>
                  <a:gd name="T2" fmla="*/ 28 w 65"/>
                  <a:gd name="T3" fmla="*/ 0 h 64"/>
                  <a:gd name="T4" fmla="*/ 28 w 65"/>
                  <a:gd name="T5" fmla="*/ 2 h 64"/>
                  <a:gd name="T6" fmla="*/ 26 w 65"/>
                  <a:gd name="T7" fmla="*/ 2 h 64"/>
                  <a:gd name="T8" fmla="*/ 25 w 65"/>
                  <a:gd name="T9" fmla="*/ 4 h 64"/>
                  <a:gd name="T10" fmla="*/ 22 w 65"/>
                  <a:gd name="T11" fmla="*/ 4 h 64"/>
                  <a:gd name="T12" fmla="*/ 21 w 65"/>
                  <a:gd name="T13" fmla="*/ 6 h 64"/>
                  <a:gd name="T14" fmla="*/ 21 w 65"/>
                  <a:gd name="T15" fmla="*/ 7 h 64"/>
                  <a:gd name="T16" fmla="*/ 21 w 65"/>
                  <a:gd name="T17" fmla="*/ 10 h 64"/>
                  <a:gd name="T18" fmla="*/ 22 w 65"/>
                  <a:gd name="T19" fmla="*/ 13 h 64"/>
                  <a:gd name="T20" fmla="*/ 37 w 65"/>
                  <a:gd name="T21" fmla="*/ 47 h 64"/>
                  <a:gd name="T22" fmla="*/ 50 w 65"/>
                  <a:gd name="T23" fmla="*/ 12 h 64"/>
                  <a:gd name="T24" fmla="*/ 52 w 65"/>
                  <a:gd name="T25" fmla="*/ 9 h 64"/>
                  <a:gd name="T26" fmla="*/ 53 w 65"/>
                  <a:gd name="T27" fmla="*/ 6 h 64"/>
                  <a:gd name="T28" fmla="*/ 53 w 65"/>
                  <a:gd name="T29" fmla="*/ 5 h 64"/>
                  <a:gd name="T30" fmla="*/ 52 w 65"/>
                  <a:gd name="T31" fmla="*/ 5 h 64"/>
                  <a:gd name="T32" fmla="*/ 52 w 65"/>
                  <a:gd name="T33" fmla="*/ 4 h 64"/>
                  <a:gd name="T34" fmla="*/ 50 w 65"/>
                  <a:gd name="T35" fmla="*/ 4 h 64"/>
                  <a:gd name="T36" fmla="*/ 48 w 65"/>
                  <a:gd name="T37" fmla="*/ 2 h 64"/>
                  <a:gd name="T38" fmla="*/ 45 w 65"/>
                  <a:gd name="T39" fmla="*/ 2 h 64"/>
                  <a:gd name="T40" fmla="*/ 45 w 65"/>
                  <a:gd name="T41" fmla="*/ 0 h 64"/>
                  <a:gd name="T42" fmla="*/ 65 w 65"/>
                  <a:gd name="T43" fmla="*/ 0 h 64"/>
                  <a:gd name="T44" fmla="*/ 65 w 65"/>
                  <a:gd name="T45" fmla="*/ 2 h 64"/>
                  <a:gd name="T46" fmla="*/ 63 w 65"/>
                  <a:gd name="T47" fmla="*/ 4 h 64"/>
                  <a:gd name="T48" fmla="*/ 60 w 65"/>
                  <a:gd name="T49" fmla="*/ 4 h 64"/>
                  <a:gd name="T50" fmla="*/ 58 w 65"/>
                  <a:gd name="T51" fmla="*/ 7 h 64"/>
                  <a:gd name="T52" fmla="*/ 57 w 65"/>
                  <a:gd name="T53" fmla="*/ 11 h 64"/>
                  <a:gd name="T54" fmla="*/ 34 w 65"/>
                  <a:gd name="T55" fmla="*/ 64 h 64"/>
                  <a:gd name="T56" fmla="*/ 32 w 65"/>
                  <a:gd name="T57" fmla="*/ 64 h 64"/>
                  <a:gd name="T58" fmla="*/ 10 w 65"/>
                  <a:gd name="T59" fmla="*/ 12 h 64"/>
                  <a:gd name="T60" fmla="*/ 9 w 65"/>
                  <a:gd name="T61" fmla="*/ 9 h 64"/>
                  <a:gd name="T62" fmla="*/ 7 w 65"/>
                  <a:gd name="T63" fmla="*/ 6 h 64"/>
                  <a:gd name="T64" fmla="*/ 4 w 65"/>
                  <a:gd name="T65" fmla="*/ 4 h 64"/>
                  <a:gd name="T66" fmla="*/ 2 w 65"/>
                  <a:gd name="T67" fmla="*/ 4 h 64"/>
                  <a:gd name="T68" fmla="*/ 0 w 65"/>
                  <a:gd name="T69" fmla="*/ 2 h 64"/>
                  <a:gd name="T70" fmla="*/ 0 w 65"/>
                  <a:gd name="T7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64">
                    <a:moveTo>
                      <a:pt x="0" y="0"/>
                    </a:moveTo>
                    <a:lnTo>
                      <a:pt x="28" y="0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2" y="13"/>
                    </a:lnTo>
                    <a:lnTo>
                      <a:pt x="37" y="47"/>
                    </a:lnTo>
                    <a:lnTo>
                      <a:pt x="50" y="12"/>
                    </a:lnTo>
                    <a:lnTo>
                      <a:pt x="52" y="9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65" y="0"/>
                    </a:lnTo>
                    <a:lnTo>
                      <a:pt x="65" y="2"/>
                    </a:lnTo>
                    <a:lnTo>
                      <a:pt x="63" y="4"/>
                    </a:lnTo>
                    <a:lnTo>
                      <a:pt x="60" y="4"/>
                    </a:lnTo>
                    <a:lnTo>
                      <a:pt x="58" y="7"/>
                    </a:lnTo>
                    <a:lnTo>
                      <a:pt x="57" y="1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10" y="12"/>
                    </a:lnTo>
                    <a:lnTo>
                      <a:pt x="9" y="9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5" name="Freeform 6538"/>
              <p:cNvSpPr>
                <a:spLocks noEditPoints="1"/>
              </p:cNvSpPr>
              <p:nvPr/>
            </p:nvSpPr>
            <p:spPr bwMode="auto">
              <a:xfrm>
                <a:off x="16209" y="15995"/>
                <a:ext cx="52" cy="65"/>
              </a:xfrm>
              <a:custGeom>
                <a:avLst/>
                <a:gdLst>
                  <a:gd name="T0" fmla="*/ 25 w 52"/>
                  <a:gd name="T1" fmla="*/ 5 h 65"/>
                  <a:gd name="T2" fmla="*/ 21 w 52"/>
                  <a:gd name="T3" fmla="*/ 5 h 65"/>
                  <a:gd name="T4" fmla="*/ 19 w 52"/>
                  <a:gd name="T5" fmla="*/ 6 h 65"/>
                  <a:gd name="T6" fmla="*/ 15 w 52"/>
                  <a:gd name="T7" fmla="*/ 8 h 65"/>
                  <a:gd name="T8" fmla="*/ 13 w 52"/>
                  <a:gd name="T9" fmla="*/ 12 h 65"/>
                  <a:gd name="T10" fmla="*/ 11 w 52"/>
                  <a:gd name="T11" fmla="*/ 16 h 65"/>
                  <a:gd name="T12" fmla="*/ 10 w 52"/>
                  <a:gd name="T13" fmla="*/ 21 h 65"/>
                  <a:gd name="T14" fmla="*/ 38 w 52"/>
                  <a:gd name="T15" fmla="*/ 21 h 65"/>
                  <a:gd name="T16" fmla="*/ 37 w 52"/>
                  <a:gd name="T17" fmla="*/ 16 h 65"/>
                  <a:gd name="T18" fmla="*/ 37 w 52"/>
                  <a:gd name="T19" fmla="*/ 12 h 65"/>
                  <a:gd name="T20" fmla="*/ 35 w 52"/>
                  <a:gd name="T21" fmla="*/ 10 h 65"/>
                  <a:gd name="T22" fmla="*/ 32 w 52"/>
                  <a:gd name="T23" fmla="*/ 7 h 65"/>
                  <a:gd name="T24" fmla="*/ 29 w 52"/>
                  <a:gd name="T25" fmla="*/ 5 h 65"/>
                  <a:gd name="T26" fmla="*/ 25 w 52"/>
                  <a:gd name="T27" fmla="*/ 5 h 65"/>
                  <a:gd name="T28" fmla="*/ 29 w 52"/>
                  <a:gd name="T29" fmla="*/ 0 h 65"/>
                  <a:gd name="T30" fmla="*/ 35 w 52"/>
                  <a:gd name="T31" fmla="*/ 1 h 65"/>
                  <a:gd name="T32" fmla="*/ 41 w 52"/>
                  <a:gd name="T33" fmla="*/ 2 h 65"/>
                  <a:gd name="T34" fmla="*/ 46 w 52"/>
                  <a:gd name="T35" fmla="*/ 6 h 65"/>
                  <a:gd name="T36" fmla="*/ 50 w 52"/>
                  <a:gd name="T37" fmla="*/ 12 h 65"/>
                  <a:gd name="T38" fmla="*/ 52 w 52"/>
                  <a:gd name="T39" fmla="*/ 17 h 65"/>
                  <a:gd name="T40" fmla="*/ 52 w 52"/>
                  <a:gd name="T41" fmla="*/ 24 h 65"/>
                  <a:gd name="T42" fmla="*/ 10 w 52"/>
                  <a:gd name="T43" fmla="*/ 24 h 65"/>
                  <a:gd name="T44" fmla="*/ 11 w 52"/>
                  <a:gd name="T45" fmla="*/ 37 h 65"/>
                  <a:gd name="T46" fmla="*/ 16 w 52"/>
                  <a:gd name="T47" fmla="*/ 45 h 65"/>
                  <a:gd name="T48" fmla="*/ 21 w 52"/>
                  <a:gd name="T49" fmla="*/ 50 h 65"/>
                  <a:gd name="T50" fmla="*/ 26 w 52"/>
                  <a:gd name="T51" fmla="*/ 53 h 65"/>
                  <a:gd name="T52" fmla="*/ 32 w 52"/>
                  <a:gd name="T53" fmla="*/ 54 h 65"/>
                  <a:gd name="T54" fmla="*/ 38 w 52"/>
                  <a:gd name="T55" fmla="*/ 53 h 65"/>
                  <a:gd name="T56" fmla="*/ 43 w 52"/>
                  <a:gd name="T57" fmla="*/ 50 h 65"/>
                  <a:gd name="T58" fmla="*/ 46 w 52"/>
                  <a:gd name="T59" fmla="*/ 48 h 65"/>
                  <a:gd name="T60" fmla="*/ 48 w 52"/>
                  <a:gd name="T61" fmla="*/ 44 h 65"/>
                  <a:gd name="T62" fmla="*/ 51 w 52"/>
                  <a:gd name="T63" fmla="*/ 39 h 65"/>
                  <a:gd name="T64" fmla="*/ 52 w 52"/>
                  <a:gd name="T65" fmla="*/ 40 h 65"/>
                  <a:gd name="T66" fmla="*/ 51 w 52"/>
                  <a:gd name="T67" fmla="*/ 46 h 65"/>
                  <a:gd name="T68" fmla="*/ 48 w 52"/>
                  <a:gd name="T69" fmla="*/ 51 h 65"/>
                  <a:gd name="T70" fmla="*/ 45 w 52"/>
                  <a:gd name="T71" fmla="*/ 56 h 65"/>
                  <a:gd name="T72" fmla="*/ 41 w 52"/>
                  <a:gd name="T73" fmla="*/ 60 h 65"/>
                  <a:gd name="T74" fmla="*/ 36 w 52"/>
                  <a:gd name="T75" fmla="*/ 62 h 65"/>
                  <a:gd name="T76" fmla="*/ 32 w 52"/>
                  <a:gd name="T77" fmla="*/ 64 h 65"/>
                  <a:gd name="T78" fmla="*/ 27 w 52"/>
                  <a:gd name="T79" fmla="*/ 65 h 65"/>
                  <a:gd name="T80" fmla="*/ 22 w 52"/>
                  <a:gd name="T81" fmla="*/ 64 h 65"/>
                  <a:gd name="T82" fmla="*/ 18 w 52"/>
                  <a:gd name="T83" fmla="*/ 62 h 65"/>
                  <a:gd name="T84" fmla="*/ 13 w 52"/>
                  <a:gd name="T85" fmla="*/ 60 h 65"/>
                  <a:gd name="T86" fmla="*/ 9 w 52"/>
                  <a:gd name="T87" fmla="*/ 56 h 65"/>
                  <a:gd name="T88" fmla="*/ 3 w 52"/>
                  <a:gd name="T89" fmla="*/ 45 h 65"/>
                  <a:gd name="T90" fmla="*/ 0 w 52"/>
                  <a:gd name="T91" fmla="*/ 33 h 65"/>
                  <a:gd name="T92" fmla="*/ 3 w 52"/>
                  <a:gd name="T93" fmla="*/ 19 h 65"/>
                  <a:gd name="T94" fmla="*/ 9 w 52"/>
                  <a:gd name="T95" fmla="*/ 8 h 65"/>
                  <a:gd name="T96" fmla="*/ 18 w 52"/>
                  <a:gd name="T97" fmla="*/ 2 h 65"/>
                  <a:gd name="T98" fmla="*/ 29 w 52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65">
                    <a:moveTo>
                      <a:pt x="25" y="5"/>
                    </a:moveTo>
                    <a:lnTo>
                      <a:pt x="21" y="5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12"/>
                    </a:lnTo>
                    <a:lnTo>
                      <a:pt x="11" y="16"/>
                    </a:lnTo>
                    <a:lnTo>
                      <a:pt x="10" y="21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5" y="5"/>
                    </a:lnTo>
                    <a:close/>
                    <a:moveTo>
                      <a:pt x="29" y="0"/>
                    </a:moveTo>
                    <a:lnTo>
                      <a:pt x="35" y="1"/>
                    </a:lnTo>
                    <a:lnTo>
                      <a:pt x="41" y="2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2" y="17"/>
                    </a:lnTo>
                    <a:lnTo>
                      <a:pt x="52" y="24"/>
                    </a:lnTo>
                    <a:lnTo>
                      <a:pt x="10" y="24"/>
                    </a:lnTo>
                    <a:lnTo>
                      <a:pt x="11" y="37"/>
                    </a:lnTo>
                    <a:lnTo>
                      <a:pt x="16" y="45"/>
                    </a:lnTo>
                    <a:lnTo>
                      <a:pt x="21" y="50"/>
                    </a:lnTo>
                    <a:lnTo>
                      <a:pt x="26" y="53"/>
                    </a:lnTo>
                    <a:lnTo>
                      <a:pt x="32" y="54"/>
                    </a:lnTo>
                    <a:lnTo>
                      <a:pt x="38" y="53"/>
                    </a:lnTo>
                    <a:lnTo>
                      <a:pt x="43" y="50"/>
                    </a:lnTo>
                    <a:lnTo>
                      <a:pt x="46" y="48"/>
                    </a:lnTo>
                    <a:lnTo>
                      <a:pt x="48" y="44"/>
                    </a:lnTo>
                    <a:lnTo>
                      <a:pt x="51" y="39"/>
                    </a:lnTo>
                    <a:lnTo>
                      <a:pt x="52" y="40"/>
                    </a:lnTo>
                    <a:lnTo>
                      <a:pt x="51" y="46"/>
                    </a:lnTo>
                    <a:lnTo>
                      <a:pt x="48" y="51"/>
                    </a:lnTo>
                    <a:lnTo>
                      <a:pt x="45" y="56"/>
                    </a:lnTo>
                    <a:lnTo>
                      <a:pt x="41" y="60"/>
                    </a:lnTo>
                    <a:lnTo>
                      <a:pt x="36" y="62"/>
                    </a:lnTo>
                    <a:lnTo>
                      <a:pt x="32" y="64"/>
                    </a:lnTo>
                    <a:lnTo>
                      <a:pt x="27" y="65"/>
                    </a:lnTo>
                    <a:lnTo>
                      <a:pt x="22" y="64"/>
                    </a:lnTo>
                    <a:lnTo>
                      <a:pt x="18" y="62"/>
                    </a:lnTo>
                    <a:lnTo>
                      <a:pt x="13" y="60"/>
                    </a:lnTo>
                    <a:lnTo>
                      <a:pt x="9" y="56"/>
                    </a:lnTo>
                    <a:lnTo>
                      <a:pt x="3" y="45"/>
                    </a:lnTo>
                    <a:lnTo>
                      <a:pt x="0" y="33"/>
                    </a:lnTo>
                    <a:lnTo>
                      <a:pt x="3" y="19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6" name="Freeform 6539"/>
              <p:cNvSpPr>
                <a:spLocks/>
              </p:cNvSpPr>
              <p:nvPr/>
            </p:nvSpPr>
            <p:spPr bwMode="auto">
              <a:xfrm>
                <a:off x="16266" y="15995"/>
                <a:ext cx="66" cy="62"/>
              </a:xfrm>
              <a:custGeom>
                <a:avLst/>
                <a:gdLst>
                  <a:gd name="T0" fmla="*/ 21 w 66"/>
                  <a:gd name="T1" fmla="*/ 0 h 62"/>
                  <a:gd name="T2" fmla="*/ 32 w 66"/>
                  <a:gd name="T3" fmla="*/ 3 h 62"/>
                  <a:gd name="T4" fmla="*/ 47 w 66"/>
                  <a:gd name="T5" fmla="*/ 0 h 62"/>
                  <a:gd name="T6" fmla="*/ 54 w 66"/>
                  <a:gd name="T7" fmla="*/ 6 h 62"/>
                  <a:gd name="T8" fmla="*/ 57 w 66"/>
                  <a:gd name="T9" fmla="*/ 13 h 62"/>
                  <a:gd name="T10" fmla="*/ 58 w 66"/>
                  <a:gd name="T11" fmla="*/ 23 h 62"/>
                  <a:gd name="T12" fmla="*/ 58 w 66"/>
                  <a:gd name="T13" fmla="*/ 54 h 62"/>
                  <a:gd name="T14" fmla="*/ 59 w 66"/>
                  <a:gd name="T15" fmla="*/ 58 h 62"/>
                  <a:gd name="T16" fmla="*/ 63 w 66"/>
                  <a:gd name="T17" fmla="*/ 60 h 62"/>
                  <a:gd name="T18" fmla="*/ 66 w 66"/>
                  <a:gd name="T19" fmla="*/ 62 h 62"/>
                  <a:gd name="T20" fmla="*/ 37 w 66"/>
                  <a:gd name="T21" fmla="*/ 60 h 62"/>
                  <a:gd name="T22" fmla="*/ 42 w 66"/>
                  <a:gd name="T23" fmla="*/ 60 h 62"/>
                  <a:gd name="T24" fmla="*/ 46 w 66"/>
                  <a:gd name="T25" fmla="*/ 58 h 62"/>
                  <a:gd name="T26" fmla="*/ 47 w 66"/>
                  <a:gd name="T27" fmla="*/ 53 h 62"/>
                  <a:gd name="T28" fmla="*/ 47 w 66"/>
                  <a:gd name="T29" fmla="*/ 23 h 62"/>
                  <a:gd name="T30" fmla="*/ 46 w 66"/>
                  <a:gd name="T31" fmla="*/ 14 h 62"/>
                  <a:gd name="T32" fmla="*/ 43 w 66"/>
                  <a:gd name="T33" fmla="*/ 10 h 62"/>
                  <a:gd name="T34" fmla="*/ 37 w 66"/>
                  <a:gd name="T35" fmla="*/ 7 h 62"/>
                  <a:gd name="T36" fmla="*/ 27 w 66"/>
                  <a:gd name="T37" fmla="*/ 12 h 62"/>
                  <a:gd name="T38" fmla="*/ 21 w 66"/>
                  <a:gd name="T39" fmla="*/ 49 h 62"/>
                  <a:gd name="T40" fmla="*/ 22 w 66"/>
                  <a:gd name="T41" fmla="*/ 55 h 62"/>
                  <a:gd name="T42" fmla="*/ 23 w 66"/>
                  <a:gd name="T43" fmla="*/ 58 h 62"/>
                  <a:gd name="T44" fmla="*/ 27 w 66"/>
                  <a:gd name="T45" fmla="*/ 60 h 62"/>
                  <a:gd name="T46" fmla="*/ 32 w 66"/>
                  <a:gd name="T47" fmla="*/ 62 h 62"/>
                  <a:gd name="T48" fmla="*/ 1 w 66"/>
                  <a:gd name="T49" fmla="*/ 60 h 62"/>
                  <a:gd name="T50" fmla="*/ 5 w 66"/>
                  <a:gd name="T51" fmla="*/ 60 h 62"/>
                  <a:gd name="T52" fmla="*/ 9 w 66"/>
                  <a:gd name="T53" fmla="*/ 58 h 62"/>
                  <a:gd name="T54" fmla="*/ 10 w 66"/>
                  <a:gd name="T55" fmla="*/ 53 h 62"/>
                  <a:gd name="T56" fmla="*/ 10 w 66"/>
                  <a:gd name="T57" fmla="*/ 26 h 62"/>
                  <a:gd name="T58" fmla="*/ 10 w 66"/>
                  <a:gd name="T59" fmla="*/ 16 h 62"/>
                  <a:gd name="T60" fmla="*/ 10 w 66"/>
                  <a:gd name="T61" fmla="*/ 11 h 62"/>
                  <a:gd name="T62" fmla="*/ 7 w 66"/>
                  <a:gd name="T63" fmla="*/ 8 h 62"/>
                  <a:gd name="T64" fmla="*/ 4 w 66"/>
                  <a:gd name="T65" fmla="*/ 8 h 62"/>
                  <a:gd name="T66" fmla="*/ 0 w 66"/>
                  <a:gd name="T67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2">
                    <a:moveTo>
                      <a:pt x="18" y="0"/>
                    </a:moveTo>
                    <a:lnTo>
                      <a:pt x="21" y="0"/>
                    </a:lnTo>
                    <a:lnTo>
                      <a:pt x="21" y="12"/>
                    </a:lnTo>
                    <a:lnTo>
                      <a:pt x="32" y="3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2"/>
                    </a:lnTo>
                    <a:lnTo>
                      <a:pt x="54" y="6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8" y="18"/>
                    </a:lnTo>
                    <a:lnTo>
                      <a:pt x="58" y="23"/>
                    </a:lnTo>
                    <a:lnTo>
                      <a:pt x="58" y="49"/>
                    </a:lnTo>
                    <a:lnTo>
                      <a:pt x="58" y="54"/>
                    </a:lnTo>
                    <a:lnTo>
                      <a:pt x="59" y="56"/>
                    </a:lnTo>
                    <a:lnTo>
                      <a:pt x="59" y="58"/>
                    </a:lnTo>
                    <a:lnTo>
                      <a:pt x="62" y="59"/>
                    </a:lnTo>
                    <a:lnTo>
                      <a:pt x="63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37" y="62"/>
                    </a:lnTo>
                    <a:lnTo>
                      <a:pt x="37" y="60"/>
                    </a:lnTo>
                    <a:lnTo>
                      <a:pt x="38" y="60"/>
                    </a:lnTo>
                    <a:lnTo>
                      <a:pt x="42" y="60"/>
                    </a:lnTo>
                    <a:lnTo>
                      <a:pt x="44" y="59"/>
                    </a:lnTo>
                    <a:lnTo>
                      <a:pt x="46" y="58"/>
                    </a:lnTo>
                    <a:lnTo>
                      <a:pt x="47" y="55"/>
                    </a:lnTo>
                    <a:lnTo>
                      <a:pt x="47" y="53"/>
                    </a:lnTo>
                    <a:lnTo>
                      <a:pt x="47" y="49"/>
                    </a:lnTo>
                    <a:lnTo>
                      <a:pt x="47" y="23"/>
                    </a:lnTo>
                    <a:lnTo>
                      <a:pt x="47" y="18"/>
                    </a:lnTo>
                    <a:lnTo>
                      <a:pt x="46" y="14"/>
                    </a:lnTo>
                    <a:lnTo>
                      <a:pt x="44" y="12"/>
                    </a:lnTo>
                    <a:lnTo>
                      <a:pt x="43" y="10"/>
                    </a:lnTo>
                    <a:lnTo>
                      <a:pt x="41" y="8"/>
                    </a:lnTo>
                    <a:lnTo>
                      <a:pt x="37" y="7"/>
                    </a:lnTo>
                    <a:lnTo>
                      <a:pt x="32" y="8"/>
                    </a:lnTo>
                    <a:lnTo>
                      <a:pt x="27" y="12"/>
                    </a:lnTo>
                    <a:lnTo>
                      <a:pt x="21" y="17"/>
                    </a:lnTo>
                    <a:lnTo>
                      <a:pt x="21" y="49"/>
                    </a:lnTo>
                    <a:lnTo>
                      <a:pt x="21" y="53"/>
                    </a:lnTo>
                    <a:lnTo>
                      <a:pt x="22" y="55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5" y="59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2" y="60"/>
                    </a:lnTo>
                    <a:lnTo>
                      <a:pt x="5" y="60"/>
                    </a:lnTo>
                    <a:lnTo>
                      <a:pt x="7" y="59"/>
                    </a:lnTo>
                    <a:lnTo>
                      <a:pt x="9" y="58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10" y="49"/>
                    </a:lnTo>
                    <a:lnTo>
                      <a:pt x="10" y="26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7" name="Freeform 6540"/>
              <p:cNvSpPr>
                <a:spLocks noEditPoints="1"/>
              </p:cNvSpPr>
              <p:nvPr/>
            </p:nvSpPr>
            <p:spPr bwMode="auto">
              <a:xfrm>
                <a:off x="16339" y="15995"/>
                <a:ext cx="51" cy="65"/>
              </a:xfrm>
              <a:custGeom>
                <a:avLst/>
                <a:gdLst>
                  <a:gd name="T0" fmla="*/ 24 w 51"/>
                  <a:gd name="T1" fmla="*/ 5 h 65"/>
                  <a:gd name="T2" fmla="*/ 21 w 51"/>
                  <a:gd name="T3" fmla="*/ 5 h 65"/>
                  <a:gd name="T4" fmla="*/ 17 w 51"/>
                  <a:gd name="T5" fmla="*/ 6 h 65"/>
                  <a:gd name="T6" fmla="*/ 14 w 51"/>
                  <a:gd name="T7" fmla="*/ 8 h 65"/>
                  <a:gd name="T8" fmla="*/ 12 w 51"/>
                  <a:gd name="T9" fmla="*/ 12 h 65"/>
                  <a:gd name="T10" fmla="*/ 9 w 51"/>
                  <a:gd name="T11" fmla="*/ 16 h 65"/>
                  <a:gd name="T12" fmla="*/ 9 w 51"/>
                  <a:gd name="T13" fmla="*/ 21 h 65"/>
                  <a:gd name="T14" fmla="*/ 38 w 51"/>
                  <a:gd name="T15" fmla="*/ 21 h 65"/>
                  <a:gd name="T16" fmla="*/ 37 w 51"/>
                  <a:gd name="T17" fmla="*/ 16 h 65"/>
                  <a:gd name="T18" fmla="*/ 37 w 51"/>
                  <a:gd name="T19" fmla="*/ 12 h 65"/>
                  <a:gd name="T20" fmla="*/ 34 w 51"/>
                  <a:gd name="T21" fmla="*/ 10 h 65"/>
                  <a:gd name="T22" fmla="*/ 30 w 51"/>
                  <a:gd name="T23" fmla="*/ 7 h 65"/>
                  <a:gd name="T24" fmla="*/ 28 w 51"/>
                  <a:gd name="T25" fmla="*/ 5 h 65"/>
                  <a:gd name="T26" fmla="*/ 24 w 51"/>
                  <a:gd name="T27" fmla="*/ 5 h 65"/>
                  <a:gd name="T28" fmla="*/ 28 w 51"/>
                  <a:gd name="T29" fmla="*/ 0 h 65"/>
                  <a:gd name="T30" fmla="*/ 34 w 51"/>
                  <a:gd name="T31" fmla="*/ 1 h 65"/>
                  <a:gd name="T32" fmla="*/ 40 w 51"/>
                  <a:gd name="T33" fmla="*/ 2 h 65"/>
                  <a:gd name="T34" fmla="*/ 45 w 51"/>
                  <a:gd name="T35" fmla="*/ 6 h 65"/>
                  <a:gd name="T36" fmla="*/ 49 w 51"/>
                  <a:gd name="T37" fmla="*/ 12 h 65"/>
                  <a:gd name="T38" fmla="*/ 50 w 51"/>
                  <a:gd name="T39" fmla="*/ 17 h 65"/>
                  <a:gd name="T40" fmla="*/ 51 w 51"/>
                  <a:gd name="T41" fmla="*/ 24 h 65"/>
                  <a:gd name="T42" fmla="*/ 9 w 51"/>
                  <a:gd name="T43" fmla="*/ 24 h 65"/>
                  <a:gd name="T44" fmla="*/ 11 w 51"/>
                  <a:gd name="T45" fmla="*/ 37 h 65"/>
                  <a:gd name="T46" fmla="*/ 16 w 51"/>
                  <a:gd name="T47" fmla="*/ 45 h 65"/>
                  <a:gd name="T48" fmla="*/ 21 w 51"/>
                  <a:gd name="T49" fmla="*/ 50 h 65"/>
                  <a:gd name="T50" fmla="*/ 25 w 51"/>
                  <a:gd name="T51" fmla="*/ 53 h 65"/>
                  <a:gd name="T52" fmla="*/ 32 w 51"/>
                  <a:gd name="T53" fmla="*/ 54 h 65"/>
                  <a:gd name="T54" fmla="*/ 37 w 51"/>
                  <a:gd name="T55" fmla="*/ 53 h 65"/>
                  <a:gd name="T56" fmla="*/ 41 w 51"/>
                  <a:gd name="T57" fmla="*/ 50 h 65"/>
                  <a:gd name="T58" fmla="*/ 45 w 51"/>
                  <a:gd name="T59" fmla="*/ 48 h 65"/>
                  <a:gd name="T60" fmla="*/ 48 w 51"/>
                  <a:gd name="T61" fmla="*/ 44 h 65"/>
                  <a:gd name="T62" fmla="*/ 49 w 51"/>
                  <a:gd name="T63" fmla="*/ 39 h 65"/>
                  <a:gd name="T64" fmla="*/ 51 w 51"/>
                  <a:gd name="T65" fmla="*/ 40 h 65"/>
                  <a:gd name="T66" fmla="*/ 50 w 51"/>
                  <a:gd name="T67" fmla="*/ 46 h 65"/>
                  <a:gd name="T68" fmla="*/ 48 w 51"/>
                  <a:gd name="T69" fmla="*/ 51 h 65"/>
                  <a:gd name="T70" fmla="*/ 43 w 51"/>
                  <a:gd name="T71" fmla="*/ 56 h 65"/>
                  <a:gd name="T72" fmla="*/ 40 w 51"/>
                  <a:gd name="T73" fmla="*/ 60 h 65"/>
                  <a:gd name="T74" fmla="*/ 35 w 51"/>
                  <a:gd name="T75" fmla="*/ 62 h 65"/>
                  <a:gd name="T76" fmla="*/ 32 w 51"/>
                  <a:gd name="T77" fmla="*/ 64 h 65"/>
                  <a:gd name="T78" fmla="*/ 27 w 51"/>
                  <a:gd name="T79" fmla="*/ 65 h 65"/>
                  <a:gd name="T80" fmla="*/ 21 w 51"/>
                  <a:gd name="T81" fmla="*/ 64 h 65"/>
                  <a:gd name="T82" fmla="*/ 16 w 51"/>
                  <a:gd name="T83" fmla="*/ 62 h 65"/>
                  <a:gd name="T84" fmla="*/ 12 w 51"/>
                  <a:gd name="T85" fmla="*/ 60 h 65"/>
                  <a:gd name="T86" fmla="*/ 7 w 51"/>
                  <a:gd name="T87" fmla="*/ 56 h 65"/>
                  <a:gd name="T88" fmla="*/ 2 w 51"/>
                  <a:gd name="T89" fmla="*/ 45 h 65"/>
                  <a:gd name="T90" fmla="*/ 0 w 51"/>
                  <a:gd name="T91" fmla="*/ 33 h 65"/>
                  <a:gd name="T92" fmla="*/ 2 w 51"/>
                  <a:gd name="T93" fmla="*/ 19 h 65"/>
                  <a:gd name="T94" fmla="*/ 8 w 51"/>
                  <a:gd name="T95" fmla="*/ 8 h 65"/>
                  <a:gd name="T96" fmla="*/ 17 w 51"/>
                  <a:gd name="T97" fmla="*/ 2 h 65"/>
                  <a:gd name="T98" fmla="*/ 28 w 51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5">
                    <a:moveTo>
                      <a:pt x="24" y="5"/>
                    </a:moveTo>
                    <a:lnTo>
                      <a:pt x="21" y="5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4" y="5"/>
                    </a:lnTo>
                    <a:close/>
                    <a:moveTo>
                      <a:pt x="28" y="0"/>
                    </a:moveTo>
                    <a:lnTo>
                      <a:pt x="34" y="1"/>
                    </a:lnTo>
                    <a:lnTo>
                      <a:pt x="40" y="2"/>
                    </a:lnTo>
                    <a:lnTo>
                      <a:pt x="45" y="6"/>
                    </a:lnTo>
                    <a:lnTo>
                      <a:pt x="49" y="12"/>
                    </a:lnTo>
                    <a:lnTo>
                      <a:pt x="50" y="17"/>
                    </a:lnTo>
                    <a:lnTo>
                      <a:pt x="51" y="24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16" y="45"/>
                    </a:lnTo>
                    <a:lnTo>
                      <a:pt x="21" y="50"/>
                    </a:lnTo>
                    <a:lnTo>
                      <a:pt x="25" y="53"/>
                    </a:lnTo>
                    <a:lnTo>
                      <a:pt x="32" y="54"/>
                    </a:lnTo>
                    <a:lnTo>
                      <a:pt x="37" y="53"/>
                    </a:lnTo>
                    <a:lnTo>
                      <a:pt x="41" y="50"/>
                    </a:lnTo>
                    <a:lnTo>
                      <a:pt x="45" y="48"/>
                    </a:lnTo>
                    <a:lnTo>
                      <a:pt x="48" y="44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0" y="46"/>
                    </a:lnTo>
                    <a:lnTo>
                      <a:pt x="48" y="51"/>
                    </a:lnTo>
                    <a:lnTo>
                      <a:pt x="43" y="56"/>
                    </a:lnTo>
                    <a:lnTo>
                      <a:pt x="40" y="60"/>
                    </a:lnTo>
                    <a:lnTo>
                      <a:pt x="35" y="62"/>
                    </a:lnTo>
                    <a:lnTo>
                      <a:pt x="32" y="64"/>
                    </a:lnTo>
                    <a:lnTo>
                      <a:pt x="27" y="65"/>
                    </a:lnTo>
                    <a:lnTo>
                      <a:pt x="21" y="64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19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8" name="Freeform 6541"/>
              <p:cNvSpPr>
                <a:spLocks/>
              </p:cNvSpPr>
              <p:nvPr/>
            </p:nvSpPr>
            <p:spPr bwMode="auto">
              <a:xfrm>
                <a:off x="16401" y="15995"/>
                <a:ext cx="42" cy="65"/>
              </a:xfrm>
              <a:custGeom>
                <a:avLst/>
                <a:gdLst>
                  <a:gd name="T0" fmla="*/ 23 w 42"/>
                  <a:gd name="T1" fmla="*/ 0 h 65"/>
                  <a:gd name="T2" fmla="*/ 30 w 42"/>
                  <a:gd name="T3" fmla="*/ 2 h 65"/>
                  <a:gd name="T4" fmla="*/ 34 w 42"/>
                  <a:gd name="T5" fmla="*/ 2 h 65"/>
                  <a:gd name="T6" fmla="*/ 35 w 42"/>
                  <a:gd name="T7" fmla="*/ 0 h 65"/>
                  <a:gd name="T8" fmla="*/ 37 w 42"/>
                  <a:gd name="T9" fmla="*/ 21 h 65"/>
                  <a:gd name="T10" fmla="*/ 34 w 42"/>
                  <a:gd name="T11" fmla="*/ 14 h 65"/>
                  <a:gd name="T12" fmla="*/ 29 w 42"/>
                  <a:gd name="T13" fmla="*/ 7 h 65"/>
                  <a:gd name="T14" fmla="*/ 23 w 42"/>
                  <a:gd name="T15" fmla="*/ 3 h 65"/>
                  <a:gd name="T16" fmla="*/ 14 w 42"/>
                  <a:gd name="T17" fmla="*/ 5 h 65"/>
                  <a:gd name="T18" fmla="*/ 9 w 42"/>
                  <a:gd name="T19" fmla="*/ 8 h 65"/>
                  <a:gd name="T20" fmla="*/ 9 w 42"/>
                  <a:gd name="T21" fmla="*/ 14 h 65"/>
                  <a:gd name="T22" fmla="*/ 13 w 42"/>
                  <a:gd name="T23" fmla="*/ 21 h 65"/>
                  <a:gd name="T24" fmla="*/ 29 w 42"/>
                  <a:gd name="T25" fmla="*/ 28 h 65"/>
                  <a:gd name="T26" fmla="*/ 39 w 42"/>
                  <a:gd name="T27" fmla="*/ 37 h 65"/>
                  <a:gd name="T28" fmla="*/ 42 w 42"/>
                  <a:gd name="T29" fmla="*/ 45 h 65"/>
                  <a:gd name="T30" fmla="*/ 39 w 42"/>
                  <a:gd name="T31" fmla="*/ 55 h 65"/>
                  <a:gd name="T32" fmla="*/ 31 w 42"/>
                  <a:gd name="T33" fmla="*/ 62 h 65"/>
                  <a:gd name="T34" fmla="*/ 21 w 42"/>
                  <a:gd name="T35" fmla="*/ 65 h 65"/>
                  <a:gd name="T36" fmla="*/ 9 w 42"/>
                  <a:gd name="T37" fmla="*/ 62 h 65"/>
                  <a:gd name="T38" fmla="*/ 5 w 42"/>
                  <a:gd name="T39" fmla="*/ 61 h 65"/>
                  <a:gd name="T40" fmla="*/ 3 w 42"/>
                  <a:gd name="T41" fmla="*/ 64 h 65"/>
                  <a:gd name="T42" fmla="*/ 0 w 42"/>
                  <a:gd name="T43" fmla="*/ 42 h 65"/>
                  <a:gd name="T44" fmla="*/ 4 w 42"/>
                  <a:gd name="T45" fmla="*/ 48 h 65"/>
                  <a:gd name="T46" fmla="*/ 9 w 42"/>
                  <a:gd name="T47" fmla="*/ 55 h 65"/>
                  <a:gd name="T48" fmla="*/ 18 w 42"/>
                  <a:gd name="T49" fmla="*/ 60 h 65"/>
                  <a:gd name="T50" fmla="*/ 25 w 42"/>
                  <a:gd name="T51" fmla="*/ 60 h 65"/>
                  <a:gd name="T52" fmla="*/ 31 w 42"/>
                  <a:gd name="T53" fmla="*/ 55 h 65"/>
                  <a:gd name="T54" fmla="*/ 31 w 42"/>
                  <a:gd name="T55" fmla="*/ 46 h 65"/>
                  <a:gd name="T56" fmla="*/ 26 w 42"/>
                  <a:gd name="T57" fmla="*/ 42 h 65"/>
                  <a:gd name="T58" fmla="*/ 15 w 42"/>
                  <a:gd name="T59" fmla="*/ 35 h 65"/>
                  <a:gd name="T60" fmla="*/ 5 w 42"/>
                  <a:gd name="T61" fmla="*/ 29 h 65"/>
                  <a:gd name="T62" fmla="*/ 0 w 42"/>
                  <a:gd name="T63" fmla="*/ 23 h 65"/>
                  <a:gd name="T64" fmla="*/ 0 w 42"/>
                  <a:gd name="T65" fmla="*/ 12 h 65"/>
                  <a:gd name="T66" fmla="*/ 5 w 42"/>
                  <a:gd name="T67" fmla="*/ 5 h 65"/>
                  <a:gd name="T68" fmla="*/ 14 w 42"/>
                  <a:gd name="T6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5">
                    <a:moveTo>
                      <a:pt x="19" y="0"/>
                    </a:moveTo>
                    <a:lnTo>
                      <a:pt x="23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4"/>
                    </a:lnTo>
                    <a:lnTo>
                      <a:pt x="31" y="10"/>
                    </a:lnTo>
                    <a:lnTo>
                      <a:pt x="29" y="7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3" y="21"/>
                    </a:lnTo>
                    <a:lnTo>
                      <a:pt x="19" y="23"/>
                    </a:lnTo>
                    <a:lnTo>
                      <a:pt x="29" y="28"/>
                    </a:lnTo>
                    <a:lnTo>
                      <a:pt x="34" y="32"/>
                    </a:lnTo>
                    <a:lnTo>
                      <a:pt x="39" y="37"/>
                    </a:lnTo>
                    <a:lnTo>
                      <a:pt x="41" y="40"/>
                    </a:lnTo>
                    <a:lnTo>
                      <a:pt x="42" y="45"/>
                    </a:lnTo>
                    <a:lnTo>
                      <a:pt x="41" y="51"/>
                    </a:lnTo>
                    <a:lnTo>
                      <a:pt x="39" y="55"/>
                    </a:lnTo>
                    <a:lnTo>
                      <a:pt x="35" y="59"/>
                    </a:lnTo>
                    <a:lnTo>
                      <a:pt x="31" y="62"/>
                    </a:lnTo>
                    <a:lnTo>
                      <a:pt x="26" y="64"/>
                    </a:lnTo>
                    <a:lnTo>
                      <a:pt x="21" y="65"/>
                    </a:lnTo>
                    <a:lnTo>
                      <a:pt x="15" y="64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5" y="61"/>
                    </a:lnTo>
                    <a:lnTo>
                      <a:pt x="4" y="62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4" y="48"/>
                    </a:lnTo>
                    <a:lnTo>
                      <a:pt x="7" y="51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9" y="58"/>
                    </a:lnTo>
                    <a:lnTo>
                      <a:pt x="31" y="55"/>
                    </a:lnTo>
                    <a:lnTo>
                      <a:pt x="32" y="51"/>
                    </a:lnTo>
                    <a:lnTo>
                      <a:pt x="31" y="46"/>
                    </a:lnTo>
                    <a:lnTo>
                      <a:pt x="29" y="44"/>
                    </a:lnTo>
                    <a:lnTo>
                      <a:pt x="26" y="42"/>
                    </a:lnTo>
                    <a:lnTo>
                      <a:pt x="21" y="39"/>
                    </a:lnTo>
                    <a:lnTo>
                      <a:pt x="15" y="35"/>
                    </a:lnTo>
                    <a:lnTo>
                      <a:pt x="10" y="33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09" name="Freeform 6542"/>
              <p:cNvSpPr>
                <a:spLocks/>
              </p:cNvSpPr>
              <p:nvPr/>
            </p:nvSpPr>
            <p:spPr bwMode="auto">
              <a:xfrm>
                <a:off x="16454" y="15995"/>
                <a:ext cx="42" cy="65"/>
              </a:xfrm>
              <a:custGeom>
                <a:avLst/>
                <a:gdLst>
                  <a:gd name="T0" fmla="*/ 22 w 42"/>
                  <a:gd name="T1" fmla="*/ 0 h 65"/>
                  <a:gd name="T2" fmla="*/ 30 w 42"/>
                  <a:gd name="T3" fmla="*/ 2 h 65"/>
                  <a:gd name="T4" fmla="*/ 34 w 42"/>
                  <a:gd name="T5" fmla="*/ 2 h 65"/>
                  <a:gd name="T6" fmla="*/ 35 w 42"/>
                  <a:gd name="T7" fmla="*/ 0 h 65"/>
                  <a:gd name="T8" fmla="*/ 37 w 42"/>
                  <a:gd name="T9" fmla="*/ 21 h 65"/>
                  <a:gd name="T10" fmla="*/ 34 w 42"/>
                  <a:gd name="T11" fmla="*/ 14 h 65"/>
                  <a:gd name="T12" fmla="*/ 29 w 42"/>
                  <a:gd name="T13" fmla="*/ 7 h 65"/>
                  <a:gd name="T14" fmla="*/ 22 w 42"/>
                  <a:gd name="T15" fmla="*/ 3 h 65"/>
                  <a:gd name="T16" fmla="*/ 14 w 42"/>
                  <a:gd name="T17" fmla="*/ 5 h 65"/>
                  <a:gd name="T18" fmla="*/ 9 w 42"/>
                  <a:gd name="T19" fmla="*/ 8 h 65"/>
                  <a:gd name="T20" fmla="*/ 9 w 42"/>
                  <a:gd name="T21" fmla="*/ 14 h 65"/>
                  <a:gd name="T22" fmla="*/ 14 w 42"/>
                  <a:gd name="T23" fmla="*/ 21 h 65"/>
                  <a:gd name="T24" fmla="*/ 29 w 42"/>
                  <a:gd name="T25" fmla="*/ 28 h 65"/>
                  <a:gd name="T26" fmla="*/ 38 w 42"/>
                  <a:gd name="T27" fmla="*/ 37 h 65"/>
                  <a:gd name="T28" fmla="*/ 42 w 42"/>
                  <a:gd name="T29" fmla="*/ 45 h 65"/>
                  <a:gd name="T30" fmla="*/ 38 w 42"/>
                  <a:gd name="T31" fmla="*/ 55 h 65"/>
                  <a:gd name="T32" fmla="*/ 31 w 42"/>
                  <a:gd name="T33" fmla="*/ 62 h 65"/>
                  <a:gd name="T34" fmla="*/ 21 w 42"/>
                  <a:gd name="T35" fmla="*/ 65 h 65"/>
                  <a:gd name="T36" fmla="*/ 9 w 42"/>
                  <a:gd name="T37" fmla="*/ 62 h 65"/>
                  <a:gd name="T38" fmla="*/ 5 w 42"/>
                  <a:gd name="T39" fmla="*/ 61 h 65"/>
                  <a:gd name="T40" fmla="*/ 3 w 42"/>
                  <a:gd name="T41" fmla="*/ 64 h 65"/>
                  <a:gd name="T42" fmla="*/ 0 w 42"/>
                  <a:gd name="T43" fmla="*/ 42 h 65"/>
                  <a:gd name="T44" fmla="*/ 4 w 42"/>
                  <a:gd name="T45" fmla="*/ 48 h 65"/>
                  <a:gd name="T46" fmla="*/ 10 w 42"/>
                  <a:gd name="T47" fmla="*/ 55 h 65"/>
                  <a:gd name="T48" fmla="*/ 18 w 42"/>
                  <a:gd name="T49" fmla="*/ 60 h 65"/>
                  <a:gd name="T50" fmla="*/ 26 w 42"/>
                  <a:gd name="T51" fmla="*/ 60 h 65"/>
                  <a:gd name="T52" fmla="*/ 31 w 42"/>
                  <a:gd name="T53" fmla="*/ 55 h 65"/>
                  <a:gd name="T54" fmla="*/ 31 w 42"/>
                  <a:gd name="T55" fmla="*/ 46 h 65"/>
                  <a:gd name="T56" fmla="*/ 26 w 42"/>
                  <a:gd name="T57" fmla="*/ 42 h 65"/>
                  <a:gd name="T58" fmla="*/ 16 w 42"/>
                  <a:gd name="T59" fmla="*/ 35 h 65"/>
                  <a:gd name="T60" fmla="*/ 5 w 42"/>
                  <a:gd name="T61" fmla="*/ 29 h 65"/>
                  <a:gd name="T62" fmla="*/ 0 w 42"/>
                  <a:gd name="T63" fmla="*/ 23 h 65"/>
                  <a:gd name="T64" fmla="*/ 0 w 42"/>
                  <a:gd name="T65" fmla="*/ 12 h 65"/>
                  <a:gd name="T66" fmla="*/ 5 w 42"/>
                  <a:gd name="T67" fmla="*/ 5 h 65"/>
                  <a:gd name="T68" fmla="*/ 14 w 42"/>
                  <a:gd name="T6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5">
                    <a:moveTo>
                      <a:pt x="19" y="0"/>
                    </a:moveTo>
                    <a:lnTo>
                      <a:pt x="22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4"/>
                    </a:lnTo>
                    <a:lnTo>
                      <a:pt x="31" y="10"/>
                    </a:lnTo>
                    <a:lnTo>
                      <a:pt x="29" y="7"/>
                    </a:lnTo>
                    <a:lnTo>
                      <a:pt x="26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4" y="21"/>
                    </a:lnTo>
                    <a:lnTo>
                      <a:pt x="19" y="23"/>
                    </a:lnTo>
                    <a:lnTo>
                      <a:pt x="29" y="28"/>
                    </a:lnTo>
                    <a:lnTo>
                      <a:pt x="35" y="32"/>
                    </a:lnTo>
                    <a:lnTo>
                      <a:pt x="38" y="37"/>
                    </a:lnTo>
                    <a:lnTo>
                      <a:pt x="41" y="40"/>
                    </a:lnTo>
                    <a:lnTo>
                      <a:pt x="42" y="45"/>
                    </a:lnTo>
                    <a:lnTo>
                      <a:pt x="41" y="51"/>
                    </a:lnTo>
                    <a:lnTo>
                      <a:pt x="38" y="55"/>
                    </a:lnTo>
                    <a:lnTo>
                      <a:pt x="36" y="59"/>
                    </a:lnTo>
                    <a:lnTo>
                      <a:pt x="31" y="62"/>
                    </a:lnTo>
                    <a:lnTo>
                      <a:pt x="26" y="64"/>
                    </a:lnTo>
                    <a:lnTo>
                      <a:pt x="21" y="65"/>
                    </a:lnTo>
                    <a:lnTo>
                      <a:pt x="15" y="64"/>
                    </a:lnTo>
                    <a:lnTo>
                      <a:pt x="9" y="62"/>
                    </a:lnTo>
                    <a:lnTo>
                      <a:pt x="6" y="62"/>
                    </a:lnTo>
                    <a:lnTo>
                      <a:pt x="5" y="61"/>
                    </a:lnTo>
                    <a:lnTo>
                      <a:pt x="4" y="62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4" y="48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4" y="59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6" y="60"/>
                    </a:lnTo>
                    <a:lnTo>
                      <a:pt x="29" y="58"/>
                    </a:lnTo>
                    <a:lnTo>
                      <a:pt x="31" y="55"/>
                    </a:lnTo>
                    <a:lnTo>
                      <a:pt x="32" y="51"/>
                    </a:lnTo>
                    <a:lnTo>
                      <a:pt x="31" y="46"/>
                    </a:lnTo>
                    <a:lnTo>
                      <a:pt x="29" y="44"/>
                    </a:lnTo>
                    <a:lnTo>
                      <a:pt x="26" y="42"/>
                    </a:lnTo>
                    <a:lnTo>
                      <a:pt x="21" y="39"/>
                    </a:lnTo>
                    <a:lnTo>
                      <a:pt x="16" y="35"/>
                    </a:lnTo>
                    <a:lnTo>
                      <a:pt x="10" y="33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0" name="Rectangle 6543"/>
              <p:cNvSpPr>
                <a:spLocks noChangeArrowheads="1"/>
              </p:cNvSpPr>
              <p:nvPr/>
            </p:nvSpPr>
            <p:spPr bwMode="auto">
              <a:xfrm>
                <a:off x="16506" y="16022"/>
                <a:ext cx="35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1" name="Freeform 6544"/>
              <p:cNvSpPr>
                <a:spLocks noEditPoints="1"/>
              </p:cNvSpPr>
              <p:nvPr/>
            </p:nvSpPr>
            <p:spPr bwMode="auto">
              <a:xfrm>
                <a:off x="16545" y="15963"/>
                <a:ext cx="64" cy="97"/>
              </a:xfrm>
              <a:custGeom>
                <a:avLst/>
                <a:gdLst>
                  <a:gd name="T0" fmla="*/ 36 w 64"/>
                  <a:gd name="T1" fmla="*/ 42 h 97"/>
                  <a:gd name="T2" fmla="*/ 32 w 64"/>
                  <a:gd name="T3" fmla="*/ 42 h 97"/>
                  <a:gd name="T4" fmla="*/ 29 w 64"/>
                  <a:gd name="T5" fmla="*/ 43 h 97"/>
                  <a:gd name="T6" fmla="*/ 26 w 64"/>
                  <a:gd name="T7" fmla="*/ 45 h 97"/>
                  <a:gd name="T8" fmla="*/ 23 w 64"/>
                  <a:gd name="T9" fmla="*/ 48 h 97"/>
                  <a:gd name="T10" fmla="*/ 23 w 64"/>
                  <a:gd name="T11" fmla="*/ 85 h 97"/>
                  <a:gd name="T12" fmla="*/ 26 w 64"/>
                  <a:gd name="T13" fmla="*/ 87 h 97"/>
                  <a:gd name="T14" fmla="*/ 29 w 64"/>
                  <a:gd name="T15" fmla="*/ 90 h 97"/>
                  <a:gd name="T16" fmla="*/ 32 w 64"/>
                  <a:gd name="T17" fmla="*/ 91 h 97"/>
                  <a:gd name="T18" fmla="*/ 36 w 64"/>
                  <a:gd name="T19" fmla="*/ 92 h 97"/>
                  <a:gd name="T20" fmla="*/ 41 w 64"/>
                  <a:gd name="T21" fmla="*/ 91 h 97"/>
                  <a:gd name="T22" fmla="*/ 45 w 64"/>
                  <a:gd name="T23" fmla="*/ 88 h 97"/>
                  <a:gd name="T24" fmla="*/ 48 w 64"/>
                  <a:gd name="T25" fmla="*/ 85 h 97"/>
                  <a:gd name="T26" fmla="*/ 50 w 64"/>
                  <a:gd name="T27" fmla="*/ 81 h 97"/>
                  <a:gd name="T28" fmla="*/ 52 w 64"/>
                  <a:gd name="T29" fmla="*/ 77 h 97"/>
                  <a:gd name="T30" fmla="*/ 53 w 64"/>
                  <a:gd name="T31" fmla="*/ 71 h 97"/>
                  <a:gd name="T32" fmla="*/ 53 w 64"/>
                  <a:gd name="T33" fmla="*/ 65 h 97"/>
                  <a:gd name="T34" fmla="*/ 52 w 64"/>
                  <a:gd name="T35" fmla="*/ 59 h 97"/>
                  <a:gd name="T36" fmla="*/ 51 w 64"/>
                  <a:gd name="T37" fmla="*/ 53 h 97"/>
                  <a:gd name="T38" fmla="*/ 48 w 64"/>
                  <a:gd name="T39" fmla="*/ 48 h 97"/>
                  <a:gd name="T40" fmla="*/ 45 w 64"/>
                  <a:gd name="T41" fmla="*/ 44 h 97"/>
                  <a:gd name="T42" fmla="*/ 40 w 64"/>
                  <a:gd name="T43" fmla="*/ 42 h 97"/>
                  <a:gd name="T44" fmla="*/ 36 w 64"/>
                  <a:gd name="T45" fmla="*/ 42 h 97"/>
                  <a:gd name="T46" fmla="*/ 19 w 64"/>
                  <a:gd name="T47" fmla="*/ 0 h 97"/>
                  <a:gd name="T48" fmla="*/ 23 w 64"/>
                  <a:gd name="T49" fmla="*/ 0 h 97"/>
                  <a:gd name="T50" fmla="*/ 23 w 64"/>
                  <a:gd name="T51" fmla="*/ 44 h 97"/>
                  <a:gd name="T52" fmla="*/ 26 w 64"/>
                  <a:gd name="T53" fmla="*/ 39 h 97"/>
                  <a:gd name="T54" fmla="*/ 31 w 64"/>
                  <a:gd name="T55" fmla="*/ 34 h 97"/>
                  <a:gd name="T56" fmla="*/ 36 w 64"/>
                  <a:gd name="T57" fmla="*/ 33 h 97"/>
                  <a:gd name="T58" fmla="*/ 41 w 64"/>
                  <a:gd name="T59" fmla="*/ 32 h 97"/>
                  <a:gd name="T60" fmla="*/ 47 w 64"/>
                  <a:gd name="T61" fmla="*/ 33 h 97"/>
                  <a:gd name="T62" fmla="*/ 53 w 64"/>
                  <a:gd name="T63" fmla="*/ 35 h 97"/>
                  <a:gd name="T64" fmla="*/ 58 w 64"/>
                  <a:gd name="T65" fmla="*/ 39 h 97"/>
                  <a:gd name="T66" fmla="*/ 63 w 64"/>
                  <a:gd name="T67" fmla="*/ 49 h 97"/>
                  <a:gd name="T68" fmla="*/ 64 w 64"/>
                  <a:gd name="T69" fmla="*/ 61 h 97"/>
                  <a:gd name="T70" fmla="*/ 62 w 64"/>
                  <a:gd name="T71" fmla="*/ 76 h 97"/>
                  <a:gd name="T72" fmla="*/ 53 w 64"/>
                  <a:gd name="T73" fmla="*/ 88 h 97"/>
                  <a:gd name="T74" fmla="*/ 44 w 64"/>
                  <a:gd name="T75" fmla="*/ 94 h 97"/>
                  <a:gd name="T76" fmla="*/ 34 w 64"/>
                  <a:gd name="T77" fmla="*/ 97 h 97"/>
                  <a:gd name="T78" fmla="*/ 28 w 64"/>
                  <a:gd name="T79" fmla="*/ 96 h 97"/>
                  <a:gd name="T80" fmla="*/ 23 w 64"/>
                  <a:gd name="T81" fmla="*/ 94 h 97"/>
                  <a:gd name="T82" fmla="*/ 16 w 64"/>
                  <a:gd name="T83" fmla="*/ 92 h 97"/>
                  <a:gd name="T84" fmla="*/ 12 w 64"/>
                  <a:gd name="T85" fmla="*/ 88 h 97"/>
                  <a:gd name="T86" fmla="*/ 12 w 64"/>
                  <a:gd name="T87" fmla="*/ 26 h 97"/>
                  <a:gd name="T88" fmla="*/ 12 w 64"/>
                  <a:gd name="T89" fmla="*/ 19 h 97"/>
                  <a:gd name="T90" fmla="*/ 10 w 64"/>
                  <a:gd name="T91" fmla="*/ 16 h 97"/>
                  <a:gd name="T92" fmla="*/ 10 w 64"/>
                  <a:gd name="T93" fmla="*/ 13 h 97"/>
                  <a:gd name="T94" fmla="*/ 10 w 64"/>
                  <a:gd name="T95" fmla="*/ 11 h 97"/>
                  <a:gd name="T96" fmla="*/ 9 w 64"/>
                  <a:gd name="T97" fmla="*/ 10 h 97"/>
                  <a:gd name="T98" fmla="*/ 8 w 64"/>
                  <a:gd name="T99" fmla="*/ 8 h 97"/>
                  <a:gd name="T100" fmla="*/ 7 w 64"/>
                  <a:gd name="T101" fmla="*/ 8 h 97"/>
                  <a:gd name="T102" fmla="*/ 4 w 64"/>
                  <a:gd name="T103" fmla="*/ 8 h 97"/>
                  <a:gd name="T104" fmla="*/ 2 w 64"/>
                  <a:gd name="T105" fmla="*/ 10 h 97"/>
                  <a:gd name="T106" fmla="*/ 0 w 64"/>
                  <a:gd name="T107" fmla="*/ 7 h 97"/>
                  <a:gd name="T108" fmla="*/ 19 w 64"/>
                  <a:gd name="T10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97">
                    <a:moveTo>
                      <a:pt x="36" y="42"/>
                    </a:moveTo>
                    <a:lnTo>
                      <a:pt x="32" y="42"/>
                    </a:lnTo>
                    <a:lnTo>
                      <a:pt x="29" y="43"/>
                    </a:lnTo>
                    <a:lnTo>
                      <a:pt x="26" y="45"/>
                    </a:lnTo>
                    <a:lnTo>
                      <a:pt x="23" y="48"/>
                    </a:lnTo>
                    <a:lnTo>
                      <a:pt x="23" y="85"/>
                    </a:lnTo>
                    <a:lnTo>
                      <a:pt x="26" y="87"/>
                    </a:lnTo>
                    <a:lnTo>
                      <a:pt x="29" y="90"/>
                    </a:lnTo>
                    <a:lnTo>
                      <a:pt x="32" y="91"/>
                    </a:lnTo>
                    <a:lnTo>
                      <a:pt x="36" y="92"/>
                    </a:lnTo>
                    <a:lnTo>
                      <a:pt x="41" y="91"/>
                    </a:lnTo>
                    <a:lnTo>
                      <a:pt x="45" y="88"/>
                    </a:lnTo>
                    <a:lnTo>
                      <a:pt x="48" y="85"/>
                    </a:lnTo>
                    <a:lnTo>
                      <a:pt x="50" y="81"/>
                    </a:lnTo>
                    <a:lnTo>
                      <a:pt x="52" y="77"/>
                    </a:lnTo>
                    <a:lnTo>
                      <a:pt x="53" y="71"/>
                    </a:lnTo>
                    <a:lnTo>
                      <a:pt x="53" y="65"/>
                    </a:lnTo>
                    <a:lnTo>
                      <a:pt x="52" y="59"/>
                    </a:lnTo>
                    <a:lnTo>
                      <a:pt x="51" y="53"/>
                    </a:lnTo>
                    <a:lnTo>
                      <a:pt x="48" y="48"/>
                    </a:lnTo>
                    <a:lnTo>
                      <a:pt x="45" y="44"/>
                    </a:lnTo>
                    <a:lnTo>
                      <a:pt x="40" y="42"/>
                    </a:lnTo>
                    <a:lnTo>
                      <a:pt x="36" y="42"/>
                    </a:lnTo>
                    <a:close/>
                    <a:moveTo>
                      <a:pt x="19" y="0"/>
                    </a:moveTo>
                    <a:lnTo>
                      <a:pt x="23" y="0"/>
                    </a:lnTo>
                    <a:lnTo>
                      <a:pt x="23" y="44"/>
                    </a:lnTo>
                    <a:lnTo>
                      <a:pt x="26" y="39"/>
                    </a:lnTo>
                    <a:lnTo>
                      <a:pt x="31" y="34"/>
                    </a:lnTo>
                    <a:lnTo>
                      <a:pt x="36" y="33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53" y="35"/>
                    </a:lnTo>
                    <a:lnTo>
                      <a:pt x="58" y="39"/>
                    </a:lnTo>
                    <a:lnTo>
                      <a:pt x="63" y="49"/>
                    </a:lnTo>
                    <a:lnTo>
                      <a:pt x="64" y="61"/>
                    </a:lnTo>
                    <a:lnTo>
                      <a:pt x="62" y="76"/>
                    </a:lnTo>
                    <a:lnTo>
                      <a:pt x="53" y="88"/>
                    </a:lnTo>
                    <a:lnTo>
                      <a:pt x="44" y="94"/>
                    </a:lnTo>
                    <a:lnTo>
                      <a:pt x="34" y="97"/>
                    </a:lnTo>
                    <a:lnTo>
                      <a:pt x="28" y="96"/>
                    </a:lnTo>
                    <a:lnTo>
                      <a:pt x="23" y="94"/>
                    </a:lnTo>
                    <a:lnTo>
                      <a:pt x="16" y="92"/>
                    </a:lnTo>
                    <a:lnTo>
                      <a:pt x="12" y="88"/>
                    </a:lnTo>
                    <a:lnTo>
                      <a:pt x="12" y="26"/>
                    </a:lnTo>
                    <a:lnTo>
                      <a:pt x="12" y="19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2" name="Freeform 6545"/>
              <p:cNvSpPr>
                <a:spLocks noEditPoints="1"/>
              </p:cNvSpPr>
              <p:nvPr/>
            </p:nvSpPr>
            <p:spPr bwMode="auto">
              <a:xfrm>
                <a:off x="16619" y="15995"/>
                <a:ext cx="56" cy="64"/>
              </a:xfrm>
              <a:custGeom>
                <a:avLst/>
                <a:gdLst>
                  <a:gd name="T0" fmla="*/ 29 w 56"/>
                  <a:gd name="T1" fmla="*/ 28 h 64"/>
                  <a:gd name="T2" fmla="*/ 21 w 56"/>
                  <a:gd name="T3" fmla="*/ 32 h 64"/>
                  <a:gd name="T4" fmla="*/ 14 w 56"/>
                  <a:gd name="T5" fmla="*/ 38 h 64"/>
                  <a:gd name="T6" fmla="*/ 11 w 56"/>
                  <a:gd name="T7" fmla="*/ 45 h 64"/>
                  <a:gd name="T8" fmla="*/ 14 w 56"/>
                  <a:gd name="T9" fmla="*/ 53 h 64"/>
                  <a:gd name="T10" fmla="*/ 21 w 56"/>
                  <a:gd name="T11" fmla="*/ 56 h 64"/>
                  <a:gd name="T12" fmla="*/ 29 w 56"/>
                  <a:gd name="T13" fmla="*/ 53 h 64"/>
                  <a:gd name="T14" fmla="*/ 35 w 56"/>
                  <a:gd name="T15" fmla="*/ 26 h 64"/>
                  <a:gd name="T16" fmla="*/ 30 w 56"/>
                  <a:gd name="T17" fmla="*/ 0 h 64"/>
                  <a:gd name="T18" fmla="*/ 38 w 56"/>
                  <a:gd name="T19" fmla="*/ 2 h 64"/>
                  <a:gd name="T20" fmla="*/ 45 w 56"/>
                  <a:gd name="T21" fmla="*/ 8 h 64"/>
                  <a:gd name="T22" fmla="*/ 45 w 56"/>
                  <a:gd name="T23" fmla="*/ 16 h 64"/>
                  <a:gd name="T24" fmla="*/ 46 w 56"/>
                  <a:gd name="T25" fmla="*/ 42 h 64"/>
                  <a:gd name="T26" fmla="*/ 46 w 56"/>
                  <a:gd name="T27" fmla="*/ 50 h 64"/>
                  <a:gd name="T28" fmla="*/ 46 w 56"/>
                  <a:gd name="T29" fmla="*/ 54 h 64"/>
                  <a:gd name="T30" fmla="*/ 48 w 56"/>
                  <a:gd name="T31" fmla="*/ 55 h 64"/>
                  <a:gd name="T32" fmla="*/ 52 w 56"/>
                  <a:gd name="T33" fmla="*/ 54 h 64"/>
                  <a:gd name="T34" fmla="*/ 56 w 56"/>
                  <a:gd name="T35" fmla="*/ 50 h 64"/>
                  <a:gd name="T36" fmla="*/ 51 w 56"/>
                  <a:gd name="T37" fmla="*/ 59 h 64"/>
                  <a:gd name="T38" fmla="*/ 41 w 56"/>
                  <a:gd name="T39" fmla="*/ 64 h 64"/>
                  <a:gd name="T40" fmla="*/ 36 w 56"/>
                  <a:gd name="T41" fmla="*/ 61 h 64"/>
                  <a:gd name="T42" fmla="*/ 35 w 56"/>
                  <a:gd name="T43" fmla="*/ 58 h 64"/>
                  <a:gd name="T44" fmla="*/ 30 w 56"/>
                  <a:gd name="T45" fmla="*/ 58 h 64"/>
                  <a:gd name="T46" fmla="*/ 24 w 56"/>
                  <a:gd name="T47" fmla="*/ 61 h 64"/>
                  <a:gd name="T48" fmla="*/ 19 w 56"/>
                  <a:gd name="T49" fmla="*/ 64 h 64"/>
                  <a:gd name="T50" fmla="*/ 11 w 56"/>
                  <a:gd name="T51" fmla="*/ 64 h 64"/>
                  <a:gd name="T52" fmla="*/ 4 w 56"/>
                  <a:gd name="T53" fmla="*/ 60 h 64"/>
                  <a:gd name="T54" fmla="*/ 0 w 56"/>
                  <a:gd name="T55" fmla="*/ 53 h 64"/>
                  <a:gd name="T56" fmla="*/ 0 w 56"/>
                  <a:gd name="T57" fmla="*/ 44 h 64"/>
                  <a:gd name="T58" fmla="*/ 6 w 56"/>
                  <a:gd name="T59" fmla="*/ 35 h 64"/>
                  <a:gd name="T60" fmla="*/ 21 w 56"/>
                  <a:gd name="T61" fmla="*/ 27 h 64"/>
                  <a:gd name="T62" fmla="*/ 35 w 56"/>
                  <a:gd name="T63" fmla="*/ 19 h 64"/>
                  <a:gd name="T64" fmla="*/ 34 w 56"/>
                  <a:gd name="T65" fmla="*/ 10 h 64"/>
                  <a:gd name="T66" fmla="*/ 29 w 56"/>
                  <a:gd name="T67" fmla="*/ 5 h 64"/>
                  <a:gd name="T68" fmla="*/ 22 w 56"/>
                  <a:gd name="T69" fmla="*/ 3 h 64"/>
                  <a:gd name="T70" fmla="*/ 16 w 56"/>
                  <a:gd name="T71" fmla="*/ 6 h 64"/>
                  <a:gd name="T72" fmla="*/ 14 w 56"/>
                  <a:gd name="T73" fmla="*/ 11 h 64"/>
                  <a:gd name="T74" fmla="*/ 14 w 56"/>
                  <a:gd name="T75" fmla="*/ 18 h 64"/>
                  <a:gd name="T76" fmla="*/ 10 w 56"/>
                  <a:gd name="T77" fmla="*/ 21 h 64"/>
                  <a:gd name="T78" fmla="*/ 6 w 56"/>
                  <a:gd name="T79" fmla="*/ 21 h 64"/>
                  <a:gd name="T80" fmla="*/ 3 w 56"/>
                  <a:gd name="T81" fmla="*/ 18 h 64"/>
                  <a:gd name="T82" fmla="*/ 3 w 56"/>
                  <a:gd name="T83" fmla="*/ 11 h 64"/>
                  <a:gd name="T84" fmla="*/ 9 w 56"/>
                  <a:gd name="T85" fmla="*/ 5 h 64"/>
                  <a:gd name="T86" fmla="*/ 19 w 56"/>
                  <a:gd name="T8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4">
                    <a:moveTo>
                      <a:pt x="35" y="26"/>
                    </a:moveTo>
                    <a:lnTo>
                      <a:pt x="29" y="28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16" y="35"/>
                    </a:lnTo>
                    <a:lnTo>
                      <a:pt x="14" y="38"/>
                    </a:lnTo>
                    <a:lnTo>
                      <a:pt x="11" y="42"/>
                    </a:lnTo>
                    <a:lnTo>
                      <a:pt x="11" y="45"/>
                    </a:lnTo>
                    <a:lnTo>
                      <a:pt x="13" y="49"/>
                    </a:lnTo>
                    <a:lnTo>
                      <a:pt x="14" y="53"/>
                    </a:lnTo>
                    <a:lnTo>
                      <a:pt x="18" y="55"/>
                    </a:lnTo>
                    <a:lnTo>
                      <a:pt x="21" y="56"/>
                    </a:lnTo>
                    <a:lnTo>
                      <a:pt x="25" y="55"/>
                    </a:lnTo>
                    <a:lnTo>
                      <a:pt x="29" y="53"/>
                    </a:lnTo>
                    <a:lnTo>
                      <a:pt x="35" y="49"/>
                    </a:lnTo>
                    <a:lnTo>
                      <a:pt x="35" y="26"/>
                    </a:lnTo>
                    <a:close/>
                    <a:moveTo>
                      <a:pt x="25" y="0"/>
                    </a:moveTo>
                    <a:lnTo>
                      <a:pt x="30" y="0"/>
                    </a:lnTo>
                    <a:lnTo>
                      <a:pt x="35" y="1"/>
                    </a:lnTo>
                    <a:lnTo>
                      <a:pt x="38" y="2"/>
                    </a:lnTo>
                    <a:lnTo>
                      <a:pt x="42" y="5"/>
                    </a:lnTo>
                    <a:lnTo>
                      <a:pt x="45" y="8"/>
                    </a:lnTo>
                    <a:lnTo>
                      <a:pt x="45" y="11"/>
                    </a:lnTo>
                    <a:lnTo>
                      <a:pt x="45" y="16"/>
                    </a:lnTo>
                    <a:lnTo>
                      <a:pt x="46" y="21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51" y="55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1" y="59"/>
                    </a:lnTo>
                    <a:lnTo>
                      <a:pt x="46" y="62"/>
                    </a:lnTo>
                    <a:lnTo>
                      <a:pt x="41" y="64"/>
                    </a:lnTo>
                    <a:lnTo>
                      <a:pt x="38" y="64"/>
                    </a:lnTo>
                    <a:lnTo>
                      <a:pt x="36" y="61"/>
                    </a:lnTo>
                    <a:lnTo>
                      <a:pt x="35" y="60"/>
                    </a:lnTo>
                    <a:lnTo>
                      <a:pt x="35" y="58"/>
                    </a:lnTo>
                    <a:lnTo>
                      <a:pt x="35" y="54"/>
                    </a:lnTo>
                    <a:lnTo>
                      <a:pt x="30" y="58"/>
                    </a:lnTo>
                    <a:lnTo>
                      <a:pt x="26" y="60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4"/>
                    </a:lnTo>
                    <a:lnTo>
                      <a:pt x="15" y="64"/>
                    </a:lnTo>
                    <a:lnTo>
                      <a:pt x="11" y="64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2" y="56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3" y="40"/>
                    </a:lnTo>
                    <a:lnTo>
                      <a:pt x="6" y="35"/>
                    </a:lnTo>
                    <a:lnTo>
                      <a:pt x="11" y="32"/>
                    </a:lnTo>
                    <a:lnTo>
                      <a:pt x="21" y="27"/>
                    </a:lnTo>
                    <a:lnTo>
                      <a:pt x="35" y="22"/>
                    </a:lnTo>
                    <a:lnTo>
                      <a:pt x="35" y="19"/>
                    </a:lnTo>
                    <a:lnTo>
                      <a:pt x="34" y="14"/>
                    </a:lnTo>
                    <a:lnTo>
                      <a:pt x="34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2" y="3"/>
                    </a:lnTo>
                    <a:lnTo>
                      <a:pt x="19" y="5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3" name="Freeform 6546"/>
              <p:cNvSpPr>
                <a:spLocks/>
              </p:cNvSpPr>
              <p:nvPr/>
            </p:nvSpPr>
            <p:spPr bwMode="auto">
              <a:xfrm>
                <a:off x="16682" y="15995"/>
                <a:ext cx="42" cy="65"/>
              </a:xfrm>
              <a:custGeom>
                <a:avLst/>
                <a:gdLst>
                  <a:gd name="T0" fmla="*/ 22 w 42"/>
                  <a:gd name="T1" fmla="*/ 0 h 65"/>
                  <a:gd name="T2" fmla="*/ 30 w 42"/>
                  <a:gd name="T3" fmla="*/ 2 h 65"/>
                  <a:gd name="T4" fmla="*/ 33 w 42"/>
                  <a:gd name="T5" fmla="*/ 2 h 65"/>
                  <a:gd name="T6" fmla="*/ 35 w 42"/>
                  <a:gd name="T7" fmla="*/ 0 h 65"/>
                  <a:gd name="T8" fmla="*/ 37 w 42"/>
                  <a:gd name="T9" fmla="*/ 21 h 65"/>
                  <a:gd name="T10" fmla="*/ 33 w 42"/>
                  <a:gd name="T11" fmla="*/ 14 h 65"/>
                  <a:gd name="T12" fmla="*/ 28 w 42"/>
                  <a:gd name="T13" fmla="*/ 7 h 65"/>
                  <a:gd name="T14" fmla="*/ 22 w 42"/>
                  <a:gd name="T15" fmla="*/ 3 h 65"/>
                  <a:gd name="T16" fmla="*/ 14 w 42"/>
                  <a:gd name="T17" fmla="*/ 5 h 65"/>
                  <a:gd name="T18" fmla="*/ 9 w 42"/>
                  <a:gd name="T19" fmla="*/ 8 h 65"/>
                  <a:gd name="T20" fmla="*/ 9 w 42"/>
                  <a:gd name="T21" fmla="*/ 14 h 65"/>
                  <a:gd name="T22" fmla="*/ 12 w 42"/>
                  <a:gd name="T23" fmla="*/ 21 h 65"/>
                  <a:gd name="T24" fmla="*/ 28 w 42"/>
                  <a:gd name="T25" fmla="*/ 28 h 65"/>
                  <a:gd name="T26" fmla="*/ 38 w 42"/>
                  <a:gd name="T27" fmla="*/ 37 h 65"/>
                  <a:gd name="T28" fmla="*/ 42 w 42"/>
                  <a:gd name="T29" fmla="*/ 45 h 65"/>
                  <a:gd name="T30" fmla="*/ 38 w 42"/>
                  <a:gd name="T31" fmla="*/ 55 h 65"/>
                  <a:gd name="T32" fmla="*/ 31 w 42"/>
                  <a:gd name="T33" fmla="*/ 62 h 65"/>
                  <a:gd name="T34" fmla="*/ 21 w 42"/>
                  <a:gd name="T35" fmla="*/ 65 h 65"/>
                  <a:gd name="T36" fmla="*/ 9 w 42"/>
                  <a:gd name="T37" fmla="*/ 62 h 65"/>
                  <a:gd name="T38" fmla="*/ 5 w 42"/>
                  <a:gd name="T39" fmla="*/ 61 h 65"/>
                  <a:gd name="T40" fmla="*/ 3 w 42"/>
                  <a:gd name="T41" fmla="*/ 64 h 65"/>
                  <a:gd name="T42" fmla="*/ 0 w 42"/>
                  <a:gd name="T43" fmla="*/ 42 h 65"/>
                  <a:gd name="T44" fmla="*/ 4 w 42"/>
                  <a:gd name="T45" fmla="*/ 48 h 65"/>
                  <a:gd name="T46" fmla="*/ 10 w 42"/>
                  <a:gd name="T47" fmla="*/ 55 h 65"/>
                  <a:gd name="T48" fmla="*/ 17 w 42"/>
                  <a:gd name="T49" fmla="*/ 60 h 65"/>
                  <a:gd name="T50" fmla="*/ 26 w 42"/>
                  <a:gd name="T51" fmla="*/ 60 h 65"/>
                  <a:gd name="T52" fmla="*/ 31 w 42"/>
                  <a:gd name="T53" fmla="*/ 55 h 65"/>
                  <a:gd name="T54" fmla="*/ 31 w 42"/>
                  <a:gd name="T55" fmla="*/ 46 h 65"/>
                  <a:gd name="T56" fmla="*/ 26 w 42"/>
                  <a:gd name="T57" fmla="*/ 42 h 65"/>
                  <a:gd name="T58" fmla="*/ 16 w 42"/>
                  <a:gd name="T59" fmla="*/ 35 h 65"/>
                  <a:gd name="T60" fmla="*/ 5 w 42"/>
                  <a:gd name="T61" fmla="*/ 29 h 65"/>
                  <a:gd name="T62" fmla="*/ 0 w 42"/>
                  <a:gd name="T63" fmla="*/ 23 h 65"/>
                  <a:gd name="T64" fmla="*/ 0 w 42"/>
                  <a:gd name="T65" fmla="*/ 12 h 65"/>
                  <a:gd name="T66" fmla="*/ 5 w 42"/>
                  <a:gd name="T67" fmla="*/ 5 h 65"/>
                  <a:gd name="T68" fmla="*/ 14 w 42"/>
                  <a:gd name="T6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5">
                    <a:moveTo>
                      <a:pt x="19" y="0"/>
                    </a:moveTo>
                    <a:lnTo>
                      <a:pt x="22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2" y="21"/>
                    </a:lnTo>
                    <a:lnTo>
                      <a:pt x="19" y="23"/>
                    </a:lnTo>
                    <a:lnTo>
                      <a:pt x="28" y="28"/>
                    </a:lnTo>
                    <a:lnTo>
                      <a:pt x="33" y="32"/>
                    </a:lnTo>
                    <a:lnTo>
                      <a:pt x="38" y="37"/>
                    </a:lnTo>
                    <a:lnTo>
                      <a:pt x="41" y="40"/>
                    </a:lnTo>
                    <a:lnTo>
                      <a:pt x="42" y="45"/>
                    </a:lnTo>
                    <a:lnTo>
                      <a:pt x="41" y="51"/>
                    </a:lnTo>
                    <a:lnTo>
                      <a:pt x="38" y="55"/>
                    </a:lnTo>
                    <a:lnTo>
                      <a:pt x="36" y="59"/>
                    </a:lnTo>
                    <a:lnTo>
                      <a:pt x="31" y="62"/>
                    </a:lnTo>
                    <a:lnTo>
                      <a:pt x="26" y="64"/>
                    </a:lnTo>
                    <a:lnTo>
                      <a:pt x="21" y="65"/>
                    </a:lnTo>
                    <a:lnTo>
                      <a:pt x="15" y="64"/>
                    </a:lnTo>
                    <a:lnTo>
                      <a:pt x="9" y="62"/>
                    </a:lnTo>
                    <a:lnTo>
                      <a:pt x="6" y="62"/>
                    </a:lnTo>
                    <a:lnTo>
                      <a:pt x="5" y="61"/>
                    </a:lnTo>
                    <a:lnTo>
                      <a:pt x="4" y="62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4" y="48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4" y="59"/>
                    </a:lnTo>
                    <a:lnTo>
                      <a:pt x="17" y="60"/>
                    </a:lnTo>
                    <a:lnTo>
                      <a:pt x="21" y="60"/>
                    </a:lnTo>
                    <a:lnTo>
                      <a:pt x="26" y="60"/>
                    </a:lnTo>
                    <a:lnTo>
                      <a:pt x="28" y="58"/>
                    </a:lnTo>
                    <a:lnTo>
                      <a:pt x="31" y="55"/>
                    </a:lnTo>
                    <a:lnTo>
                      <a:pt x="32" y="51"/>
                    </a:lnTo>
                    <a:lnTo>
                      <a:pt x="31" y="46"/>
                    </a:lnTo>
                    <a:lnTo>
                      <a:pt x="28" y="44"/>
                    </a:lnTo>
                    <a:lnTo>
                      <a:pt x="26" y="42"/>
                    </a:lnTo>
                    <a:lnTo>
                      <a:pt x="21" y="39"/>
                    </a:lnTo>
                    <a:lnTo>
                      <a:pt x="16" y="35"/>
                    </a:lnTo>
                    <a:lnTo>
                      <a:pt x="10" y="33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4" name="Freeform 6547"/>
              <p:cNvSpPr>
                <a:spLocks noEditPoints="1"/>
              </p:cNvSpPr>
              <p:nvPr/>
            </p:nvSpPr>
            <p:spPr bwMode="auto">
              <a:xfrm>
                <a:off x="16734" y="15995"/>
                <a:ext cx="52" cy="65"/>
              </a:xfrm>
              <a:custGeom>
                <a:avLst/>
                <a:gdLst>
                  <a:gd name="T0" fmla="*/ 24 w 52"/>
                  <a:gd name="T1" fmla="*/ 5 h 65"/>
                  <a:gd name="T2" fmla="*/ 21 w 52"/>
                  <a:gd name="T3" fmla="*/ 5 h 65"/>
                  <a:gd name="T4" fmla="*/ 17 w 52"/>
                  <a:gd name="T5" fmla="*/ 6 h 65"/>
                  <a:gd name="T6" fmla="*/ 13 w 52"/>
                  <a:gd name="T7" fmla="*/ 8 h 65"/>
                  <a:gd name="T8" fmla="*/ 11 w 52"/>
                  <a:gd name="T9" fmla="*/ 12 h 65"/>
                  <a:gd name="T10" fmla="*/ 10 w 52"/>
                  <a:gd name="T11" fmla="*/ 16 h 65"/>
                  <a:gd name="T12" fmla="*/ 8 w 52"/>
                  <a:gd name="T13" fmla="*/ 21 h 65"/>
                  <a:gd name="T14" fmla="*/ 37 w 52"/>
                  <a:gd name="T15" fmla="*/ 21 h 65"/>
                  <a:gd name="T16" fmla="*/ 37 w 52"/>
                  <a:gd name="T17" fmla="*/ 16 h 65"/>
                  <a:gd name="T18" fmla="*/ 36 w 52"/>
                  <a:gd name="T19" fmla="*/ 12 h 65"/>
                  <a:gd name="T20" fmla="*/ 33 w 52"/>
                  <a:gd name="T21" fmla="*/ 10 h 65"/>
                  <a:gd name="T22" fmla="*/ 31 w 52"/>
                  <a:gd name="T23" fmla="*/ 7 h 65"/>
                  <a:gd name="T24" fmla="*/ 27 w 52"/>
                  <a:gd name="T25" fmla="*/ 5 h 65"/>
                  <a:gd name="T26" fmla="*/ 24 w 52"/>
                  <a:gd name="T27" fmla="*/ 5 h 65"/>
                  <a:gd name="T28" fmla="*/ 28 w 52"/>
                  <a:gd name="T29" fmla="*/ 0 h 65"/>
                  <a:gd name="T30" fmla="*/ 34 w 52"/>
                  <a:gd name="T31" fmla="*/ 1 h 65"/>
                  <a:gd name="T32" fmla="*/ 39 w 52"/>
                  <a:gd name="T33" fmla="*/ 2 h 65"/>
                  <a:gd name="T34" fmla="*/ 44 w 52"/>
                  <a:gd name="T35" fmla="*/ 6 h 65"/>
                  <a:gd name="T36" fmla="*/ 48 w 52"/>
                  <a:gd name="T37" fmla="*/ 12 h 65"/>
                  <a:gd name="T38" fmla="*/ 50 w 52"/>
                  <a:gd name="T39" fmla="*/ 17 h 65"/>
                  <a:gd name="T40" fmla="*/ 52 w 52"/>
                  <a:gd name="T41" fmla="*/ 24 h 65"/>
                  <a:gd name="T42" fmla="*/ 8 w 52"/>
                  <a:gd name="T43" fmla="*/ 24 h 65"/>
                  <a:gd name="T44" fmla="*/ 11 w 52"/>
                  <a:gd name="T45" fmla="*/ 37 h 65"/>
                  <a:gd name="T46" fmla="*/ 16 w 52"/>
                  <a:gd name="T47" fmla="*/ 45 h 65"/>
                  <a:gd name="T48" fmla="*/ 20 w 52"/>
                  <a:gd name="T49" fmla="*/ 50 h 65"/>
                  <a:gd name="T50" fmla="*/ 26 w 52"/>
                  <a:gd name="T51" fmla="*/ 53 h 65"/>
                  <a:gd name="T52" fmla="*/ 31 w 52"/>
                  <a:gd name="T53" fmla="*/ 54 h 65"/>
                  <a:gd name="T54" fmla="*/ 37 w 52"/>
                  <a:gd name="T55" fmla="*/ 53 h 65"/>
                  <a:gd name="T56" fmla="*/ 42 w 52"/>
                  <a:gd name="T57" fmla="*/ 50 h 65"/>
                  <a:gd name="T58" fmla="*/ 44 w 52"/>
                  <a:gd name="T59" fmla="*/ 48 h 65"/>
                  <a:gd name="T60" fmla="*/ 47 w 52"/>
                  <a:gd name="T61" fmla="*/ 44 h 65"/>
                  <a:gd name="T62" fmla="*/ 49 w 52"/>
                  <a:gd name="T63" fmla="*/ 39 h 65"/>
                  <a:gd name="T64" fmla="*/ 52 w 52"/>
                  <a:gd name="T65" fmla="*/ 40 h 65"/>
                  <a:gd name="T66" fmla="*/ 49 w 52"/>
                  <a:gd name="T67" fmla="*/ 46 h 65"/>
                  <a:gd name="T68" fmla="*/ 47 w 52"/>
                  <a:gd name="T69" fmla="*/ 51 h 65"/>
                  <a:gd name="T70" fmla="*/ 43 w 52"/>
                  <a:gd name="T71" fmla="*/ 56 h 65"/>
                  <a:gd name="T72" fmla="*/ 39 w 52"/>
                  <a:gd name="T73" fmla="*/ 60 h 65"/>
                  <a:gd name="T74" fmla="*/ 36 w 52"/>
                  <a:gd name="T75" fmla="*/ 62 h 65"/>
                  <a:gd name="T76" fmla="*/ 31 w 52"/>
                  <a:gd name="T77" fmla="*/ 64 h 65"/>
                  <a:gd name="T78" fmla="*/ 26 w 52"/>
                  <a:gd name="T79" fmla="*/ 65 h 65"/>
                  <a:gd name="T80" fmla="*/ 21 w 52"/>
                  <a:gd name="T81" fmla="*/ 64 h 65"/>
                  <a:gd name="T82" fmla="*/ 16 w 52"/>
                  <a:gd name="T83" fmla="*/ 62 h 65"/>
                  <a:gd name="T84" fmla="*/ 11 w 52"/>
                  <a:gd name="T85" fmla="*/ 60 h 65"/>
                  <a:gd name="T86" fmla="*/ 7 w 52"/>
                  <a:gd name="T87" fmla="*/ 56 h 65"/>
                  <a:gd name="T88" fmla="*/ 1 w 52"/>
                  <a:gd name="T89" fmla="*/ 45 h 65"/>
                  <a:gd name="T90" fmla="*/ 0 w 52"/>
                  <a:gd name="T91" fmla="*/ 33 h 65"/>
                  <a:gd name="T92" fmla="*/ 1 w 52"/>
                  <a:gd name="T93" fmla="*/ 19 h 65"/>
                  <a:gd name="T94" fmla="*/ 7 w 52"/>
                  <a:gd name="T95" fmla="*/ 8 h 65"/>
                  <a:gd name="T96" fmla="*/ 17 w 52"/>
                  <a:gd name="T97" fmla="*/ 2 h 65"/>
                  <a:gd name="T98" fmla="*/ 28 w 52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65">
                    <a:moveTo>
                      <a:pt x="24" y="5"/>
                    </a:moveTo>
                    <a:lnTo>
                      <a:pt x="21" y="5"/>
                    </a:lnTo>
                    <a:lnTo>
                      <a:pt x="17" y="6"/>
                    </a:lnTo>
                    <a:lnTo>
                      <a:pt x="13" y="8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8" y="21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7" y="5"/>
                    </a:lnTo>
                    <a:lnTo>
                      <a:pt x="24" y="5"/>
                    </a:lnTo>
                    <a:close/>
                    <a:moveTo>
                      <a:pt x="28" y="0"/>
                    </a:moveTo>
                    <a:lnTo>
                      <a:pt x="34" y="1"/>
                    </a:lnTo>
                    <a:lnTo>
                      <a:pt x="39" y="2"/>
                    </a:lnTo>
                    <a:lnTo>
                      <a:pt x="44" y="6"/>
                    </a:lnTo>
                    <a:lnTo>
                      <a:pt x="48" y="12"/>
                    </a:lnTo>
                    <a:lnTo>
                      <a:pt x="50" y="17"/>
                    </a:lnTo>
                    <a:lnTo>
                      <a:pt x="52" y="24"/>
                    </a:lnTo>
                    <a:lnTo>
                      <a:pt x="8" y="24"/>
                    </a:lnTo>
                    <a:lnTo>
                      <a:pt x="11" y="37"/>
                    </a:lnTo>
                    <a:lnTo>
                      <a:pt x="16" y="45"/>
                    </a:lnTo>
                    <a:lnTo>
                      <a:pt x="20" y="50"/>
                    </a:lnTo>
                    <a:lnTo>
                      <a:pt x="26" y="53"/>
                    </a:lnTo>
                    <a:lnTo>
                      <a:pt x="31" y="54"/>
                    </a:lnTo>
                    <a:lnTo>
                      <a:pt x="37" y="53"/>
                    </a:lnTo>
                    <a:lnTo>
                      <a:pt x="42" y="50"/>
                    </a:lnTo>
                    <a:lnTo>
                      <a:pt x="44" y="48"/>
                    </a:lnTo>
                    <a:lnTo>
                      <a:pt x="47" y="44"/>
                    </a:lnTo>
                    <a:lnTo>
                      <a:pt x="49" y="39"/>
                    </a:lnTo>
                    <a:lnTo>
                      <a:pt x="52" y="40"/>
                    </a:lnTo>
                    <a:lnTo>
                      <a:pt x="49" y="46"/>
                    </a:lnTo>
                    <a:lnTo>
                      <a:pt x="47" y="51"/>
                    </a:lnTo>
                    <a:lnTo>
                      <a:pt x="43" y="56"/>
                    </a:lnTo>
                    <a:lnTo>
                      <a:pt x="39" y="60"/>
                    </a:lnTo>
                    <a:lnTo>
                      <a:pt x="36" y="62"/>
                    </a:lnTo>
                    <a:lnTo>
                      <a:pt x="31" y="64"/>
                    </a:lnTo>
                    <a:lnTo>
                      <a:pt x="26" y="65"/>
                    </a:lnTo>
                    <a:lnTo>
                      <a:pt x="21" y="64"/>
                    </a:lnTo>
                    <a:lnTo>
                      <a:pt x="16" y="62"/>
                    </a:lnTo>
                    <a:lnTo>
                      <a:pt x="11" y="60"/>
                    </a:lnTo>
                    <a:lnTo>
                      <a:pt x="7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19"/>
                    </a:lnTo>
                    <a:lnTo>
                      <a:pt x="7" y="8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5" name="Freeform 6548"/>
              <p:cNvSpPr>
                <a:spLocks noEditPoints="1"/>
              </p:cNvSpPr>
              <p:nvPr/>
            </p:nvSpPr>
            <p:spPr bwMode="auto">
              <a:xfrm>
                <a:off x="16793" y="15963"/>
                <a:ext cx="65" cy="97"/>
              </a:xfrm>
              <a:custGeom>
                <a:avLst/>
                <a:gdLst>
                  <a:gd name="T0" fmla="*/ 26 w 65"/>
                  <a:gd name="T1" fmla="*/ 37 h 97"/>
                  <a:gd name="T2" fmla="*/ 18 w 65"/>
                  <a:gd name="T3" fmla="*/ 42 h 97"/>
                  <a:gd name="T4" fmla="*/ 12 w 65"/>
                  <a:gd name="T5" fmla="*/ 61 h 97"/>
                  <a:gd name="T6" fmla="*/ 18 w 65"/>
                  <a:gd name="T7" fmla="*/ 82 h 97"/>
                  <a:gd name="T8" fmla="*/ 27 w 65"/>
                  <a:gd name="T9" fmla="*/ 88 h 97"/>
                  <a:gd name="T10" fmla="*/ 36 w 65"/>
                  <a:gd name="T11" fmla="*/ 88 h 97"/>
                  <a:gd name="T12" fmla="*/ 43 w 65"/>
                  <a:gd name="T13" fmla="*/ 83 h 97"/>
                  <a:gd name="T14" fmla="*/ 43 w 65"/>
                  <a:gd name="T15" fmla="*/ 48 h 97"/>
                  <a:gd name="T16" fmla="*/ 39 w 65"/>
                  <a:gd name="T17" fmla="*/ 40 h 97"/>
                  <a:gd name="T18" fmla="*/ 32 w 65"/>
                  <a:gd name="T19" fmla="*/ 37 h 97"/>
                  <a:gd name="T20" fmla="*/ 52 w 65"/>
                  <a:gd name="T21" fmla="*/ 0 h 97"/>
                  <a:gd name="T22" fmla="*/ 54 w 65"/>
                  <a:gd name="T23" fmla="*/ 70 h 97"/>
                  <a:gd name="T24" fmla="*/ 55 w 65"/>
                  <a:gd name="T25" fmla="*/ 81 h 97"/>
                  <a:gd name="T26" fmla="*/ 55 w 65"/>
                  <a:gd name="T27" fmla="*/ 86 h 97"/>
                  <a:gd name="T28" fmla="*/ 59 w 65"/>
                  <a:gd name="T29" fmla="*/ 87 h 97"/>
                  <a:gd name="T30" fmla="*/ 64 w 65"/>
                  <a:gd name="T31" fmla="*/ 86 h 97"/>
                  <a:gd name="T32" fmla="*/ 47 w 65"/>
                  <a:gd name="T33" fmla="*/ 97 h 97"/>
                  <a:gd name="T34" fmla="*/ 43 w 65"/>
                  <a:gd name="T35" fmla="*/ 87 h 97"/>
                  <a:gd name="T36" fmla="*/ 34 w 65"/>
                  <a:gd name="T37" fmla="*/ 94 h 97"/>
                  <a:gd name="T38" fmla="*/ 26 w 65"/>
                  <a:gd name="T39" fmla="*/ 97 h 97"/>
                  <a:gd name="T40" fmla="*/ 16 w 65"/>
                  <a:gd name="T41" fmla="*/ 94 h 97"/>
                  <a:gd name="T42" fmla="*/ 9 w 65"/>
                  <a:gd name="T43" fmla="*/ 88 h 97"/>
                  <a:gd name="T44" fmla="*/ 0 w 65"/>
                  <a:gd name="T45" fmla="*/ 66 h 97"/>
                  <a:gd name="T46" fmla="*/ 9 w 65"/>
                  <a:gd name="T47" fmla="*/ 43 h 97"/>
                  <a:gd name="T48" fmla="*/ 29 w 65"/>
                  <a:gd name="T49" fmla="*/ 32 h 97"/>
                  <a:gd name="T50" fmla="*/ 39 w 65"/>
                  <a:gd name="T51" fmla="*/ 34 h 97"/>
                  <a:gd name="T52" fmla="*/ 43 w 65"/>
                  <a:gd name="T53" fmla="*/ 26 h 97"/>
                  <a:gd name="T54" fmla="*/ 43 w 65"/>
                  <a:gd name="T55" fmla="*/ 16 h 97"/>
                  <a:gd name="T56" fmla="*/ 42 w 65"/>
                  <a:gd name="T57" fmla="*/ 11 h 97"/>
                  <a:gd name="T58" fmla="*/ 41 w 65"/>
                  <a:gd name="T59" fmla="*/ 8 h 97"/>
                  <a:gd name="T60" fmla="*/ 37 w 65"/>
                  <a:gd name="T61" fmla="*/ 8 h 97"/>
                  <a:gd name="T62" fmla="*/ 33 w 65"/>
                  <a:gd name="T63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" h="97">
                    <a:moveTo>
                      <a:pt x="29" y="35"/>
                    </a:moveTo>
                    <a:lnTo>
                      <a:pt x="26" y="37"/>
                    </a:lnTo>
                    <a:lnTo>
                      <a:pt x="22" y="38"/>
                    </a:lnTo>
                    <a:lnTo>
                      <a:pt x="18" y="42"/>
                    </a:lnTo>
                    <a:lnTo>
                      <a:pt x="15" y="49"/>
                    </a:lnTo>
                    <a:lnTo>
                      <a:pt x="12" y="61"/>
                    </a:lnTo>
                    <a:lnTo>
                      <a:pt x="15" y="74"/>
                    </a:lnTo>
                    <a:lnTo>
                      <a:pt x="18" y="82"/>
                    </a:lnTo>
                    <a:lnTo>
                      <a:pt x="22" y="86"/>
                    </a:lnTo>
                    <a:lnTo>
                      <a:pt x="27" y="88"/>
                    </a:lnTo>
                    <a:lnTo>
                      <a:pt x="32" y="90"/>
                    </a:lnTo>
                    <a:lnTo>
                      <a:pt x="36" y="88"/>
                    </a:lnTo>
                    <a:lnTo>
                      <a:pt x="39" y="86"/>
                    </a:lnTo>
                    <a:lnTo>
                      <a:pt x="43" y="83"/>
                    </a:lnTo>
                    <a:lnTo>
                      <a:pt x="43" y="51"/>
                    </a:lnTo>
                    <a:lnTo>
                      <a:pt x="43" y="48"/>
                    </a:lnTo>
                    <a:lnTo>
                      <a:pt x="41" y="43"/>
                    </a:lnTo>
                    <a:lnTo>
                      <a:pt x="39" y="40"/>
                    </a:lnTo>
                    <a:lnTo>
                      <a:pt x="36" y="38"/>
                    </a:lnTo>
                    <a:lnTo>
                      <a:pt x="32" y="37"/>
                    </a:lnTo>
                    <a:lnTo>
                      <a:pt x="29" y="35"/>
                    </a:lnTo>
                    <a:close/>
                    <a:moveTo>
                      <a:pt x="52" y="0"/>
                    </a:moveTo>
                    <a:lnTo>
                      <a:pt x="54" y="0"/>
                    </a:lnTo>
                    <a:lnTo>
                      <a:pt x="54" y="70"/>
                    </a:lnTo>
                    <a:lnTo>
                      <a:pt x="54" y="76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55" y="86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61" y="87"/>
                    </a:lnTo>
                    <a:lnTo>
                      <a:pt x="64" y="86"/>
                    </a:lnTo>
                    <a:lnTo>
                      <a:pt x="65" y="88"/>
                    </a:lnTo>
                    <a:lnTo>
                      <a:pt x="47" y="97"/>
                    </a:lnTo>
                    <a:lnTo>
                      <a:pt x="43" y="97"/>
                    </a:lnTo>
                    <a:lnTo>
                      <a:pt x="43" y="87"/>
                    </a:lnTo>
                    <a:lnTo>
                      <a:pt x="39" y="92"/>
                    </a:lnTo>
                    <a:lnTo>
                      <a:pt x="34" y="94"/>
                    </a:lnTo>
                    <a:lnTo>
                      <a:pt x="31" y="96"/>
                    </a:lnTo>
                    <a:lnTo>
                      <a:pt x="26" y="97"/>
                    </a:lnTo>
                    <a:lnTo>
                      <a:pt x="21" y="96"/>
                    </a:lnTo>
                    <a:lnTo>
                      <a:pt x="16" y="94"/>
                    </a:lnTo>
                    <a:lnTo>
                      <a:pt x="12" y="92"/>
                    </a:lnTo>
                    <a:lnTo>
                      <a:pt x="9" y="88"/>
                    </a:lnTo>
                    <a:lnTo>
                      <a:pt x="2" y="78"/>
                    </a:lnTo>
                    <a:lnTo>
                      <a:pt x="0" y="66"/>
                    </a:lnTo>
                    <a:lnTo>
                      <a:pt x="2" y="54"/>
                    </a:lnTo>
                    <a:lnTo>
                      <a:pt x="9" y="43"/>
                    </a:lnTo>
                    <a:lnTo>
                      <a:pt x="18" y="34"/>
                    </a:lnTo>
                    <a:lnTo>
                      <a:pt x="29" y="32"/>
                    </a:lnTo>
                    <a:lnTo>
                      <a:pt x="36" y="32"/>
                    </a:lnTo>
                    <a:lnTo>
                      <a:pt x="39" y="34"/>
                    </a:lnTo>
                    <a:lnTo>
                      <a:pt x="43" y="37"/>
                    </a:lnTo>
                    <a:lnTo>
                      <a:pt x="43" y="26"/>
                    </a:lnTo>
                    <a:lnTo>
                      <a:pt x="43" y="19"/>
                    </a:lnTo>
                    <a:lnTo>
                      <a:pt x="43" y="16"/>
                    </a:lnTo>
                    <a:lnTo>
                      <a:pt x="43" y="13"/>
                    </a:lnTo>
                    <a:lnTo>
                      <a:pt x="42" y="11"/>
                    </a:lnTo>
                    <a:lnTo>
                      <a:pt x="42" y="10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6" name="Freeform 6549"/>
              <p:cNvSpPr>
                <a:spLocks/>
              </p:cNvSpPr>
              <p:nvPr/>
            </p:nvSpPr>
            <p:spPr bwMode="auto">
              <a:xfrm>
                <a:off x="15769" y="16117"/>
                <a:ext cx="117" cy="89"/>
              </a:xfrm>
              <a:custGeom>
                <a:avLst/>
                <a:gdLst>
                  <a:gd name="T0" fmla="*/ 0 w 117"/>
                  <a:gd name="T1" fmla="*/ 0 h 89"/>
                  <a:gd name="T2" fmla="*/ 25 w 117"/>
                  <a:gd name="T3" fmla="*/ 0 h 89"/>
                  <a:gd name="T4" fmla="*/ 59 w 117"/>
                  <a:gd name="T5" fmla="*/ 70 h 89"/>
                  <a:gd name="T6" fmla="*/ 91 w 117"/>
                  <a:gd name="T7" fmla="*/ 0 h 89"/>
                  <a:gd name="T8" fmla="*/ 117 w 117"/>
                  <a:gd name="T9" fmla="*/ 0 h 89"/>
                  <a:gd name="T10" fmla="*/ 117 w 117"/>
                  <a:gd name="T11" fmla="*/ 2 h 89"/>
                  <a:gd name="T12" fmla="*/ 114 w 117"/>
                  <a:gd name="T13" fmla="*/ 2 h 89"/>
                  <a:gd name="T14" fmla="*/ 110 w 117"/>
                  <a:gd name="T15" fmla="*/ 2 h 89"/>
                  <a:gd name="T16" fmla="*/ 107 w 117"/>
                  <a:gd name="T17" fmla="*/ 3 h 89"/>
                  <a:gd name="T18" fmla="*/ 105 w 117"/>
                  <a:gd name="T19" fmla="*/ 4 h 89"/>
                  <a:gd name="T20" fmla="*/ 104 w 117"/>
                  <a:gd name="T21" fmla="*/ 7 h 89"/>
                  <a:gd name="T22" fmla="*/ 104 w 117"/>
                  <a:gd name="T23" fmla="*/ 11 h 89"/>
                  <a:gd name="T24" fmla="*/ 104 w 117"/>
                  <a:gd name="T25" fmla="*/ 14 h 89"/>
                  <a:gd name="T26" fmla="*/ 104 w 117"/>
                  <a:gd name="T27" fmla="*/ 73 h 89"/>
                  <a:gd name="T28" fmla="*/ 104 w 117"/>
                  <a:gd name="T29" fmla="*/ 78 h 89"/>
                  <a:gd name="T30" fmla="*/ 104 w 117"/>
                  <a:gd name="T31" fmla="*/ 82 h 89"/>
                  <a:gd name="T32" fmla="*/ 105 w 117"/>
                  <a:gd name="T33" fmla="*/ 84 h 89"/>
                  <a:gd name="T34" fmla="*/ 108 w 117"/>
                  <a:gd name="T35" fmla="*/ 86 h 89"/>
                  <a:gd name="T36" fmla="*/ 110 w 117"/>
                  <a:gd name="T37" fmla="*/ 87 h 89"/>
                  <a:gd name="T38" fmla="*/ 114 w 117"/>
                  <a:gd name="T39" fmla="*/ 87 h 89"/>
                  <a:gd name="T40" fmla="*/ 117 w 117"/>
                  <a:gd name="T41" fmla="*/ 87 h 89"/>
                  <a:gd name="T42" fmla="*/ 117 w 117"/>
                  <a:gd name="T43" fmla="*/ 89 h 89"/>
                  <a:gd name="T44" fmla="*/ 78 w 117"/>
                  <a:gd name="T45" fmla="*/ 89 h 89"/>
                  <a:gd name="T46" fmla="*/ 78 w 117"/>
                  <a:gd name="T47" fmla="*/ 87 h 89"/>
                  <a:gd name="T48" fmla="*/ 81 w 117"/>
                  <a:gd name="T49" fmla="*/ 87 h 89"/>
                  <a:gd name="T50" fmla="*/ 84 w 117"/>
                  <a:gd name="T51" fmla="*/ 87 h 89"/>
                  <a:gd name="T52" fmla="*/ 87 w 117"/>
                  <a:gd name="T53" fmla="*/ 86 h 89"/>
                  <a:gd name="T54" fmla="*/ 89 w 117"/>
                  <a:gd name="T55" fmla="*/ 83 h 89"/>
                  <a:gd name="T56" fmla="*/ 91 w 117"/>
                  <a:gd name="T57" fmla="*/ 82 h 89"/>
                  <a:gd name="T58" fmla="*/ 91 w 117"/>
                  <a:gd name="T59" fmla="*/ 78 h 89"/>
                  <a:gd name="T60" fmla="*/ 91 w 117"/>
                  <a:gd name="T61" fmla="*/ 73 h 89"/>
                  <a:gd name="T62" fmla="*/ 91 w 117"/>
                  <a:gd name="T63" fmla="*/ 13 h 89"/>
                  <a:gd name="T64" fmla="*/ 56 w 117"/>
                  <a:gd name="T65" fmla="*/ 89 h 89"/>
                  <a:gd name="T66" fmla="*/ 54 w 117"/>
                  <a:gd name="T67" fmla="*/ 89 h 89"/>
                  <a:gd name="T68" fmla="*/ 19 w 117"/>
                  <a:gd name="T69" fmla="*/ 13 h 89"/>
                  <a:gd name="T70" fmla="*/ 19 w 117"/>
                  <a:gd name="T71" fmla="*/ 73 h 89"/>
                  <a:gd name="T72" fmla="*/ 19 w 117"/>
                  <a:gd name="T73" fmla="*/ 78 h 89"/>
                  <a:gd name="T74" fmla="*/ 19 w 117"/>
                  <a:gd name="T75" fmla="*/ 82 h 89"/>
                  <a:gd name="T76" fmla="*/ 20 w 117"/>
                  <a:gd name="T77" fmla="*/ 84 h 89"/>
                  <a:gd name="T78" fmla="*/ 23 w 117"/>
                  <a:gd name="T79" fmla="*/ 86 h 89"/>
                  <a:gd name="T80" fmla="*/ 25 w 117"/>
                  <a:gd name="T81" fmla="*/ 87 h 89"/>
                  <a:gd name="T82" fmla="*/ 28 w 117"/>
                  <a:gd name="T83" fmla="*/ 87 h 89"/>
                  <a:gd name="T84" fmla="*/ 32 w 117"/>
                  <a:gd name="T85" fmla="*/ 87 h 89"/>
                  <a:gd name="T86" fmla="*/ 32 w 117"/>
                  <a:gd name="T87" fmla="*/ 89 h 89"/>
                  <a:gd name="T88" fmla="*/ 0 w 117"/>
                  <a:gd name="T89" fmla="*/ 89 h 89"/>
                  <a:gd name="T90" fmla="*/ 0 w 117"/>
                  <a:gd name="T91" fmla="*/ 87 h 89"/>
                  <a:gd name="T92" fmla="*/ 3 w 117"/>
                  <a:gd name="T93" fmla="*/ 87 h 89"/>
                  <a:gd name="T94" fmla="*/ 7 w 117"/>
                  <a:gd name="T95" fmla="*/ 87 h 89"/>
                  <a:gd name="T96" fmla="*/ 9 w 117"/>
                  <a:gd name="T97" fmla="*/ 86 h 89"/>
                  <a:gd name="T98" fmla="*/ 12 w 117"/>
                  <a:gd name="T99" fmla="*/ 83 h 89"/>
                  <a:gd name="T100" fmla="*/ 12 w 117"/>
                  <a:gd name="T101" fmla="*/ 82 h 89"/>
                  <a:gd name="T102" fmla="*/ 13 w 117"/>
                  <a:gd name="T103" fmla="*/ 78 h 89"/>
                  <a:gd name="T104" fmla="*/ 13 w 117"/>
                  <a:gd name="T105" fmla="*/ 73 h 89"/>
                  <a:gd name="T106" fmla="*/ 13 w 117"/>
                  <a:gd name="T107" fmla="*/ 14 h 89"/>
                  <a:gd name="T108" fmla="*/ 13 w 117"/>
                  <a:gd name="T109" fmla="*/ 11 h 89"/>
                  <a:gd name="T110" fmla="*/ 12 w 117"/>
                  <a:gd name="T111" fmla="*/ 8 h 89"/>
                  <a:gd name="T112" fmla="*/ 12 w 117"/>
                  <a:gd name="T113" fmla="*/ 6 h 89"/>
                  <a:gd name="T114" fmla="*/ 11 w 117"/>
                  <a:gd name="T115" fmla="*/ 4 h 89"/>
                  <a:gd name="T116" fmla="*/ 8 w 117"/>
                  <a:gd name="T117" fmla="*/ 3 h 89"/>
                  <a:gd name="T118" fmla="*/ 4 w 117"/>
                  <a:gd name="T119" fmla="*/ 2 h 89"/>
                  <a:gd name="T120" fmla="*/ 0 w 117"/>
                  <a:gd name="T121" fmla="*/ 2 h 89"/>
                  <a:gd name="T122" fmla="*/ 0 w 117"/>
                  <a:gd name="T1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9">
                    <a:moveTo>
                      <a:pt x="0" y="0"/>
                    </a:moveTo>
                    <a:lnTo>
                      <a:pt x="25" y="0"/>
                    </a:lnTo>
                    <a:lnTo>
                      <a:pt x="59" y="70"/>
                    </a:lnTo>
                    <a:lnTo>
                      <a:pt x="91" y="0"/>
                    </a:lnTo>
                    <a:lnTo>
                      <a:pt x="117" y="0"/>
                    </a:lnTo>
                    <a:lnTo>
                      <a:pt x="117" y="2"/>
                    </a:lnTo>
                    <a:lnTo>
                      <a:pt x="114" y="2"/>
                    </a:lnTo>
                    <a:lnTo>
                      <a:pt x="110" y="2"/>
                    </a:lnTo>
                    <a:lnTo>
                      <a:pt x="107" y="3"/>
                    </a:lnTo>
                    <a:lnTo>
                      <a:pt x="105" y="4"/>
                    </a:lnTo>
                    <a:lnTo>
                      <a:pt x="104" y="7"/>
                    </a:lnTo>
                    <a:lnTo>
                      <a:pt x="104" y="11"/>
                    </a:lnTo>
                    <a:lnTo>
                      <a:pt x="104" y="14"/>
                    </a:lnTo>
                    <a:lnTo>
                      <a:pt x="104" y="73"/>
                    </a:lnTo>
                    <a:lnTo>
                      <a:pt x="104" y="78"/>
                    </a:lnTo>
                    <a:lnTo>
                      <a:pt x="104" y="82"/>
                    </a:lnTo>
                    <a:lnTo>
                      <a:pt x="105" y="84"/>
                    </a:lnTo>
                    <a:lnTo>
                      <a:pt x="108" y="86"/>
                    </a:lnTo>
                    <a:lnTo>
                      <a:pt x="110" y="87"/>
                    </a:lnTo>
                    <a:lnTo>
                      <a:pt x="114" y="87"/>
                    </a:lnTo>
                    <a:lnTo>
                      <a:pt x="117" y="87"/>
                    </a:lnTo>
                    <a:lnTo>
                      <a:pt x="117" y="89"/>
                    </a:lnTo>
                    <a:lnTo>
                      <a:pt x="78" y="89"/>
                    </a:lnTo>
                    <a:lnTo>
                      <a:pt x="78" y="87"/>
                    </a:lnTo>
                    <a:lnTo>
                      <a:pt x="81" y="87"/>
                    </a:lnTo>
                    <a:lnTo>
                      <a:pt x="84" y="87"/>
                    </a:lnTo>
                    <a:lnTo>
                      <a:pt x="87" y="86"/>
                    </a:lnTo>
                    <a:lnTo>
                      <a:pt x="89" y="83"/>
                    </a:lnTo>
                    <a:lnTo>
                      <a:pt x="91" y="82"/>
                    </a:lnTo>
                    <a:lnTo>
                      <a:pt x="91" y="78"/>
                    </a:lnTo>
                    <a:lnTo>
                      <a:pt x="91" y="73"/>
                    </a:lnTo>
                    <a:lnTo>
                      <a:pt x="91" y="13"/>
                    </a:lnTo>
                    <a:lnTo>
                      <a:pt x="56" y="89"/>
                    </a:lnTo>
                    <a:lnTo>
                      <a:pt x="54" y="89"/>
                    </a:lnTo>
                    <a:lnTo>
                      <a:pt x="19" y="13"/>
                    </a:lnTo>
                    <a:lnTo>
                      <a:pt x="19" y="73"/>
                    </a:lnTo>
                    <a:lnTo>
                      <a:pt x="19" y="78"/>
                    </a:lnTo>
                    <a:lnTo>
                      <a:pt x="19" y="82"/>
                    </a:lnTo>
                    <a:lnTo>
                      <a:pt x="20" y="84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8" y="87"/>
                    </a:lnTo>
                    <a:lnTo>
                      <a:pt x="32" y="87"/>
                    </a:lnTo>
                    <a:lnTo>
                      <a:pt x="32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3" y="87"/>
                    </a:lnTo>
                    <a:lnTo>
                      <a:pt x="7" y="87"/>
                    </a:lnTo>
                    <a:lnTo>
                      <a:pt x="9" y="86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3" y="78"/>
                    </a:lnTo>
                    <a:lnTo>
                      <a:pt x="13" y="73"/>
                    </a:lnTo>
                    <a:lnTo>
                      <a:pt x="13" y="14"/>
                    </a:lnTo>
                    <a:lnTo>
                      <a:pt x="13" y="11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7" name="Freeform 6550"/>
              <p:cNvSpPr>
                <a:spLocks noEditPoints="1"/>
              </p:cNvSpPr>
              <p:nvPr/>
            </p:nvSpPr>
            <p:spPr bwMode="auto">
              <a:xfrm>
                <a:off x="15893" y="16112"/>
                <a:ext cx="31" cy="94"/>
              </a:xfrm>
              <a:custGeom>
                <a:avLst/>
                <a:gdLst>
                  <a:gd name="T0" fmla="*/ 18 w 31"/>
                  <a:gd name="T1" fmla="*/ 32 h 94"/>
                  <a:gd name="T2" fmla="*/ 21 w 31"/>
                  <a:gd name="T3" fmla="*/ 32 h 94"/>
                  <a:gd name="T4" fmla="*/ 21 w 31"/>
                  <a:gd name="T5" fmla="*/ 81 h 94"/>
                  <a:gd name="T6" fmla="*/ 21 w 31"/>
                  <a:gd name="T7" fmla="*/ 86 h 94"/>
                  <a:gd name="T8" fmla="*/ 22 w 31"/>
                  <a:gd name="T9" fmla="*/ 88 h 94"/>
                  <a:gd name="T10" fmla="*/ 22 w 31"/>
                  <a:gd name="T11" fmla="*/ 91 h 94"/>
                  <a:gd name="T12" fmla="*/ 25 w 31"/>
                  <a:gd name="T13" fmla="*/ 91 h 94"/>
                  <a:gd name="T14" fmla="*/ 27 w 31"/>
                  <a:gd name="T15" fmla="*/ 92 h 94"/>
                  <a:gd name="T16" fmla="*/ 31 w 31"/>
                  <a:gd name="T17" fmla="*/ 92 h 94"/>
                  <a:gd name="T18" fmla="*/ 31 w 31"/>
                  <a:gd name="T19" fmla="*/ 94 h 94"/>
                  <a:gd name="T20" fmla="*/ 0 w 31"/>
                  <a:gd name="T21" fmla="*/ 94 h 94"/>
                  <a:gd name="T22" fmla="*/ 0 w 31"/>
                  <a:gd name="T23" fmla="*/ 92 h 94"/>
                  <a:gd name="T24" fmla="*/ 4 w 31"/>
                  <a:gd name="T25" fmla="*/ 92 h 94"/>
                  <a:gd name="T26" fmla="*/ 6 w 31"/>
                  <a:gd name="T27" fmla="*/ 92 h 94"/>
                  <a:gd name="T28" fmla="*/ 7 w 31"/>
                  <a:gd name="T29" fmla="*/ 91 h 94"/>
                  <a:gd name="T30" fmla="*/ 9 w 31"/>
                  <a:gd name="T31" fmla="*/ 88 h 94"/>
                  <a:gd name="T32" fmla="*/ 10 w 31"/>
                  <a:gd name="T33" fmla="*/ 86 h 94"/>
                  <a:gd name="T34" fmla="*/ 10 w 31"/>
                  <a:gd name="T35" fmla="*/ 81 h 94"/>
                  <a:gd name="T36" fmla="*/ 10 w 31"/>
                  <a:gd name="T37" fmla="*/ 57 h 94"/>
                  <a:gd name="T38" fmla="*/ 10 w 31"/>
                  <a:gd name="T39" fmla="*/ 51 h 94"/>
                  <a:gd name="T40" fmla="*/ 10 w 31"/>
                  <a:gd name="T41" fmla="*/ 48 h 94"/>
                  <a:gd name="T42" fmla="*/ 10 w 31"/>
                  <a:gd name="T43" fmla="*/ 44 h 94"/>
                  <a:gd name="T44" fmla="*/ 9 w 31"/>
                  <a:gd name="T45" fmla="*/ 43 h 94"/>
                  <a:gd name="T46" fmla="*/ 7 w 31"/>
                  <a:gd name="T47" fmla="*/ 41 h 94"/>
                  <a:gd name="T48" fmla="*/ 6 w 31"/>
                  <a:gd name="T49" fmla="*/ 41 h 94"/>
                  <a:gd name="T50" fmla="*/ 5 w 31"/>
                  <a:gd name="T51" fmla="*/ 40 h 94"/>
                  <a:gd name="T52" fmla="*/ 2 w 31"/>
                  <a:gd name="T53" fmla="*/ 41 h 94"/>
                  <a:gd name="T54" fmla="*/ 0 w 31"/>
                  <a:gd name="T55" fmla="*/ 41 h 94"/>
                  <a:gd name="T56" fmla="*/ 0 w 31"/>
                  <a:gd name="T57" fmla="*/ 39 h 94"/>
                  <a:gd name="T58" fmla="*/ 18 w 31"/>
                  <a:gd name="T59" fmla="*/ 32 h 94"/>
                  <a:gd name="T60" fmla="*/ 16 w 31"/>
                  <a:gd name="T61" fmla="*/ 0 h 94"/>
                  <a:gd name="T62" fmla="*/ 18 w 31"/>
                  <a:gd name="T63" fmla="*/ 0 h 94"/>
                  <a:gd name="T64" fmla="*/ 20 w 31"/>
                  <a:gd name="T65" fmla="*/ 2 h 94"/>
                  <a:gd name="T66" fmla="*/ 22 w 31"/>
                  <a:gd name="T67" fmla="*/ 3 h 94"/>
                  <a:gd name="T68" fmla="*/ 22 w 31"/>
                  <a:gd name="T69" fmla="*/ 6 h 94"/>
                  <a:gd name="T70" fmla="*/ 22 w 31"/>
                  <a:gd name="T71" fmla="*/ 9 h 94"/>
                  <a:gd name="T72" fmla="*/ 20 w 31"/>
                  <a:gd name="T73" fmla="*/ 11 h 94"/>
                  <a:gd name="T74" fmla="*/ 18 w 31"/>
                  <a:gd name="T75" fmla="*/ 13 h 94"/>
                  <a:gd name="T76" fmla="*/ 16 w 31"/>
                  <a:gd name="T77" fmla="*/ 13 h 94"/>
                  <a:gd name="T78" fmla="*/ 12 w 31"/>
                  <a:gd name="T79" fmla="*/ 13 h 94"/>
                  <a:gd name="T80" fmla="*/ 11 w 31"/>
                  <a:gd name="T81" fmla="*/ 11 h 94"/>
                  <a:gd name="T82" fmla="*/ 9 w 31"/>
                  <a:gd name="T83" fmla="*/ 9 h 94"/>
                  <a:gd name="T84" fmla="*/ 9 w 31"/>
                  <a:gd name="T85" fmla="*/ 6 h 94"/>
                  <a:gd name="T86" fmla="*/ 9 w 31"/>
                  <a:gd name="T87" fmla="*/ 3 h 94"/>
                  <a:gd name="T88" fmla="*/ 11 w 31"/>
                  <a:gd name="T89" fmla="*/ 2 h 94"/>
                  <a:gd name="T90" fmla="*/ 12 w 31"/>
                  <a:gd name="T91" fmla="*/ 0 h 94"/>
                  <a:gd name="T92" fmla="*/ 16 w 31"/>
                  <a:gd name="T9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" h="94">
                    <a:moveTo>
                      <a:pt x="18" y="32"/>
                    </a:moveTo>
                    <a:lnTo>
                      <a:pt x="21" y="32"/>
                    </a:lnTo>
                    <a:lnTo>
                      <a:pt x="21" y="81"/>
                    </a:lnTo>
                    <a:lnTo>
                      <a:pt x="21" y="86"/>
                    </a:lnTo>
                    <a:lnTo>
                      <a:pt x="22" y="88"/>
                    </a:lnTo>
                    <a:lnTo>
                      <a:pt x="22" y="91"/>
                    </a:lnTo>
                    <a:lnTo>
                      <a:pt x="25" y="91"/>
                    </a:lnTo>
                    <a:lnTo>
                      <a:pt x="27" y="92"/>
                    </a:lnTo>
                    <a:lnTo>
                      <a:pt x="31" y="92"/>
                    </a:lnTo>
                    <a:lnTo>
                      <a:pt x="31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4" y="92"/>
                    </a:lnTo>
                    <a:lnTo>
                      <a:pt x="6" y="92"/>
                    </a:lnTo>
                    <a:lnTo>
                      <a:pt x="7" y="91"/>
                    </a:lnTo>
                    <a:lnTo>
                      <a:pt x="9" y="88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0" y="57"/>
                    </a:lnTo>
                    <a:lnTo>
                      <a:pt x="10" y="51"/>
                    </a:lnTo>
                    <a:lnTo>
                      <a:pt x="10" y="48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8" y="32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0" y="11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8" name="Freeform 6551"/>
              <p:cNvSpPr>
                <a:spLocks/>
              </p:cNvSpPr>
              <p:nvPr/>
            </p:nvSpPr>
            <p:spPr bwMode="auto">
              <a:xfrm>
                <a:off x="15931" y="16144"/>
                <a:ext cx="52" cy="65"/>
              </a:xfrm>
              <a:custGeom>
                <a:avLst/>
                <a:gdLst>
                  <a:gd name="T0" fmla="*/ 30 w 52"/>
                  <a:gd name="T1" fmla="*/ 0 h 65"/>
                  <a:gd name="T2" fmla="*/ 35 w 52"/>
                  <a:gd name="T3" fmla="*/ 0 h 65"/>
                  <a:gd name="T4" fmla="*/ 39 w 52"/>
                  <a:gd name="T5" fmla="*/ 2 h 65"/>
                  <a:gd name="T6" fmla="*/ 44 w 52"/>
                  <a:gd name="T7" fmla="*/ 5 h 65"/>
                  <a:gd name="T8" fmla="*/ 47 w 52"/>
                  <a:gd name="T9" fmla="*/ 8 h 65"/>
                  <a:gd name="T10" fmla="*/ 49 w 52"/>
                  <a:gd name="T11" fmla="*/ 11 h 65"/>
                  <a:gd name="T12" fmla="*/ 49 w 52"/>
                  <a:gd name="T13" fmla="*/ 14 h 65"/>
                  <a:gd name="T14" fmla="*/ 49 w 52"/>
                  <a:gd name="T15" fmla="*/ 17 h 65"/>
                  <a:gd name="T16" fmla="*/ 48 w 52"/>
                  <a:gd name="T17" fmla="*/ 18 h 65"/>
                  <a:gd name="T18" fmla="*/ 47 w 52"/>
                  <a:gd name="T19" fmla="*/ 19 h 65"/>
                  <a:gd name="T20" fmla="*/ 43 w 52"/>
                  <a:gd name="T21" fmla="*/ 21 h 65"/>
                  <a:gd name="T22" fmla="*/ 41 w 52"/>
                  <a:gd name="T23" fmla="*/ 19 h 65"/>
                  <a:gd name="T24" fmla="*/ 38 w 52"/>
                  <a:gd name="T25" fmla="*/ 17 h 65"/>
                  <a:gd name="T26" fmla="*/ 37 w 52"/>
                  <a:gd name="T27" fmla="*/ 16 h 65"/>
                  <a:gd name="T28" fmla="*/ 36 w 52"/>
                  <a:gd name="T29" fmla="*/ 12 h 65"/>
                  <a:gd name="T30" fmla="*/ 36 w 52"/>
                  <a:gd name="T31" fmla="*/ 8 h 65"/>
                  <a:gd name="T32" fmla="*/ 33 w 52"/>
                  <a:gd name="T33" fmla="*/ 6 h 65"/>
                  <a:gd name="T34" fmla="*/ 31 w 52"/>
                  <a:gd name="T35" fmla="*/ 5 h 65"/>
                  <a:gd name="T36" fmla="*/ 27 w 52"/>
                  <a:gd name="T37" fmla="*/ 5 h 65"/>
                  <a:gd name="T38" fmla="*/ 23 w 52"/>
                  <a:gd name="T39" fmla="*/ 5 h 65"/>
                  <a:gd name="T40" fmla="*/ 20 w 52"/>
                  <a:gd name="T41" fmla="*/ 6 h 65"/>
                  <a:gd name="T42" fmla="*/ 16 w 52"/>
                  <a:gd name="T43" fmla="*/ 9 h 65"/>
                  <a:gd name="T44" fmla="*/ 14 w 52"/>
                  <a:gd name="T45" fmla="*/ 14 h 65"/>
                  <a:gd name="T46" fmla="*/ 11 w 52"/>
                  <a:gd name="T47" fmla="*/ 19 h 65"/>
                  <a:gd name="T48" fmla="*/ 11 w 52"/>
                  <a:gd name="T49" fmla="*/ 27 h 65"/>
                  <a:gd name="T50" fmla="*/ 11 w 52"/>
                  <a:gd name="T51" fmla="*/ 33 h 65"/>
                  <a:gd name="T52" fmla="*/ 14 w 52"/>
                  <a:gd name="T53" fmla="*/ 40 h 65"/>
                  <a:gd name="T54" fmla="*/ 16 w 52"/>
                  <a:gd name="T55" fmla="*/ 45 h 65"/>
                  <a:gd name="T56" fmla="*/ 20 w 52"/>
                  <a:gd name="T57" fmla="*/ 49 h 65"/>
                  <a:gd name="T58" fmla="*/ 22 w 52"/>
                  <a:gd name="T59" fmla="*/ 52 h 65"/>
                  <a:gd name="T60" fmla="*/ 26 w 52"/>
                  <a:gd name="T61" fmla="*/ 54 h 65"/>
                  <a:gd name="T62" fmla="*/ 31 w 52"/>
                  <a:gd name="T63" fmla="*/ 54 h 65"/>
                  <a:gd name="T64" fmla="*/ 35 w 52"/>
                  <a:gd name="T65" fmla="*/ 54 h 65"/>
                  <a:gd name="T66" fmla="*/ 39 w 52"/>
                  <a:gd name="T67" fmla="*/ 52 h 65"/>
                  <a:gd name="T68" fmla="*/ 43 w 52"/>
                  <a:gd name="T69" fmla="*/ 50 h 65"/>
                  <a:gd name="T70" fmla="*/ 46 w 52"/>
                  <a:gd name="T71" fmla="*/ 48 h 65"/>
                  <a:gd name="T72" fmla="*/ 47 w 52"/>
                  <a:gd name="T73" fmla="*/ 44 h 65"/>
                  <a:gd name="T74" fmla="*/ 49 w 52"/>
                  <a:gd name="T75" fmla="*/ 39 h 65"/>
                  <a:gd name="T76" fmla="*/ 52 w 52"/>
                  <a:gd name="T77" fmla="*/ 39 h 65"/>
                  <a:gd name="T78" fmla="*/ 49 w 52"/>
                  <a:gd name="T79" fmla="*/ 46 h 65"/>
                  <a:gd name="T80" fmla="*/ 46 w 52"/>
                  <a:gd name="T81" fmla="*/ 52 h 65"/>
                  <a:gd name="T82" fmla="*/ 42 w 52"/>
                  <a:gd name="T83" fmla="*/ 57 h 65"/>
                  <a:gd name="T84" fmla="*/ 37 w 52"/>
                  <a:gd name="T85" fmla="*/ 61 h 65"/>
                  <a:gd name="T86" fmla="*/ 32 w 52"/>
                  <a:gd name="T87" fmla="*/ 64 h 65"/>
                  <a:gd name="T88" fmla="*/ 26 w 52"/>
                  <a:gd name="T89" fmla="*/ 65 h 65"/>
                  <a:gd name="T90" fmla="*/ 21 w 52"/>
                  <a:gd name="T91" fmla="*/ 64 h 65"/>
                  <a:gd name="T92" fmla="*/ 16 w 52"/>
                  <a:gd name="T93" fmla="*/ 62 h 65"/>
                  <a:gd name="T94" fmla="*/ 12 w 52"/>
                  <a:gd name="T95" fmla="*/ 60 h 65"/>
                  <a:gd name="T96" fmla="*/ 7 w 52"/>
                  <a:gd name="T97" fmla="*/ 56 h 65"/>
                  <a:gd name="T98" fmla="*/ 3 w 52"/>
                  <a:gd name="T99" fmla="*/ 45 h 65"/>
                  <a:gd name="T100" fmla="*/ 0 w 52"/>
                  <a:gd name="T101" fmla="*/ 32 h 65"/>
                  <a:gd name="T102" fmla="*/ 3 w 52"/>
                  <a:gd name="T103" fmla="*/ 19 h 65"/>
                  <a:gd name="T104" fmla="*/ 9 w 52"/>
                  <a:gd name="T105" fmla="*/ 8 h 65"/>
                  <a:gd name="T106" fmla="*/ 19 w 52"/>
                  <a:gd name="T107" fmla="*/ 2 h 65"/>
                  <a:gd name="T108" fmla="*/ 30 w 52"/>
                  <a:gd name="T10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" h="65">
                    <a:moveTo>
                      <a:pt x="30" y="0"/>
                    </a:moveTo>
                    <a:lnTo>
                      <a:pt x="35" y="0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49" y="14"/>
                    </a:lnTo>
                    <a:lnTo>
                      <a:pt x="49" y="17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3" y="21"/>
                    </a:lnTo>
                    <a:lnTo>
                      <a:pt x="41" y="19"/>
                    </a:lnTo>
                    <a:lnTo>
                      <a:pt x="38" y="17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1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4" y="14"/>
                    </a:lnTo>
                    <a:lnTo>
                      <a:pt x="11" y="19"/>
                    </a:lnTo>
                    <a:lnTo>
                      <a:pt x="11" y="27"/>
                    </a:lnTo>
                    <a:lnTo>
                      <a:pt x="11" y="33"/>
                    </a:lnTo>
                    <a:lnTo>
                      <a:pt x="14" y="40"/>
                    </a:lnTo>
                    <a:lnTo>
                      <a:pt x="16" y="45"/>
                    </a:lnTo>
                    <a:lnTo>
                      <a:pt x="20" y="49"/>
                    </a:lnTo>
                    <a:lnTo>
                      <a:pt x="22" y="52"/>
                    </a:lnTo>
                    <a:lnTo>
                      <a:pt x="26" y="54"/>
                    </a:lnTo>
                    <a:lnTo>
                      <a:pt x="31" y="54"/>
                    </a:lnTo>
                    <a:lnTo>
                      <a:pt x="35" y="54"/>
                    </a:lnTo>
                    <a:lnTo>
                      <a:pt x="39" y="52"/>
                    </a:lnTo>
                    <a:lnTo>
                      <a:pt x="43" y="50"/>
                    </a:lnTo>
                    <a:lnTo>
                      <a:pt x="46" y="48"/>
                    </a:lnTo>
                    <a:lnTo>
                      <a:pt x="47" y="44"/>
                    </a:lnTo>
                    <a:lnTo>
                      <a:pt x="49" y="39"/>
                    </a:lnTo>
                    <a:lnTo>
                      <a:pt x="52" y="39"/>
                    </a:lnTo>
                    <a:lnTo>
                      <a:pt x="49" y="46"/>
                    </a:lnTo>
                    <a:lnTo>
                      <a:pt x="46" y="52"/>
                    </a:lnTo>
                    <a:lnTo>
                      <a:pt x="42" y="57"/>
                    </a:lnTo>
                    <a:lnTo>
                      <a:pt x="37" y="61"/>
                    </a:lnTo>
                    <a:lnTo>
                      <a:pt x="32" y="64"/>
                    </a:lnTo>
                    <a:lnTo>
                      <a:pt x="26" y="65"/>
                    </a:lnTo>
                    <a:lnTo>
                      <a:pt x="21" y="64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7" y="56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9" y="8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19" name="Freeform 6552"/>
              <p:cNvSpPr>
                <a:spLocks/>
              </p:cNvSpPr>
              <p:nvPr/>
            </p:nvSpPr>
            <p:spPr bwMode="auto">
              <a:xfrm>
                <a:off x="15988" y="16144"/>
                <a:ext cx="45" cy="62"/>
              </a:xfrm>
              <a:custGeom>
                <a:avLst/>
                <a:gdLst>
                  <a:gd name="T0" fmla="*/ 18 w 45"/>
                  <a:gd name="T1" fmla="*/ 0 h 62"/>
                  <a:gd name="T2" fmla="*/ 22 w 45"/>
                  <a:gd name="T3" fmla="*/ 0 h 62"/>
                  <a:gd name="T4" fmla="*/ 22 w 45"/>
                  <a:gd name="T5" fmla="*/ 13 h 62"/>
                  <a:gd name="T6" fmla="*/ 26 w 45"/>
                  <a:gd name="T7" fmla="*/ 7 h 62"/>
                  <a:gd name="T8" fmla="*/ 29 w 45"/>
                  <a:gd name="T9" fmla="*/ 3 h 62"/>
                  <a:gd name="T10" fmla="*/ 33 w 45"/>
                  <a:gd name="T11" fmla="*/ 1 h 62"/>
                  <a:gd name="T12" fmla="*/ 37 w 45"/>
                  <a:gd name="T13" fmla="*/ 0 h 62"/>
                  <a:gd name="T14" fmla="*/ 40 w 45"/>
                  <a:gd name="T15" fmla="*/ 0 h 62"/>
                  <a:gd name="T16" fmla="*/ 43 w 45"/>
                  <a:gd name="T17" fmla="*/ 2 h 62"/>
                  <a:gd name="T18" fmla="*/ 45 w 45"/>
                  <a:gd name="T19" fmla="*/ 5 h 62"/>
                  <a:gd name="T20" fmla="*/ 45 w 45"/>
                  <a:gd name="T21" fmla="*/ 7 h 62"/>
                  <a:gd name="T22" fmla="*/ 45 w 45"/>
                  <a:gd name="T23" fmla="*/ 9 h 62"/>
                  <a:gd name="T24" fmla="*/ 44 w 45"/>
                  <a:gd name="T25" fmla="*/ 12 h 62"/>
                  <a:gd name="T26" fmla="*/ 42 w 45"/>
                  <a:gd name="T27" fmla="*/ 13 h 62"/>
                  <a:gd name="T28" fmla="*/ 39 w 45"/>
                  <a:gd name="T29" fmla="*/ 13 h 62"/>
                  <a:gd name="T30" fmla="*/ 37 w 45"/>
                  <a:gd name="T31" fmla="*/ 13 h 62"/>
                  <a:gd name="T32" fmla="*/ 34 w 45"/>
                  <a:gd name="T33" fmla="*/ 11 h 62"/>
                  <a:gd name="T34" fmla="*/ 32 w 45"/>
                  <a:gd name="T35" fmla="*/ 9 h 62"/>
                  <a:gd name="T36" fmla="*/ 30 w 45"/>
                  <a:gd name="T37" fmla="*/ 8 h 62"/>
                  <a:gd name="T38" fmla="*/ 29 w 45"/>
                  <a:gd name="T39" fmla="*/ 9 h 62"/>
                  <a:gd name="T40" fmla="*/ 28 w 45"/>
                  <a:gd name="T41" fmla="*/ 9 h 62"/>
                  <a:gd name="T42" fmla="*/ 24 w 45"/>
                  <a:gd name="T43" fmla="*/ 13 h 62"/>
                  <a:gd name="T44" fmla="*/ 22 w 45"/>
                  <a:gd name="T45" fmla="*/ 19 h 62"/>
                  <a:gd name="T46" fmla="*/ 22 w 45"/>
                  <a:gd name="T47" fmla="*/ 49 h 62"/>
                  <a:gd name="T48" fmla="*/ 22 w 45"/>
                  <a:gd name="T49" fmla="*/ 52 h 62"/>
                  <a:gd name="T50" fmla="*/ 23 w 45"/>
                  <a:gd name="T51" fmla="*/ 56 h 62"/>
                  <a:gd name="T52" fmla="*/ 24 w 45"/>
                  <a:gd name="T53" fmla="*/ 57 h 62"/>
                  <a:gd name="T54" fmla="*/ 26 w 45"/>
                  <a:gd name="T55" fmla="*/ 59 h 62"/>
                  <a:gd name="T56" fmla="*/ 28 w 45"/>
                  <a:gd name="T57" fmla="*/ 60 h 62"/>
                  <a:gd name="T58" fmla="*/ 32 w 45"/>
                  <a:gd name="T59" fmla="*/ 60 h 62"/>
                  <a:gd name="T60" fmla="*/ 32 w 45"/>
                  <a:gd name="T61" fmla="*/ 62 h 62"/>
                  <a:gd name="T62" fmla="*/ 1 w 45"/>
                  <a:gd name="T63" fmla="*/ 62 h 62"/>
                  <a:gd name="T64" fmla="*/ 1 w 45"/>
                  <a:gd name="T65" fmla="*/ 60 h 62"/>
                  <a:gd name="T66" fmla="*/ 5 w 45"/>
                  <a:gd name="T67" fmla="*/ 60 h 62"/>
                  <a:gd name="T68" fmla="*/ 7 w 45"/>
                  <a:gd name="T69" fmla="*/ 59 h 62"/>
                  <a:gd name="T70" fmla="*/ 10 w 45"/>
                  <a:gd name="T71" fmla="*/ 57 h 62"/>
                  <a:gd name="T72" fmla="*/ 10 w 45"/>
                  <a:gd name="T73" fmla="*/ 55 h 62"/>
                  <a:gd name="T74" fmla="*/ 10 w 45"/>
                  <a:gd name="T75" fmla="*/ 52 h 62"/>
                  <a:gd name="T76" fmla="*/ 11 w 45"/>
                  <a:gd name="T77" fmla="*/ 49 h 62"/>
                  <a:gd name="T78" fmla="*/ 11 w 45"/>
                  <a:gd name="T79" fmla="*/ 25 h 62"/>
                  <a:gd name="T80" fmla="*/ 11 w 45"/>
                  <a:gd name="T81" fmla="*/ 19 h 62"/>
                  <a:gd name="T82" fmla="*/ 10 w 45"/>
                  <a:gd name="T83" fmla="*/ 14 h 62"/>
                  <a:gd name="T84" fmla="*/ 10 w 45"/>
                  <a:gd name="T85" fmla="*/ 12 h 62"/>
                  <a:gd name="T86" fmla="*/ 10 w 45"/>
                  <a:gd name="T87" fmla="*/ 11 h 62"/>
                  <a:gd name="T88" fmla="*/ 8 w 45"/>
                  <a:gd name="T89" fmla="*/ 9 h 62"/>
                  <a:gd name="T90" fmla="*/ 7 w 45"/>
                  <a:gd name="T91" fmla="*/ 9 h 62"/>
                  <a:gd name="T92" fmla="*/ 6 w 45"/>
                  <a:gd name="T93" fmla="*/ 8 h 62"/>
                  <a:gd name="T94" fmla="*/ 3 w 45"/>
                  <a:gd name="T95" fmla="*/ 9 h 62"/>
                  <a:gd name="T96" fmla="*/ 1 w 45"/>
                  <a:gd name="T97" fmla="*/ 9 h 62"/>
                  <a:gd name="T98" fmla="*/ 0 w 45"/>
                  <a:gd name="T99" fmla="*/ 7 h 62"/>
                  <a:gd name="T100" fmla="*/ 18 w 45"/>
                  <a:gd name="T10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62">
                    <a:moveTo>
                      <a:pt x="18" y="0"/>
                    </a:moveTo>
                    <a:lnTo>
                      <a:pt x="22" y="0"/>
                    </a:lnTo>
                    <a:lnTo>
                      <a:pt x="22" y="13"/>
                    </a:lnTo>
                    <a:lnTo>
                      <a:pt x="26" y="7"/>
                    </a:lnTo>
                    <a:lnTo>
                      <a:pt x="29" y="3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39" y="13"/>
                    </a:lnTo>
                    <a:lnTo>
                      <a:pt x="37" y="13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30" y="8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22" y="49"/>
                    </a:lnTo>
                    <a:lnTo>
                      <a:pt x="22" y="52"/>
                    </a:lnTo>
                    <a:lnTo>
                      <a:pt x="23" y="56"/>
                    </a:lnTo>
                    <a:lnTo>
                      <a:pt x="24" y="57"/>
                    </a:lnTo>
                    <a:lnTo>
                      <a:pt x="26" y="59"/>
                    </a:lnTo>
                    <a:lnTo>
                      <a:pt x="28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5" y="60"/>
                    </a:lnTo>
                    <a:lnTo>
                      <a:pt x="7" y="59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52"/>
                    </a:lnTo>
                    <a:lnTo>
                      <a:pt x="11" y="49"/>
                    </a:lnTo>
                    <a:lnTo>
                      <a:pt x="11" y="25"/>
                    </a:lnTo>
                    <a:lnTo>
                      <a:pt x="11" y="19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0" name="Freeform 6553"/>
              <p:cNvSpPr>
                <a:spLocks noEditPoints="1"/>
              </p:cNvSpPr>
              <p:nvPr/>
            </p:nvSpPr>
            <p:spPr bwMode="auto">
              <a:xfrm>
                <a:off x="16037" y="16144"/>
                <a:ext cx="59" cy="65"/>
              </a:xfrm>
              <a:custGeom>
                <a:avLst/>
                <a:gdLst>
                  <a:gd name="T0" fmla="*/ 28 w 59"/>
                  <a:gd name="T1" fmla="*/ 5 h 65"/>
                  <a:gd name="T2" fmla="*/ 25 w 59"/>
                  <a:gd name="T3" fmla="*/ 5 h 65"/>
                  <a:gd name="T4" fmla="*/ 21 w 59"/>
                  <a:gd name="T5" fmla="*/ 6 h 65"/>
                  <a:gd name="T6" fmla="*/ 17 w 59"/>
                  <a:gd name="T7" fmla="*/ 9 h 65"/>
                  <a:gd name="T8" fmla="*/ 15 w 59"/>
                  <a:gd name="T9" fmla="*/ 13 h 65"/>
                  <a:gd name="T10" fmla="*/ 13 w 59"/>
                  <a:gd name="T11" fmla="*/ 17 h 65"/>
                  <a:gd name="T12" fmla="*/ 13 w 59"/>
                  <a:gd name="T13" fmla="*/ 22 h 65"/>
                  <a:gd name="T14" fmla="*/ 12 w 59"/>
                  <a:gd name="T15" fmla="*/ 27 h 65"/>
                  <a:gd name="T16" fmla="*/ 13 w 59"/>
                  <a:gd name="T17" fmla="*/ 39 h 65"/>
                  <a:gd name="T18" fmla="*/ 18 w 59"/>
                  <a:gd name="T19" fmla="*/ 50 h 65"/>
                  <a:gd name="T20" fmla="*/ 21 w 59"/>
                  <a:gd name="T21" fmla="*/ 54 h 65"/>
                  <a:gd name="T22" fmla="*/ 25 w 59"/>
                  <a:gd name="T23" fmla="*/ 57 h 65"/>
                  <a:gd name="T24" fmla="*/ 28 w 59"/>
                  <a:gd name="T25" fmla="*/ 59 h 65"/>
                  <a:gd name="T26" fmla="*/ 32 w 59"/>
                  <a:gd name="T27" fmla="*/ 60 h 65"/>
                  <a:gd name="T28" fmla="*/ 36 w 59"/>
                  <a:gd name="T29" fmla="*/ 59 h 65"/>
                  <a:gd name="T30" fmla="*/ 39 w 59"/>
                  <a:gd name="T31" fmla="*/ 57 h 65"/>
                  <a:gd name="T32" fmla="*/ 43 w 59"/>
                  <a:gd name="T33" fmla="*/ 54 h 65"/>
                  <a:gd name="T34" fmla="*/ 44 w 59"/>
                  <a:gd name="T35" fmla="*/ 51 h 65"/>
                  <a:gd name="T36" fmla="*/ 46 w 59"/>
                  <a:gd name="T37" fmla="*/ 48 h 65"/>
                  <a:gd name="T38" fmla="*/ 47 w 59"/>
                  <a:gd name="T39" fmla="*/ 41 h 65"/>
                  <a:gd name="T40" fmla="*/ 47 w 59"/>
                  <a:gd name="T41" fmla="*/ 36 h 65"/>
                  <a:gd name="T42" fmla="*/ 46 w 59"/>
                  <a:gd name="T43" fmla="*/ 22 h 65"/>
                  <a:gd name="T44" fmla="*/ 41 w 59"/>
                  <a:gd name="T45" fmla="*/ 11 h 65"/>
                  <a:gd name="T46" fmla="*/ 37 w 59"/>
                  <a:gd name="T47" fmla="*/ 7 h 65"/>
                  <a:gd name="T48" fmla="*/ 32 w 59"/>
                  <a:gd name="T49" fmla="*/ 5 h 65"/>
                  <a:gd name="T50" fmla="*/ 28 w 59"/>
                  <a:gd name="T51" fmla="*/ 5 h 65"/>
                  <a:gd name="T52" fmla="*/ 29 w 59"/>
                  <a:gd name="T53" fmla="*/ 0 h 65"/>
                  <a:gd name="T54" fmla="*/ 43 w 59"/>
                  <a:gd name="T55" fmla="*/ 2 h 65"/>
                  <a:gd name="T56" fmla="*/ 52 w 59"/>
                  <a:gd name="T57" fmla="*/ 11 h 65"/>
                  <a:gd name="T58" fmla="*/ 58 w 59"/>
                  <a:gd name="T59" fmla="*/ 19 h 65"/>
                  <a:gd name="T60" fmla="*/ 59 w 59"/>
                  <a:gd name="T61" fmla="*/ 30 h 65"/>
                  <a:gd name="T62" fmla="*/ 58 w 59"/>
                  <a:gd name="T63" fmla="*/ 39 h 65"/>
                  <a:gd name="T64" fmla="*/ 55 w 59"/>
                  <a:gd name="T65" fmla="*/ 48 h 65"/>
                  <a:gd name="T66" fmla="*/ 53 w 59"/>
                  <a:gd name="T67" fmla="*/ 52 h 65"/>
                  <a:gd name="T68" fmla="*/ 49 w 59"/>
                  <a:gd name="T69" fmla="*/ 57 h 65"/>
                  <a:gd name="T70" fmla="*/ 44 w 59"/>
                  <a:gd name="T71" fmla="*/ 60 h 65"/>
                  <a:gd name="T72" fmla="*/ 39 w 59"/>
                  <a:gd name="T73" fmla="*/ 62 h 65"/>
                  <a:gd name="T74" fmla="*/ 34 w 59"/>
                  <a:gd name="T75" fmla="*/ 64 h 65"/>
                  <a:gd name="T76" fmla="*/ 29 w 59"/>
                  <a:gd name="T77" fmla="*/ 65 h 65"/>
                  <a:gd name="T78" fmla="*/ 17 w 59"/>
                  <a:gd name="T79" fmla="*/ 61 h 65"/>
                  <a:gd name="T80" fmla="*/ 7 w 59"/>
                  <a:gd name="T81" fmla="*/ 54 h 65"/>
                  <a:gd name="T82" fmla="*/ 2 w 59"/>
                  <a:gd name="T83" fmla="*/ 44 h 65"/>
                  <a:gd name="T84" fmla="*/ 0 w 59"/>
                  <a:gd name="T85" fmla="*/ 33 h 65"/>
                  <a:gd name="T86" fmla="*/ 1 w 59"/>
                  <a:gd name="T87" fmla="*/ 24 h 65"/>
                  <a:gd name="T88" fmla="*/ 5 w 59"/>
                  <a:gd name="T89" fmla="*/ 16 h 65"/>
                  <a:gd name="T90" fmla="*/ 7 w 59"/>
                  <a:gd name="T91" fmla="*/ 11 h 65"/>
                  <a:gd name="T92" fmla="*/ 11 w 59"/>
                  <a:gd name="T93" fmla="*/ 7 h 65"/>
                  <a:gd name="T94" fmla="*/ 16 w 59"/>
                  <a:gd name="T95" fmla="*/ 3 h 65"/>
                  <a:gd name="T96" fmla="*/ 22 w 59"/>
                  <a:gd name="T97" fmla="*/ 1 h 65"/>
                  <a:gd name="T98" fmla="*/ 29 w 59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65">
                    <a:moveTo>
                      <a:pt x="28" y="5"/>
                    </a:moveTo>
                    <a:lnTo>
                      <a:pt x="25" y="5"/>
                    </a:lnTo>
                    <a:lnTo>
                      <a:pt x="21" y="6"/>
                    </a:lnTo>
                    <a:lnTo>
                      <a:pt x="17" y="9"/>
                    </a:lnTo>
                    <a:lnTo>
                      <a:pt x="15" y="13"/>
                    </a:lnTo>
                    <a:lnTo>
                      <a:pt x="13" y="17"/>
                    </a:lnTo>
                    <a:lnTo>
                      <a:pt x="13" y="22"/>
                    </a:lnTo>
                    <a:lnTo>
                      <a:pt x="12" y="27"/>
                    </a:lnTo>
                    <a:lnTo>
                      <a:pt x="13" y="39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25" y="57"/>
                    </a:lnTo>
                    <a:lnTo>
                      <a:pt x="28" y="59"/>
                    </a:lnTo>
                    <a:lnTo>
                      <a:pt x="32" y="60"/>
                    </a:lnTo>
                    <a:lnTo>
                      <a:pt x="36" y="59"/>
                    </a:lnTo>
                    <a:lnTo>
                      <a:pt x="39" y="57"/>
                    </a:lnTo>
                    <a:lnTo>
                      <a:pt x="43" y="54"/>
                    </a:lnTo>
                    <a:lnTo>
                      <a:pt x="44" y="51"/>
                    </a:lnTo>
                    <a:lnTo>
                      <a:pt x="46" y="48"/>
                    </a:lnTo>
                    <a:lnTo>
                      <a:pt x="47" y="41"/>
                    </a:lnTo>
                    <a:lnTo>
                      <a:pt x="47" y="36"/>
                    </a:lnTo>
                    <a:lnTo>
                      <a:pt x="46" y="22"/>
                    </a:lnTo>
                    <a:lnTo>
                      <a:pt x="41" y="11"/>
                    </a:lnTo>
                    <a:lnTo>
                      <a:pt x="37" y="7"/>
                    </a:lnTo>
                    <a:lnTo>
                      <a:pt x="32" y="5"/>
                    </a:lnTo>
                    <a:lnTo>
                      <a:pt x="28" y="5"/>
                    </a:lnTo>
                    <a:close/>
                    <a:moveTo>
                      <a:pt x="29" y="0"/>
                    </a:moveTo>
                    <a:lnTo>
                      <a:pt x="43" y="2"/>
                    </a:lnTo>
                    <a:lnTo>
                      <a:pt x="52" y="11"/>
                    </a:lnTo>
                    <a:lnTo>
                      <a:pt x="58" y="19"/>
                    </a:lnTo>
                    <a:lnTo>
                      <a:pt x="59" y="30"/>
                    </a:lnTo>
                    <a:lnTo>
                      <a:pt x="58" y="39"/>
                    </a:lnTo>
                    <a:lnTo>
                      <a:pt x="55" y="48"/>
                    </a:lnTo>
                    <a:lnTo>
                      <a:pt x="53" y="52"/>
                    </a:lnTo>
                    <a:lnTo>
                      <a:pt x="49" y="57"/>
                    </a:lnTo>
                    <a:lnTo>
                      <a:pt x="44" y="60"/>
                    </a:lnTo>
                    <a:lnTo>
                      <a:pt x="39" y="62"/>
                    </a:lnTo>
                    <a:lnTo>
                      <a:pt x="34" y="64"/>
                    </a:lnTo>
                    <a:lnTo>
                      <a:pt x="29" y="65"/>
                    </a:lnTo>
                    <a:lnTo>
                      <a:pt x="17" y="61"/>
                    </a:lnTo>
                    <a:lnTo>
                      <a:pt x="7" y="54"/>
                    </a:lnTo>
                    <a:lnTo>
                      <a:pt x="2" y="44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5" y="16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3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1" name="Freeform 6554"/>
              <p:cNvSpPr>
                <a:spLocks/>
              </p:cNvSpPr>
              <p:nvPr/>
            </p:nvSpPr>
            <p:spPr bwMode="auto">
              <a:xfrm>
                <a:off x="16144" y="16114"/>
                <a:ext cx="60" cy="95"/>
              </a:xfrm>
              <a:custGeom>
                <a:avLst/>
                <a:gdLst>
                  <a:gd name="T0" fmla="*/ 33 w 60"/>
                  <a:gd name="T1" fmla="*/ 1 h 95"/>
                  <a:gd name="T2" fmla="*/ 44 w 60"/>
                  <a:gd name="T3" fmla="*/ 5 h 95"/>
                  <a:gd name="T4" fmla="*/ 48 w 60"/>
                  <a:gd name="T5" fmla="*/ 5 h 95"/>
                  <a:gd name="T6" fmla="*/ 51 w 60"/>
                  <a:gd name="T7" fmla="*/ 3 h 95"/>
                  <a:gd name="T8" fmla="*/ 54 w 60"/>
                  <a:gd name="T9" fmla="*/ 0 h 95"/>
                  <a:gd name="T10" fmla="*/ 52 w 60"/>
                  <a:gd name="T11" fmla="*/ 31 h 95"/>
                  <a:gd name="T12" fmla="*/ 49 w 60"/>
                  <a:gd name="T13" fmla="*/ 21 h 95"/>
                  <a:gd name="T14" fmla="*/ 44 w 60"/>
                  <a:gd name="T15" fmla="*/ 14 h 95"/>
                  <a:gd name="T16" fmla="*/ 38 w 60"/>
                  <a:gd name="T17" fmla="*/ 9 h 95"/>
                  <a:gd name="T18" fmla="*/ 26 w 60"/>
                  <a:gd name="T19" fmla="*/ 5 h 95"/>
                  <a:gd name="T20" fmla="*/ 19 w 60"/>
                  <a:gd name="T21" fmla="*/ 7 h 95"/>
                  <a:gd name="T22" fmla="*/ 12 w 60"/>
                  <a:gd name="T23" fmla="*/ 12 h 95"/>
                  <a:gd name="T24" fmla="*/ 10 w 60"/>
                  <a:gd name="T25" fmla="*/ 20 h 95"/>
                  <a:gd name="T26" fmla="*/ 14 w 60"/>
                  <a:gd name="T27" fmla="*/ 27 h 95"/>
                  <a:gd name="T28" fmla="*/ 20 w 60"/>
                  <a:gd name="T29" fmla="*/ 32 h 95"/>
                  <a:gd name="T30" fmla="*/ 33 w 60"/>
                  <a:gd name="T31" fmla="*/ 41 h 95"/>
                  <a:gd name="T32" fmla="*/ 43 w 60"/>
                  <a:gd name="T33" fmla="*/ 46 h 95"/>
                  <a:gd name="T34" fmla="*/ 51 w 60"/>
                  <a:gd name="T35" fmla="*/ 51 h 95"/>
                  <a:gd name="T36" fmla="*/ 58 w 60"/>
                  <a:gd name="T37" fmla="*/ 59 h 95"/>
                  <a:gd name="T38" fmla="*/ 60 w 60"/>
                  <a:gd name="T39" fmla="*/ 69 h 95"/>
                  <a:gd name="T40" fmla="*/ 57 w 60"/>
                  <a:gd name="T41" fmla="*/ 82 h 95"/>
                  <a:gd name="T42" fmla="*/ 43 w 60"/>
                  <a:gd name="T43" fmla="*/ 92 h 95"/>
                  <a:gd name="T44" fmla="*/ 23 w 60"/>
                  <a:gd name="T45" fmla="*/ 94 h 95"/>
                  <a:gd name="T46" fmla="*/ 19 w 60"/>
                  <a:gd name="T47" fmla="*/ 92 h 95"/>
                  <a:gd name="T48" fmla="*/ 11 w 60"/>
                  <a:gd name="T49" fmla="*/ 90 h 95"/>
                  <a:gd name="T50" fmla="*/ 7 w 60"/>
                  <a:gd name="T51" fmla="*/ 90 h 95"/>
                  <a:gd name="T52" fmla="*/ 5 w 60"/>
                  <a:gd name="T53" fmla="*/ 90 h 95"/>
                  <a:gd name="T54" fmla="*/ 3 w 60"/>
                  <a:gd name="T55" fmla="*/ 95 h 95"/>
                  <a:gd name="T56" fmla="*/ 0 w 60"/>
                  <a:gd name="T57" fmla="*/ 64 h 95"/>
                  <a:gd name="T58" fmla="*/ 4 w 60"/>
                  <a:gd name="T59" fmla="*/ 70 h 95"/>
                  <a:gd name="T60" fmla="*/ 7 w 60"/>
                  <a:gd name="T61" fmla="*/ 79 h 95"/>
                  <a:gd name="T62" fmla="*/ 12 w 60"/>
                  <a:gd name="T63" fmla="*/ 84 h 95"/>
                  <a:gd name="T64" fmla="*/ 23 w 60"/>
                  <a:gd name="T65" fmla="*/ 89 h 95"/>
                  <a:gd name="T66" fmla="*/ 35 w 60"/>
                  <a:gd name="T67" fmla="*/ 89 h 95"/>
                  <a:gd name="T68" fmla="*/ 43 w 60"/>
                  <a:gd name="T69" fmla="*/ 85 h 95"/>
                  <a:gd name="T70" fmla="*/ 47 w 60"/>
                  <a:gd name="T71" fmla="*/ 79 h 95"/>
                  <a:gd name="T72" fmla="*/ 48 w 60"/>
                  <a:gd name="T73" fmla="*/ 71 h 95"/>
                  <a:gd name="T74" fmla="*/ 44 w 60"/>
                  <a:gd name="T75" fmla="*/ 64 h 95"/>
                  <a:gd name="T76" fmla="*/ 38 w 60"/>
                  <a:gd name="T77" fmla="*/ 60 h 95"/>
                  <a:gd name="T78" fmla="*/ 31 w 60"/>
                  <a:gd name="T79" fmla="*/ 55 h 95"/>
                  <a:gd name="T80" fmla="*/ 19 w 60"/>
                  <a:gd name="T81" fmla="*/ 49 h 95"/>
                  <a:gd name="T82" fmla="*/ 10 w 60"/>
                  <a:gd name="T83" fmla="*/ 43 h 95"/>
                  <a:gd name="T84" fmla="*/ 3 w 60"/>
                  <a:gd name="T85" fmla="*/ 35 h 95"/>
                  <a:gd name="T86" fmla="*/ 0 w 60"/>
                  <a:gd name="T87" fmla="*/ 23 h 95"/>
                  <a:gd name="T88" fmla="*/ 3 w 60"/>
                  <a:gd name="T89" fmla="*/ 12 h 95"/>
                  <a:gd name="T90" fmla="*/ 11 w 60"/>
                  <a:gd name="T91" fmla="*/ 4 h 95"/>
                  <a:gd name="T92" fmla="*/ 21 w 60"/>
                  <a:gd name="T9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95">
                    <a:moveTo>
                      <a:pt x="26" y="0"/>
                    </a:moveTo>
                    <a:lnTo>
                      <a:pt x="33" y="1"/>
                    </a:lnTo>
                    <a:lnTo>
                      <a:pt x="42" y="4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4"/>
                    </a:lnTo>
                    <a:lnTo>
                      <a:pt x="51" y="3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8" y="9"/>
                    </a:lnTo>
                    <a:lnTo>
                      <a:pt x="32" y="6"/>
                    </a:lnTo>
                    <a:lnTo>
                      <a:pt x="26" y="5"/>
                    </a:lnTo>
                    <a:lnTo>
                      <a:pt x="22" y="6"/>
                    </a:lnTo>
                    <a:lnTo>
                      <a:pt x="19" y="7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11" y="16"/>
                    </a:lnTo>
                    <a:lnTo>
                      <a:pt x="10" y="20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6" y="36"/>
                    </a:lnTo>
                    <a:lnTo>
                      <a:pt x="33" y="41"/>
                    </a:lnTo>
                    <a:lnTo>
                      <a:pt x="38" y="43"/>
                    </a:lnTo>
                    <a:lnTo>
                      <a:pt x="43" y="46"/>
                    </a:lnTo>
                    <a:lnTo>
                      <a:pt x="47" y="48"/>
                    </a:lnTo>
                    <a:lnTo>
                      <a:pt x="51" y="51"/>
                    </a:lnTo>
                    <a:lnTo>
                      <a:pt x="54" y="54"/>
                    </a:lnTo>
                    <a:lnTo>
                      <a:pt x="58" y="59"/>
                    </a:lnTo>
                    <a:lnTo>
                      <a:pt x="59" y="64"/>
                    </a:lnTo>
                    <a:lnTo>
                      <a:pt x="60" y="69"/>
                    </a:lnTo>
                    <a:lnTo>
                      <a:pt x="59" y="76"/>
                    </a:lnTo>
                    <a:lnTo>
                      <a:pt x="57" y="82"/>
                    </a:lnTo>
                    <a:lnTo>
                      <a:pt x="52" y="87"/>
                    </a:lnTo>
                    <a:lnTo>
                      <a:pt x="43" y="92"/>
                    </a:lnTo>
                    <a:lnTo>
                      <a:pt x="31" y="95"/>
                    </a:lnTo>
                    <a:lnTo>
                      <a:pt x="23" y="94"/>
                    </a:lnTo>
                    <a:lnTo>
                      <a:pt x="22" y="94"/>
                    </a:lnTo>
                    <a:lnTo>
                      <a:pt x="19" y="92"/>
                    </a:lnTo>
                    <a:lnTo>
                      <a:pt x="15" y="91"/>
                    </a:lnTo>
                    <a:lnTo>
                      <a:pt x="11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4" y="92"/>
                    </a:lnTo>
                    <a:lnTo>
                      <a:pt x="3" y="95"/>
                    </a:lnTo>
                    <a:lnTo>
                      <a:pt x="0" y="95"/>
                    </a:lnTo>
                    <a:lnTo>
                      <a:pt x="0" y="64"/>
                    </a:lnTo>
                    <a:lnTo>
                      <a:pt x="3" y="64"/>
                    </a:lnTo>
                    <a:lnTo>
                      <a:pt x="4" y="70"/>
                    </a:lnTo>
                    <a:lnTo>
                      <a:pt x="6" y="74"/>
                    </a:lnTo>
                    <a:lnTo>
                      <a:pt x="7" y="79"/>
                    </a:lnTo>
                    <a:lnTo>
                      <a:pt x="10" y="81"/>
                    </a:lnTo>
                    <a:lnTo>
                      <a:pt x="12" y="84"/>
                    </a:lnTo>
                    <a:lnTo>
                      <a:pt x="16" y="86"/>
                    </a:lnTo>
                    <a:lnTo>
                      <a:pt x="23" y="89"/>
                    </a:lnTo>
                    <a:lnTo>
                      <a:pt x="30" y="90"/>
                    </a:lnTo>
                    <a:lnTo>
                      <a:pt x="35" y="89"/>
                    </a:lnTo>
                    <a:lnTo>
                      <a:pt x="39" y="87"/>
                    </a:lnTo>
                    <a:lnTo>
                      <a:pt x="43" y="85"/>
                    </a:lnTo>
                    <a:lnTo>
                      <a:pt x="46" y="82"/>
                    </a:lnTo>
                    <a:lnTo>
                      <a:pt x="47" y="79"/>
                    </a:lnTo>
                    <a:lnTo>
                      <a:pt x="48" y="75"/>
                    </a:lnTo>
                    <a:lnTo>
                      <a:pt x="48" y="71"/>
                    </a:lnTo>
                    <a:lnTo>
                      <a:pt x="46" y="68"/>
                    </a:lnTo>
                    <a:lnTo>
                      <a:pt x="44" y="64"/>
                    </a:lnTo>
                    <a:lnTo>
                      <a:pt x="41" y="62"/>
                    </a:lnTo>
                    <a:lnTo>
                      <a:pt x="38" y="60"/>
                    </a:lnTo>
                    <a:lnTo>
                      <a:pt x="36" y="58"/>
                    </a:lnTo>
                    <a:lnTo>
                      <a:pt x="31" y="55"/>
                    </a:lnTo>
                    <a:lnTo>
                      <a:pt x="26" y="53"/>
                    </a:lnTo>
                    <a:lnTo>
                      <a:pt x="19" y="49"/>
                    </a:lnTo>
                    <a:lnTo>
                      <a:pt x="14" y="46"/>
                    </a:lnTo>
                    <a:lnTo>
                      <a:pt x="10" y="43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2" name="Freeform 6555"/>
              <p:cNvSpPr>
                <a:spLocks noEditPoints="1"/>
              </p:cNvSpPr>
              <p:nvPr/>
            </p:nvSpPr>
            <p:spPr bwMode="auto">
              <a:xfrm>
                <a:off x="16215" y="16112"/>
                <a:ext cx="31" cy="94"/>
              </a:xfrm>
              <a:custGeom>
                <a:avLst/>
                <a:gdLst>
                  <a:gd name="T0" fmla="*/ 19 w 31"/>
                  <a:gd name="T1" fmla="*/ 32 h 94"/>
                  <a:gd name="T2" fmla="*/ 21 w 31"/>
                  <a:gd name="T3" fmla="*/ 32 h 94"/>
                  <a:gd name="T4" fmla="*/ 21 w 31"/>
                  <a:gd name="T5" fmla="*/ 81 h 94"/>
                  <a:gd name="T6" fmla="*/ 21 w 31"/>
                  <a:gd name="T7" fmla="*/ 86 h 94"/>
                  <a:gd name="T8" fmla="*/ 23 w 31"/>
                  <a:gd name="T9" fmla="*/ 88 h 94"/>
                  <a:gd name="T10" fmla="*/ 24 w 31"/>
                  <a:gd name="T11" fmla="*/ 91 h 94"/>
                  <a:gd name="T12" fmla="*/ 25 w 31"/>
                  <a:gd name="T13" fmla="*/ 91 h 94"/>
                  <a:gd name="T14" fmla="*/ 28 w 31"/>
                  <a:gd name="T15" fmla="*/ 92 h 94"/>
                  <a:gd name="T16" fmla="*/ 31 w 31"/>
                  <a:gd name="T17" fmla="*/ 92 h 94"/>
                  <a:gd name="T18" fmla="*/ 31 w 31"/>
                  <a:gd name="T19" fmla="*/ 94 h 94"/>
                  <a:gd name="T20" fmla="*/ 2 w 31"/>
                  <a:gd name="T21" fmla="*/ 94 h 94"/>
                  <a:gd name="T22" fmla="*/ 2 w 31"/>
                  <a:gd name="T23" fmla="*/ 92 h 94"/>
                  <a:gd name="T24" fmla="*/ 5 w 31"/>
                  <a:gd name="T25" fmla="*/ 92 h 94"/>
                  <a:gd name="T26" fmla="*/ 7 w 31"/>
                  <a:gd name="T27" fmla="*/ 92 h 94"/>
                  <a:gd name="T28" fmla="*/ 8 w 31"/>
                  <a:gd name="T29" fmla="*/ 91 h 94"/>
                  <a:gd name="T30" fmla="*/ 9 w 31"/>
                  <a:gd name="T31" fmla="*/ 88 h 94"/>
                  <a:gd name="T32" fmla="*/ 10 w 31"/>
                  <a:gd name="T33" fmla="*/ 86 h 94"/>
                  <a:gd name="T34" fmla="*/ 10 w 31"/>
                  <a:gd name="T35" fmla="*/ 81 h 94"/>
                  <a:gd name="T36" fmla="*/ 10 w 31"/>
                  <a:gd name="T37" fmla="*/ 57 h 94"/>
                  <a:gd name="T38" fmla="*/ 10 w 31"/>
                  <a:gd name="T39" fmla="*/ 51 h 94"/>
                  <a:gd name="T40" fmla="*/ 10 w 31"/>
                  <a:gd name="T41" fmla="*/ 48 h 94"/>
                  <a:gd name="T42" fmla="*/ 10 w 31"/>
                  <a:gd name="T43" fmla="*/ 44 h 94"/>
                  <a:gd name="T44" fmla="*/ 9 w 31"/>
                  <a:gd name="T45" fmla="*/ 43 h 94"/>
                  <a:gd name="T46" fmla="*/ 8 w 31"/>
                  <a:gd name="T47" fmla="*/ 41 h 94"/>
                  <a:gd name="T48" fmla="*/ 7 w 31"/>
                  <a:gd name="T49" fmla="*/ 41 h 94"/>
                  <a:gd name="T50" fmla="*/ 5 w 31"/>
                  <a:gd name="T51" fmla="*/ 40 h 94"/>
                  <a:gd name="T52" fmla="*/ 4 w 31"/>
                  <a:gd name="T53" fmla="*/ 41 h 94"/>
                  <a:gd name="T54" fmla="*/ 2 w 31"/>
                  <a:gd name="T55" fmla="*/ 41 h 94"/>
                  <a:gd name="T56" fmla="*/ 0 w 31"/>
                  <a:gd name="T57" fmla="*/ 39 h 94"/>
                  <a:gd name="T58" fmla="*/ 19 w 31"/>
                  <a:gd name="T59" fmla="*/ 32 h 94"/>
                  <a:gd name="T60" fmla="*/ 16 w 31"/>
                  <a:gd name="T61" fmla="*/ 0 h 94"/>
                  <a:gd name="T62" fmla="*/ 19 w 31"/>
                  <a:gd name="T63" fmla="*/ 0 h 94"/>
                  <a:gd name="T64" fmla="*/ 20 w 31"/>
                  <a:gd name="T65" fmla="*/ 2 h 94"/>
                  <a:gd name="T66" fmla="*/ 23 w 31"/>
                  <a:gd name="T67" fmla="*/ 3 h 94"/>
                  <a:gd name="T68" fmla="*/ 23 w 31"/>
                  <a:gd name="T69" fmla="*/ 6 h 94"/>
                  <a:gd name="T70" fmla="*/ 23 w 31"/>
                  <a:gd name="T71" fmla="*/ 9 h 94"/>
                  <a:gd name="T72" fmla="*/ 20 w 31"/>
                  <a:gd name="T73" fmla="*/ 11 h 94"/>
                  <a:gd name="T74" fmla="*/ 19 w 31"/>
                  <a:gd name="T75" fmla="*/ 13 h 94"/>
                  <a:gd name="T76" fmla="*/ 16 w 31"/>
                  <a:gd name="T77" fmla="*/ 13 h 94"/>
                  <a:gd name="T78" fmla="*/ 13 w 31"/>
                  <a:gd name="T79" fmla="*/ 13 h 94"/>
                  <a:gd name="T80" fmla="*/ 12 w 31"/>
                  <a:gd name="T81" fmla="*/ 11 h 94"/>
                  <a:gd name="T82" fmla="*/ 9 w 31"/>
                  <a:gd name="T83" fmla="*/ 9 h 94"/>
                  <a:gd name="T84" fmla="*/ 9 w 31"/>
                  <a:gd name="T85" fmla="*/ 6 h 94"/>
                  <a:gd name="T86" fmla="*/ 9 w 31"/>
                  <a:gd name="T87" fmla="*/ 3 h 94"/>
                  <a:gd name="T88" fmla="*/ 12 w 31"/>
                  <a:gd name="T89" fmla="*/ 2 h 94"/>
                  <a:gd name="T90" fmla="*/ 13 w 31"/>
                  <a:gd name="T91" fmla="*/ 0 h 94"/>
                  <a:gd name="T92" fmla="*/ 16 w 31"/>
                  <a:gd name="T9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" h="94">
                    <a:moveTo>
                      <a:pt x="19" y="32"/>
                    </a:moveTo>
                    <a:lnTo>
                      <a:pt x="21" y="32"/>
                    </a:lnTo>
                    <a:lnTo>
                      <a:pt x="21" y="81"/>
                    </a:lnTo>
                    <a:lnTo>
                      <a:pt x="21" y="86"/>
                    </a:lnTo>
                    <a:lnTo>
                      <a:pt x="23" y="88"/>
                    </a:lnTo>
                    <a:lnTo>
                      <a:pt x="24" y="91"/>
                    </a:lnTo>
                    <a:lnTo>
                      <a:pt x="25" y="91"/>
                    </a:lnTo>
                    <a:lnTo>
                      <a:pt x="28" y="92"/>
                    </a:lnTo>
                    <a:lnTo>
                      <a:pt x="31" y="92"/>
                    </a:lnTo>
                    <a:lnTo>
                      <a:pt x="31" y="94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91"/>
                    </a:lnTo>
                    <a:lnTo>
                      <a:pt x="9" y="88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0" y="57"/>
                    </a:lnTo>
                    <a:lnTo>
                      <a:pt x="10" y="51"/>
                    </a:lnTo>
                    <a:lnTo>
                      <a:pt x="10" y="48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5" y="40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19" y="32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2" y="11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3" name="Freeform 6556"/>
              <p:cNvSpPr>
                <a:spLocks/>
              </p:cNvSpPr>
              <p:nvPr/>
            </p:nvSpPr>
            <p:spPr bwMode="auto">
              <a:xfrm>
                <a:off x="16250" y="16144"/>
                <a:ext cx="105" cy="62"/>
              </a:xfrm>
              <a:custGeom>
                <a:avLst/>
                <a:gdLst>
                  <a:gd name="T0" fmla="*/ 22 w 105"/>
                  <a:gd name="T1" fmla="*/ 0 h 62"/>
                  <a:gd name="T2" fmla="*/ 26 w 105"/>
                  <a:gd name="T3" fmla="*/ 9 h 62"/>
                  <a:gd name="T4" fmla="*/ 29 w 105"/>
                  <a:gd name="T5" fmla="*/ 5 h 62"/>
                  <a:gd name="T6" fmla="*/ 39 w 105"/>
                  <a:gd name="T7" fmla="*/ 0 h 62"/>
                  <a:gd name="T8" fmla="*/ 47 w 105"/>
                  <a:gd name="T9" fmla="*/ 0 h 62"/>
                  <a:gd name="T10" fmla="*/ 53 w 105"/>
                  <a:gd name="T11" fmla="*/ 3 h 62"/>
                  <a:gd name="T12" fmla="*/ 57 w 105"/>
                  <a:gd name="T13" fmla="*/ 9 h 62"/>
                  <a:gd name="T14" fmla="*/ 63 w 105"/>
                  <a:gd name="T15" fmla="*/ 8 h 62"/>
                  <a:gd name="T16" fmla="*/ 70 w 105"/>
                  <a:gd name="T17" fmla="*/ 2 h 62"/>
                  <a:gd name="T18" fmla="*/ 80 w 105"/>
                  <a:gd name="T19" fmla="*/ 0 h 62"/>
                  <a:gd name="T20" fmla="*/ 89 w 105"/>
                  <a:gd name="T21" fmla="*/ 2 h 62"/>
                  <a:gd name="T22" fmla="*/ 94 w 105"/>
                  <a:gd name="T23" fmla="*/ 11 h 62"/>
                  <a:gd name="T24" fmla="*/ 95 w 105"/>
                  <a:gd name="T25" fmla="*/ 18 h 62"/>
                  <a:gd name="T26" fmla="*/ 96 w 105"/>
                  <a:gd name="T27" fmla="*/ 49 h 62"/>
                  <a:gd name="T28" fmla="*/ 96 w 105"/>
                  <a:gd name="T29" fmla="*/ 56 h 62"/>
                  <a:gd name="T30" fmla="*/ 98 w 105"/>
                  <a:gd name="T31" fmla="*/ 59 h 62"/>
                  <a:gd name="T32" fmla="*/ 105 w 105"/>
                  <a:gd name="T33" fmla="*/ 60 h 62"/>
                  <a:gd name="T34" fmla="*/ 75 w 105"/>
                  <a:gd name="T35" fmla="*/ 62 h 62"/>
                  <a:gd name="T36" fmla="*/ 76 w 105"/>
                  <a:gd name="T37" fmla="*/ 60 h 62"/>
                  <a:gd name="T38" fmla="*/ 82 w 105"/>
                  <a:gd name="T39" fmla="*/ 59 h 62"/>
                  <a:gd name="T40" fmla="*/ 84 w 105"/>
                  <a:gd name="T41" fmla="*/ 55 h 62"/>
                  <a:gd name="T42" fmla="*/ 85 w 105"/>
                  <a:gd name="T43" fmla="*/ 49 h 62"/>
                  <a:gd name="T44" fmla="*/ 84 w 105"/>
                  <a:gd name="T45" fmla="*/ 18 h 62"/>
                  <a:gd name="T46" fmla="*/ 82 w 105"/>
                  <a:gd name="T47" fmla="*/ 12 h 62"/>
                  <a:gd name="T48" fmla="*/ 78 w 105"/>
                  <a:gd name="T49" fmla="*/ 8 h 62"/>
                  <a:gd name="T50" fmla="*/ 70 w 105"/>
                  <a:gd name="T51" fmla="*/ 8 h 62"/>
                  <a:gd name="T52" fmla="*/ 63 w 105"/>
                  <a:gd name="T53" fmla="*/ 12 h 62"/>
                  <a:gd name="T54" fmla="*/ 58 w 105"/>
                  <a:gd name="T55" fmla="*/ 17 h 62"/>
                  <a:gd name="T56" fmla="*/ 59 w 105"/>
                  <a:gd name="T57" fmla="*/ 49 h 62"/>
                  <a:gd name="T58" fmla="*/ 59 w 105"/>
                  <a:gd name="T59" fmla="*/ 55 h 62"/>
                  <a:gd name="T60" fmla="*/ 60 w 105"/>
                  <a:gd name="T61" fmla="*/ 57 h 62"/>
                  <a:gd name="T62" fmla="*/ 64 w 105"/>
                  <a:gd name="T63" fmla="*/ 60 h 62"/>
                  <a:gd name="T64" fmla="*/ 69 w 105"/>
                  <a:gd name="T65" fmla="*/ 62 h 62"/>
                  <a:gd name="T66" fmla="*/ 38 w 105"/>
                  <a:gd name="T67" fmla="*/ 60 h 62"/>
                  <a:gd name="T68" fmla="*/ 44 w 105"/>
                  <a:gd name="T69" fmla="*/ 59 h 62"/>
                  <a:gd name="T70" fmla="*/ 47 w 105"/>
                  <a:gd name="T71" fmla="*/ 55 h 62"/>
                  <a:gd name="T72" fmla="*/ 48 w 105"/>
                  <a:gd name="T73" fmla="*/ 49 h 62"/>
                  <a:gd name="T74" fmla="*/ 47 w 105"/>
                  <a:gd name="T75" fmla="*/ 18 h 62"/>
                  <a:gd name="T76" fmla="*/ 46 w 105"/>
                  <a:gd name="T77" fmla="*/ 12 h 62"/>
                  <a:gd name="T78" fmla="*/ 41 w 105"/>
                  <a:gd name="T79" fmla="*/ 8 h 62"/>
                  <a:gd name="T80" fmla="*/ 33 w 105"/>
                  <a:gd name="T81" fmla="*/ 8 h 62"/>
                  <a:gd name="T82" fmla="*/ 26 w 105"/>
                  <a:gd name="T83" fmla="*/ 13 h 62"/>
                  <a:gd name="T84" fmla="*/ 22 w 105"/>
                  <a:gd name="T85" fmla="*/ 49 h 62"/>
                  <a:gd name="T86" fmla="*/ 22 w 105"/>
                  <a:gd name="T87" fmla="*/ 56 h 62"/>
                  <a:gd name="T88" fmla="*/ 25 w 105"/>
                  <a:gd name="T89" fmla="*/ 59 h 62"/>
                  <a:gd name="T90" fmla="*/ 32 w 105"/>
                  <a:gd name="T91" fmla="*/ 60 h 62"/>
                  <a:gd name="T92" fmla="*/ 1 w 105"/>
                  <a:gd name="T93" fmla="*/ 62 h 62"/>
                  <a:gd name="T94" fmla="*/ 5 w 105"/>
                  <a:gd name="T95" fmla="*/ 60 h 62"/>
                  <a:gd name="T96" fmla="*/ 9 w 105"/>
                  <a:gd name="T97" fmla="*/ 59 h 62"/>
                  <a:gd name="T98" fmla="*/ 10 w 105"/>
                  <a:gd name="T99" fmla="*/ 54 h 62"/>
                  <a:gd name="T100" fmla="*/ 11 w 105"/>
                  <a:gd name="T101" fmla="*/ 25 h 62"/>
                  <a:gd name="T102" fmla="*/ 10 w 105"/>
                  <a:gd name="T103" fmla="*/ 16 h 62"/>
                  <a:gd name="T104" fmla="*/ 10 w 105"/>
                  <a:gd name="T105" fmla="*/ 11 h 62"/>
                  <a:gd name="T106" fmla="*/ 7 w 105"/>
                  <a:gd name="T107" fmla="*/ 9 h 62"/>
                  <a:gd name="T108" fmla="*/ 4 w 105"/>
                  <a:gd name="T109" fmla="*/ 9 h 62"/>
                  <a:gd name="T110" fmla="*/ 0 w 105"/>
                  <a:gd name="T111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" h="62">
                    <a:moveTo>
                      <a:pt x="18" y="0"/>
                    </a:moveTo>
                    <a:lnTo>
                      <a:pt x="22" y="0"/>
                    </a:lnTo>
                    <a:lnTo>
                      <a:pt x="22" y="13"/>
                    </a:lnTo>
                    <a:lnTo>
                      <a:pt x="26" y="9"/>
                    </a:lnTo>
                    <a:lnTo>
                      <a:pt x="28" y="6"/>
                    </a:lnTo>
                    <a:lnTo>
                      <a:pt x="29" y="5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3" y="3"/>
                    </a:lnTo>
                    <a:lnTo>
                      <a:pt x="55" y="6"/>
                    </a:lnTo>
                    <a:lnTo>
                      <a:pt x="57" y="9"/>
                    </a:lnTo>
                    <a:lnTo>
                      <a:pt x="58" y="13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70" y="2"/>
                    </a:lnTo>
                    <a:lnTo>
                      <a:pt x="75" y="1"/>
                    </a:lnTo>
                    <a:lnTo>
                      <a:pt x="80" y="0"/>
                    </a:lnTo>
                    <a:lnTo>
                      <a:pt x="84" y="1"/>
                    </a:lnTo>
                    <a:lnTo>
                      <a:pt x="89" y="2"/>
                    </a:lnTo>
                    <a:lnTo>
                      <a:pt x="91" y="6"/>
                    </a:lnTo>
                    <a:lnTo>
                      <a:pt x="94" y="11"/>
                    </a:lnTo>
                    <a:lnTo>
                      <a:pt x="95" y="13"/>
                    </a:lnTo>
                    <a:lnTo>
                      <a:pt x="95" y="18"/>
                    </a:lnTo>
                    <a:lnTo>
                      <a:pt x="96" y="23"/>
                    </a:lnTo>
                    <a:lnTo>
                      <a:pt x="96" y="49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7" y="57"/>
                    </a:lnTo>
                    <a:lnTo>
                      <a:pt x="98" y="59"/>
                    </a:lnTo>
                    <a:lnTo>
                      <a:pt x="101" y="60"/>
                    </a:lnTo>
                    <a:lnTo>
                      <a:pt x="105" y="60"/>
                    </a:lnTo>
                    <a:lnTo>
                      <a:pt x="105" y="62"/>
                    </a:lnTo>
                    <a:lnTo>
                      <a:pt x="75" y="62"/>
                    </a:lnTo>
                    <a:lnTo>
                      <a:pt x="75" y="60"/>
                    </a:lnTo>
                    <a:lnTo>
                      <a:pt x="76" y="60"/>
                    </a:lnTo>
                    <a:lnTo>
                      <a:pt x="79" y="60"/>
                    </a:lnTo>
                    <a:lnTo>
                      <a:pt x="82" y="59"/>
                    </a:lnTo>
                    <a:lnTo>
                      <a:pt x="84" y="57"/>
                    </a:lnTo>
                    <a:lnTo>
                      <a:pt x="84" y="55"/>
                    </a:lnTo>
                    <a:lnTo>
                      <a:pt x="85" y="52"/>
                    </a:lnTo>
                    <a:lnTo>
                      <a:pt x="85" y="49"/>
                    </a:lnTo>
                    <a:lnTo>
                      <a:pt x="85" y="23"/>
                    </a:lnTo>
                    <a:lnTo>
                      <a:pt x="84" y="18"/>
                    </a:lnTo>
                    <a:lnTo>
                      <a:pt x="84" y="14"/>
                    </a:lnTo>
                    <a:lnTo>
                      <a:pt x="82" y="12"/>
                    </a:lnTo>
                    <a:lnTo>
                      <a:pt x="80" y="9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8" y="9"/>
                    </a:lnTo>
                    <a:lnTo>
                      <a:pt x="63" y="12"/>
                    </a:lnTo>
                    <a:lnTo>
                      <a:pt x="59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59" y="49"/>
                    </a:lnTo>
                    <a:lnTo>
                      <a:pt x="59" y="52"/>
                    </a:lnTo>
                    <a:lnTo>
                      <a:pt x="59" y="55"/>
                    </a:lnTo>
                    <a:lnTo>
                      <a:pt x="59" y="56"/>
                    </a:lnTo>
                    <a:lnTo>
                      <a:pt x="60" y="57"/>
                    </a:lnTo>
                    <a:lnTo>
                      <a:pt x="62" y="59"/>
                    </a:lnTo>
                    <a:lnTo>
                      <a:pt x="64" y="60"/>
                    </a:lnTo>
                    <a:lnTo>
                      <a:pt x="69" y="60"/>
                    </a:lnTo>
                    <a:lnTo>
                      <a:pt x="69" y="62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42" y="60"/>
                    </a:lnTo>
                    <a:lnTo>
                      <a:pt x="44" y="59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48" y="54"/>
                    </a:lnTo>
                    <a:lnTo>
                      <a:pt x="48" y="49"/>
                    </a:lnTo>
                    <a:lnTo>
                      <a:pt x="48" y="23"/>
                    </a:lnTo>
                    <a:lnTo>
                      <a:pt x="47" y="18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3" y="9"/>
                    </a:lnTo>
                    <a:lnTo>
                      <a:pt x="41" y="8"/>
                    </a:lnTo>
                    <a:lnTo>
                      <a:pt x="37" y="7"/>
                    </a:lnTo>
                    <a:lnTo>
                      <a:pt x="33" y="8"/>
                    </a:lnTo>
                    <a:lnTo>
                      <a:pt x="29" y="9"/>
                    </a:lnTo>
                    <a:lnTo>
                      <a:pt x="26" y="13"/>
                    </a:lnTo>
                    <a:lnTo>
                      <a:pt x="22" y="16"/>
                    </a:lnTo>
                    <a:lnTo>
                      <a:pt x="22" y="49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5" y="60"/>
                    </a:lnTo>
                    <a:lnTo>
                      <a:pt x="7" y="59"/>
                    </a:lnTo>
                    <a:lnTo>
                      <a:pt x="9" y="59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1" y="49"/>
                    </a:lnTo>
                    <a:lnTo>
                      <a:pt x="11" y="25"/>
                    </a:lnTo>
                    <a:lnTo>
                      <a:pt x="11" y="19"/>
                    </a:lnTo>
                    <a:lnTo>
                      <a:pt x="10" y="16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4" name="Freeform 6557"/>
              <p:cNvSpPr>
                <a:spLocks/>
              </p:cNvSpPr>
              <p:nvPr/>
            </p:nvSpPr>
            <p:spPr bwMode="auto">
              <a:xfrm>
                <a:off x="16356" y="16145"/>
                <a:ext cx="68" cy="64"/>
              </a:xfrm>
              <a:custGeom>
                <a:avLst/>
                <a:gdLst>
                  <a:gd name="T0" fmla="*/ 0 w 68"/>
                  <a:gd name="T1" fmla="*/ 0 h 64"/>
                  <a:gd name="T2" fmla="*/ 21 w 68"/>
                  <a:gd name="T3" fmla="*/ 0 h 64"/>
                  <a:gd name="T4" fmla="*/ 21 w 68"/>
                  <a:gd name="T5" fmla="*/ 42 h 64"/>
                  <a:gd name="T6" fmla="*/ 21 w 68"/>
                  <a:gd name="T7" fmla="*/ 47 h 64"/>
                  <a:gd name="T8" fmla="*/ 22 w 68"/>
                  <a:gd name="T9" fmla="*/ 50 h 64"/>
                  <a:gd name="T10" fmla="*/ 24 w 68"/>
                  <a:gd name="T11" fmla="*/ 53 h 64"/>
                  <a:gd name="T12" fmla="*/ 27 w 68"/>
                  <a:gd name="T13" fmla="*/ 55 h 64"/>
                  <a:gd name="T14" fmla="*/ 31 w 68"/>
                  <a:gd name="T15" fmla="*/ 55 h 64"/>
                  <a:gd name="T16" fmla="*/ 34 w 68"/>
                  <a:gd name="T17" fmla="*/ 55 h 64"/>
                  <a:gd name="T18" fmla="*/ 38 w 68"/>
                  <a:gd name="T19" fmla="*/ 54 h 64"/>
                  <a:gd name="T20" fmla="*/ 42 w 68"/>
                  <a:gd name="T21" fmla="*/ 50 h 64"/>
                  <a:gd name="T22" fmla="*/ 47 w 68"/>
                  <a:gd name="T23" fmla="*/ 47 h 64"/>
                  <a:gd name="T24" fmla="*/ 47 w 68"/>
                  <a:gd name="T25" fmla="*/ 12 h 64"/>
                  <a:gd name="T26" fmla="*/ 47 w 68"/>
                  <a:gd name="T27" fmla="*/ 8 h 64"/>
                  <a:gd name="T28" fmla="*/ 45 w 68"/>
                  <a:gd name="T29" fmla="*/ 6 h 64"/>
                  <a:gd name="T30" fmla="*/ 44 w 68"/>
                  <a:gd name="T31" fmla="*/ 5 h 64"/>
                  <a:gd name="T32" fmla="*/ 43 w 68"/>
                  <a:gd name="T33" fmla="*/ 4 h 64"/>
                  <a:gd name="T34" fmla="*/ 40 w 68"/>
                  <a:gd name="T35" fmla="*/ 4 h 64"/>
                  <a:gd name="T36" fmla="*/ 37 w 68"/>
                  <a:gd name="T37" fmla="*/ 2 h 64"/>
                  <a:gd name="T38" fmla="*/ 37 w 68"/>
                  <a:gd name="T39" fmla="*/ 0 h 64"/>
                  <a:gd name="T40" fmla="*/ 58 w 68"/>
                  <a:gd name="T41" fmla="*/ 0 h 64"/>
                  <a:gd name="T42" fmla="*/ 58 w 68"/>
                  <a:gd name="T43" fmla="*/ 38 h 64"/>
                  <a:gd name="T44" fmla="*/ 58 w 68"/>
                  <a:gd name="T45" fmla="*/ 44 h 64"/>
                  <a:gd name="T46" fmla="*/ 58 w 68"/>
                  <a:gd name="T47" fmla="*/ 48 h 64"/>
                  <a:gd name="T48" fmla="*/ 58 w 68"/>
                  <a:gd name="T49" fmla="*/ 50 h 64"/>
                  <a:gd name="T50" fmla="*/ 59 w 68"/>
                  <a:gd name="T51" fmla="*/ 53 h 64"/>
                  <a:gd name="T52" fmla="*/ 59 w 68"/>
                  <a:gd name="T53" fmla="*/ 54 h 64"/>
                  <a:gd name="T54" fmla="*/ 61 w 68"/>
                  <a:gd name="T55" fmla="*/ 54 h 64"/>
                  <a:gd name="T56" fmla="*/ 64 w 68"/>
                  <a:gd name="T57" fmla="*/ 54 h 64"/>
                  <a:gd name="T58" fmla="*/ 66 w 68"/>
                  <a:gd name="T59" fmla="*/ 54 h 64"/>
                  <a:gd name="T60" fmla="*/ 68 w 68"/>
                  <a:gd name="T61" fmla="*/ 56 h 64"/>
                  <a:gd name="T62" fmla="*/ 49 w 68"/>
                  <a:gd name="T63" fmla="*/ 64 h 64"/>
                  <a:gd name="T64" fmla="*/ 47 w 68"/>
                  <a:gd name="T65" fmla="*/ 64 h 64"/>
                  <a:gd name="T66" fmla="*/ 47 w 68"/>
                  <a:gd name="T67" fmla="*/ 50 h 64"/>
                  <a:gd name="T68" fmla="*/ 42 w 68"/>
                  <a:gd name="T69" fmla="*/ 55 h 64"/>
                  <a:gd name="T70" fmla="*/ 38 w 68"/>
                  <a:gd name="T71" fmla="*/ 59 h 64"/>
                  <a:gd name="T72" fmla="*/ 34 w 68"/>
                  <a:gd name="T73" fmla="*/ 61 h 64"/>
                  <a:gd name="T74" fmla="*/ 31 w 68"/>
                  <a:gd name="T75" fmla="*/ 63 h 64"/>
                  <a:gd name="T76" fmla="*/ 26 w 68"/>
                  <a:gd name="T77" fmla="*/ 64 h 64"/>
                  <a:gd name="T78" fmla="*/ 21 w 68"/>
                  <a:gd name="T79" fmla="*/ 63 h 64"/>
                  <a:gd name="T80" fmla="*/ 17 w 68"/>
                  <a:gd name="T81" fmla="*/ 60 h 64"/>
                  <a:gd name="T82" fmla="*/ 13 w 68"/>
                  <a:gd name="T83" fmla="*/ 56 h 64"/>
                  <a:gd name="T84" fmla="*/ 11 w 68"/>
                  <a:gd name="T85" fmla="*/ 53 h 64"/>
                  <a:gd name="T86" fmla="*/ 11 w 68"/>
                  <a:gd name="T87" fmla="*/ 49 h 64"/>
                  <a:gd name="T88" fmla="*/ 10 w 68"/>
                  <a:gd name="T89" fmla="*/ 45 h 64"/>
                  <a:gd name="T90" fmla="*/ 10 w 68"/>
                  <a:gd name="T91" fmla="*/ 39 h 64"/>
                  <a:gd name="T92" fmla="*/ 10 w 68"/>
                  <a:gd name="T93" fmla="*/ 12 h 64"/>
                  <a:gd name="T94" fmla="*/ 10 w 68"/>
                  <a:gd name="T95" fmla="*/ 8 h 64"/>
                  <a:gd name="T96" fmla="*/ 8 w 68"/>
                  <a:gd name="T97" fmla="*/ 6 h 64"/>
                  <a:gd name="T98" fmla="*/ 7 w 68"/>
                  <a:gd name="T99" fmla="*/ 5 h 64"/>
                  <a:gd name="T100" fmla="*/ 6 w 68"/>
                  <a:gd name="T101" fmla="*/ 4 h 64"/>
                  <a:gd name="T102" fmla="*/ 4 w 68"/>
                  <a:gd name="T103" fmla="*/ 4 h 64"/>
                  <a:gd name="T104" fmla="*/ 0 w 68"/>
                  <a:gd name="T105" fmla="*/ 2 h 64"/>
                  <a:gd name="T106" fmla="*/ 0 w 68"/>
                  <a:gd name="T10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4">
                    <a:moveTo>
                      <a:pt x="0" y="0"/>
                    </a:moveTo>
                    <a:lnTo>
                      <a:pt x="21" y="0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7" y="55"/>
                    </a:lnTo>
                    <a:lnTo>
                      <a:pt x="31" y="55"/>
                    </a:lnTo>
                    <a:lnTo>
                      <a:pt x="34" y="55"/>
                    </a:lnTo>
                    <a:lnTo>
                      <a:pt x="38" y="54"/>
                    </a:lnTo>
                    <a:lnTo>
                      <a:pt x="42" y="50"/>
                    </a:lnTo>
                    <a:lnTo>
                      <a:pt x="47" y="47"/>
                    </a:lnTo>
                    <a:lnTo>
                      <a:pt x="47" y="12"/>
                    </a:lnTo>
                    <a:lnTo>
                      <a:pt x="47" y="8"/>
                    </a:lnTo>
                    <a:lnTo>
                      <a:pt x="45" y="6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58" y="0"/>
                    </a:lnTo>
                    <a:lnTo>
                      <a:pt x="58" y="38"/>
                    </a:lnTo>
                    <a:lnTo>
                      <a:pt x="58" y="44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9" y="53"/>
                    </a:lnTo>
                    <a:lnTo>
                      <a:pt x="59" y="54"/>
                    </a:lnTo>
                    <a:lnTo>
                      <a:pt x="61" y="54"/>
                    </a:lnTo>
                    <a:lnTo>
                      <a:pt x="64" y="54"/>
                    </a:lnTo>
                    <a:lnTo>
                      <a:pt x="66" y="54"/>
                    </a:lnTo>
                    <a:lnTo>
                      <a:pt x="68" y="56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7" y="50"/>
                    </a:lnTo>
                    <a:lnTo>
                      <a:pt x="42" y="55"/>
                    </a:lnTo>
                    <a:lnTo>
                      <a:pt x="38" y="59"/>
                    </a:lnTo>
                    <a:lnTo>
                      <a:pt x="34" y="61"/>
                    </a:lnTo>
                    <a:lnTo>
                      <a:pt x="31" y="63"/>
                    </a:lnTo>
                    <a:lnTo>
                      <a:pt x="26" y="64"/>
                    </a:lnTo>
                    <a:lnTo>
                      <a:pt x="21" y="63"/>
                    </a:lnTo>
                    <a:lnTo>
                      <a:pt x="17" y="60"/>
                    </a:lnTo>
                    <a:lnTo>
                      <a:pt x="13" y="56"/>
                    </a:lnTo>
                    <a:lnTo>
                      <a:pt x="11" y="53"/>
                    </a:lnTo>
                    <a:lnTo>
                      <a:pt x="11" y="49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5" name="Freeform 6558"/>
              <p:cNvSpPr>
                <a:spLocks/>
              </p:cNvSpPr>
              <p:nvPr/>
            </p:nvSpPr>
            <p:spPr bwMode="auto">
              <a:xfrm>
                <a:off x="16428" y="16112"/>
                <a:ext cx="31" cy="94"/>
              </a:xfrm>
              <a:custGeom>
                <a:avLst/>
                <a:gdLst>
                  <a:gd name="T0" fmla="*/ 18 w 31"/>
                  <a:gd name="T1" fmla="*/ 0 h 94"/>
                  <a:gd name="T2" fmla="*/ 21 w 31"/>
                  <a:gd name="T3" fmla="*/ 0 h 94"/>
                  <a:gd name="T4" fmla="*/ 21 w 31"/>
                  <a:gd name="T5" fmla="*/ 81 h 94"/>
                  <a:gd name="T6" fmla="*/ 21 w 31"/>
                  <a:gd name="T7" fmla="*/ 86 h 94"/>
                  <a:gd name="T8" fmla="*/ 21 w 31"/>
                  <a:gd name="T9" fmla="*/ 88 h 94"/>
                  <a:gd name="T10" fmla="*/ 23 w 31"/>
                  <a:gd name="T11" fmla="*/ 89 h 94"/>
                  <a:gd name="T12" fmla="*/ 25 w 31"/>
                  <a:gd name="T13" fmla="*/ 91 h 94"/>
                  <a:gd name="T14" fmla="*/ 28 w 31"/>
                  <a:gd name="T15" fmla="*/ 92 h 94"/>
                  <a:gd name="T16" fmla="*/ 31 w 31"/>
                  <a:gd name="T17" fmla="*/ 92 h 94"/>
                  <a:gd name="T18" fmla="*/ 31 w 31"/>
                  <a:gd name="T19" fmla="*/ 94 h 94"/>
                  <a:gd name="T20" fmla="*/ 0 w 31"/>
                  <a:gd name="T21" fmla="*/ 94 h 94"/>
                  <a:gd name="T22" fmla="*/ 0 w 31"/>
                  <a:gd name="T23" fmla="*/ 92 h 94"/>
                  <a:gd name="T24" fmla="*/ 4 w 31"/>
                  <a:gd name="T25" fmla="*/ 92 h 94"/>
                  <a:gd name="T26" fmla="*/ 7 w 31"/>
                  <a:gd name="T27" fmla="*/ 92 h 94"/>
                  <a:gd name="T28" fmla="*/ 8 w 31"/>
                  <a:gd name="T29" fmla="*/ 91 h 94"/>
                  <a:gd name="T30" fmla="*/ 9 w 31"/>
                  <a:gd name="T31" fmla="*/ 88 h 94"/>
                  <a:gd name="T32" fmla="*/ 10 w 31"/>
                  <a:gd name="T33" fmla="*/ 86 h 94"/>
                  <a:gd name="T34" fmla="*/ 10 w 31"/>
                  <a:gd name="T35" fmla="*/ 81 h 94"/>
                  <a:gd name="T36" fmla="*/ 10 w 31"/>
                  <a:gd name="T37" fmla="*/ 25 h 94"/>
                  <a:gd name="T38" fmla="*/ 10 w 31"/>
                  <a:gd name="T39" fmla="*/ 19 h 94"/>
                  <a:gd name="T40" fmla="*/ 10 w 31"/>
                  <a:gd name="T41" fmla="*/ 16 h 94"/>
                  <a:gd name="T42" fmla="*/ 9 w 31"/>
                  <a:gd name="T43" fmla="*/ 13 h 94"/>
                  <a:gd name="T44" fmla="*/ 9 w 31"/>
                  <a:gd name="T45" fmla="*/ 11 h 94"/>
                  <a:gd name="T46" fmla="*/ 8 w 31"/>
                  <a:gd name="T47" fmla="*/ 9 h 94"/>
                  <a:gd name="T48" fmla="*/ 7 w 31"/>
                  <a:gd name="T49" fmla="*/ 8 h 94"/>
                  <a:gd name="T50" fmla="*/ 5 w 31"/>
                  <a:gd name="T51" fmla="*/ 8 h 94"/>
                  <a:gd name="T52" fmla="*/ 3 w 31"/>
                  <a:gd name="T53" fmla="*/ 9 h 94"/>
                  <a:gd name="T54" fmla="*/ 0 w 31"/>
                  <a:gd name="T55" fmla="*/ 9 h 94"/>
                  <a:gd name="T56" fmla="*/ 0 w 31"/>
                  <a:gd name="T57" fmla="*/ 7 h 94"/>
                  <a:gd name="T58" fmla="*/ 18 w 31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94">
                    <a:moveTo>
                      <a:pt x="18" y="0"/>
                    </a:moveTo>
                    <a:lnTo>
                      <a:pt x="21" y="0"/>
                    </a:lnTo>
                    <a:lnTo>
                      <a:pt x="21" y="81"/>
                    </a:lnTo>
                    <a:lnTo>
                      <a:pt x="21" y="86"/>
                    </a:lnTo>
                    <a:lnTo>
                      <a:pt x="21" y="88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8" y="92"/>
                    </a:lnTo>
                    <a:lnTo>
                      <a:pt x="31" y="92"/>
                    </a:lnTo>
                    <a:lnTo>
                      <a:pt x="31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4" y="92"/>
                    </a:lnTo>
                    <a:lnTo>
                      <a:pt x="7" y="92"/>
                    </a:lnTo>
                    <a:lnTo>
                      <a:pt x="8" y="91"/>
                    </a:lnTo>
                    <a:lnTo>
                      <a:pt x="9" y="88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0" y="25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6" name="Freeform 6559"/>
              <p:cNvSpPr>
                <a:spLocks noEditPoints="1"/>
              </p:cNvSpPr>
              <p:nvPr/>
            </p:nvSpPr>
            <p:spPr bwMode="auto">
              <a:xfrm>
                <a:off x="16467" y="16144"/>
                <a:ext cx="55" cy="64"/>
              </a:xfrm>
              <a:custGeom>
                <a:avLst/>
                <a:gdLst>
                  <a:gd name="T0" fmla="*/ 28 w 55"/>
                  <a:gd name="T1" fmla="*/ 29 h 64"/>
                  <a:gd name="T2" fmla="*/ 21 w 55"/>
                  <a:gd name="T3" fmla="*/ 32 h 64"/>
                  <a:gd name="T4" fmla="*/ 13 w 55"/>
                  <a:gd name="T5" fmla="*/ 38 h 64"/>
                  <a:gd name="T6" fmla="*/ 11 w 55"/>
                  <a:gd name="T7" fmla="*/ 45 h 64"/>
                  <a:gd name="T8" fmla="*/ 13 w 55"/>
                  <a:gd name="T9" fmla="*/ 52 h 64"/>
                  <a:gd name="T10" fmla="*/ 21 w 55"/>
                  <a:gd name="T11" fmla="*/ 56 h 64"/>
                  <a:gd name="T12" fmla="*/ 28 w 55"/>
                  <a:gd name="T13" fmla="*/ 52 h 64"/>
                  <a:gd name="T14" fmla="*/ 34 w 55"/>
                  <a:gd name="T15" fmla="*/ 27 h 64"/>
                  <a:gd name="T16" fmla="*/ 29 w 55"/>
                  <a:gd name="T17" fmla="*/ 0 h 64"/>
                  <a:gd name="T18" fmla="*/ 38 w 55"/>
                  <a:gd name="T19" fmla="*/ 2 h 64"/>
                  <a:gd name="T20" fmla="*/ 44 w 55"/>
                  <a:gd name="T21" fmla="*/ 8 h 64"/>
                  <a:gd name="T22" fmla="*/ 44 w 55"/>
                  <a:gd name="T23" fmla="*/ 16 h 64"/>
                  <a:gd name="T24" fmla="*/ 45 w 55"/>
                  <a:gd name="T25" fmla="*/ 41 h 64"/>
                  <a:gd name="T26" fmla="*/ 45 w 55"/>
                  <a:gd name="T27" fmla="*/ 50 h 64"/>
                  <a:gd name="T28" fmla="*/ 45 w 55"/>
                  <a:gd name="T29" fmla="*/ 54 h 64"/>
                  <a:gd name="T30" fmla="*/ 48 w 55"/>
                  <a:gd name="T31" fmla="*/ 55 h 64"/>
                  <a:gd name="T32" fmla="*/ 51 w 55"/>
                  <a:gd name="T33" fmla="*/ 54 h 64"/>
                  <a:gd name="T34" fmla="*/ 55 w 55"/>
                  <a:gd name="T35" fmla="*/ 50 h 64"/>
                  <a:gd name="T36" fmla="*/ 50 w 55"/>
                  <a:gd name="T37" fmla="*/ 59 h 64"/>
                  <a:gd name="T38" fmla="*/ 40 w 55"/>
                  <a:gd name="T39" fmla="*/ 64 h 64"/>
                  <a:gd name="T40" fmla="*/ 35 w 55"/>
                  <a:gd name="T41" fmla="*/ 61 h 64"/>
                  <a:gd name="T42" fmla="*/ 34 w 55"/>
                  <a:gd name="T43" fmla="*/ 57 h 64"/>
                  <a:gd name="T44" fmla="*/ 29 w 55"/>
                  <a:gd name="T45" fmla="*/ 57 h 64"/>
                  <a:gd name="T46" fmla="*/ 23 w 55"/>
                  <a:gd name="T47" fmla="*/ 61 h 64"/>
                  <a:gd name="T48" fmla="*/ 18 w 55"/>
                  <a:gd name="T49" fmla="*/ 64 h 64"/>
                  <a:gd name="T50" fmla="*/ 9 w 55"/>
                  <a:gd name="T51" fmla="*/ 64 h 64"/>
                  <a:gd name="T52" fmla="*/ 3 w 55"/>
                  <a:gd name="T53" fmla="*/ 60 h 64"/>
                  <a:gd name="T54" fmla="*/ 0 w 55"/>
                  <a:gd name="T55" fmla="*/ 52 h 64"/>
                  <a:gd name="T56" fmla="*/ 0 w 55"/>
                  <a:gd name="T57" fmla="*/ 44 h 64"/>
                  <a:gd name="T58" fmla="*/ 6 w 55"/>
                  <a:gd name="T59" fmla="*/ 36 h 64"/>
                  <a:gd name="T60" fmla="*/ 21 w 55"/>
                  <a:gd name="T61" fmla="*/ 28 h 64"/>
                  <a:gd name="T62" fmla="*/ 34 w 55"/>
                  <a:gd name="T63" fmla="*/ 19 h 64"/>
                  <a:gd name="T64" fmla="*/ 32 w 55"/>
                  <a:gd name="T65" fmla="*/ 9 h 64"/>
                  <a:gd name="T66" fmla="*/ 28 w 55"/>
                  <a:gd name="T67" fmla="*/ 6 h 64"/>
                  <a:gd name="T68" fmla="*/ 22 w 55"/>
                  <a:gd name="T69" fmla="*/ 3 h 64"/>
                  <a:gd name="T70" fmla="*/ 16 w 55"/>
                  <a:gd name="T71" fmla="*/ 6 h 64"/>
                  <a:gd name="T72" fmla="*/ 13 w 55"/>
                  <a:gd name="T73" fmla="*/ 11 h 64"/>
                  <a:gd name="T74" fmla="*/ 13 w 55"/>
                  <a:gd name="T75" fmla="*/ 18 h 64"/>
                  <a:gd name="T76" fmla="*/ 9 w 55"/>
                  <a:gd name="T77" fmla="*/ 21 h 64"/>
                  <a:gd name="T78" fmla="*/ 6 w 55"/>
                  <a:gd name="T79" fmla="*/ 21 h 64"/>
                  <a:gd name="T80" fmla="*/ 2 w 55"/>
                  <a:gd name="T81" fmla="*/ 18 h 64"/>
                  <a:gd name="T82" fmla="*/ 2 w 55"/>
                  <a:gd name="T83" fmla="*/ 11 h 64"/>
                  <a:gd name="T84" fmla="*/ 8 w 55"/>
                  <a:gd name="T85" fmla="*/ 5 h 64"/>
                  <a:gd name="T86" fmla="*/ 18 w 55"/>
                  <a:gd name="T8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" h="64">
                    <a:moveTo>
                      <a:pt x="34" y="27"/>
                    </a:moveTo>
                    <a:lnTo>
                      <a:pt x="28" y="29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16" y="35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11" y="45"/>
                    </a:lnTo>
                    <a:lnTo>
                      <a:pt x="11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1" y="56"/>
                    </a:lnTo>
                    <a:lnTo>
                      <a:pt x="24" y="55"/>
                    </a:lnTo>
                    <a:lnTo>
                      <a:pt x="28" y="52"/>
                    </a:lnTo>
                    <a:lnTo>
                      <a:pt x="34" y="49"/>
                    </a:lnTo>
                    <a:lnTo>
                      <a:pt x="34" y="27"/>
                    </a:lnTo>
                    <a:close/>
                    <a:moveTo>
                      <a:pt x="24" y="0"/>
                    </a:moveTo>
                    <a:lnTo>
                      <a:pt x="29" y="0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4" y="12"/>
                    </a:lnTo>
                    <a:lnTo>
                      <a:pt x="44" y="16"/>
                    </a:lnTo>
                    <a:lnTo>
                      <a:pt x="45" y="21"/>
                    </a:lnTo>
                    <a:lnTo>
                      <a:pt x="45" y="41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50" y="55"/>
                    </a:lnTo>
                    <a:lnTo>
                      <a:pt x="51" y="54"/>
                    </a:lnTo>
                    <a:lnTo>
                      <a:pt x="53" y="52"/>
                    </a:lnTo>
                    <a:lnTo>
                      <a:pt x="55" y="50"/>
                    </a:lnTo>
                    <a:lnTo>
                      <a:pt x="55" y="54"/>
                    </a:lnTo>
                    <a:lnTo>
                      <a:pt x="50" y="59"/>
                    </a:lnTo>
                    <a:lnTo>
                      <a:pt x="45" y="62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5" y="61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29" y="57"/>
                    </a:lnTo>
                    <a:lnTo>
                      <a:pt x="25" y="60"/>
                    </a:lnTo>
                    <a:lnTo>
                      <a:pt x="23" y="61"/>
                    </a:lnTo>
                    <a:lnTo>
                      <a:pt x="22" y="62"/>
                    </a:lnTo>
                    <a:lnTo>
                      <a:pt x="18" y="64"/>
                    </a:lnTo>
                    <a:lnTo>
                      <a:pt x="14" y="64"/>
                    </a:lnTo>
                    <a:lnTo>
                      <a:pt x="9" y="64"/>
                    </a:lnTo>
                    <a:lnTo>
                      <a:pt x="7" y="62"/>
                    </a:lnTo>
                    <a:lnTo>
                      <a:pt x="3" y="60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6" y="36"/>
                    </a:lnTo>
                    <a:lnTo>
                      <a:pt x="11" y="32"/>
                    </a:lnTo>
                    <a:lnTo>
                      <a:pt x="21" y="28"/>
                    </a:lnTo>
                    <a:lnTo>
                      <a:pt x="34" y="22"/>
                    </a:lnTo>
                    <a:lnTo>
                      <a:pt x="34" y="19"/>
                    </a:lnTo>
                    <a:lnTo>
                      <a:pt x="33" y="14"/>
                    </a:lnTo>
                    <a:lnTo>
                      <a:pt x="32" y="9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8" y="5"/>
                    </a:lnTo>
                    <a:lnTo>
                      <a:pt x="16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7" name="Freeform 6560"/>
              <p:cNvSpPr>
                <a:spLocks/>
              </p:cNvSpPr>
              <p:nvPr/>
            </p:nvSpPr>
            <p:spPr bwMode="auto">
              <a:xfrm>
                <a:off x="16523" y="16125"/>
                <a:ext cx="37" cy="83"/>
              </a:xfrm>
              <a:custGeom>
                <a:avLst/>
                <a:gdLst>
                  <a:gd name="T0" fmla="*/ 20 w 37"/>
                  <a:gd name="T1" fmla="*/ 0 h 83"/>
                  <a:gd name="T2" fmla="*/ 21 w 37"/>
                  <a:gd name="T3" fmla="*/ 0 h 83"/>
                  <a:gd name="T4" fmla="*/ 21 w 37"/>
                  <a:gd name="T5" fmla="*/ 20 h 83"/>
                  <a:gd name="T6" fmla="*/ 36 w 37"/>
                  <a:gd name="T7" fmla="*/ 20 h 83"/>
                  <a:gd name="T8" fmla="*/ 36 w 37"/>
                  <a:gd name="T9" fmla="*/ 25 h 83"/>
                  <a:gd name="T10" fmla="*/ 21 w 37"/>
                  <a:gd name="T11" fmla="*/ 25 h 83"/>
                  <a:gd name="T12" fmla="*/ 21 w 37"/>
                  <a:gd name="T13" fmla="*/ 64 h 83"/>
                  <a:gd name="T14" fmla="*/ 21 w 37"/>
                  <a:gd name="T15" fmla="*/ 68 h 83"/>
                  <a:gd name="T16" fmla="*/ 22 w 37"/>
                  <a:gd name="T17" fmla="*/ 71 h 83"/>
                  <a:gd name="T18" fmla="*/ 24 w 37"/>
                  <a:gd name="T19" fmla="*/ 73 h 83"/>
                  <a:gd name="T20" fmla="*/ 25 w 37"/>
                  <a:gd name="T21" fmla="*/ 74 h 83"/>
                  <a:gd name="T22" fmla="*/ 27 w 37"/>
                  <a:gd name="T23" fmla="*/ 75 h 83"/>
                  <a:gd name="T24" fmla="*/ 30 w 37"/>
                  <a:gd name="T25" fmla="*/ 74 h 83"/>
                  <a:gd name="T26" fmla="*/ 32 w 37"/>
                  <a:gd name="T27" fmla="*/ 74 h 83"/>
                  <a:gd name="T28" fmla="*/ 34 w 37"/>
                  <a:gd name="T29" fmla="*/ 71 h 83"/>
                  <a:gd name="T30" fmla="*/ 35 w 37"/>
                  <a:gd name="T31" fmla="*/ 69 h 83"/>
                  <a:gd name="T32" fmla="*/ 37 w 37"/>
                  <a:gd name="T33" fmla="*/ 69 h 83"/>
                  <a:gd name="T34" fmla="*/ 36 w 37"/>
                  <a:gd name="T35" fmla="*/ 73 h 83"/>
                  <a:gd name="T36" fmla="*/ 34 w 37"/>
                  <a:gd name="T37" fmla="*/ 76 h 83"/>
                  <a:gd name="T38" fmla="*/ 31 w 37"/>
                  <a:gd name="T39" fmla="*/ 79 h 83"/>
                  <a:gd name="T40" fmla="*/ 26 w 37"/>
                  <a:gd name="T41" fmla="*/ 81 h 83"/>
                  <a:gd name="T42" fmla="*/ 22 w 37"/>
                  <a:gd name="T43" fmla="*/ 83 h 83"/>
                  <a:gd name="T44" fmla="*/ 19 w 37"/>
                  <a:gd name="T45" fmla="*/ 83 h 83"/>
                  <a:gd name="T46" fmla="*/ 16 w 37"/>
                  <a:gd name="T47" fmla="*/ 81 h 83"/>
                  <a:gd name="T48" fmla="*/ 14 w 37"/>
                  <a:gd name="T49" fmla="*/ 79 h 83"/>
                  <a:gd name="T50" fmla="*/ 11 w 37"/>
                  <a:gd name="T51" fmla="*/ 76 h 83"/>
                  <a:gd name="T52" fmla="*/ 11 w 37"/>
                  <a:gd name="T53" fmla="*/ 71 h 83"/>
                  <a:gd name="T54" fmla="*/ 10 w 37"/>
                  <a:gd name="T55" fmla="*/ 67 h 83"/>
                  <a:gd name="T56" fmla="*/ 10 w 37"/>
                  <a:gd name="T57" fmla="*/ 25 h 83"/>
                  <a:gd name="T58" fmla="*/ 0 w 37"/>
                  <a:gd name="T59" fmla="*/ 25 h 83"/>
                  <a:gd name="T60" fmla="*/ 0 w 37"/>
                  <a:gd name="T61" fmla="*/ 22 h 83"/>
                  <a:gd name="T62" fmla="*/ 4 w 37"/>
                  <a:gd name="T63" fmla="*/ 21 h 83"/>
                  <a:gd name="T64" fmla="*/ 8 w 37"/>
                  <a:gd name="T65" fmla="*/ 17 h 83"/>
                  <a:gd name="T66" fmla="*/ 11 w 37"/>
                  <a:gd name="T67" fmla="*/ 14 h 83"/>
                  <a:gd name="T68" fmla="*/ 15 w 37"/>
                  <a:gd name="T69" fmla="*/ 10 h 83"/>
                  <a:gd name="T70" fmla="*/ 16 w 37"/>
                  <a:gd name="T71" fmla="*/ 8 h 83"/>
                  <a:gd name="T72" fmla="*/ 18 w 37"/>
                  <a:gd name="T73" fmla="*/ 4 h 83"/>
                  <a:gd name="T74" fmla="*/ 20 w 37"/>
                  <a:gd name="T7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83">
                    <a:moveTo>
                      <a:pt x="20" y="0"/>
                    </a:moveTo>
                    <a:lnTo>
                      <a:pt x="21" y="0"/>
                    </a:lnTo>
                    <a:lnTo>
                      <a:pt x="21" y="20"/>
                    </a:lnTo>
                    <a:lnTo>
                      <a:pt x="36" y="20"/>
                    </a:lnTo>
                    <a:lnTo>
                      <a:pt x="36" y="25"/>
                    </a:lnTo>
                    <a:lnTo>
                      <a:pt x="21" y="25"/>
                    </a:lnTo>
                    <a:lnTo>
                      <a:pt x="21" y="64"/>
                    </a:lnTo>
                    <a:lnTo>
                      <a:pt x="21" y="68"/>
                    </a:lnTo>
                    <a:lnTo>
                      <a:pt x="22" y="71"/>
                    </a:lnTo>
                    <a:lnTo>
                      <a:pt x="24" y="73"/>
                    </a:lnTo>
                    <a:lnTo>
                      <a:pt x="25" y="74"/>
                    </a:lnTo>
                    <a:lnTo>
                      <a:pt x="27" y="75"/>
                    </a:lnTo>
                    <a:lnTo>
                      <a:pt x="30" y="74"/>
                    </a:lnTo>
                    <a:lnTo>
                      <a:pt x="32" y="74"/>
                    </a:lnTo>
                    <a:lnTo>
                      <a:pt x="34" y="71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6" y="73"/>
                    </a:lnTo>
                    <a:lnTo>
                      <a:pt x="34" y="76"/>
                    </a:lnTo>
                    <a:lnTo>
                      <a:pt x="31" y="79"/>
                    </a:lnTo>
                    <a:lnTo>
                      <a:pt x="26" y="81"/>
                    </a:lnTo>
                    <a:lnTo>
                      <a:pt x="22" y="83"/>
                    </a:lnTo>
                    <a:lnTo>
                      <a:pt x="19" y="83"/>
                    </a:lnTo>
                    <a:lnTo>
                      <a:pt x="16" y="81"/>
                    </a:lnTo>
                    <a:lnTo>
                      <a:pt x="14" y="79"/>
                    </a:lnTo>
                    <a:lnTo>
                      <a:pt x="11" y="76"/>
                    </a:lnTo>
                    <a:lnTo>
                      <a:pt x="11" y="71"/>
                    </a:lnTo>
                    <a:lnTo>
                      <a:pt x="10" y="67"/>
                    </a:lnTo>
                    <a:lnTo>
                      <a:pt x="1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21"/>
                    </a:lnTo>
                    <a:lnTo>
                      <a:pt x="8" y="17"/>
                    </a:lnTo>
                    <a:lnTo>
                      <a:pt x="11" y="14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8" name="Freeform 6561"/>
              <p:cNvSpPr>
                <a:spLocks noEditPoints="1"/>
              </p:cNvSpPr>
              <p:nvPr/>
            </p:nvSpPr>
            <p:spPr bwMode="auto">
              <a:xfrm>
                <a:off x="16564" y="16112"/>
                <a:ext cx="31" cy="94"/>
              </a:xfrm>
              <a:custGeom>
                <a:avLst/>
                <a:gdLst>
                  <a:gd name="T0" fmla="*/ 18 w 31"/>
                  <a:gd name="T1" fmla="*/ 32 h 94"/>
                  <a:gd name="T2" fmla="*/ 22 w 31"/>
                  <a:gd name="T3" fmla="*/ 32 h 94"/>
                  <a:gd name="T4" fmla="*/ 22 w 31"/>
                  <a:gd name="T5" fmla="*/ 81 h 94"/>
                  <a:gd name="T6" fmla="*/ 22 w 31"/>
                  <a:gd name="T7" fmla="*/ 86 h 94"/>
                  <a:gd name="T8" fmla="*/ 22 w 31"/>
                  <a:gd name="T9" fmla="*/ 88 h 94"/>
                  <a:gd name="T10" fmla="*/ 23 w 31"/>
                  <a:gd name="T11" fmla="*/ 91 h 94"/>
                  <a:gd name="T12" fmla="*/ 25 w 31"/>
                  <a:gd name="T13" fmla="*/ 91 h 94"/>
                  <a:gd name="T14" fmla="*/ 27 w 31"/>
                  <a:gd name="T15" fmla="*/ 92 h 94"/>
                  <a:gd name="T16" fmla="*/ 31 w 31"/>
                  <a:gd name="T17" fmla="*/ 92 h 94"/>
                  <a:gd name="T18" fmla="*/ 31 w 31"/>
                  <a:gd name="T19" fmla="*/ 94 h 94"/>
                  <a:gd name="T20" fmla="*/ 1 w 31"/>
                  <a:gd name="T21" fmla="*/ 94 h 94"/>
                  <a:gd name="T22" fmla="*/ 1 w 31"/>
                  <a:gd name="T23" fmla="*/ 92 h 94"/>
                  <a:gd name="T24" fmla="*/ 5 w 31"/>
                  <a:gd name="T25" fmla="*/ 92 h 94"/>
                  <a:gd name="T26" fmla="*/ 7 w 31"/>
                  <a:gd name="T27" fmla="*/ 92 h 94"/>
                  <a:gd name="T28" fmla="*/ 9 w 31"/>
                  <a:gd name="T29" fmla="*/ 91 h 94"/>
                  <a:gd name="T30" fmla="*/ 10 w 31"/>
                  <a:gd name="T31" fmla="*/ 88 h 94"/>
                  <a:gd name="T32" fmla="*/ 11 w 31"/>
                  <a:gd name="T33" fmla="*/ 86 h 94"/>
                  <a:gd name="T34" fmla="*/ 11 w 31"/>
                  <a:gd name="T35" fmla="*/ 81 h 94"/>
                  <a:gd name="T36" fmla="*/ 11 w 31"/>
                  <a:gd name="T37" fmla="*/ 57 h 94"/>
                  <a:gd name="T38" fmla="*/ 11 w 31"/>
                  <a:gd name="T39" fmla="*/ 51 h 94"/>
                  <a:gd name="T40" fmla="*/ 11 w 31"/>
                  <a:gd name="T41" fmla="*/ 48 h 94"/>
                  <a:gd name="T42" fmla="*/ 10 w 31"/>
                  <a:gd name="T43" fmla="*/ 44 h 94"/>
                  <a:gd name="T44" fmla="*/ 10 w 31"/>
                  <a:gd name="T45" fmla="*/ 43 h 94"/>
                  <a:gd name="T46" fmla="*/ 9 w 31"/>
                  <a:gd name="T47" fmla="*/ 41 h 94"/>
                  <a:gd name="T48" fmla="*/ 7 w 31"/>
                  <a:gd name="T49" fmla="*/ 41 h 94"/>
                  <a:gd name="T50" fmla="*/ 6 w 31"/>
                  <a:gd name="T51" fmla="*/ 40 h 94"/>
                  <a:gd name="T52" fmla="*/ 4 w 31"/>
                  <a:gd name="T53" fmla="*/ 41 h 94"/>
                  <a:gd name="T54" fmla="*/ 1 w 31"/>
                  <a:gd name="T55" fmla="*/ 41 h 94"/>
                  <a:gd name="T56" fmla="*/ 0 w 31"/>
                  <a:gd name="T57" fmla="*/ 39 h 94"/>
                  <a:gd name="T58" fmla="*/ 18 w 31"/>
                  <a:gd name="T59" fmla="*/ 32 h 94"/>
                  <a:gd name="T60" fmla="*/ 16 w 31"/>
                  <a:gd name="T61" fmla="*/ 0 h 94"/>
                  <a:gd name="T62" fmla="*/ 18 w 31"/>
                  <a:gd name="T63" fmla="*/ 0 h 94"/>
                  <a:gd name="T64" fmla="*/ 21 w 31"/>
                  <a:gd name="T65" fmla="*/ 2 h 94"/>
                  <a:gd name="T66" fmla="*/ 22 w 31"/>
                  <a:gd name="T67" fmla="*/ 3 h 94"/>
                  <a:gd name="T68" fmla="*/ 23 w 31"/>
                  <a:gd name="T69" fmla="*/ 6 h 94"/>
                  <a:gd name="T70" fmla="*/ 22 w 31"/>
                  <a:gd name="T71" fmla="*/ 9 h 94"/>
                  <a:gd name="T72" fmla="*/ 21 w 31"/>
                  <a:gd name="T73" fmla="*/ 11 h 94"/>
                  <a:gd name="T74" fmla="*/ 18 w 31"/>
                  <a:gd name="T75" fmla="*/ 13 h 94"/>
                  <a:gd name="T76" fmla="*/ 16 w 31"/>
                  <a:gd name="T77" fmla="*/ 13 h 94"/>
                  <a:gd name="T78" fmla="*/ 13 w 31"/>
                  <a:gd name="T79" fmla="*/ 13 h 94"/>
                  <a:gd name="T80" fmla="*/ 11 w 31"/>
                  <a:gd name="T81" fmla="*/ 11 h 94"/>
                  <a:gd name="T82" fmla="*/ 10 w 31"/>
                  <a:gd name="T83" fmla="*/ 9 h 94"/>
                  <a:gd name="T84" fmla="*/ 10 w 31"/>
                  <a:gd name="T85" fmla="*/ 6 h 94"/>
                  <a:gd name="T86" fmla="*/ 10 w 31"/>
                  <a:gd name="T87" fmla="*/ 3 h 94"/>
                  <a:gd name="T88" fmla="*/ 11 w 31"/>
                  <a:gd name="T89" fmla="*/ 2 h 94"/>
                  <a:gd name="T90" fmla="*/ 13 w 31"/>
                  <a:gd name="T91" fmla="*/ 0 h 94"/>
                  <a:gd name="T92" fmla="*/ 16 w 31"/>
                  <a:gd name="T9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" h="94">
                    <a:moveTo>
                      <a:pt x="18" y="32"/>
                    </a:moveTo>
                    <a:lnTo>
                      <a:pt x="22" y="32"/>
                    </a:lnTo>
                    <a:lnTo>
                      <a:pt x="22" y="81"/>
                    </a:lnTo>
                    <a:lnTo>
                      <a:pt x="22" y="86"/>
                    </a:lnTo>
                    <a:lnTo>
                      <a:pt x="22" y="88"/>
                    </a:lnTo>
                    <a:lnTo>
                      <a:pt x="23" y="91"/>
                    </a:lnTo>
                    <a:lnTo>
                      <a:pt x="25" y="91"/>
                    </a:lnTo>
                    <a:lnTo>
                      <a:pt x="27" y="92"/>
                    </a:lnTo>
                    <a:lnTo>
                      <a:pt x="31" y="92"/>
                    </a:lnTo>
                    <a:lnTo>
                      <a:pt x="31" y="94"/>
                    </a:lnTo>
                    <a:lnTo>
                      <a:pt x="1" y="94"/>
                    </a:lnTo>
                    <a:lnTo>
                      <a:pt x="1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9" y="91"/>
                    </a:lnTo>
                    <a:lnTo>
                      <a:pt x="10" y="88"/>
                    </a:lnTo>
                    <a:lnTo>
                      <a:pt x="11" y="86"/>
                    </a:lnTo>
                    <a:lnTo>
                      <a:pt x="11" y="81"/>
                    </a:lnTo>
                    <a:lnTo>
                      <a:pt x="11" y="57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1" y="41"/>
                    </a:lnTo>
                    <a:lnTo>
                      <a:pt x="0" y="39"/>
                    </a:lnTo>
                    <a:lnTo>
                      <a:pt x="18" y="32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22" y="9"/>
                    </a:lnTo>
                    <a:lnTo>
                      <a:pt x="21" y="11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29" name="Freeform 6562"/>
              <p:cNvSpPr>
                <a:spLocks noEditPoints="1"/>
              </p:cNvSpPr>
              <p:nvPr/>
            </p:nvSpPr>
            <p:spPr bwMode="auto">
              <a:xfrm>
                <a:off x="16603" y="16144"/>
                <a:ext cx="59" cy="65"/>
              </a:xfrm>
              <a:custGeom>
                <a:avLst/>
                <a:gdLst>
                  <a:gd name="T0" fmla="*/ 27 w 59"/>
                  <a:gd name="T1" fmla="*/ 5 h 65"/>
                  <a:gd name="T2" fmla="*/ 24 w 59"/>
                  <a:gd name="T3" fmla="*/ 5 h 65"/>
                  <a:gd name="T4" fmla="*/ 20 w 59"/>
                  <a:gd name="T5" fmla="*/ 6 h 65"/>
                  <a:gd name="T6" fmla="*/ 18 w 59"/>
                  <a:gd name="T7" fmla="*/ 9 h 65"/>
                  <a:gd name="T8" fmla="*/ 15 w 59"/>
                  <a:gd name="T9" fmla="*/ 13 h 65"/>
                  <a:gd name="T10" fmla="*/ 14 w 59"/>
                  <a:gd name="T11" fmla="*/ 17 h 65"/>
                  <a:gd name="T12" fmla="*/ 13 w 59"/>
                  <a:gd name="T13" fmla="*/ 22 h 65"/>
                  <a:gd name="T14" fmla="*/ 13 w 59"/>
                  <a:gd name="T15" fmla="*/ 27 h 65"/>
                  <a:gd name="T16" fmla="*/ 14 w 59"/>
                  <a:gd name="T17" fmla="*/ 39 h 65"/>
                  <a:gd name="T18" fmla="*/ 18 w 59"/>
                  <a:gd name="T19" fmla="*/ 50 h 65"/>
                  <a:gd name="T20" fmla="*/ 21 w 59"/>
                  <a:gd name="T21" fmla="*/ 54 h 65"/>
                  <a:gd name="T22" fmla="*/ 24 w 59"/>
                  <a:gd name="T23" fmla="*/ 57 h 65"/>
                  <a:gd name="T24" fmla="*/ 27 w 59"/>
                  <a:gd name="T25" fmla="*/ 59 h 65"/>
                  <a:gd name="T26" fmla="*/ 32 w 59"/>
                  <a:gd name="T27" fmla="*/ 60 h 65"/>
                  <a:gd name="T28" fmla="*/ 36 w 59"/>
                  <a:gd name="T29" fmla="*/ 59 h 65"/>
                  <a:gd name="T30" fmla="*/ 40 w 59"/>
                  <a:gd name="T31" fmla="*/ 57 h 65"/>
                  <a:gd name="T32" fmla="*/ 42 w 59"/>
                  <a:gd name="T33" fmla="*/ 54 h 65"/>
                  <a:gd name="T34" fmla="*/ 45 w 59"/>
                  <a:gd name="T35" fmla="*/ 51 h 65"/>
                  <a:gd name="T36" fmla="*/ 46 w 59"/>
                  <a:gd name="T37" fmla="*/ 48 h 65"/>
                  <a:gd name="T38" fmla="*/ 47 w 59"/>
                  <a:gd name="T39" fmla="*/ 41 h 65"/>
                  <a:gd name="T40" fmla="*/ 47 w 59"/>
                  <a:gd name="T41" fmla="*/ 36 h 65"/>
                  <a:gd name="T42" fmla="*/ 45 w 59"/>
                  <a:gd name="T43" fmla="*/ 22 h 65"/>
                  <a:gd name="T44" fmla="*/ 40 w 59"/>
                  <a:gd name="T45" fmla="*/ 11 h 65"/>
                  <a:gd name="T46" fmla="*/ 36 w 59"/>
                  <a:gd name="T47" fmla="*/ 7 h 65"/>
                  <a:gd name="T48" fmla="*/ 32 w 59"/>
                  <a:gd name="T49" fmla="*/ 5 h 65"/>
                  <a:gd name="T50" fmla="*/ 27 w 59"/>
                  <a:gd name="T51" fmla="*/ 5 h 65"/>
                  <a:gd name="T52" fmla="*/ 30 w 59"/>
                  <a:gd name="T53" fmla="*/ 0 h 65"/>
                  <a:gd name="T54" fmla="*/ 42 w 59"/>
                  <a:gd name="T55" fmla="*/ 2 h 65"/>
                  <a:gd name="T56" fmla="*/ 52 w 59"/>
                  <a:gd name="T57" fmla="*/ 11 h 65"/>
                  <a:gd name="T58" fmla="*/ 57 w 59"/>
                  <a:gd name="T59" fmla="*/ 19 h 65"/>
                  <a:gd name="T60" fmla="*/ 59 w 59"/>
                  <a:gd name="T61" fmla="*/ 30 h 65"/>
                  <a:gd name="T62" fmla="*/ 58 w 59"/>
                  <a:gd name="T63" fmla="*/ 39 h 65"/>
                  <a:gd name="T64" fmla="*/ 56 w 59"/>
                  <a:gd name="T65" fmla="*/ 48 h 65"/>
                  <a:gd name="T66" fmla="*/ 52 w 59"/>
                  <a:gd name="T67" fmla="*/ 52 h 65"/>
                  <a:gd name="T68" fmla="*/ 48 w 59"/>
                  <a:gd name="T69" fmla="*/ 57 h 65"/>
                  <a:gd name="T70" fmla="*/ 45 w 59"/>
                  <a:gd name="T71" fmla="*/ 60 h 65"/>
                  <a:gd name="T72" fmla="*/ 40 w 59"/>
                  <a:gd name="T73" fmla="*/ 62 h 65"/>
                  <a:gd name="T74" fmla="*/ 35 w 59"/>
                  <a:gd name="T75" fmla="*/ 64 h 65"/>
                  <a:gd name="T76" fmla="*/ 29 w 59"/>
                  <a:gd name="T77" fmla="*/ 65 h 65"/>
                  <a:gd name="T78" fmla="*/ 16 w 59"/>
                  <a:gd name="T79" fmla="*/ 61 h 65"/>
                  <a:gd name="T80" fmla="*/ 6 w 59"/>
                  <a:gd name="T81" fmla="*/ 54 h 65"/>
                  <a:gd name="T82" fmla="*/ 2 w 59"/>
                  <a:gd name="T83" fmla="*/ 44 h 65"/>
                  <a:gd name="T84" fmla="*/ 0 w 59"/>
                  <a:gd name="T85" fmla="*/ 33 h 65"/>
                  <a:gd name="T86" fmla="*/ 2 w 59"/>
                  <a:gd name="T87" fmla="*/ 24 h 65"/>
                  <a:gd name="T88" fmla="*/ 4 w 59"/>
                  <a:gd name="T89" fmla="*/ 16 h 65"/>
                  <a:gd name="T90" fmla="*/ 8 w 59"/>
                  <a:gd name="T91" fmla="*/ 11 h 65"/>
                  <a:gd name="T92" fmla="*/ 11 w 59"/>
                  <a:gd name="T93" fmla="*/ 7 h 65"/>
                  <a:gd name="T94" fmla="*/ 15 w 59"/>
                  <a:gd name="T95" fmla="*/ 3 h 65"/>
                  <a:gd name="T96" fmla="*/ 22 w 59"/>
                  <a:gd name="T97" fmla="*/ 1 h 65"/>
                  <a:gd name="T98" fmla="*/ 30 w 59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65">
                    <a:moveTo>
                      <a:pt x="27" y="5"/>
                    </a:moveTo>
                    <a:lnTo>
                      <a:pt x="24" y="5"/>
                    </a:lnTo>
                    <a:lnTo>
                      <a:pt x="20" y="6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4" y="17"/>
                    </a:lnTo>
                    <a:lnTo>
                      <a:pt x="13" y="22"/>
                    </a:lnTo>
                    <a:lnTo>
                      <a:pt x="13" y="27"/>
                    </a:lnTo>
                    <a:lnTo>
                      <a:pt x="14" y="39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24" y="57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2" y="54"/>
                    </a:lnTo>
                    <a:lnTo>
                      <a:pt x="45" y="51"/>
                    </a:lnTo>
                    <a:lnTo>
                      <a:pt x="46" y="48"/>
                    </a:lnTo>
                    <a:lnTo>
                      <a:pt x="47" y="41"/>
                    </a:lnTo>
                    <a:lnTo>
                      <a:pt x="47" y="36"/>
                    </a:lnTo>
                    <a:lnTo>
                      <a:pt x="45" y="22"/>
                    </a:lnTo>
                    <a:lnTo>
                      <a:pt x="40" y="11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5"/>
                    </a:lnTo>
                    <a:close/>
                    <a:moveTo>
                      <a:pt x="30" y="0"/>
                    </a:moveTo>
                    <a:lnTo>
                      <a:pt x="42" y="2"/>
                    </a:lnTo>
                    <a:lnTo>
                      <a:pt x="52" y="11"/>
                    </a:lnTo>
                    <a:lnTo>
                      <a:pt x="57" y="19"/>
                    </a:lnTo>
                    <a:lnTo>
                      <a:pt x="59" y="30"/>
                    </a:lnTo>
                    <a:lnTo>
                      <a:pt x="58" y="39"/>
                    </a:lnTo>
                    <a:lnTo>
                      <a:pt x="56" y="48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5" y="60"/>
                    </a:lnTo>
                    <a:lnTo>
                      <a:pt x="40" y="62"/>
                    </a:lnTo>
                    <a:lnTo>
                      <a:pt x="35" y="64"/>
                    </a:lnTo>
                    <a:lnTo>
                      <a:pt x="29" y="65"/>
                    </a:lnTo>
                    <a:lnTo>
                      <a:pt x="16" y="61"/>
                    </a:lnTo>
                    <a:lnTo>
                      <a:pt x="6" y="54"/>
                    </a:lnTo>
                    <a:lnTo>
                      <a:pt x="2" y="44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8" y="11"/>
                    </a:lnTo>
                    <a:lnTo>
                      <a:pt x="11" y="7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0" name="Freeform 6563"/>
              <p:cNvSpPr>
                <a:spLocks/>
              </p:cNvSpPr>
              <p:nvPr/>
            </p:nvSpPr>
            <p:spPr bwMode="auto">
              <a:xfrm>
                <a:off x="16667" y="16144"/>
                <a:ext cx="67" cy="62"/>
              </a:xfrm>
              <a:custGeom>
                <a:avLst/>
                <a:gdLst>
                  <a:gd name="T0" fmla="*/ 21 w 67"/>
                  <a:gd name="T1" fmla="*/ 0 h 62"/>
                  <a:gd name="T2" fmla="*/ 32 w 67"/>
                  <a:gd name="T3" fmla="*/ 3 h 62"/>
                  <a:gd name="T4" fmla="*/ 47 w 67"/>
                  <a:gd name="T5" fmla="*/ 1 h 62"/>
                  <a:gd name="T6" fmla="*/ 54 w 67"/>
                  <a:gd name="T7" fmla="*/ 6 h 62"/>
                  <a:gd name="T8" fmla="*/ 57 w 67"/>
                  <a:gd name="T9" fmla="*/ 13 h 62"/>
                  <a:gd name="T10" fmla="*/ 58 w 67"/>
                  <a:gd name="T11" fmla="*/ 23 h 62"/>
                  <a:gd name="T12" fmla="*/ 58 w 67"/>
                  <a:gd name="T13" fmla="*/ 54 h 62"/>
                  <a:gd name="T14" fmla="*/ 59 w 67"/>
                  <a:gd name="T15" fmla="*/ 59 h 62"/>
                  <a:gd name="T16" fmla="*/ 63 w 67"/>
                  <a:gd name="T17" fmla="*/ 60 h 62"/>
                  <a:gd name="T18" fmla="*/ 67 w 67"/>
                  <a:gd name="T19" fmla="*/ 62 h 62"/>
                  <a:gd name="T20" fmla="*/ 37 w 67"/>
                  <a:gd name="T21" fmla="*/ 60 h 62"/>
                  <a:gd name="T22" fmla="*/ 42 w 67"/>
                  <a:gd name="T23" fmla="*/ 60 h 62"/>
                  <a:gd name="T24" fmla="*/ 46 w 67"/>
                  <a:gd name="T25" fmla="*/ 57 h 62"/>
                  <a:gd name="T26" fmla="*/ 47 w 67"/>
                  <a:gd name="T27" fmla="*/ 52 h 62"/>
                  <a:gd name="T28" fmla="*/ 47 w 67"/>
                  <a:gd name="T29" fmla="*/ 24 h 62"/>
                  <a:gd name="T30" fmla="*/ 46 w 67"/>
                  <a:gd name="T31" fmla="*/ 14 h 62"/>
                  <a:gd name="T32" fmla="*/ 43 w 67"/>
                  <a:gd name="T33" fmla="*/ 9 h 62"/>
                  <a:gd name="T34" fmla="*/ 37 w 67"/>
                  <a:gd name="T35" fmla="*/ 8 h 62"/>
                  <a:gd name="T36" fmla="*/ 27 w 67"/>
                  <a:gd name="T37" fmla="*/ 12 h 62"/>
                  <a:gd name="T38" fmla="*/ 21 w 67"/>
                  <a:gd name="T39" fmla="*/ 49 h 62"/>
                  <a:gd name="T40" fmla="*/ 22 w 67"/>
                  <a:gd name="T41" fmla="*/ 55 h 62"/>
                  <a:gd name="T42" fmla="*/ 24 w 67"/>
                  <a:gd name="T43" fmla="*/ 59 h 62"/>
                  <a:gd name="T44" fmla="*/ 27 w 67"/>
                  <a:gd name="T45" fmla="*/ 60 h 62"/>
                  <a:gd name="T46" fmla="*/ 32 w 67"/>
                  <a:gd name="T47" fmla="*/ 62 h 62"/>
                  <a:gd name="T48" fmla="*/ 2 w 67"/>
                  <a:gd name="T49" fmla="*/ 60 h 62"/>
                  <a:gd name="T50" fmla="*/ 5 w 67"/>
                  <a:gd name="T51" fmla="*/ 60 h 62"/>
                  <a:gd name="T52" fmla="*/ 9 w 67"/>
                  <a:gd name="T53" fmla="*/ 57 h 62"/>
                  <a:gd name="T54" fmla="*/ 10 w 67"/>
                  <a:gd name="T55" fmla="*/ 52 h 62"/>
                  <a:gd name="T56" fmla="*/ 11 w 67"/>
                  <a:gd name="T57" fmla="*/ 27 h 62"/>
                  <a:gd name="T58" fmla="*/ 10 w 67"/>
                  <a:gd name="T59" fmla="*/ 16 h 62"/>
                  <a:gd name="T60" fmla="*/ 10 w 67"/>
                  <a:gd name="T61" fmla="*/ 11 h 62"/>
                  <a:gd name="T62" fmla="*/ 8 w 67"/>
                  <a:gd name="T63" fmla="*/ 9 h 62"/>
                  <a:gd name="T64" fmla="*/ 4 w 67"/>
                  <a:gd name="T65" fmla="*/ 9 h 62"/>
                  <a:gd name="T66" fmla="*/ 0 w 67"/>
                  <a:gd name="T67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" h="62">
                    <a:moveTo>
                      <a:pt x="19" y="0"/>
                    </a:moveTo>
                    <a:lnTo>
                      <a:pt x="21" y="0"/>
                    </a:lnTo>
                    <a:lnTo>
                      <a:pt x="21" y="12"/>
                    </a:lnTo>
                    <a:lnTo>
                      <a:pt x="32" y="3"/>
                    </a:lnTo>
                    <a:lnTo>
                      <a:pt x="42" y="0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4" y="6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8" y="18"/>
                    </a:lnTo>
                    <a:lnTo>
                      <a:pt x="58" y="23"/>
                    </a:lnTo>
                    <a:lnTo>
                      <a:pt x="58" y="49"/>
                    </a:lnTo>
                    <a:lnTo>
                      <a:pt x="58" y="54"/>
                    </a:lnTo>
                    <a:lnTo>
                      <a:pt x="59" y="56"/>
                    </a:lnTo>
                    <a:lnTo>
                      <a:pt x="59" y="59"/>
                    </a:lnTo>
                    <a:lnTo>
                      <a:pt x="62" y="59"/>
                    </a:lnTo>
                    <a:lnTo>
                      <a:pt x="63" y="60"/>
                    </a:lnTo>
                    <a:lnTo>
                      <a:pt x="67" y="60"/>
                    </a:lnTo>
                    <a:lnTo>
                      <a:pt x="67" y="62"/>
                    </a:lnTo>
                    <a:lnTo>
                      <a:pt x="37" y="62"/>
                    </a:lnTo>
                    <a:lnTo>
                      <a:pt x="37" y="60"/>
                    </a:lnTo>
                    <a:lnTo>
                      <a:pt x="38" y="60"/>
                    </a:lnTo>
                    <a:lnTo>
                      <a:pt x="42" y="60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7" y="55"/>
                    </a:lnTo>
                    <a:lnTo>
                      <a:pt x="47" y="52"/>
                    </a:lnTo>
                    <a:lnTo>
                      <a:pt x="47" y="49"/>
                    </a:lnTo>
                    <a:lnTo>
                      <a:pt x="47" y="24"/>
                    </a:lnTo>
                    <a:lnTo>
                      <a:pt x="47" y="18"/>
                    </a:lnTo>
                    <a:lnTo>
                      <a:pt x="46" y="14"/>
                    </a:lnTo>
                    <a:lnTo>
                      <a:pt x="45" y="12"/>
                    </a:lnTo>
                    <a:lnTo>
                      <a:pt x="43" y="9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2" y="8"/>
                    </a:lnTo>
                    <a:lnTo>
                      <a:pt x="27" y="12"/>
                    </a:lnTo>
                    <a:lnTo>
                      <a:pt x="21" y="17"/>
                    </a:lnTo>
                    <a:lnTo>
                      <a:pt x="21" y="49"/>
                    </a:lnTo>
                    <a:lnTo>
                      <a:pt x="22" y="52"/>
                    </a:lnTo>
                    <a:lnTo>
                      <a:pt x="22" y="55"/>
                    </a:lnTo>
                    <a:lnTo>
                      <a:pt x="22" y="56"/>
                    </a:lnTo>
                    <a:lnTo>
                      <a:pt x="24" y="59"/>
                    </a:lnTo>
                    <a:lnTo>
                      <a:pt x="25" y="59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9"/>
                    </a:lnTo>
                    <a:lnTo>
                      <a:pt x="11" y="27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1" name="Freeform 6564"/>
              <p:cNvSpPr>
                <a:spLocks noEditPoints="1"/>
              </p:cNvSpPr>
              <p:nvPr/>
            </p:nvSpPr>
            <p:spPr bwMode="auto">
              <a:xfrm>
                <a:off x="16772" y="16117"/>
                <a:ext cx="90" cy="89"/>
              </a:xfrm>
              <a:custGeom>
                <a:avLst/>
                <a:gdLst>
                  <a:gd name="T0" fmla="*/ 31 w 90"/>
                  <a:gd name="T1" fmla="*/ 4 h 89"/>
                  <a:gd name="T2" fmla="*/ 26 w 90"/>
                  <a:gd name="T3" fmla="*/ 43 h 89"/>
                  <a:gd name="T4" fmla="*/ 36 w 90"/>
                  <a:gd name="T5" fmla="*/ 43 h 89"/>
                  <a:gd name="T6" fmla="*/ 44 w 90"/>
                  <a:gd name="T7" fmla="*/ 40 h 89"/>
                  <a:gd name="T8" fmla="*/ 52 w 90"/>
                  <a:gd name="T9" fmla="*/ 34 h 89"/>
                  <a:gd name="T10" fmla="*/ 55 w 90"/>
                  <a:gd name="T11" fmla="*/ 23 h 89"/>
                  <a:gd name="T12" fmla="*/ 53 w 90"/>
                  <a:gd name="T13" fmla="*/ 13 h 89"/>
                  <a:gd name="T14" fmla="*/ 46 w 90"/>
                  <a:gd name="T15" fmla="*/ 7 h 89"/>
                  <a:gd name="T16" fmla="*/ 36 w 90"/>
                  <a:gd name="T17" fmla="*/ 4 h 89"/>
                  <a:gd name="T18" fmla="*/ 32 w 90"/>
                  <a:gd name="T19" fmla="*/ 0 h 89"/>
                  <a:gd name="T20" fmla="*/ 54 w 90"/>
                  <a:gd name="T21" fmla="*/ 1 h 89"/>
                  <a:gd name="T22" fmla="*/ 62 w 90"/>
                  <a:gd name="T23" fmla="*/ 6 h 89"/>
                  <a:gd name="T24" fmla="*/ 68 w 90"/>
                  <a:gd name="T25" fmla="*/ 13 h 89"/>
                  <a:gd name="T26" fmla="*/ 70 w 90"/>
                  <a:gd name="T27" fmla="*/ 23 h 89"/>
                  <a:gd name="T28" fmla="*/ 68 w 90"/>
                  <a:gd name="T29" fmla="*/ 33 h 89"/>
                  <a:gd name="T30" fmla="*/ 60 w 90"/>
                  <a:gd name="T31" fmla="*/ 40 h 89"/>
                  <a:gd name="T32" fmla="*/ 48 w 90"/>
                  <a:gd name="T33" fmla="*/ 45 h 89"/>
                  <a:gd name="T34" fmla="*/ 70 w 90"/>
                  <a:gd name="T35" fmla="*/ 77 h 89"/>
                  <a:gd name="T36" fmla="*/ 78 w 90"/>
                  <a:gd name="T37" fmla="*/ 83 h 89"/>
                  <a:gd name="T38" fmla="*/ 90 w 90"/>
                  <a:gd name="T39" fmla="*/ 87 h 89"/>
                  <a:gd name="T40" fmla="*/ 65 w 90"/>
                  <a:gd name="T41" fmla="*/ 89 h 89"/>
                  <a:gd name="T42" fmla="*/ 32 w 90"/>
                  <a:gd name="T43" fmla="*/ 48 h 89"/>
                  <a:gd name="T44" fmla="*/ 27 w 90"/>
                  <a:gd name="T45" fmla="*/ 48 h 89"/>
                  <a:gd name="T46" fmla="*/ 26 w 90"/>
                  <a:gd name="T47" fmla="*/ 73 h 89"/>
                  <a:gd name="T48" fmla="*/ 26 w 90"/>
                  <a:gd name="T49" fmla="*/ 82 h 89"/>
                  <a:gd name="T50" fmla="*/ 30 w 90"/>
                  <a:gd name="T51" fmla="*/ 86 h 89"/>
                  <a:gd name="T52" fmla="*/ 34 w 90"/>
                  <a:gd name="T53" fmla="*/ 87 h 89"/>
                  <a:gd name="T54" fmla="*/ 38 w 90"/>
                  <a:gd name="T55" fmla="*/ 89 h 89"/>
                  <a:gd name="T56" fmla="*/ 0 w 90"/>
                  <a:gd name="T57" fmla="*/ 87 h 89"/>
                  <a:gd name="T58" fmla="*/ 6 w 90"/>
                  <a:gd name="T59" fmla="*/ 87 h 89"/>
                  <a:gd name="T60" fmla="*/ 11 w 90"/>
                  <a:gd name="T61" fmla="*/ 83 h 89"/>
                  <a:gd name="T62" fmla="*/ 12 w 90"/>
                  <a:gd name="T63" fmla="*/ 78 h 89"/>
                  <a:gd name="T64" fmla="*/ 12 w 90"/>
                  <a:gd name="T65" fmla="*/ 16 h 89"/>
                  <a:gd name="T66" fmla="*/ 11 w 90"/>
                  <a:gd name="T67" fmla="*/ 7 h 89"/>
                  <a:gd name="T68" fmla="*/ 9 w 90"/>
                  <a:gd name="T69" fmla="*/ 3 h 89"/>
                  <a:gd name="T70" fmla="*/ 2 w 90"/>
                  <a:gd name="T71" fmla="*/ 2 h 89"/>
                  <a:gd name="T72" fmla="*/ 0 w 90"/>
                  <a:gd name="T7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89">
                    <a:moveTo>
                      <a:pt x="36" y="4"/>
                    </a:moveTo>
                    <a:lnTo>
                      <a:pt x="31" y="4"/>
                    </a:lnTo>
                    <a:lnTo>
                      <a:pt x="26" y="6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6" y="43"/>
                    </a:lnTo>
                    <a:lnTo>
                      <a:pt x="41" y="41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2" y="34"/>
                    </a:lnTo>
                    <a:lnTo>
                      <a:pt x="54" y="29"/>
                    </a:lnTo>
                    <a:lnTo>
                      <a:pt x="55" y="23"/>
                    </a:lnTo>
                    <a:lnTo>
                      <a:pt x="54" y="18"/>
                    </a:lnTo>
                    <a:lnTo>
                      <a:pt x="53" y="13"/>
                    </a:lnTo>
                    <a:lnTo>
                      <a:pt x="49" y="9"/>
                    </a:lnTo>
                    <a:lnTo>
                      <a:pt x="46" y="7"/>
                    </a:lnTo>
                    <a:lnTo>
                      <a:pt x="41" y="4"/>
                    </a:lnTo>
                    <a:lnTo>
                      <a:pt x="36" y="4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46" y="0"/>
                    </a:lnTo>
                    <a:lnTo>
                      <a:pt x="54" y="1"/>
                    </a:lnTo>
                    <a:lnTo>
                      <a:pt x="58" y="3"/>
                    </a:lnTo>
                    <a:lnTo>
                      <a:pt x="62" y="6"/>
                    </a:lnTo>
                    <a:lnTo>
                      <a:pt x="65" y="9"/>
                    </a:lnTo>
                    <a:lnTo>
                      <a:pt x="68" y="13"/>
                    </a:lnTo>
                    <a:lnTo>
                      <a:pt x="70" y="18"/>
                    </a:lnTo>
                    <a:lnTo>
                      <a:pt x="70" y="23"/>
                    </a:lnTo>
                    <a:lnTo>
                      <a:pt x="70" y="28"/>
                    </a:lnTo>
                    <a:lnTo>
                      <a:pt x="68" y="33"/>
                    </a:lnTo>
                    <a:lnTo>
                      <a:pt x="65" y="36"/>
                    </a:lnTo>
                    <a:lnTo>
                      <a:pt x="60" y="40"/>
                    </a:lnTo>
                    <a:lnTo>
                      <a:pt x="55" y="44"/>
                    </a:lnTo>
                    <a:lnTo>
                      <a:pt x="48" y="45"/>
                    </a:lnTo>
                    <a:lnTo>
                      <a:pt x="66" y="71"/>
                    </a:lnTo>
                    <a:lnTo>
                      <a:pt x="70" y="77"/>
                    </a:lnTo>
                    <a:lnTo>
                      <a:pt x="74" y="81"/>
                    </a:lnTo>
                    <a:lnTo>
                      <a:pt x="78" y="83"/>
                    </a:lnTo>
                    <a:lnTo>
                      <a:pt x="82" y="86"/>
                    </a:lnTo>
                    <a:lnTo>
                      <a:pt x="90" y="87"/>
                    </a:lnTo>
                    <a:lnTo>
                      <a:pt x="90" y="89"/>
                    </a:lnTo>
                    <a:lnTo>
                      <a:pt x="65" y="89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7" y="48"/>
                    </a:lnTo>
                    <a:lnTo>
                      <a:pt x="26" y="48"/>
                    </a:lnTo>
                    <a:lnTo>
                      <a:pt x="26" y="73"/>
                    </a:lnTo>
                    <a:lnTo>
                      <a:pt x="26" y="78"/>
                    </a:lnTo>
                    <a:lnTo>
                      <a:pt x="26" y="82"/>
                    </a:lnTo>
                    <a:lnTo>
                      <a:pt x="27" y="84"/>
                    </a:lnTo>
                    <a:lnTo>
                      <a:pt x="30" y="86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6" y="87"/>
                    </a:lnTo>
                    <a:lnTo>
                      <a:pt x="9" y="86"/>
                    </a:lnTo>
                    <a:lnTo>
                      <a:pt x="11" y="83"/>
                    </a:lnTo>
                    <a:lnTo>
                      <a:pt x="12" y="82"/>
                    </a:lnTo>
                    <a:lnTo>
                      <a:pt x="12" y="78"/>
                    </a:lnTo>
                    <a:lnTo>
                      <a:pt x="12" y="73"/>
                    </a:lnTo>
                    <a:lnTo>
                      <a:pt x="12" y="16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2" name="Freeform 6565"/>
              <p:cNvSpPr>
                <a:spLocks noEditPoints="1"/>
              </p:cNvSpPr>
              <p:nvPr/>
            </p:nvSpPr>
            <p:spPr bwMode="auto">
              <a:xfrm>
                <a:off x="16866" y="16144"/>
                <a:ext cx="51" cy="65"/>
              </a:xfrm>
              <a:custGeom>
                <a:avLst/>
                <a:gdLst>
                  <a:gd name="T0" fmla="*/ 24 w 51"/>
                  <a:gd name="T1" fmla="*/ 5 h 65"/>
                  <a:gd name="T2" fmla="*/ 20 w 51"/>
                  <a:gd name="T3" fmla="*/ 5 h 65"/>
                  <a:gd name="T4" fmla="*/ 17 w 51"/>
                  <a:gd name="T5" fmla="*/ 6 h 65"/>
                  <a:gd name="T6" fmla="*/ 14 w 51"/>
                  <a:gd name="T7" fmla="*/ 8 h 65"/>
                  <a:gd name="T8" fmla="*/ 12 w 51"/>
                  <a:gd name="T9" fmla="*/ 12 h 65"/>
                  <a:gd name="T10" fmla="*/ 9 w 51"/>
                  <a:gd name="T11" fmla="*/ 16 h 65"/>
                  <a:gd name="T12" fmla="*/ 9 w 51"/>
                  <a:gd name="T13" fmla="*/ 21 h 65"/>
                  <a:gd name="T14" fmla="*/ 38 w 51"/>
                  <a:gd name="T15" fmla="*/ 21 h 65"/>
                  <a:gd name="T16" fmla="*/ 36 w 51"/>
                  <a:gd name="T17" fmla="*/ 16 h 65"/>
                  <a:gd name="T18" fmla="*/ 35 w 51"/>
                  <a:gd name="T19" fmla="*/ 12 h 65"/>
                  <a:gd name="T20" fmla="*/ 34 w 51"/>
                  <a:gd name="T21" fmla="*/ 9 h 65"/>
                  <a:gd name="T22" fmla="*/ 30 w 51"/>
                  <a:gd name="T23" fmla="*/ 7 h 65"/>
                  <a:gd name="T24" fmla="*/ 28 w 51"/>
                  <a:gd name="T25" fmla="*/ 5 h 65"/>
                  <a:gd name="T26" fmla="*/ 24 w 51"/>
                  <a:gd name="T27" fmla="*/ 5 h 65"/>
                  <a:gd name="T28" fmla="*/ 28 w 51"/>
                  <a:gd name="T29" fmla="*/ 0 h 65"/>
                  <a:gd name="T30" fmla="*/ 34 w 51"/>
                  <a:gd name="T31" fmla="*/ 1 h 65"/>
                  <a:gd name="T32" fmla="*/ 40 w 51"/>
                  <a:gd name="T33" fmla="*/ 3 h 65"/>
                  <a:gd name="T34" fmla="*/ 45 w 51"/>
                  <a:gd name="T35" fmla="*/ 7 h 65"/>
                  <a:gd name="T36" fmla="*/ 49 w 51"/>
                  <a:gd name="T37" fmla="*/ 12 h 65"/>
                  <a:gd name="T38" fmla="*/ 50 w 51"/>
                  <a:gd name="T39" fmla="*/ 18 h 65"/>
                  <a:gd name="T40" fmla="*/ 51 w 51"/>
                  <a:gd name="T41" fmla="*/ 24 h 65"/>
                  <a:gd name="T42" fmla="*/ 9 w 51"/>
                  <a:gd name="T43" fmla="*/ 24 h 65"/>
                  <a:gd name="T44" fmla="*/ 11 w 51"/>
                  <a:gd name="T45" fmla="*/ 36 h 65"/>
                  <a:gd name="T46" fmla="*/ 16 w 51"/>
                  <a:gd name="T47" fmla="*/ 46 h 65"/>
                  <a:gd name="T48" fmla="*/ 20 w 51"/>
                  <a:gd name="T49" fmla="*/ 50 h 65"/>
                  <a:gd name="T50" fmla="*/ 25 w 51"/>
                  <a:gd name="T51" fmla="*/ 52 h 65"/>
                  <a:gd name="T52" fmla="*/ 32 w 51"/>
                  <a:gd name="T53" fmla="*/ 54 h 65"/>
                  <a:gd name="T54" fmla="*/ 36 w 51"/>
                  <a:gd name="T55" fmla="*/ 52 h 65"/>
                  <a:gd name="T56" fmla="*/ 41 w 51"/>
                  <a:gd name="T57" fmla="*/ 50 h 65"/>
                  <a:gd name="T58" fmla="*/ 44 w 51"/>
                  <a:gd name="T59" fmla="*/ 48 h 65"/>
                  <a:gd name="T60" fmla="*/ 46 w 51"/>
                  <a:gd name="T61" fmla="*/ 44 h 65"/>
                  <a:gd name="T62" fmla="*/ 49 w 51"/>
                  <a:gd name="T63" fmla="*/ 39 h 65"/>
                  <a:gd name="T64" fmla="*/ 51 w 51"/>
                  <a:gd name="T65" fmla="*/ 40 h 65"/>
                  <a:gd name="T66" fmla="*/ 50 w 51"/>
                  <a:gd name="T67" fmla="*/ 46 h 65"/>
                  <a:gd name="T68" fmla="*/ 46 w 51"/>
                  <a:gd name="T69" fmla="*/ 51 h 65"/>
                  <a:gd name="T70" fmla="*/ 43 w 51"/>
                  <a:gd name="T71" fmla="*/ 57 h 65"/>
                  <a:gd name="T72" fmla="*/ 39 w 51"/>
                  <a:gd name="T73" fmla="*/ 60 h 65"/>
                  <a:gd name="T74" fmla="*/ 35 w 51"/>
                  <a:gd name="T75" fmla="*/ 62 h 65"/>
                  <a:gd name="T76" fmla="*/ 32 w 51"/>
                  <a:gd name="T77" fmla="*/ 64 h 65"/>
                  <a:gd name="T78" fmla="*/ 27 w 51"/>
                  <a:gd name="T79" fmla="*/ 65 h 65"/>
                  <a:gd name="T80" fmla="*/ 20 w 51"/>
                  <a:gd name="T81" fmla="*/ 64 h 65"/>
                  <a:gd name="T82" fmla="*/ 16 w 51"/>
                  <a:gd name="T83" fmla="*/ 62 h 65"/>
                  <a:gd name="T84" fmla="*/ 12 w 51"/>
                  <a:gd name="T85" fmla="*/ 60 h 65"/>
                  <a:gd name="T86" fmla="*/ 7 w 51"/>
                  <a:gd name="T87" fmla="*/ 56 h 65"/>
                  <a:gd name="T88" fmla="*/ 1 w 51"/>
                  <a:gd name="T89" fmla="*/ 46 h 65"/>
                  <a:gd name="T90" fmla="*/ 0 w 51"/>
                  <a:gd name="T91" fmla="*/ 33 h 65"/>
                  <a:gd name="T92" fmla="*/ 2 w 51"/>
                  <a:gd name="T93" fmla="*/ 19 h 65"/>
                  <a:gd name="T94" fmla="*/ 7 w 51"/>
                  <a:gd name="T95" fmla="*/ 8 h 65"/>
                  <a:gd name="T96" fmla="*/ 17 w 51"/>
                  <a:gd name="T97" fmla="*/ 2 h 65"/>
                  <a:gd name="T98" fmla="*/ 28 w 51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5">
                    <a:moveTo>
                      <a:pt x="24" y="5"/>
                    </a:moveTo>
                    <a:lnTo>
                      <a:pt x="20" y="5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38" y="21"/>
                    </a:lnTo>
                    <a:lnTo>
                      <a:pt x="36" y="16"/>
                    </a:lnTo>
                    <a:lnTo>
                      <a:pt x="35" y="12"/>
                    </a:lnTo>
                    <a:lnTo>
                      <a:pt x="34" y="9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4" y="5"/>
                    </a:lnTo>
                    <a:close/>
                    <a:moveTo>
                      <a:pt x="28" y="0"/>
                    </a:moveTo>
                    <a:lnTo>
                      <a:pt x="34" y="1"/>
                    </a:lnTo>
                    <a:lnTo>
                      <a:pt x="40" y="3"/>
                    </a:lnTo>
                    <a:lnTo>
                      <a:pt x="45" y="7"/>
                    </a:lnTo>
                    <a:lnTo>
                      <a:pt x="49" y="12"/>
                    </a:lnTo>
                    <a:lnTo>
                      <a:pt x="50" y="18"/>
                    </a:lnTo>
                    <a:lnTo>
                      <a:pt x="51" y="24"/>
                    </a:lnTo>
                    <a:lnTo>
                      <a:pt x="9" y="24"/>
                    </a:lnTo>
                    <a:lnTo>
                      <a:pt x="11" y="36"/>
                    </a:lnTo>
                    <a:lnTo>
                      <a:pt x="16" y="46"/>
                    </a:lnTo>
                    <a:lnTo>
                      <a:pt x="20" y="50"/>
                    </a:lnTo>
                    <a:lnTo>
                      <a:pt x="25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1" y="50"/>
                    </a:lnTo>
                    <a:lnTo>
                      <a:pt x="44" y="48"/>
                    </a:lnTo>
                    <a:lnTo>
                      <a:pt x="46" y="44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0" y="46"/>
                    </a:lnTo>
                    <a:lnTo>
                      <a:pt x="46" y="51"/>
                    </a:lnTo>
                    <a:lnTo>
                      <a:pt x="43" y="57"/>
                    </a:lnTo>
                    <a:lnTo>
                      <a:pt x="39" y="60"/>
                    </a:lnTo>
                    <a:lnTo>
                      <a:pt x="35" y="62"/>
                    </a:lnTo>
                    <a:lnTo>
                      <a:pt x="32" y="64"/>
                    </a:lnTo>
                    <a:lnTo>
                      <a:pt x="27" y="65"/>
                    </a:lnTo>
                    <a:lnTo>
                      <a:pt x="20" y="64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7" y="56"/>
                    </a:lnTo>
                    <a:lnTo>
                      <a:pt x="1" y="46"/>
                    </a:lnTo>
                    <a:lnTo>
                      <a:pt x="0" y="33"/>
                    </a:lnTo>
                    <a:lnTo>
                      <a:pt x="2" y="19"/>
                    </a:lnTo>
                    <a:lnTo>
                      <a:pt x="7" y="8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3" name="Freeform 6566"/>
              <p:cNvSpPr>
                <a:spLocks/>
              </p:cNvSpPr>
              <p:nvPr/>
            </p:nvSpPr>
            <p:spPr bwMode="auto">
              <a:xfrm>
                <a:off x="16928" y="16144"/>
                <a:ext cx="41" cy="65"/>
              </a:xfrm>
              <a:custGeom>
                <a:avLst/>
                <a:gdLst>
                  <a:gd name="T0" fmla="*/ 23 w 41"/>
                  <a:gd name="T1" fmla="*/ 0 h 65"/>
                  <a:gd name="T2" fmla="*/ 30 w 41"/>
                  <a:gd name="T3" fmla="*/ 2 h 65"/>
                  <a:gd name="T4" fmla="*/ 34 w 41"/>
                  <a:gd name="T5" fmla="*/ 2 h 65"/>
                  <a:gd name="T6" fmla="*/ 35 w 41"/>
                  <a:gd name="T7" fmla="*/ 0 h 65"/>
                  <a:gd name="T8" fmla="*/ 37 w 41"/>
                  <a:gd name="T9" fmla="*/ 21 h 65"/>
                  <a:gd name="T10" fmla="*/ 32 w 41"/>
                  <a:gd name="T11" fmla="*/ 14 h 65"/>
                  <a:gd name="T12" fmla="*/ 29 w 41"/>
                  <a:gd name="T13" fmla="*/ 7 h 65"/>
                  <a:gd name="T14" fmla="*/ 23 w 41"/>
                  <a:gd name="T15" fmla="*/ 5 h 65"/>
                  <a:gd name="T16" fmla="*/ 14 w 41"/>
                  <a:gd name="T17" fmla="*/ 5 h 65"/>
                  <a:gd name="T18" fmla="*/ 9 w 41"/>
                  <a:gd name="T19" fmla="*/ 8 h 65"/>
                  <a:gd name="T20" fmla="*/ 8 w 41"/>
                  <a:gd name="T21" fmla="*/ 16 h 65"/>
                  <a:gd name="T22" fmla="*/ 13 w 41"/>
                  <a:gd name="T23" fmla="*/ 21 h 65"/>
                  <a:gd name="T24" fmla="*/ 27 w 41"/>
                  <a:gd name="T25" fmla="*/ 28 h 65"/>
                  <a:gd name="T26" fmla="*/ 39 w 41"/>
                  <a:gd name="T27" fmla="*/ 36 h 65"/>
                  <a:gd name="T28" fmla="*/ 41 w 41"/>
                  <a:gd name="T29" fmla="*/ 46 h 65"/>
                  <a:gd name="T30" fmla="*/ 39 w 41"/>
                  <a:gd name="T31" fmla="*/ 55 h 65"/>
                  <a:gd name="T32" fmla="*/ 31 w 41"/>
                  <a:gd name="T33" fmla="*/ 62 h 65"/>
                  <a:gd name="T34" fmla="*/ 21 w 41"/>
                  <a:gd name="T35" fmla="*/ 65 h 65"/>
                  <a:gd name="T36" fmla="*/ 8 w 41"/>
                  <a:gd name="T37" fmla="*/ 62 h 65"/>
                  <a:gd name="T38" fmla="*/ 5 w 41"/>
                  <a:gd name="T39" fmla="*/ 62 h 65"/>
                  <a:gd name="T40" fmla="*/ 3 w 41"/>
                  <a:gd name="T41" fmla="*/ 64 h 65"/>
                  <a:gd name="T42" fmla="*/ 0 w 41"/>
                  <a:gd name="T43" fmla="*/ 41 h 65"/>
                  <a:gd name="T44" fmla="*/ 4 w 41"/>
                  <a:gd name="T45" fmla="*/ 48 h 65"/>
                  <a:gd name="T46" fmla="*/ 9 w 41"/>
                  <a:gd name="T47" fmla="*/ 56 h 65"/>
                  <a:gd name="T48" fmla="*/ 18 w 41"/>
                  <a:gd name="T49" fmla="*/ 60 h 65"/>
                  <a:gd name="T50" fmla="*/ 25 w 41"/>
                  <a:gd name="T51" fmla="*/ 60 h 65"/>
                  <a:gd name="T52" fmla="*/ 31 w 41"/>
                  <a:gd name="T53" fmla="*/ 55 h 65"/>
                  <a:gd name="T54" fmla="*/ 31 w 41"/>
                  <a:gd name="T55" fmla="*/ 46 h 65"/>
                  <a:gd name="T56" fmla="*/ 25 w 41"/>
                  <a:gd name="T57" fmla="*/ 41 h 65"/>
                  <a:gd name="T58" fmla="*/ 15 w 41"/>
                  <a:gd name="T59" fmla="*/ 35 h 65"/>
                  <a:gd name="T60" fmla="*/ 5 w 41"/>
                  <a:gd name="T61" fmla="*/ 29 h 65"/>
                  <a:gd name="T62" fmla="*/ 0 w 41"/>
                  <a:gd name="T63" fmla="*/ 23 h 65"/>
                  <a:gd name="T64" fmla="*/ 0 w 41"/>
                  <a:gd name="T65" fmla="*/ 13 h 65"/>
                  <a:gd name="T66" fmla="*/ 5 w 41"/>
                  <a:gd name="T67" fmla="*/ 5 h 65"/>
                  <a:gd name="T68" fmla="*/ 13 w 41"/>
                  <a:gd name="T6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" h="65">
                    <a:moveTo>
                      <a:pt x="19" y="0"/>
                    </a:moveTo>
                    <a:lnTo>
                      <a:pt x="23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2" y="14"/>
                    </a:lnTo>
                    <a:lnTo>
                      <a:pt x="31" y="11"/>
                    </a:lnTo>
                    <a:lnTo>
                      <a:pt x="29" y="7"/>
                    </a:lnTo>
                    <a:lnTo>
                      <a:pt x="25" y="6"/>
                    </a:lnTo>
                    <a:lnTo>
                      <a:pt x="23" y="5"/>
                    </a:lnTo>
                    <a:lnTo>
                      <a:pt x="18" y="3"/>
                    </a:lnTo>
                    <a:lnTo>
                      <a:pt x="14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3" y="21"/>
                    </a:lnTo>
                    <a:lnTo>
                      <a:pt x="19" y="24"/>
                    </a:lnTo>
                    <a:lnTo>
                      <a:pt x="27" y="28"/>
                    </a:lnTo>
                    <a:lnTo>
                      <a:pt x="34" y="32"/>
                    </a:lnTo>
                    <a:lnTo>
                      <a:pt x="39" y="36"/>
                    </a:lnTo>
                    <a:lnTo>
                      <a:pt x="41" y="40"/>
                    </a:lnTo>
                    <a:lnTo>
                      <a:pt x="41" y="46"/>
                    </a:lnTo>
                    <a:lnTo>
                      <a:pt x="41" y="51"/>
                    </a:lnTo>
                    <a:lnTo>
                      <a:pt x="39" y="55"/>
                    </a:lnTo>
                    <a:lnTo>
                      <a:pt x="35" y="60"/>
                    </a:lnTo>
                    <a:lnTo>
                      <a:pt x="31" y="62"/>
                    </a:lnTo>
                    <a:lnTo>
                      <a:pt x="26" y="64"/>
                    </a:lnTo>
                    <a:lnTo>
                      <a:pt x="21" y="65"/>
                    </a:lnTo>
                    <a:lnTo>
                      <a:pt x="15" y="64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4" y="48"/>
                    </a:lnTo>
                    <a:lnTo>
                      <a:pt x="6" y="52"/>
                    </a:lnTo>
                    <a:lnTo>
                      <a:pt x="9" y="56"/>
                    </a:lnTo>
                    <a:lnTo>
                      <a:pt x="13" y="59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9" y="57"/>
                    </a:lnTo>
                    <a:lnTo>
                      <a:pt x="31" y="55"/>
                    </a:lnTo>
                    <a:lnTo>
                      <a:pt x="31" y="51"/>
                    </a:lnTo>
                    <a:lnTo>
                      <a:pt x="31" y="46"/>
                    </a:lnTo>
                    <a:lnTo>
                      <a:pt x="29" y="44"/>
                    </a:lnTo>
                    <a:lnTo>
                      <a:pt x="25" y="41"/>
                    </a:lnTo>
                    <a:lnTo>
                      <a:pt x="21" y="39"/>
                    </a:lnTo>
                    <a:lnTo>
                      <a:pt x="15" y="35"/>
                    </a:lnTo>
                    <a:lnTo>
                      <a:pt x="10" y="33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4" name="Freeform 6567"/>
              <p:cNvSpPr>
                <a:spLocks/>
              </p:cNvSpPr>
              <p:nvPr/>
            </p:nvSpPr>
            <p:spPr bwMode="auto">
              <a:xfrm>
                <a:off x="16974" y="16145"/>
                <a:ext cx="69" cy="64"/>
              </a:xfrm>
              <a:custGeom>
                <a:avLst/>
                <a:gdLst>
                  <a:gd name="T0" fmla="*/ 0 w 69"/>
                  <a:gd name="T1" fmla="*/ 0 h 64"/>
                  <a:gd name="T2" fmla="*/ 22 w 69"/>
                  <a:gd name="T3" fmla="*/ 0 h 64"/>
                  <a:gd name="T4" fmla="*/ 22 w 69"/>
                  <a:gd name="T5" fmla="*/ 42 h 64"/>
                  <a:gd name="T6" fmla="*/ 22 w 69"/>
                  <a:gd name="T7" fmla="*/ 47 h 64"/>
                  <a:gd name="T8" fmla="*/ 23 w 69"/>
                  <a:gd name="T9" fmla="*/ 50 h 64"/>
                  <a:gd name="T10" fmla="*/ 25 w 69"/>
                  <a:gd name="T11" fmla="*/ 53 h 64"/>
                  <a:gd name="T12" fmla="*/ 28 w 69"/>
                  <a:gd name="T13" fmla="*/ 55 h 64"/>
                  <a:gd name="T14" fmla="*/ 32 w 69"/>
                  <a:gd name="T15" fmla="*/ 55 h 64"/>
                  <a:gd name="T16" fmla="*/ 36 w 69"/>
                  <a:gd name="T17" fmla="*/ 55 h 64"/>
                  <a:gd name="T18" fmla="*/ 38 w 69"/>
                  <a:gd name="T19" fmla="*/ 54 h 64"/>
                  <a:gd name="T20" fmla="*/ 43 w 69"/>
                  <a:gd name="T21" fmla="*/ 50 h 64"/>
                  <a:gd name="T22" fmla="*/ 47 w 69"/>
                  <a:gd name="T23" fmla="*/ 47 h 64"/>
                  <a:gd name="T24" fmla="*/ 47 w 69"/>
                  <a:gd name="T25" fmla="*/ 12 h 64"/>
                  <a:gd name="T26" fmla="*/ 47 w 69"/>
                  <a:gd name="T27" fmla="*/ 8 h 64"/>
                  <a:gd name="T28" fmla="*/ 47 w 69"/>
                  <a:gd name="T29" fmla="*/ 6 h 64"/>
                  <a:gd name="T30" fmla="*/ 45 w 69"/>
                  <a:gd name="T31" fmla="*/ 5 h 64"/>
                  <a:gd name="T32" fmla="*/ 43 w 69"/>
                  <a:gd name="T33" fmla="*/ 4 h 64"/>
                  <a:gd name="T34" fmla="*/ 41 w 69"/>
                  <a:gd name="T35" fmla="*/ 4 h 64"/>
                  <a:gd name="T36" fmla="*/ 37 w 69"/>
                  <a:gd name="T37" fmla="*/ 2 h 64"/>
                  <a:gd name="T38" fmla="*/ 37 w 69"/>
                  <a:gd name="T39" fmla="*/ 0 h 64"/>
                  <a:gd name="T40" fmla="*/ 58 w 69"/>
                  <a:gd name="T41" fmla="*/ 0 h 64"/>
                  <a:gd name="T42" fmla="*/ 58 w 69"/>
                  <a:gd name="T43" fmla="*/ 38 h 64"/>
                  <a:gd name="T44" fmla="*/ 58 w 69"/>
                  <a:gd name="T45" fmla="*/ 44 h 64"/>
                  <a:gd name="T46" fmla="*/ 59 w 69"/>
                  <a:gd name="T47" fmla="*/ 48 h 64"/>
                  <a:gd name="T48" fmla="*/ 59 w 69"/>
                  <a:gd name="T49" fmla="*/ 50 h 64"/>
                  <a:gd name="T50" fmla="*/ 59 w 69"/>
                  <a:gd name="T51" fmla="*/ 53 h 64"/>
                  <a:gd name="T52" fmla="*/ 60 w 69"/>
                  <a:gd name="T53" fmla="*/ 54 h 64"/>
                  <a:gd name="T54" fmla="*/ 63 w 69"/>
                  <a:gd name="T55" fmla="*/ 54 h 64"/>
                  <a:gd name="T56" fmla="*/ 65 w 69"/>
                  <a:gd name="T57" fmla="*/ 54 h 64"/>
                  <a:gd name="T58" fmla="*/ 68 w 69"/>
                  <a:gd name="T59" fmla="*/ 54 h 64"/>
                  <a:gd name="T60" fmla="*/ 69 w 69"/>
                  <a:gd name="T61" fmla="*/ 56 h 64"/>
                  <a:gd name="T62" fmla="*/ 50 w 69"/>
                  <a:gd name="T63" fmla="*/ 64 h 64"/>
                  <a:gd name="T64" fmla="*/ 47 w 69"/>
                  <a:gd name="T65" fmla="*/ 64 h 64"/>
                  <a:gd name="T66" fmla="*/ 47 w 69"/>
                  <a:gd name="T67" fmla="*/ 50 h 64"/>
                  <a:gd name="T68" fmla="*/ 42 w 69"/>
                  <a:gd name="T69" fmla="*/ 55 h 64"/>
                  <a:gd name="T70" fmla="*/ 38 w 69"/>
                  <a:gd name="T71" fmla="*/ 59 h 64"/>
                  <a:gd name="T72" fmla="*/ 36 w 69"/>
                  <a:gd name="T73" fmla="*/ 61 h 64"/>
                  <a:gd name="T74" fmla="*/ 31 w 69"/>
                  <a:gd name="T75" fmla="*/ 63 h 64"/>
                  <a:gd name="T76" fmla="*/ 26 w 69"/>
                  <a:gd name="T77" fmla="*/ 64 h 64"/>
                  <a:gd name="T78" fmla="*/ 22 w 69"/>
                  <a:gd name="T79" fmla="*/ 63 h 64"/>
                  <a:gd name="T80" fmla="*/ 17 w 69"/>
                  <a:gd name="T81" fmla="*/ 60 h 64"/>
                  <a:gd name="T82" fmla="*/ 15 w 69"/>
                  <a:gd name="T83" fmla="*/ 56 h 64"/>
                  <a:gd name="T84" fmla="*/ 12 w 69"/>
                  <a:gd name="T85" fmla="*/ 53 h 64"/>
                  <a:gd name="T86" fmla="*/ 11 w 69"/>
                  <a:gd name="T87" fmla="*/ 49 h 64"/>
                  <a:gd name="T88" fmla="*/ 11 w 69"/>
                  <a:gd name="T89" fmla="*/ 45 h 64"/>
                  <a:gd name="T90" fmla="*/ 11 w 69"/>
                  <a:gd name="T91" fmla="*/ 39 h 64"/>
                  <a:gd name="T92" fmla="*/ 11 w 69"/>
                  <a:gd name="T93" fmla="*/ 12 h 64"/>
                  <a:gd name="T94" fmla="*/ 11 w 69"/>
                  <a:gd name="T95" fmla="*/ 8 h 64"/>
                  <a:gd name="T96" fmla="*/ 10 w 69"/>
                  <a:gd name="T97" fmla="*/ 6 h 64"/>
                  <a:gd name="T98" fmla="*/ 9 w 69"/>
                  <a:gd name="T99" fmla="*/ 5 h 64"/>
                  <a:gd name="T100" fmla="*/ 7 w 69"/>
                  <a:gd name="T101" fmla="*/ 4 h 64"/>
                  <a:gd name="T102" fmla="*/ 5 w 69"/>
                  <a:gd name="T103" fmla="*/ 4 h 64"/>
                  <a:gd name="T104" fmla="*/ 0 w 69"/>
                  <a:gd name="T105" fmla="*/ 2 h 64"/>
                  <a:gd name="T106" fmla="*/ 0 w 69"/>
                  <a:gd name="T10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64">
                    <a:moveTo>
                      <a:pt x="0" y="0"/>
                    </a:moveTo>
                    <a:lnTo>
                      <a:pt x="22" y="0"/>
                    </a:lnTo>
                    <a:lnTo>
                      <a:pt x="22" y="42"/>
                    </a:lnTo>
                    <a:lnTo>
                      <a:pt x="22" y="47"/>
                    </a:lnTo>
                    <a:lnTo>
                      <a:pt x="23" y="50"/>
                    </a:lnTo>
                    <a:lnTo>
                      <a:pt x="25" y="53"/>
                    </a:lnTo>
                    <a:lnTo>
                      <a:pt x="28" y="55"/>
                    </a:lnTo>
                    <a:lnTo>
                      <a:pt x="32" y="55"/>
                    </a:lnTo>
                    <a:lnTo>
                      <a:pt x="36" y="55"/>
                    </a:lnTo>
                    <a:lnTo>
                      <a:pt x="38" y="54"/>
                    </a:lnTo>
                    <a:lnTo>
                      <a:pt x="43" y="50"/>
                    </a:lnTo>
                    <a:lnTo>
                      <a:pt x="47" y="47"/>
                    </a:lnTo>
                    <a:lnTo>
                      <a:pt x="47" y="12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5" y="5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58" y="0"/>
                    </a:lnTo>
                    <a:lnTo>
                      <a:pt x="58" y="38"/>
                    </a:lnTo>
                    <a:lnTo>
                      <a:pt x="58" y="44"/>
                    </a:lnTo>
                    <a:lnTo>
                      <a:pt x="59" y="48"/>
                    </a:lnTo>
                    <a:lnTo>
                      <a:pt x="59" y="50"/>
                    </a:lnTo>
                    <a:lnTo>
                      <a:pt x="59" y="53"/>
                    </a:lnTo>
                    <a:lnTo>
                      <a:pt x="60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8" y="54"/>
                    </a:lnTo>
                    <a:lnTo>
                      <a:pt x="69" y="56"/>
                    </a:lnTo>
                    <a:lnTo>
                      <a:pt x="50" y="64"/>
                    </a:lnTo>
                    <a:lnTo>
                      <a:pt x="47" y="64"/>
                    </a:lnTo>
                    <a:lnTo>
                      <a:pt x="47" y="50"/>
                    </a:lnTo>
                    <a:lnTo>
                      <a:pt x="42" y="55"/>
                    </a:lnTo>
                    <a:lnTo>
                      <a:pt x="38" y="59"/>
                    </a:lnTo>
                    <a:lnTo>
                      <a:pt x="36" y="61"/>
                    </a:lnTo>
                    <a:lnTo>
                      <a:pt x="31" y="63"/>
                    </a:lnTo>
                    <a:lnTo>
                      <a:pt x="26" y="64"/>
                    </a:lnTo>
                    <a:lnTo>
                      <a:pt x="22" y="63"/>
                    </a:lnTo>
                    <a:lnTo>
                      <a:pt x="17" y="60"/>
                    </a:lnTo>
                    <a:lnTo>
                      <a:pt x="15" y="56"/>
                    </a:lnTo>
                    <a:lnTo>
                      <a:pt x="12" y="53"/>
                    </a:lnTo>
                    <a:lnTo>
                      <a:pt x="11" y="49"/>
                    </a:lnTo>
                    <a:lnTo>
                      <a:pt x="11" y="45"/>
                    </a:lnTo>
                    <a:lnTo>
                      <a:pt x="11" y="39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5" name="Freeform 6568"/>
              <p:cNvSpPr>
                <a:spLocks/>
              </p:cNvSpPr>
              <p:nvPr/>
            </p:nvSpPr>
            <p:spPr bwMode="auto">
              <a:xfrm>
                <a:off x="17047" y="16112"/>
                <a:ext cx="30" cy="94"/>
              </a:xfrm>
              <a:custGeom>
                <a:avLst/>
                <a:gdLst>
                  <a:gd name="T0" fmla="*/ 18 w 30"/>
                  <a:gd name="T1" fmla="*/ 0 h 94"/>
                  <a:gd name="T2" fmla="*/ 20 w 30"/>
                  <a:gd name="T3" fmla="*/ 0 h 94"/>
                  <a:gd name="T4" fmla="*/ 20 w 30"/>
                  <a:gd name="T5" fmla="*/ 81 h 94"/>
                  <a:gd name="T6" fmla="*/ 22 w 30"/>
                  <a:gd name="T7" fmla="*/ 86 h 94"/>
                  <a:gd name="T8" fmla="*/ 22 w 30"/>
                  <a:gd name="T9" fmla="*/ 88 h 94"/>
                  <a:gd name="T10" fmla="*/ 23 w 30"/>
                  <a:gd name="T11" fmla="*/ 89 h 94"/>
                  <a:gd name="T12" fmla="*/ 24 w 30"/>
                  <a:gd name="T13" fmla="*/ 91 h 94"/>
                  <a:gd name="T14" fmla="*/ 27 w 30"/>
                  <a:gd name="T15" fmla="*/ 92 h 94"/>
                  <a:gd name="T16" fmla="*/ 30 w 30"/>
                  <a:gd name="T17" fmla="*/ 92 h 94"/>
                  <a:gd name="T18" fmla="*/ 30 w 30"/>
                  <a:gd name="T19" fmla="*/ 94 h 94"/>
                  <a:gd name="T20" fmla="*/ 1 w 30"/>
                  <a:gd name="T21" fmla="*/ 94 h 94"/>
                  <a:gd name="T22" fmla="*/ 1 w 30"/>
                  <a:gd name="T23" fmla="*/ 92 h 94"/>
                  <a:gd name="T24" fmla="*/ 4 w 30"/>
                  <a:gd name="T25" fmla="*/ 92 h 94"/>
                  <a:gd name="T26" fmla="*/ 7 w 30"/>
                  <a:gd name="T27" fmla="*/ 92 h 94"/>
                  <a:gd name="T28" fmla="*/ 8 w 30"/>
                  <a:gd name="T29" fmla="*/ 91 h 94"/>
                  <a:gd name="T30" fmla="*/ 9 w 30"/>
                  <a:gd name="T31" fmla="*/ 88 h 94"/>
                  <a:gd name="T32" fmla="*/ 9 w 30"/>
                  <a:gd name="T33" fmla="*/ 86 h 94"/>
                  <a:gd name="T34" fmla="*/ 9 w 30"/>
                  <a:gd name="T35" fmla="*/ 81 h 94"/>
                  <a:gd name="T36" fmla="*/ 9 w 30"/>
                  <a:gd name="T37" fmla="*/ 25 h 94"/>
                  <a:gd name="T38" fmla="*/ 9 w 30"/>
                  <a:gd name="T39" fmla="*/ 19 h 94"/>
                  <a:gd name="T40" fmla="*/ 9 w 30"/>
                  <a:gd name="T41" fmla="*/ 16 h 94"/>
                  <a:gd name="T42" fmla="*/ 9 w 30"/>
                  <a:gd name="T43" fmla="*/ 13 h 94"/>
                  <a:gd name="T44" fmla="*/ 9 w 30"/>
                  <a:gd name="T45" fmla="*/ 11 h 94"/>
                  <a:gd name="T46" fmla="*/ 8 w 30"/>
                  <a:gd name="T47" fmla="*/ 9 h 94"/>
                  <a:gd name="T48" fmla="*/ 7 w 30"/>
                  <a:gd name="T49" fmla="*/ 8 h 94"/>
                  <a:gd name="T50" fmla="*/ 6 w 30"/>
                  <a:gd name="T51" fmla="*/ 8 h 94"/>
                  <a:gd name="T52" fmla="*/ 3 w 30"/>
                  <a:gd name="T53" fmla="*/ 9 h 94"/>
                  <a:gd name="T54" fmla="*/ 1 w 30"/>
                  <a:gd name="T55" fmla="*/ 9 h 94"/>
                  <a:gd name="T56" fmla="*/ 0 w 30"/>
                  <a:gd name="T57" fmla="*/ 7 h 94"/>
                  <a:gd name="T58" fmla="*/ 18 w 3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94">
                    <a:moveTo>
                      <a:pt x="18" y="0"/>
                    </a:moveTo>
                    <a:lnTo>
                      <a:pt x="20" y="0"/>
                    </a:lnTo>
                    <a:lnTo>
                      <a:pt x="20" y="81"/>
                    </a:lnTo>
                    <a:lnTo>
                      <a:pt x="22" y="86"/>
                    </a:lnTo>
                    <a:lnTo>
                      <a:pt x="22" y="88"/>
                    </a:lnTo>
                    <a:lnTo>
                      <a:pt x="23" y="89"/>
                    </a:lnTo>
                    <a:lnTo>
                      <a:pt x="24" y="91"/>
                    </a:lnTo>
                    <a:lnTo>
                      <a:pt x="27" y="92"/>
                    </a:lnTo>
                    <a:lnTo>
                      <a:pt x="30" y="92"/>
                    </a:lnTo>
                    <a:lnTo>
                      <a:pt x="30" y="94"/>
                    </a:lnTo>
                    <a:lnTo>
                      <a:pt x="1" y="94"/>
                    </a:lnTo>
                    <a:lnTo>
                      <a:pt x="1" y="92"/>
                    </a:lnTo>
                    <a:lnTo>
                      <a:pt x="4" y="92"/>
                    </a:lnTo>
                    <a:lnTo>
                      <a:pt x="7" y="92"/>
                    </a:lnTo>
                    <a:lnTo>
                      <a:pt x="8" y="91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25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6" name="Freeform 6569"/>
              <p:cNvSpPr>
                <a:spLocks/>
              </p:cNvSpPr>
              <p:nvPr/>
            </p:nvSpPr>
            <p:spPr bwMode="auto">
              <a:xfrm>
                <a:off x="17082" y="16125"/>
                <a:ext cx="37" cy="83"/>
              </a:xfrm>
              <a:custGeom>
                <a:avLst/>
                <a:gdLst>
                  <a:gd name="T0" fmla="*/ 19 w 37"/>
                  <a:gd name="T1" fmla="*/ 0 h 83"/>
                  <a:gd name="T2" fmla="*/ 21 w 37"/>
                  <a:gd name="T3" fmla="*/ 0 h 83"/>
                  <a:gd name="T4" fmla="*/ 21 w 37"/>
                  <a:gd name="T5" fmla="*/ 20 h 83"/>
                  <a:gd name="T6" fmla="*/ 35 w 37"/>
                  <a:gd name="T7" fmla="*/ 20 h 83"/>
                  <a:gd name="T8" fmla="*/ 35 w 37"/>
                  <a:gd name="T9" fmla="*/ 25 h 83"/>
                  <a:gd name="T10" fmla="*/ 21 w 37"/>
                  <a:gd name="T11" fmla="*/ 25 h 83"/>
                  <a:gd name="T12" fmla="*/ 21 w 37"/>
                  <a:gd name="T13" fmla="*/ 64 h 83"/>
                  <a:gd name="T14" fmla="*/ 21 w 37"/>
                  <a:gd name="T15" fmla="*/ 68 h 83"/>
                  <a:gd name="T16" fmla="*/ 21 w 37"/>
                  <a:gd name="T17" fmla="*/ 71 h 83"/>
                  <a:gd name="T18" fmla="*/ 22 w 37"/>
                  <a:gd name="T19" fmla="*/ 73 h 83"/>
                  <a:gd name="T20" fmla="*/ 25 w 37"/>
                  <a:gd name="T21" fmla="*/ 74 h 83"/>
                  <a:gd name="T22" fmla="*/ 27 w 37"/>
                  <a:gd name="T23" fmla="*/ 75 h 83"/>
                  <a:gd name="T24" fmla="*/ 29 w 37"/>
                  <a:gd name="T25" fmla="*/ 74 h 83"/>
                  <a:gd name="T26" fmla="*/ 31 w 37"/>
                  <a:gd name="T27" fmla="*/ 74 h 83"/>
                  <a:gd name="T28" fmla="*/ 33 w 37"/>
                  <a:gd name="T29" fmla="*/ 71 h 83"/>
                  <a:gd name="T30" fmla="*/ 35 w 37"/>
                  <a:gd name="T31" fmla="*/ 69 h 83"/>
                  <a:gd name="T32" fmla="*/ 37 w 37"/>
                  <a:gd name="T33" fmla="*/ 69 h 83"/>
                  <a:gd name="T34" fmla="*/ 35 w 37"/>
                  <a:gd name="T35" fmla="*/ 73 h 83"/>
                  <a:gd name="T36" fmla="*/ 32 w 37"/>
                  <a:gd name="T37" fmla="*/ 76 h 83"/>
                  <a:gd name="T38" fmla="*/ 30 w 37"/>
                  <a:gd name="T39" fmla="*/ 79 h 83"/>
                  <a:gd name="T40" fmla="*/ 26 w 37"/>
                  <a:gd name="T41" fmla="*/ 81 h 83"/>
                  <a:gd name="T42" fmla="*/ 21 w 37"/>
                  <a:gd name="T43" fmla="*/ 83 h 83"/>
                  <a:gd name="T44" fmla="*/ 19 w 37"/>
                  <a:gd name="T45" fmla="*/ 83 h 83"/>
                  <a:gd name="T46" fmla="*/ 15 w 37"/>
                  <a:gd name="T47" fmla="*/ 81 h 83"/>
                  <a:gd name="T48" fmla="*/ 13 w 37"/>
                  <a:gd name="T49" fmla="*/ 79 h 83"/>
                  <a:gd name="T50" fmla="*/ 11 w 37"/>
                  <a:gd name="T51" fmla="*/ 76 h 83"/>
                  <a:gd name="T52" fmla="*/ 10 w 37"/>
                  <a:gd name="T53" fmla="*/ 71 h 83"/>
                  <a:gd name="T54" fmla="*/ 10 w 37"/>
                  <a:gd name="T55" fmla="*/ 67 h 83"/>
                  <a:gd name="T56" fmla="*/ 10 w 37"/>
                  <a:gd name="T57" fmla="*/ 25 h 83"/>
                  <a:gd name="T58" fmla="*/ 0 w 37"/>
                  <a:gd name="T59" fmla="*/ 25 h 83"/>
                  <a:gd name="T60" fmla="*/ 0 w 37"/>
                  <a:gd name="T61" fmla="*/ 22 h 83"/>
                  <a:gd name="T62" fmla="*/ 4 w 37"/>
                  <a:gd name="T63" fmla="*/ 21 h 83"/>
                  <a:gd name="T64" fmla="*/ 8 w 37"/>
                  <a:gd name="T65" fmla="*/ 17 h 83"/>
                  <a:gd name="T66" fmla="*/ 11 w 37"/>
                  <a:gd name="T67" fmla="*/ 14 h 83"/>
                  <a:gd name="T68" fmla="*/ 14 w 37"/>
                  <a:gd name="T69" fmla="*/ 10 h 83"/>
                  <a:gd name="T70" fmla="*/ 15 w 37"/>
                  <a:gd name="T71" fmla="*/ 8 h 83"/>
                  <a:gd name="T72" fmla="*/ 17 w 37"/>
                  <a:gd name="T73" fmla="*/ 4 h 83"/>
                  <a:gd name="T74" fmla="*/ 19 w 37"/>
                  <a:gd name="T7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83">
                    <a:moveTo>
                      <a:pt x="19" y="0"/>
                    </a:moveTo>
                    <a:lnTo>
                      <a:pt x="21" y="0"/>
                    </a:lnTo>
                    <a:lnTo>
                      <a:pt x="21" y="20"/>
                    </a:lnTo>
                    <a:lnTo>
                      <a:pt x="35" y="20"/>
                    </a:lnTo>
                    <a:lnTo>
                      <a:pt x="35" y="25"/>
                    </a:lnTo>
                    <a:lnTo>
                      <a:pt x="21" y="25"/>
                    </a:lnTo>
                    <a:lnTo>
                      <a:pt x="21" y="64"/>
                    </a:lnTo>
                    <a:lnTo>
                      <a:pt x="21" y="68"/>
                    </a:lnTo>
                    <a:lnTo>
                      <a:pt x="21" y="71"/>
                    </a:lnTo>
                    <a:lnTo>
                      <a:pt x="22" y="73"/>
                    </a:lnTo>
                    <a:lnTo>
                      <a:pt x="25" y="74"/>
                    </a:lnTo>
                    <a:lnTo>
                      <a:pt x="27" y="75"/>
                    </a:lnTo>
                    <a:lnTo>
                      <a:pt x="29" y="74"/>
                    </a:lnTo>
                    <a:lnTo>
                      <a:pt x="31" y="74"/>
                    </a:lnTo>
                    <a:lnTo>
                      <a:pt x="33" y="71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5" y="73"/>
                    </a:lnTo>
                    <a:lnTo>
                      <a:pt x="32" y="76"/>
                    </a:lnTo>
                    <a:lnTo>
                      <a:pt x="30" y="79"/>
                    </a:lnTo>
                    <a:lnTo>
                      <a:pt x="26" y="81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5" y="81"/>
                    </a:lnTo>
                    <a:lnTo>
                      <a:pt x="13" y="79"/>
                    </a:lnTo>
                    <a:lnTo>
                      <a:pt x="11" y="76"/>
                    </a:lnTo>
                    <a:lnTo>
                      <a:pt x="10" y="71"/>
                    </a:lnTo>
                    <a:lnTo>
                      <a:pt x="10" y="67"/>
                    </a:lnTo>
                    <a:lnTo>
                      <a:pt x="1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21"/>
                    </a:lnTo>
                    <a:lnTo>
                      <a:pt x="8" y="17"/>
                    </a:lnTo>
                    <a:lnTo>
                      <a:pt x="11" y="14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7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7" name="Freeform 6570"/>
              <p:cNvSpPr>
                <a:spLocks/>
              </p:cNvSpPr>
              <p:nvPr/>
            </p:nvSpPr>
            <p:spPr bwMode="auto">
              <a:xfrm>
                <a:off x="17125" y="16144"/>
                <a:ext cx="42" cy="65"/>
              </a:xfrm>
              <a:custGeom>
                <a:avLst/>
                <a:gdLst>
                  <a:gd name="T0" fmla="*/ 22 w 42"/>
                  <a:gd name="T1" fmla="*/ 0 h 65"/>
                  <a:gd name="T2" fmla="*/ 30 w 42"/>
                  <a:gd name="T3" fmla="*/ 2 h 65"/>
                  <a:gd name="T4" fmla="*/ 34 w 42"/>
                  <a:gd name="T5" fmla="*/ 2 h 65"/>
                  <a:gd name="T6" fmla="*/ 35 w 42"/>
                  <a:gd name="T7" fmla="*/ 0 h 65"/>
                  <a:gd name="T8" fmla="*/ 37 w 42"/>
                  <a:gd name="T9" fmla="*/ 21 h 65"/>
                  <a:gd name="T10" fmla="*/ 34 w 42"/>
                  <a:gd name="T11" fmla="*/ 14 h 65"/>
                  <a:gd name="T12" fmla="*/ 29 w 42"/>
                  <a:gd name="T13" fmla="*/ 7 h 65"/>
                  <a:gd name="T14" fmla="*/ 22 w 42"/>
                  <a:gd name="T15" fmla="*/ 5 h 65"/>
                  <a:gd name="T16" fmla="*/ 14 w 42"/>
                  <a:gd name="T17" fmla="*/ 5 h 65"/>
                  <a:gd name="T18" fmla="*/ 9 w 42"/>
                  <a:gd name="T19" fmla="*/ 8 h 65"/>
                  <a:gd name="T20" fmla="*/ 9 w 42"/>
                  <a:gd name="T21" fmla="*/ 16 h 65"/>
                  <a:gd name="T22" fmla="*/ 14 w 42"/>
                  <a:gd name="T23" fmla="*/ 21 h 65"/>
                  <a:gd name="T24" fmla="*/ 29 w 42"/>
                  <a:gd name="T25" fmla="*/ 28 h 65"/>
                  <a:gd name="T26" fmla="*/ 39 w 42"/>
                  <a:gd name="T27" fmla="*/ 36 h 65"/>
                  <a:gd name="T28" fmla="*/ 42 w 42"/>
                  <a:gd name="T29" fmla="*/ 46 h 65"/>
                  <a:gd name="T30" fmla="*/ 40 w 42"/>
                  <a:gd name="T31" fmla="*/ 55 h 65"/>
                  <a:gd name="T32" fmla="*/ 31 w 42"/>
                  <a:gd name="T33" fmla="*/ 62 h 65"/>
                  <a:gd name="T34" fmla="*/ 21 w 42"/>
                  <a:gd name="T35" fmla="*/ 65 h 65"/>
                  <a:gd name="T36" fmla="*/ 9 w 42"/>
                  <a:gd name="T37" fmla="*/ 62 h 65"/>
                  <a:gd name="T38" fmla="*/ 5 w 42"/>
                  <a:gd name="T39" fmla="*/ 62 h 65"/>
                  <a:gd name="T40" fmla="*/ 3 w 42"/>
                  <a:gd name="T41" fmla="*/ 64 h 65"/>
                  <a:gd name="T42" fmla="*/ 0 w 42"/>
                  <a:gd name="T43" fmla="*/ 41 h 65"/>
                  <a:gd name="T44" fmla="*/ 4 w 42"/>
                  <a:gd name="T45" fmla="*/ 48 h 65"/>
                  <a:gd name="T46" fmla="*/ 10 w 42"/>
                  <a:gd name="T47" fmla="*/ 56 h 65"/>
                  <a:gd name="T48" fmla="*/ 18 w 42"/>
                  <a:gd name="T49" fmla="*/ 60 h 65"/>
                  <a:gd name="T50" fmla="*/ 26 w 42"/>
                  <a:gd name="T51" fmla="*/ 60 h 65"/>
                  <a:gd name="T52" fmla="*/ 31 w 42"/>
                  <a:gd name="T53" fmla="*/ 55 h 65"/>
                  <a:gd name="T54" fmla="*/ 31 w 42"/>
                  <a:gd name="T55" fmla="*/ 46 h 65"/>
                  <a:gd name="T56" fmla="*/ 26 w 42"/>
                  <a:gd name="T57" fmla="*/ 41 h 65"/>
                  <a:gd name="T58" fmla="*/ 16 w 42"/>
                  <a:gd name="T59" fmla="*/ 35 h 65"/>
                  <a:gd name="T60" fmla="*/ 6 w 42"/>
                  <a:gd name="T61" fmla="*/ 29 h 65"/>
                  <a:gd name="T62" fmla="*/ 2 w 42"/>
                  <a:gd name="T63" fmla="*/ 23 h 65"/>
                  <a:gd name="T64" fmla="*/ 0 w 42"/>
                  <a:gd name="T65" fmla="*/ 13 h 65"/>
                  <a:gd name="T66" fmla="*/ 5 w 42"/>
                  <a:gd name="T67" fmla="*/ 5 h 65"/>
                  <a:gd name="T68" fmla="*/ 14 w 42"/>
                  <a:gd name="T6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5">
                    <a:moveTo>
                      <a:pt x="19" y="0"/>
                    </a:moveTo>
                    <a:lnTo>
                      <a:pt x="22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4"/>
                    </a:lnTo>
                    <a:lnTo>
                      <a:pt x="31" y="11"/>
                    </a:lnTo>
                    <a:lnTo>
                      <a:pt x="29" y="7"/>
                    </a:lnTo>
                    <a:lnTo>
                      <a:pt x="26" y="6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4" y="21"/>
                    </a:lnTo>
                    <a:lnTo>
                      <a:pt x="19" y="24"/>
                    </a:lnTo>
                    <a:lnTo>
                      <a:pt x="29" y="28"/>
                    </a:lnTo>
                    <a:lnTo>
                      <a:pt x="35" y="32"/>
                    </a:lnTo>
                    <a:lnTo>
                      <a:pt x="39" y="36"/>
                    </a:lnTo>
                    <a:lnTo>
                      <a:pt x="41" y="40"/>
                    </a:lnTo>
                    <a:lnTo>
                      <a:pt x="42" y="46"/>
                    </a:lnTo>
                    <a:lnTo>
                      <a:pt x="41" y="51"/>
                    </a:lnTo>
                    <a:lnTo>
                      <a:pt x="40" y="55"/>
                    </a:lnTo>
                    <a:lnTo>
                      <a:pt x="36" y="60"/>
                    </a:lnTo>
                    <a:lnTo>
                      <a:pt x="31" y="62"/>
                    </a:lnTo>
                    <a:lnTo>
                      <a:pt x="26" y="64"/>
                    </a:lnTo>
                    <a:lnTo>
                      <a:pt x="21" y="65"/>
                    </a:lnTo>
                    <a:lnTo>
                      <a:pt x="15" y="64"/>
                    </a:lnTo>
                    <a:lnTo>
                      <a:pt x="9" y="62"/>
                    </a:lnTo>
                    <a:lnTo>
                      <a:pt x="6" y="62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4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4" y="59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6" y="60"/>
                    </a:lnTo>
                    <a:lnTo>
                      <a:pt x="29" y="57"/>
                    </a:lnTo>
                    <a:lnTo>
                      <a:pt x="31" y="55"/>
                    </a:lnTo>
                    <a:lnTo>
                      <a:pt x="32" y="51"/>
                    </a:lnTo>
                    <a:lnTo>
                      <a:pt x="31" y="46"/>
                    </a:lnTo>
                    <a:lnTo>
                      <a:pt x="29" y="44"/>
                    </a:lnTo>
                    <a:lnTo>
                      <a:pt x="26" y="41"/>
                    </a:lnTo>
                    <a:lnTo>
                      <a:pt x="21" y="39"/>
                    </a:lnTo>
                    <a:lnTo>
                      <a:pt x="16" y="35"/>
                    </a:lnTo>
                    <a:lnTo>
                      <a:pt x="10" y="33"/>
                    </a:lnTo>
                    <a:lnTo>
                      <a:pt x="6" y="29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8" name="Line 6571"/>
              <p:cNvSpPr>
                <a:spLocks noChangeShapeType="1"/>
              </p:cNvSpPr>
              <p:nvPr/>
            </p:nvSpPr>
            <p:spPr bwMode="auto">
              <a:xfrm>
                <a:off x="14987" y="18217"/>
                <a:ext cx="352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39" name="Line 6572"/>
              <p:cNvSpPr>
                <a:spLocks noChangeShapeType="1"/>
              </p:cNvSpPr>
              <p:nvPr/>
            </p:nvSpPr>
            <p:spPr bwMode="auto">
              <a:xfrm flipV="1">
                <a:off x="15575" y="18147"/>
                <a:ext cx="0" cy="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0" name="Line 6573"/>
              <p:cNvSpPr>
                <a:spLocks noChangeShapeType="1"/>
              </p:cNvSpPr>
              <p:nvPr/>
            </p:nvSpPr>
            <p:spPr bwMode="auto">
              <a:xfrm flipV="1">
                <a:off x="16164" y="18147"/>
                <a:ext cx="0" cy="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1" name="Line 6574"/>
              <p:cNvSpPr>
                <a:spLocks noChangeShapeType="1"/>
              </p:cNvSpPr>
              <p:nvPr/>
            </p:nvSpPr>
            <p:spPr bwMode="auto">
              <a:xfrm flipV="1">
                <a:off x="16751" y="18147"/>
                <a:ext cx="0" cy="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2" name="Line 6575"/>
              <p:cNvSpPr>
                <a:spLocks noChangeShapeType="1"/>
              </p:cNvSpPr>
              <p:nvPr/>
            </p:nvSpPr>
            <p:spPr bwMode="auto">
              <a:xfrm flipV="1">
                <a:off x="17340" y="18147"/>
                <a:ext cx="0" cy="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3" name="Line 6576"/>
              <p:cNvSpPr>
                <a:spLocks noChangeShapeType="1"/>
              </p:cNvSpPr>
              <p:nvPr/>
            </p:nvSpPr>
            <p:spPr bwMode="auto">
              <a:xfrm flipV="1">
                <a:off x="17928" y="18147"/>
                <a:ext cx="0" cy="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4" name="Line 6577"/>
              <p:cNvSpPr>
                <a:spLocks noChangeShapeType="1"/>
              </p:cNvSpPr>
              <p:nvPr/>
            </p:nvSpPr>
            <p:spPr bwMode="auto">
              <a:xfrm flipV="1">
                <a:off x="18515" y="18147"/>
                <a:ext cx="0" cy="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5" name="Line 6578"/>
              <p:cNvSpPr>
                <a:spLocks noChangeShapeType="1"/>
              </p:cNvSpPr>
              <p:nvPr/>
            </p:nvSpPr>
            <p:spPr bwMode="auto">
              <a:xfrm flipV="1">
                <a:off x="15281" y="18182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6" name="Line 6579"/>
              <p:cNvSpPr>
                <a:spLocks noChangeShapeType="1"/>
              </p:cNvSpPr>
              <p:nvPr/>
            </p:nvSpPr>
            <p:spPr bwMode="auto">
              <a:xfrm flipV="1">
                <a:off x="15870" y="18182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7" name="Line 6580"/>
              <p:cNvSpPr>
                <a:spLocks noChangeShapeType="1"/>
              </p:cNvSpPr>
              <p:nvPr/>
            </p:nvSpPr>
            <p:spPr bwMode="auto">
              <a:xfrm flipV="1">
                <a:off x="16457" y="18182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8" name="Line 6581"/>
              <p:cNvSpPr>
                <a:spLocks noChangeShapeType="1"/>
              </p:cNvSpPr>
              <p:nvPr/>
            </p:nvSpPr>
            <p:spPr bwMode="auto">
              <a:xfrm flipV="1">
                <a:off x="17047" y="18182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49" name="Line 6582"/>
              <p:cNvSpPr>
                <a:spLocks noChangeShapeType="1"/>
              </p:cNvSpPr>
              <p:nvPr/>
            </p:nvSpPr>
            <p:spPr bwMode="auto">
              <a:xfrm flipV="1">
                <a:off x="17634" y="18182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0" name="Line 6583"/>
              <p:cNvSpPr>
                <a:spLocks noChangeShapeType="1"/>
              </p:cNvSpPr>
              <p:nvPr/>
            </p:nvSpPr>
            <p:spPr bwMode="auto">
              <a:xfrm flipV="1">
                <a:off x="18222" y="18182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1" name="Freeform 6584"/>
              <p:cNvSpPr>
                <a:spLocks noEditPoints="1"/>
              </p:cNvSpPr>
              <p:nvPr/>
            </p:nvSpPr>
            <p:spPr bwMode="auto">
              <a:xfrm>
                <a:off x="14955" y="18308"/>
                <a:ext cx="53" cy="85"/>
              </a:xfrm>
              <a:custGeom>
                <a:avLst/>
                <a:gdLst>
                  <a:gd name="T0" fmla="*/ 26 w 53"/>
                  <a:gd name="T1" fmla="*/ 4 h 85"/>
                  <a:gd name="T2" fmla="*/ 22 w 53"/>
                  <a:gd name="T3" fmla="*/ 5 h 85"/>
                  <a:gd name="T4" fmla="*/ 18 w 53"/>
                  <a:gd name="T5" fmla="*/ 7 h 85"/>
                  <a:gd name="T6" fmla="*/ 16 w 53"/>
                  <a:gd name="T7" fmla="*/ 11 h 85"/>
                  <a:gd name="T8" fmla="*/ 14 w 53"/>
                  <a:gd name="T9" fmla="*/ 16 h 85"/>
                  <a:gd name="T10" fmla="*/ 13 w 53"/>
                  <a:gd name="T11" fmla="*/ 23 h 85"/>
                  <a:gd name="T12" fmla="*/ 11 w 53"/>
                  <a:gd name="T13" fmla="*/ 44 h 85"/>
                  <a:gd name="T14" fmla="*/ 12 w 53"/>
                  <a:gd name="T15" fmla="*/ 60 h 85"/>
                  <a:gd name="T16" fmla="*/ 16 w 53"/>
                  <a:gd name="T17" fmla="*/ 72 h 85"/>
                  <a:gd name="T18" fmla="*/ 17 w 53"/>
                  <a:gd name="T19" fmla="*/ 76 h 85"/>
                  <a:gd name="T20" fmla="*/ 19 w 53"/>
                  <a:gd name="T21" fmla="*/ 79 h 85"/>
                  <a:gd name="T22" fmla="*/ 22 w 53"/>
                  <a:gd name="T23" fmla="*/ 80 h 85"/>
                  <a:gd name="T24" fmla="*/ 26 w 53"/>
                  <a:gd name="T25" fmla="*/ 81 h 85"/>
                  <a:gd name="T26" fmla="*/ 29 w 53"/>
                  <a:gd name="T27" fmla="*/ 80 h 85"/>
                  <a:gd name="T28" fmla="*/ 32 w 53"/>
                  <a:gd name="T29" fmla="*/ 77 h 85"/>
                  <a:gd name="T30" fmla="*/ 34 w 53"/>
                  <a:gd name="T31" fmla="*/ 76 h 85"/>
                  <a:gd name="T32" fmla="*/ 37 w 53"/>
                  <a:gd name="T33" fmla="*/ 72 h 85"/>
                  <a:gd name="T34" fmla="*/ 38 w 53"/>
                  <a:gd name="T35" fmla="*/ 69 h 85"/>
                  <a:gd name="T36" fmla="*/ 39 w 53"/>
                  <a:gd name="T37" fmla="*/ 55 h 85"/>
                  <a:gd name="T38" fmla="*/ 40 w 53"/>
                  <a:gd name="T39" fmla="*/ 39 h 85"/>
                  <a:gd name="T40" fmla="*/ 39 w 53"/>
                  <a:gd name="T41" fmla="*/ 26 h 85"/>
                  <a:gd name="T42" fmla="*/ 38 w 53"/>
                  <a:gd name="T43" fmla="*/ 16 h 85"/>
                  <a:gd name="T44" fmla="*/ 35 w 53"/>
                  <a:gd name="T45" fmla="*/ 11 h 85"/>
                  <a:gd name="T46" fmla="*/ 34 w 53"/>
                  <a:gd name="T47" fmla="*/ 8 h 85"/>
                  <a:gd name="T48" fmla="*/ 32 w 53"/>
                  <a:gd name="T49" fmla="*/ 6 h 85"/>
                  <a:gd name="T50" fmla="*/ 29 w 53"/>
                  <a:gd name="T51" fmla="*/ 4 h 85"/>
                  <a:gd name="T52" fmla="*/ 26 w 53"/>
                  <a:gd name="T53" fmla="*/ 4 h 85"/>
                  <a:gd name="T54" fmla="*/ 26 w 53"/>
                  <a:gd name="T55" fmla="*/ 0 h 85"/>
                  <a:gd name="T56" fmla="*/ 30 w 53"/>
                  <a:gd name="T57" fmla="*/ 0 h 85"/>
                  <a:gd name="T58" fmla="*/ 35 w 53"/>
                  <a:gd name="T59" fmla="*/ 2 h 85"/>
                  <a:gd name="T60" fmla="*/ 39 w 53"/>
                  <a:gd name="T61" fmla="*/ 5 h 85"/>
                  <a:gd name="T62" fmla="*/ 43 w 53"/>
                  <a:gd name="T63" fmla="*/ 10 h 85"/>
                  <a:gd name="T64" fmla="*/ 50 w 53"/>
                  <a:gd name="T65" fmla="*/ 23 h 85"/>
                  <a:gd name="T66" fmla="*/ 53 w 53"/>
                  <a:gd name="T67" fmla="*/ 42 h 85"/>
                  <a:gd name="T68" fmla="*/ 51 w 53"/>
                  <a:gd name="T69" fmla="*/ 55 h 85"/>
                  <a:gd name="T70" fmla="*/ 48 w 53"/>
                  <a:gd name="T71" fmla="*/ 66 h 85"/>
                  <a:gd name="T72" fmla="*/ 45 w 53"/>
                  <a:gd name="T73" fmla="*/ 71 h 85"/>
                  <a:gd name="T74" fmla="*/ 42 w 53"/>
                  <a:gd name="T75" fmla="*/ 76 h 85"/>
                  <a:gd name="T76" fmla="*/ 38 w 53"/>
                  <a:gd name="T77" fmla="*/ 80 h 85"/>
                  <a:gd name="T78" fmla="*/ 32 w 53"/>
                  <a:gd name="T79" fmla="*/ 83 h 85"/>
                  <a:gd name="T80" fmla="*/ 26 w 53"/>
                  <a:gd name="T81" fmla="*/ 85 h 85"/>
                  <a:gd name="T82" fmla="*/ 19 w 53"/>
                  <a:gd name="T83" fmla="*/ 83 h 85"/>
                  <a:gd name="T84" fmla="*/ 14 w 53"/>
                  <a:gd name="T85" fmla="*/ 81 h 85"/>
                  <a:gd name="T86" fmla="*/ 10 w 53"/>
                  <a:gd name="T87" fmla="*/ 77 h 85"/>
                  <a:gd name="T88" fmla="*/ 6 w 53"/>
                  <a:gd name="T89" fmla="*/ 71 h 85"/>
                  <a:gd name="T90" fmla="*/ 1 w 53"/>
                  <a:gd name="T91" fmla="*/ 58 h 85"/>
                  <a:gd name="T92" fmla="*/ 0 w 53"/>
                  <a:gd name="T93" fmla="*/ 43 h 85"/>
                  <a:gd name="T94" fmla="*/ 0 w 53"/>
                  <a:gd name="T95" fmla="*/ 29 h 85"/>
                  <a:gd name="T96" fmla="*/ 3 w 53"/>
                  <a:gd name="T97" fmla="*/ 18 h 85"/>
                  <a:gd name="T98" fmla="*/ 7 w 53"/>
                  <a:gd name="T99" fmla="*/ 12 h 85"/>
                  <a:gd name="T100" fmla="*/ 11 w 53"/>
                  <a:gd name="T101" fmla="*/ 7 h 85"/>
                  <a:gd name="T102" fmla="*/ 14 w 53"/>
                  <a:gd name="T103" fmla="*/ 4 h 85"/>
                  <a:gd name="T104" fmla="*/ 21 w 53"/>
                  <a:gd name="T105" fmla="*/ 1 h 85"/>
                  <a:gd name="T106" fmla="*/ 26 w 53"/>
                  <a:gd name="T10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85">
                    <a:moveTo>
                      <a:pt x="26" y="4"/>
                    </a:moveTo>
                    <a:lnTo>
                      <a:pt x="22" y="5"/>
                    </a:lnTo>
                    <a:lnTo>
                      <a:pt x="18" y="7"/>
                    </a:lnTo>
                    <a:lnTo>
                      <a:pt x="16" y="11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11" y="44"/>
                    </a:lnTo>
                    <a:lnTo>
                      <a:pt x="12" y="60"/>
                    </a:lnTo>
                    <a:lnTo>
                      <a:pt x="16" y="72"/>
                    </a:lnTo>
                    <a:lnTo>
                      <a:pt x="17" y="76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26" y="81"/>
                    </a:lnTo>
                    <a:lnTo>
                      <a:pt x="29" y="80"/>
                    </a:lnTo>
                    <a:lnTo>
                      <a:pt x="32" y="77"/>
                    </a:lnTo>
                    <a:lnTo>
                      <a:pt x="34" y="76"/>
                    </a:lnTo>
                    <a:lnTo>
                      <a:pt x="37" y="72"/>
                    </a:lnTo>
                    <a:lnTo>
                      <a:pt x="38" y="69"/>
                    </a:lnTo>
                    <a:lnTo>
                      <a:pt x="39" y="55"/>
                    </a:lnTo>
                    <a:lnTo>
                      <a:pt x="40" y="39"/>
                    </a:lnTo>
                    <a:lnTo>
                      <a:pt x="39" y="26"/>
                    </a:lnTo>
                    <a:lnTo>
                      <a:pt x="38" y="16"/>
                    </a:lnTo>
                    <a:lnTo>
                      <a:pt x="35" y="11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9" y="4"/>
                    </a:lnTo>
                    <a:lnTo>
                      <a:pt x="26" y="4"/>
                    </a:lnTo>
                    <a:close/>
                    <a:moveTo>
                      <a:pt x="26" y="0"/>
                    </a:moveTo>
                    <a:lnTo>
                      <a:pt x="30" y="0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43" y="10"/>
                    </a:lnTo>
                    <a:lnTo>
                      <a:pt x="50" y="23"/>
                    </a:lnTo>
                    <a:lnTo>
                      <a:pt x="53" y="42"/>
                    </a:lnTo>
                    <a:lnTo>
                      <a:pt x="51" y="55"/>
                    </a:lnTo>
                    <a:lnTo>
                      <a:pt x="48" y="66"/>
                    </a:lnTo>
                    <a:lnTo>
                      <a:pt x="45" y="71"/>
                    </a:lnTo>
                    <a:lnTo>
                      <a:pt x="42" y="76"/>
                    </a:lnTo>
                    <a:lnTo>
                      <a:pt x="38" y="80"/>
                    </a:lnTo>
                    <a:lnTo>
                      <a:pt x="32" y="83"/>
                    </a:lnTo>
                    <a:lnTo>
                      <a:pt x="26" y="85"/>
                    </a:lnTo>
                    <a:lnTo>
                      <a:pt x="19" y="83"/>
                    </a:lnTo>
                    <a:lnTo>
                      <a:pt x="14" y="81"/>
                    </a:lnTo>
                    <a:lnTo>
                      <a:pt x="10" y="77"/>
                    </a:lnTo>
                    <a:lnTo>
                      <a:pt x="6" y="71"/>
                    </a:lnTo>
                    <a:lnTo>
                      <a:pt x="1" y="58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7" y="12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21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2" name="Freeform 6585"/>
              <p:cNvSpPr>
                <a:spLocks/>
              </p:cNvSpPr>
              <p:nvPr/>
            </p:nvSpPr>
            <p:spPr bwMode="auto">
              <a:xfrm>
                <a:off x="15553" y="18308"/>
                <a:ext cx="32" cy="83"/>
              </a:xfrm>
              <a:custGeom>
                <a:avLst/>
                <a:gdLst>
                  <a:gd name="T0" fmla="*/ 20 w 32"/>
                  <a:gd name="T1" fmla="*/ 0 h 83"/>
                  <a:gd name="T2" fmla="*/ 22 w 32"/>
                  <a:gd name="T3" fmla="*/ 0 h 83"/>
                  <a:gd name="T4" fmla="*/ 22 w 32"/>
                  <a:gd name="T5" fmla="*/ 69 h 83"/>
                  <a:gd name="T6" fmla="*/ 22 w 32"/>
                  <a:gd name="T7" fmla="*/ 72 h 83"/>
                  <a:gd name="T8" fmla="*/ 22 w 32"/>
                  <a:gd name="T9" fmla="*/ 76 h 83"/>
                  <a:gd name="T10" fmla="*/ 22 w 32"/>
                  <a:gd name="T11" fmla="*/ 77 h 83"/>
                  <a:gd name="T12" fmla="*/ 23 w 32"/>
                  <a:gd name="T13" fmla="*/ 79 h 83"/>
                  <a:gd name="T14" fmla="*/ 25 w 32"/>
                  <a:gd name="T15" fmla="*/ 80 h 83"/>
                  <a:gd name="T16" fmla="*/ 28 w 32"/>
                  <a:gd name="T17" fmla="*/ 81 h 83"/>
                  <a:gd name="T18" fmla="*/ 32 w 32"/>
                  <a:gd name="T19" fmla="*/ 81 h 83"/>
                  <a:gd name="T20" fmla="*/ 32 w 32"/>
                  <a:gd name="T21" fmla="*/ 83 h 83"/>
                  <a:gd name="T22" fmla="*/ 1 w 32"/>
                  <a:gd name="T23" fmla="*/ 83 h 83"/>
                  <a:gd name="T24" fmla="*/ 1 w 32"/>
                  <a:gd name="T25" fmla="*/ 81 h 83"/>
                  <a:gd name="T26" fmla="*/ 6 w 32"/>
                  <a:gd name="T27" fmla="*/ 81 h 83"/>
                  <a:gd name="T28" fmla="*/ 9 w 32"/>
                  <a:gd name="T29" fmla="*/ 80 h 83"/>
                  <a:gd name="T30" fmla="*/ 10 w 32"/>
                  <a:gd name="T31" fmla="*/ 79 h 83"/>
                  <a:gd name="T32" fmla="*/ 11 w 32"/>
                  <a:gd name="T33" fmla="*/ 77 h 83"/>
                  <a:gd name="T34" fmla="*/ 11 w 32"/>
                  <a:gd name="T35" fmla="*/ 76 h 83"/>
                  <a:gd name="T36" fmla="*/ 12 w 32"/>
                  <a:gd name="T37" fmla="*/ 74 h 83"/>
                  <a:gd name="T38" fmla="*/ 12 w 32"/>
                  <a:gd name="T39" fmla="*/ 69 h 83"/>
                  <a:gd name="T40" fmla="*/ 12 w 32"/>
                  <a:gd name="T41" fmla="*/ 24 h 83"/>
                  <a:gd name="T42" fmla="*/ 12 w 32"/>
                  <a:gd name="T43" fmla="*/ 20 h 83"/>
                  <a:gd name="T44" fmla="*/ 11 w 32"/>
                  <a:gd name="T45" fmla="*/ 16 h 83"/>
                  <a:gd name="T46" fmla="*/ 11 w 32"/>
                  <a:gd name="T47" fmla="*/ 13 h 83"/>
                  <a:gd name="T48" fmla="*/ 11 w 32"/>
                  <a:gd name="T49" fmla="*/ 11 h 83"/>
                  <a:gd name="T50" fmla="*/ 10 w 32"/>
                  <a:gd name="T51" fmla="*/ 10 h 83"/>
                  <a:gd name="T52" fmla="*/ 9 w 32"/>
                  <a:gd name="T53" fmla="*/ 10 h 83"/>
                  <a:gd name="T54" fmla="*/ 7 w 32"/>
                  <a:gd name="T55" fmla="*/ 10 h 83"/>
                  <a:gd name="T56" fmla="*/ 5 w 32"/>
                  <a:gd name="T57" fmla="*/ 10 h 83"/>
                  <a:gd name="T58" fmla="*/ 1 w 32"/>
                  <a:gd name="T59" fmla="*/ 11 h 83"/>
                  <a:gd name="T60" fmla="*/ 0 w 32"/>
                  <a:gd name="T61" fmla="*/ 10 h 83"/>
                  <a:gd name="T62" fmla="*/ 20 w 32"/>
                  <a:gd name="T6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83">
                    <a:moveTo>
                      <a:pt x="20" y="0"/>
                    </a:moveTo>
                    <a:lnTo>
                      <a:pt x="22" y="0"/>
                    </a:lnTo>
                    <a:lnTo>
                      <a:pt x="22" y="69"/>
                    </a:lnTo>
                    <a:lnTo>
                      <a:pt x="22" y="72"/>
                    </a:lnTo>
                    <a:lnTo>
                      <a:pt x="22" y="76"/>
                    </a:lnTo>
                    <a:lnTo>
                      <a:pt x="22" y="77"/>
                    </a:lnTo>
                    <a:lnTo>
                      <a:pt x="23" y="79"/>
                    </a:lnTo>
                    <a:lnTo>
                      <a:pt x="25" y="80"/>
                    </a:lnTo>
                    <a:lnTo>
                      <a:pt x="28" y="81"/>
                    </a:lnTo>
                    <a:lnTo>
                      <a:pt x="32" y="81"/>
                    </a:lnTo>
                    <a:lnTo>
                      <a:pt x="32" y="83"/>
                    </a:lnTo>
                    <a:lnTo>
                      <a:pt x="1" y="83"/>
                    </a:lnTo>
                    <a:lnTo>
                      <a:pt x="1" y="81"/>
                    </a:lnTo>
                    <a:lnTo>
                      <a:pt x="6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6"/>
                    </a:lnTo>
                    <a:lnTo>
                      <a:pt x="12" y="74"/>
                    </a:lnTo>
                    <a:lnTo>
                      <a:pt x="12" y="69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1" y="16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3" name="Freeform 6586"/>
              <p:cNvSpPr>
                <a:spLocks/>
              </p:cNvSpPr>
              <p:nvPr/>
            </p:nvSpPr>
            <p:spPr bwMode="auto">
              <a:xfrm>
                <a:off x="16129" y="18308"/>
                <a:ext cx="54" cy="83"/>
              </a:xfrm>
              <a:custGeom>
                <a:avLst/>
                <a:gdLst>
                  <a:gd name="T0" fmla="*/ 26 w 54"/>
                  <a:gd name="T1" fmla="*/ 0 h 83"/>
                  <a:gd name="T2" fmla="*/ 32 w 54"/>
                  <a:gd name="T3" fmla="*/ 0 h 83"/>
                  <a:gd name="T4" fmla="*/ 37 w 54"/>
                  <a:gd name="T5" fmla="*/ 2 h 83"/>
                  <a:gd name="T6" fmla="*/ 42 w 54"/>
                  <a:gd name="T7" fmla="*/ 6 h 83"/>
                  <a:gd name="T8" fmla="*/ 46 w 54"/>
                  <a:gd name="T9" fmla="*/ 11 h 83"/>
                  <a:gd name="T10" fmla="*/ 48 w 54"/>
                  <a:gd name="T11" fmla="*/ 16 h 83"/>
                  <a:gd name="T12" fmla="*/ 50 w 54"/>
                  <a:gd name="T13" fmla="*/ 21 h 83"/>
                  <a:gd name="T14" fmla="*/ 48 w 54"/>
                  <a:gd name="T15" fmla="*/ 27 h 83"/>
                  <a:gd name="T16" fmla="*/ 47 w 54"/>
                  <a:gd name="T17" fmla="*/ 33 h 83"/>
                  <a:gd name="T18" fmla="*/ 41 w 54"/>
                  <a:gd name="T19" fmla="*/ 44 h 83"/>
                  <a:gd name="T20" fmla="*/ 32 w 54"/>
                  <a:gd name="T21" fmla="*/ 54 h 83"/>
                  <a:gd name="T22" fmla="*/ 24 w 54"/>
                  <a:gd name="T23" fmla="*/ 64 h 83"/>
                  <a:gd name="T24" fmla="*/ 16 w 54"/>
                  <a:gd name="T25" fmla="*/ 70 h 83"/>
                  <a:gd name="T26" fmla="*/ 13 w 54"/>
                  <a:gd name="T27" fmla="*/ 74 h 83"/>
                  <a:gd name="T28" fmla="*/ 35 w 54"/>
                  <a:gd name="T29" fmla="*/ 74 h 83"/>
                  <a:gd name="T30" fmla="*/ 40 w 54"/>
                  <a:gd name="T31" fmla="*/ 74 h 83"/>
                  <a:gd name="T32" fmla="*/ 43 w 54"/>
                  <a:gd name="T33" fmla="*/ 74 h 83"/>
                  <a:gd name="T34" fmla="*/ 46 w 54"/>
                  <a:gd name="T35" fmla="*/ 72 h 83"/>
                  <a:gd name="T36" fmla="*/ 48 w 54"/>
                  <a:gd name="T37" fmla="*/ 71 h 83"/>
                  <a:gd name="T38" fmla="*/ 51 w 54"/>
                  <a:gd name="T39" fmla="*/ 70 h 83"/>
                  <a:gd name="T40" fmla="*/ 52 w 54"/>
                  <a:gd name="T41" fmla="*/ 67 h 83"/>
                  <a:gd name="T42" fmla="*/ 54 w 54"/>
                  <a:gd name="T43" fmla="*/ 67 h 83"/>
                  <a:gd name="T44" fmla="*/ 48 w 54"/>
                  <a:gd name="T45" fmla="*/ 83 h 83"/>
                  <a:gd name="T46" fmla="*/ 0 w 54"/>
                  <a:gd name="T47" fmla="*/ 83 h 83"/>
                  <a:gd name="T48" fmla="*/ 0 w 54"/>
                  <a:gd name="T49" fmla="*/ 81 h 83"/>
                  <a:gd name="T50" fmla="*/ 13 w 54"/>
                  <a:gd name="T51" fmla="*/ 69 h 83"/>
                  <a:gd name="T52" fmla="*/ 22 w 54"/>
                  <a:gd name="T53" fmla="*/ 59 h 83"/>
                  <a:gd name="T54" fmla="*/ 30 w 54"/>
                  <a:gd name="T55" fmla="*/ 49 h 83"/>
                  <a:gd name="T56" fmla="*/ 37 w 54"/>
                  <a:gd name="T57" fmla="*/ 38 h 83"/>
                  <a:gd name="T58" fmla="*/ 38 w 54"/>
                  <a:gd name="T59" fmla="*/ 27 h 83"/>
                  <a:gd name="T60" fmla="*/ 38 w 54"/>
                  <a:gd name="T61" fmla="*/ 22 h 83"/>
                  <a:gd name="T62" fmla="*/ 37 w 54"/>
                  <a:gd name="T63" fmla="*/ 17 h 83"/>
                  <a:gd name="T64" fmla="*/ 34 w 54"/>
                  <a:gd name="T65" fmla="*/ 13 h 83"/>
                  <a:gd name="T66" fmla="*/ 31 w 54"/>
                  <a:gd name="T67" fmla="*/ 11 h 83"/>
                  <a:gd name="T68" fmla="*/ 27 w 54"/>
                  <a:gd name="T69" fmla="*/ 10 h 83"/>
                  <a:gd name="T70" fmla="*/ 22 w 54"/>
                  <a:gd name="T71" fmla="*/ 8 h 83"/>
                  <a:gd name="T72" fmla="*/ 19 w 54"/>
                  <a:gd name="T73" fmla="*/ 10 h 83"/>
                  <a:gd name="T74" fmla="*/ 15 w 54"/>
                  <a:gd name="T75" fmla="*/ 11 h 83"/>
                  <a:gd name="T76" fmla="*/ 11 w 54"/>
                  <a:gd name="T77" fmla="*/ 12 h 83"/>
                  <a:gd name="T78" fmla="*/ 9 w 54"/>
                  <a:gd name="T79" fmla="*/ 15 h 83"/>
                  <a:gd name="T80" fmla="*/ 6 w 54"/>
                  <a:gd name="T81" fmla="*/ 18 h 83"/>
                  <a:gd name="T82" fmla="*/ 5 w 54"/>
                  <a:gd name="T83" fmla="*/ 22 h 83"/>
                  <a:gd name="T84" fmla="*/ 3 w 54"/>
                  <a:gd name="T85" fmla="*/ 22 h 83"/>
                  <a:gd name="T86" fmla="*/ 4 w 54"/>
                  <a:gd name="T87" fmla="*/ 16 h 83"/>
                  <a:gd name="T88" fmla="*/ 6 w 54"/>
                  <a:gd name="T89" fmla="*/ 10 h 83"/>
                  <a:gd name="T90" fmla="*/ 10 w 54"/>
                  <a:gd name="T91" fmla="*/ 6 h 83"/>
                  <a:gd name="T92" fmla="*/ 15 w 54"/>
                  <a:gd name="T93" fmla="*/ 2 h 83"/>
                  <a:gd name="T94" fmla="*/ 20 w 54"/>
                  <a:gd name="T95" fmla="*/ 0 h 83"/>
                  <a:gd name="T96" fmla="*/ 26 w 54"/>
                  <a:gd name="T9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" h="83">
                    <a:moveTo>
                      <a:pt x="26" y="0"/>
                    </a:moveTo>
                    <a:lnTo>
                      <a:pt x="32" y="0"/>
                    </a:lnTo>
                    <a:lnTo>
                      <a:pt x="37" y="2"/>
                    </a:lnTo>
                    <a:lnTo>
                      <a:pt x="42" y="6"/>
                    </a:lnTo>
                    <a:lnTo>
                      <a:pt x="46" y="11"/>
                    </a:lnTo>
                    <a:lnTo>
                      <a:pt x="48" y="16"/>
                    </a:lnTo>
                    <a:lnTo>
                      <a:pt x="50" y="21"/>
                    </a:lnTo>
                    <a:lnTo>
                      <a:pt x="48" y="27"/>
                    </a:lnTo>
                    <a:lnTo>
                      <a:pt x="47" y="33"/>
                    </a:lnTo>
                    <a:lnTo>
                      <a:pt x="41" y="44"/>
                    </a:lnTo>
                    <a:lnTo>
                      <a:pt x="32" y="54"/>
                    </a:lnTo>
                    <a:lnTo>
                      <a:pt x="24" y="64"/>
                    </a:lnTo>
                    <a:lnTo>
                      <a:pt x="16" y="70"/>
                    </a:lnTo>
                    <a:lnTo>
                      <a:pt x="13" y="74"/>
                    </a:lnTo>
                    <a:lnTo>
                      <a:pt x="35" y="74"/>
                    </a:lnTo>
                    <a:lnTo>
                      <a:pt x="40" y="74"/>
                    </a:lnTo>
                    <a:lnTo>
                      <a:pt x="43" y="74"/>
                    </a:lnTo>
                    <a:lnTo>
                      <a:pt x="46" y="72"/>
                    </a:lnTo>
                    <a:lnTo>
                      <a:pt x="48" y="71"/>
                    </a:lnTo>
                    <a:lnTo>
                      <a:pt x="51" y="70"/>
                    </a:lnTo>
                    <a:lnTo>
                      <a:pt x="52" y="67"/>
                    </a:lnTo>
                    <a:lnTo>
                      <a:pt x="54" y="67"/>
                    </a:lnTo>
                    <a:lnTo>
                      <a:pt x="48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13" y="69"/>
                    </a:lnTo>
                    <a:lnTo>
                      <a:pt x="22" y="59"/>
                    </a:lnTo>
                    <a:lnTo>
                      <a:pt x="30" y="49"/>
                    </a:lnTo>
                    <a:lnTo>
                      <a:pt x="37" y="38"/>
                    </a:lnTo>
                    <a:lnTo>
                      <a:pt x="38" y="27"/>
                    </a:lnTo>
                    <a:lnTo>
                      <a:pt x="38" y="22"/>
                    </a:lnTo>
                    <a:lnTo>
                      <a:pt x="37" y="17"/>
                    </a:lnTo>
                    <a:lnTo>
                      <a:pt x="34" y="13"/>
                    </a:lnTo>
                    <a:lnTo>
                      <a:pt x="31" y="11"/>
                    </a:lnTo>
                    <a:lnTo>
                      <a:pt x="27" y="10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5" y="11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6" y="18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4" name="Freeform 6587"/>
              <p:cNvSpPr>
                <a:spLocks/>
              </p:cNvSpPr>
              <p:nvPr/>
            </p:nvSpPr>
            <p:spPr bwMode="auto">
              <a:xfrm>
                <a:off x="16719" y="18308"/>
                <a:ext cx="47" cy="85"/>
              </a:xfrm>
              <a:custGeom>
                <a:avLst/>
                <a:gdLst>
                  <a:gd name="T0" fmla="*/ 28 w 47"/>
                  <a:gd name="T1" fmla="*/ 0 h 85"/>
                  <a:gd name="T2" fmla="*/ 36 w 47"/>
                  <a:gd name="T3" fmla="*/ 4 h 85"/>
                  <a:gd name="T4" fmla="*/ 42 w 47"/>
                  <a:gd name="T5" fmla="*/ 11 h 85"/>
                  <a:gd name="T6" fmla="*/ 42 w 47"/>
                  <a:gd name="T7" fmla="*/ 21 h 85"/>
                  <a:gd name="T8" fmla="*/ 37 w 47"/>
                  <a:gd name="T9" fmla="*/ 29 h 85"/>
                  <a:gd name="T10" fmla="*/ 37 w 47"/>
                  <a:gd name="T11" fmla="*/ 37 h 85"/>
                  <a:gd name="T12" fmla="*/ 43 w 47"/>
                  <a:gd name="T13" fmla="*/ 43 h 85"/>
                  <a:gd name="T14" fmla="*/ 47 w 47"/>
                  <a:gd name="T15" fmla="*/ 51 h 85"/>
                  <a:gd name="T16" fmla="*/ 47 w 47"/>
                  <a:gd name="T17" fmla="*/ 63 h 85"/>
                  <a:gd name="T18" fmla="*/ 41 w 47"/>
                  <a:gd name="T19" fmla="*/ 75 h 85"/>
                  <a:gd name="T20" fmla="*/ 15 w 47"/>
                  <a:gd name="T21" fmla="*/ 85 h 85"/>
                  <a:gd name="T22" fmla="*/ 6 w 47"/>
                  <a:gd name="T23" fmla="*/ 83 h 85"/>
                  <a:gd name="T24" fmla="*/ 1 w 47"/>
                  <a:gd name="T25" fmla="*/ 81 h 85"/>
                  <a:gd name="T26" fmla="*/ 1 w 47"/>
                  <a:gd name="T27" fmla="*/ 76 h 85"/>
                  <a:gd name="T28" fmla="*/ 4 w 47"/>
                  <a:gd name="T29" fmla="*/ 74 h 85"/>
                  <a:gd name="T30" fmla="*/ 9 w 47"/>
                  <a:gd name="T31" fmla="*/ 75 h 85"/>
                  <a:gd name="T32" fmla="*/ 14 w 47"/>
                  <a:gd name="T33" fmla="*/ 76 h 85"/>
                  <a:gd name="T34" fmla="*/ 19 w 47"/>
                  <a:gd name="T35" fmla="*/ 79 h 85"/>
                  <a:gd name="T36" fmla="*/ 22 w 47"/>
                  <a:gd name="T37" fmla="*/ 80 h 85"/>
                  <a:gd name="T38" fmla="*/ 31 w 47"/>
                  <a:gd name="T39" fmla="*/ 77 h 85"/>
                  <a:gd name="T40" fmla="*/ 36 w 47"/>
                  <a:gd name="T41" fmla="*/ 71 h 85"/>
                  <a:gd name="T42" fmla="*/ 38 w 47"/>
                  <a:gd name="T43" fmla="*/ 64 h 85"/>
                  <a:gd name="T44" fmla="*/ 36 w 47"/>
                  <a:gd name="T45" fmla="*/ 54 h 85"/>
                  <a:gd name="T46" fmla="*/ 32 w 47"/>
                  <a:gd name="T47" fmla="*/ 49 h 85"/>
                  <a:gd name="T48" fmla="*/ 26 w 47"/>
                  <a:gd name="T49" fmla="*/ 44 h 85"/>
                  <a:gd name="T50" fmla="*/ 16 w 47"/>
                  <a:gd name="T51" fmla="*/ 43 h 85"/>
                  <a:gd name="T52" fmla="*/ 15 w 47"/>
                  <a:gd name="T53" fmla="*/ 40 h 85"/>
                  <a:gd name="T54" fmla="*/ 23 w 47"/>
                  <a:gd name="T55" fmla="*/ 37 h 85"/>
                  <a:gd name="T56" fmla="*/ 31 w 47"/>
                  <a:gd name="T57" fmla="*/ 31 h 85"/>
                  <a:gd name="T58" fmla="*/ 33 w 47"/>
                  <a:gd name="T59" fmla="*/ 22 h 85"/>
                  <a:gd name="T60" fmla="*/ 31 w 47"/>
                  <a:gd name="T61" fmla="*/ 15 h 85"/>
                  <a:gd name="T62" fmla="*/ 26 w 47"/>
                  <a:gd name="T63" fmla="*/ 10 h 85"/>
                  <a:gd name="T64" fmla="*/ 20 w 47"/>
                  <a:gd name="T65" fmla="*/ 7 h 85"/>
                  <a:gd name="T66" fmla="*/ 11 w 47"/>
                  <a:gd name="T67" fmla="*/ 10 h 85"/>
                  <a:gd name="T68" fmla="*/ 4 w 47"/>
                  <a:gd name="T69" fmla="*/ 18 h 85"/>
                  <a:gd name="T70" fmla="*/ 4 w 47"/>
                  <a:gd name="T71" fmla="*/ 12 h 85"/>
                  <a:gd name="T72" fmla="*/ 10 w 47"/>
                  <a:gd name="T73" fmla="*/ 4 h 85"/>
                  <a:gd name="T74" fmla="*/ 19 w 47"/>
                  <a:gd name="T7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85">
                    <a:moveTo>
                      <a:pt x="23" y="0"/>
                    </a:moveTo>
                    <a:lnTo>
                      <a:pt x="28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39" y="6"/>
                    </a:lnTo>
                    <a:lnTo>
                      <a:pt x="42" y="11"/>
                    </a:lnTo>
                    <a:lnTo>
                      <a:pt x="43" y="16"/>
                    </a:lnTo>
                    <a:lnTo>
                      <a:pt x="42" y="21"/>
                    </a:lnTo>
                    <a:lnTo>
                      <a:pt x="41" y="26"/>
                    </a:lnTo>
                    <a:lnTo>
                      <a:pt x="37" y="29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3" y="43"/>
                    </a:lnTo>
                    <a:lnTo>
                      <a:pt x="46" y="47"/>
                    </a:lnTo>
                    <a:lnTo>
                      <a:pt x="47" y="51"/>
                    </a:lnTo>
                    <a:lnTo>
                      <a:pt x="47" y="56"/>
                    </a:lnTo>
                    <a:lnTo>
                      <a:pt x="47" y="63"/>
                    </a:lnTo>
                    <a:lnTo>
                      <a:pt x="44" y="69"/>
                    </a:lnTo>
                    <a:lnTo>
                      <a:pt x="41" y="75"/>
                    </a:lnTo>
                    <a:lnTo>
                      <a:pt x="30" y="82"/>
                    </a:lnTo>
                    <a:lnTo>
                      <a:pt x="15" y="85"/>
                    </a:lnTo>
                    <a:lnTo>
                      <a:pt x="10" y="85"/>
                    </a:lnTo>
                    <a:lnTo>
                      <a:pt x="6" y="83"/>
                    </a:lnTo>
                    <a:lnTo>
                      <a:pt x="4" y="82"/>
                    </a:lnTo>
                    <a:lnTo>
                      <a:pt x="1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5"/>
                    </a:lnTo>
                    <a:lnTo>
                      <a:pt x="4" y="74"/>
                    </a:lnTo>
                    <a:lnTo>
                      <a:pt x="5" y="74"/>
                    </a:lnTo>
                    <a:lnTo>
                      <a:pt x="9" y="75"/>
                    </a:lnTo>
                    <a:lnTo>
                      <a:pt x="10" y="75"/>
                    </a:lnTo>
                    <a:lnTo>
                      <a:pt x="14" y="76"/>
                    </a:lnTo>
                    <a:lnTo>
                      <a:pt x="16" y="79"/>
                    </a:lnTo>
                    <a:lnTo>
                      <a:pt x="19" y="79"/>
                    </a:lnTo>
                    <a:lnTo>
                      <a:pt x="20" y="80"/>
                    </a:lnTo>
                    <a:lnTo>
                      <a:pt x="22" y="80"/>
                    </a:lnTo>
                    <a:lnTo>
                      <a:pt x="27" y="79"/>
                    </a:lnTo>
                    <a:lnTo>
                      <a:pt x="31" y="77"/>
                    </a:lnTo>
                    <a:lnTo>
                      <a:pt x="33" y="75"/>
                    </a:lnTo>
                    <a:lnTo>
                      <a:pt x="36" y="71"/>
                    </a:lnTo>
                    <a:lnTo>
                      <a:pt x="38" y="67"/>
                    </a:lnTo>
                    <a:lnTo>
                      <a:pt x="38" y="64"/>
                    </a:lnTo>
                    <a:lnTo>
                      <a:pt x="38" y="59"/>
                    </a:lnTo>
                    <a:lnTo>
                      <a:pt x="36" y="54"/>
                    </a:lnTo>
                    <a:lnTo>
                      <a:pt x="35" y="51"/>
                    </a:lnTo>
                    <a:lnTo>
                      <a:pt x="32" y="49"/>
                    </a:lnTo>
                    <a:lnTo>
                      <a:pt x="30" y="47"/>
                    </a:lnTo>
                    <a:lnTo>
                      <a:pt x="26" y="44"/>
                    </a:lnTo>
                    <a:lnTo>
                      <a:pt x="21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5" y="40"/>
                    </a:lnTo>
                    <a:lnTo>
                      <a:pt x="19" y="39"/>
                    </a:lnTo>
                    <a:lnTo>
                      <a:pt x="23" y="37"/>
                    </a:lnTo>
                    <a:lnTo>
                      <a:pt x="28" y="34"/>
                    </a:lnTo>
                    <a:lnTo>
                      <a:pt x="31" y="31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2" y="18"/>
                    </a:lnTo>
                    <a:lnTo>
                      <a:pt x="31" y="15"/>
                    </a:lnTo>
                    <a:lnTo>
                      <a:pt x="30" y="11"/>
                    </a:lnTo>
                    <a:lnTo>
                      <a:pt x="26" y="10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5" y="8"/>
                    </a:lnTo>
                    <a:lnTo>
                      <a:pt x="11" y="10"/>
                    </a:lnTo>
                    <a:lnTo>
                      <a:pt x="7" y="13"/>
                    </a:lnTo>
                    <a:lnTo>
                      <a:pt x="4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5" name="Freeform 6588"/>
              <p:cNvSpPr>
                <a:spLocks noEditPoints="1"/>
              </p:cNvSpPr>
              <p:nvPr/>
            </p:nvSpPr>
            <p:spPr bwMode="auto">
              <a:xfrm>
                <a:off x="17304" y="18308"/>
                <a:ext cx="56" cy="83"/>
              </a:xfrm>
              <a:custGeom>
                <a:avLst/>
                <a:gdLst>
                  <a:gd name="T0" fmla="*/ 34 w 56"/>
                  <a:gd name="T1" fmla="*/ 12 h 83"/>
                  <a:gd name="T2" fmla="*/ 6 w 56"/>
                  <a:gd name="T3" fmla="*/ 53 h 83"/>
                  <a:gd name="T4" fmla="*/ 34 w 56"/>
                  <a:gd name="T5" fmla="*/ 53 h 83"/>
                  <a:gd name="T6" fmla="*/ 34 w 56"/>
                  <a:gd name="T7" fmla="*/ 12 h 83"/>
                  <a:gd name="T8" fmla="*/ 38 w 56"/>
                  <a:gd name="T9" fmla="*/ 0 h 83"/>
                  <a:gd name="T10" fmla="*/ 45 w 56"/>
                  <a:gd name="T11" fmla="*/ 0 h 83"/>
                  <a:gd name="T12" fmla="*/ 45 w 56"/>
                  <a:gd name="T13" fmla="*/ 53 h 83"/>
                  <a:gd name="T14" fmla="*/ 56 w 56"/>
                  <a:gd name="T15" fmla="*/ 53 h 83"/>
                  <a:gd name="T16" fmla="*/ 56 w 56"/>
                  <a:gd name="T17" fmla="*/ 61 h 83"/>
                  <a:gd name="T18" fmla="*/ 45 w 56"/>
                  <a:gd name="T19" fmla="*/ 61 h 83"/>
                  <a:gd name="T20" fmla="*/ 45 w 56"/>
                  <a:gd name="T21" fmla="*/ 83 h 83"/>
                  <a:gd name="T22" fmla="*/ 34 w 56"/>
                  <a:gd name="T23" fmla="*/ 83 h 83"/>
                  <a:gd name="T24" fmla="*/ 34 w 56"/>
                  <a:gd name="T25" fmla="*/ 61 h 83"/>
                  <a:gd name="T26" fmla="*/ 0 w 56"/>
                  <a:gd name="T27" fmla="*/ 61 h 83"/>
                  <a:gd name="T28" fmla="*/ 0 w 56"/>
                  <a:gd name="T29" fmla="*/ 54 h 83"/>
                  <a:gd name="T30" fmla="*/ 38 w 56"/>
                  <a:gd name="T3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83">
                    <a:moveTo>
                      <a:pt x="34" y="12"/>
                    </a:moveTo>
                    <a:lnTo>
                      <a:pt x="6" y="53"/>
                    </a:lnTo>
                    <a:lnTo>
                      <a:pt x="34" y="53"/>
                    </a:lnTo>
                    <a:lnTo>
                      <a:pt x="34" y="12"/>
                    </a:lnTo>
                    <a:close/>
                    <a:moveTo>
                      <a:pt x="38" y="0"/>
                    </a:moveTo>
                    <a:lnTo>
                      <a:pt x="45" y="0"/>
                    </a:lnTo>
                    <a:lnTo>
                      <a:pt x="45" y="53"/>
                    </a:lnTo>
                    <a:lnTo>
                      <a:pt x="56" y="53"/>
                    </a:lnTo>
                    <a:lnTo>
                      <a:pt x="56" y="61"/>
                    </a:lnTo>
                    <a:lnTo>
                      <a:pt x="45" y="61"/>
                    </a:lnTo>
                    <a:lnTo>
                      <a:pt x="45" y="83"/>
                    </a:lnTo>
                    <a:lnTo>
                      <a:pt x="34" y="83"/>
                    </a:lnTo>
                    <a:lnTo>
                      <a:pt x="34" y="61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6" name="Freeform 6589"/>
              <p:cNvSpPr>
                <a:spLocks/>
              </p:cNvSpPr>
              <p:nvPr/>
            </p:nvSpPr>
            <p:spPr bwMode="auto">
              <a:xfrm>
                <a:off x="17895" y="18309"/>
                <a:ext cx="48" cy="84"/>
              </a:xfrm>
              <a:custGeom>
                <a:avLst/>
                <a:gdLst>
                  <a:gd name="T0" fmla="*/ 18 w 48"/>
                  <a:gd name="T1" fmla="*/ 0 h 84"/>
                  <a:gd name="T2" fmla="*/ 48 w 48"/>
                  <a:gd name="T3" fmla="*/ 0 h 84"/>
                  <a:gd name="T4" fmla="*/ 43 w 48"/>
                  <a:gd name="T5" fmla="*/ 10 h 84"/>
                  <a:gd name="T6" fmla="*/ 18 w 48"/>
                  <a:gd name="T7" fmla="*/ 10 h 84"/>
                  <a:gd name="T8" fmla="*/ 13 w 48"/>
                  <a:gd name="T9" fmla="*/ 21 h 84"/>
                  <a:gd name="T10" fmla="*/ 28 w 48"/>
                  <a:gd name="T11" fmla="*/ 26 h 84"/>
                  <a:gd name="T12" fmla="*/ 39 w 48"/>
                  <a:gd name="T13" fmla="*/ 33 h 84"/>
                  <a:gd name="T14" fmla="*/ 43 w 48"/>
                  <a:gd name="T15" fmla="*/ 38 h 84"/>
                  <a:gd name="T16" fmla="*/ 45 w 48"/>
                  <a:gd name="T17" fmla="*/ 42 h 84"/>
                  <a:gd name="T18" fmla="*/ 47 w 48"/>
                  <a:gd name="T19" fmla="*/ 47 h 84"/>
                  <a:gd name="T20" fmla="*/ 47 w 48"/>
                  <a:gd name="T21" fmla="*/ 53 h 84"/>
                  <a:gd name="T22" fmla="*/ 47 w 48"/>
                  <a:gd name="T23" fmla="*/ 59 h 84"/>
                  <a:gd name="T24" fmla="*/ 44 w 48"/>
                  <a:gd name="T25" fmla="*/ 65 h 84"/>
                  <a:gd name="T26" fmla="*/ 42 w 48"/>
                  <a:gd name="T27" fmla="*/ 70 h 84"/>
                  <a:gd name="T28" fmla="*/ 38 w 48"/>
                  <a:gd name="T29" fmla="*/ 74 h 84"/>
                  <a:gd name="T30" fmla="*/ 33 w 48"/>
                  <a:gd name="T31" fmla="*/ 78 h 84"/>
                  <a:gd name="T32" fmla="*/ 28 w 48"/>
                  <a:gd name="T33" fmla="*/ 80 h 84"/>
                  <a:gd name="T34" fmla="*/ 22 w 48"/>
                  <a:gd name="T35" fmla="*/ 82 h 84"/>
                  <a:gd name="T36" fmla="*/ 15 w 48"/>
                  <a:gd name="T37" fmla="*/ 84 h 84"/>
                  <a:gd name="T38" fmla="*/ 10 w 48"/>
                  <a:gd name="T39" fmla="*/ 84 h 84"/>
                  <a:gd name="T40" fmla="*/ 6 w 48"/>
                  <a:gd name="T41" fmla="*/ 82 h 84"/>
                  <a:gd name="T42" fmla="*/ 4 w 48"/>
                  <a:gd name="T43" fmla="*/ 81 h 84"/>
                  <a:gd name="T44" fmla="*/ 1 w 48"/>
                  <a:gd name="T45" fmla="*/ 79 h 84"/>
                  <a:gd name="T46" fmla="*/ 0 w 48"/>
                  <a:gd name="T47" fmla="*/ 76 h 84"/>
                  <a:gd name="T48" fmla="*/ 1 w 48"/>
                  <a:gd name="T49" fmla="*/ 74 h 84"/>
                  <a:gd name="T50" fmla="*/ 1 w 48"/>
                  <a:gd name="T51" fmla="*/ 73 h 84"/>
                  <a:gd name="T52" fmla="*/ 4 w 48"/>
                  <a:gd name="T53" fmla="*/ 71 h 84"/>
                  <a:gd name="T54" fmla="*/ 5 w 48"/>
                  <a:gd name="T55" fmla="*/ 71 h 84"/>
                  <a:gd name="T56" fmla="*/ 8 w 48"/>
                  <a:gd name="T57" fmla="*/ 71 h 84"/>
                  <a:gd name="T58" fmla="*/ 10 w 48"/>
                  <a:gd name="T59" fmla="*/ 73 h 84"/>
                  <a:gd name="T60" fmla="*/ 12 w 48"/>
                  <a:gd name="T61" fmla="*/ 74 h 84"/>
                  <a:gd name="T62" fmla="*/ 17 w 48"/>
                  <a:gd name="T63" fmla="*/ 76 h 84"/>
                  <a:gd name="T64" fmla="*/ 21 w 48"/>
                  <a:gd name="T65" fmla="*/ 78 h 84"/>
                  <a:gd name="T66" fmla="*/ 26 w 48"/>
                  <a:gd name="T67" fmla="*/ 78 h 84"/>
                  <a:gd name="T68" fmla="*/ 29 w 48"/>
                  <a:gd name="T69" fmla="*/ 75 h 84"/>
                  <a:gd name="T70" fmla="*/ 33 w 48"/>
                  <a:gd name="T71" fmla="*/ 73 h 84"/>
                  <a:gd name="T72" fmla="*/ 37 w 48"/>
                  <a:gd name="T73" fmla="*/ 69 h 84"/>
                  <a:gd name="T74" fmla="*/ 38 w 48"/>
                  <a:gd name="T75" fmla="*/ 64 h 84"/>
                  <a:gd name="T76" fmla="*/ 39 w 48"/>
                  <a:gd name="T77" fmla="*/ 59 h 84"/>
                  <a:gd name="T78" fmla="*/ 38 w 48"/>
                  <a:gd name="T79" fmla="*/ 54 h 84"/>
                  <a:gd name="T80" fmla="*/ 37 w 48"/>
                  <a:gd name="T81" fmla="*/ 49 h 84"/>
                  <a:gd name="T82" fmla="*/ 34 w 48"/>
                  <a:gd name="T83" fmla="*/ 46 h 84"/>
                  <a:gd name="T84" fmla="*/ 31 w 48"/>
                  <a:gd name="T85" fmla="*/ 41 h 84"/>
                  <a:gd name="T86" fmla="*/ 26 w 48"/>
                  <a:gd name="T87" fmla="*/ 38 h 84"/>
                  <a:gd name="T88" fmla="*/ 21 w 48"/>
                  <a:gd name="T89" fmla="*/ 35 h 84"/>
                  <a:gd name="T90" fmla="*/ 16 w 48"/>
                  <a:gd name="T91" fmla="*/ 33 h 84"/>
                  <a:gd name="T92" fmla="*/ 10 w 48"/>
                  <a:gd name="T93" fmla="*/ 32 h 84"/>
                  <a:gd name="T94" fmla="*/ 4 w 48"/>
                  <a:gd name="T95" fmla="*/ 32 h 84"/>
                  <a:gd name="T96" fmla="*/ 18 w 48"/>
                  <a:gd name="T9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84">
                    <a:moveTo>
                      <a:pt x="18" y="0"/>
                    </a:moveTo>
                    <a:lnTo>
                      <a:pt x="48" y="0"/>
                    </a:lnTo>
                    <a:lnTo>
                      <a:pt x="43" y="10"/>
                    </a:lnTo>
                    <a:lnTo>
                      <a:pt x="18" y="10"/>
                    </a:lnTo>
                    <a:lnTo>
                      <a:pt x="13" y="21"/>
                    </a:lnTo>
                    <a:lnTo>
                      <a:pt x="28" y="26"/>
                    </a:lnTo>
                    <a:lnTo>
                      <a:pt x="39" y="33"/>
                    </a:lnTo>
                    <a:lnTo>
                      <a:pt x="43" y="38"/>
                    </a:lnTo>
                    <a:lnTo>
                      <a:pt x="45" y="42"/>
                    </a:lnTo>
                    <a:lnTo>
                      <a:pt x="47" y="47"/>
                    </a:lnTo>
                    <a:lnTo>
                      <a:pt x="47" y="53"/>
                    </a:lnTo>
                    <a:lnTo>
                      <a:pt x="47" y="59"/>
                    </a:lnTo>
                    <a:lnTo>
                      <a:pt x="44" y="65"/>
                    </a:lnTo>
                    <a:lnTo>
                      <a:pt x="42" y="70"/>
                    </a:lnTo>
                    <a:lnTo>
                      <a:pt x="38" y="74"/>
                    </a:lnTo>
                    <a:lnTo>
                      <a:pt x="33" y="78"/>
                    </a:lnTo>
                    <a:lnTo>
                      <a:pt x="28" y="80"/>
                    </a:lnTo>
                    <a:lnTo>
                      <a:pt x="22" y="82"/>
                    </a:lnTo>
                    <a:lnTo>
                      <a:pt x="15" y="84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4" y="81"/>
                    </a:lnTo>
                    <a:lnTo>
                      <a:pt x="1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8" y="71"/>
                    </a:lnTo>
                    <a:lnTo>
                      <a:pt x="10" y="73"/>
                    </a:lnTo>
                    <a:lnTo>
                      <a:pt x="12" y="74"/>
                    </a:lnTo>
                    <a:lnTo>
                      <a:pt x="17" y="76"/>
                    </a:lnTo>
                    <a:lnTo>
                      <a:pt x="21" y="78"/>
                    </a:lnTo>
                    <a:lnTo>
                      <a:pt x="26" y="78"/>
                    </a:lnTo>
                    <a:lnTo>
                      <a:pt x="29" y="75"/>
                    </a:lnTo>
                    <a:lnTo>
                      <a:pt x="33" y="73"/>
                    </a:lnTo>
                    <a:lnTo>
                      <a:pt x="37" y="69"/>
                    </a:lnTo>
                    <a:lnTo>
                      <a:pt x="38" y="64"/>
                    </a:lnTo>
                    <a:lnTo>
                      <a:pt x="39" y="59"/>
                    </a:lnTo>
                    <a:lnTo>
                      <a:pt x="38" y="54"/>
                    </a:lnTo>
                    <a:lnTo>
                      <a:pt x="37" y="49"/>
                    </a:lnTo>
                    <a:lnTo>
                      <a:pt x="34" y="46"/>
                    </a:lnTo>
                    <a:lnTo>
                      <a:pt x="31" y="41"/>
                    </a:lnTo>
                    <a:lnTo>
                      <a:pt x="26" y="38"/>
                    </a:lnTo>
                    <a:lnTo>
                      <a:pt x="21" y="35"/>
                    </a:lnTo>
                    <a:lnTo>
                      <a:pt x="16" y="33"/>
                    </a:lnTo>
                    <a:lnTo>
                      <a:pt x="10" y="32"/>
                    </a:lnTo>
                    <a:lnTo>
                      <a:pt x="4" y="3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7" name="Freeform 6590"/>
              <p:cNvSpPr>
                <a:spLocks noEditPoints="1"/>
              </p:cNvSpPr>
              <p:nvPr/>
            </p:nvSpPr>
            <p:spPr bwMode="auto">
              <a:xfrm>
                <a:off x="18482" y="18308"/>
                <a:ext cx="53" cy="85"/>
              </a:xfrm>
              <a:custGeom>
                <a:avLst/>
                <a:gdLst>
                  <a:gd name="T0" fmla="*/ 24 w 53"/>
                  <a:gd name="T1" fmla="*/ 37 h 85"/>
                  <a:gd name="T2" fmla="*/ 19 w 53"/>
                  <a:gd name="T3" fmla="*/ 38 h 85"/>
                  <a:gd name="T4" fmla="*/ 14 w 53"/>
                  <a:gd name="T5" fmla="*/ 42 h 85"/>
                  <a:gd name="T6" fmla="*/ 12 w 53"/>
                  <a:gd name="T7" fmla="*/ 55 h 85"/>
                  <a:gd name="T8" fmla="*/ 15 w 53"/>
                  <a:gd name="T9" fmla="*/ 67 h 85"/>
                  <a:gd name="T10" fmla="*/ 19 w 53"/>
                  <a:gd name="T11" fmla="*/ 76 h 85"/>
                  <a:gd name="T12" fmla="*/ 25 w 53"/>
                  <a:gd name="T13" fmla="*/ 81 h 85"/>
                  <a:gd name="T14" fmla="*/ 32 w 53"/>
                  <a:gd name="T15" fmla="*/ 81 h 85"/>
                  <a:gd name="T16" fmla="*/ 38 w 53"/>
                  <a:gd name="T17" fmla="*/ 76 h 85"/>
                  <a:gd name="T18" fmla="*/ 42 w 53"/>
                  <a:gd name="T19" fmla="*/ 67 h 85"/>
                  <a:gd name="T20" fmla="*/ 42 w 53"/>
                  <a:gd name="T21" fmla="*/ 55 h 85"/>
                  <a:gd name="T22" fmla="*/ 38 w 53"/>
                  <a:gd name="T23" fmla="*/ 44 h 85"/>
                  <a:gd name="T24" fmla="*/ 33 w 53"/>
                  <a:gd name="T25" fmla="*/ 39 h 85"/>
                  <a:gd name="T26" fmla="*/ 26 w 53"/>
                  <a:gd name="T27" fmla="*/ 37 h 85"/>
                  <a:gd name="T28" fmla="*/ 51 w 53"/>
                  <a:gd name="T29" fmla="*/ 0 h 85"/>
                  <a:gd name="T30" fmla="*/ 43 w 53"/>
                  <a:gd name="T31" fmla="*/ 4 h 85"/>
                  <a:gd name="T32" fmla="*/ 33 w 53"/>
                  <a:gd name="T33" fmla="*/ 8 h 85"/>
                  <a:gd name="T34" fmla="*/ 24 w 53"/>
                  <a:gd name="T35" fmla="*/ 17 h 85"/>
                  <a:gd name="T36" fmla="*/ 17 w 53"/>
                  <a:gd name="T37" fmla="*/ 29 h 85"/>
                  <a:gd name="T38" fmla="*/ 20 w 53"/>
                  <a:gd name="T39" fmla="*/ 34 h 85"/>
                  <a:gd name="T40" fmla="*/ 32 w 53"/>
                  <a:gd name="T41" fmla="*/ 32 h 85"/>
                  <a:gd name="T42" fmla="*/ 42 w 53"/>
                  <a:gd name="T43" fmla="*/ 34 h 85"/>
                  <a:gd name="T44" fmla="*/ 49 w 53"/>
                  <a:gd name="T45" fmla="*/ 43 h 85"/>
                  <a:gd name="T46" fmla="*/ 53 w 53"/>
                  <a:gd name="T47" fmla="*/ 55 h 85"/>
                  <a:gd name="T48" fmla="*/ 49 w 53"/>
                  <a:gd name="T49" fmla="*/ 69 h 85"/>
                  <a:gd name="T50" fmla="*/ 37 w 53"/>
                  <a:gd name="T51" fmla="*/ 82 h 85"/>
                  <a:gd name="T52" fmla="*/ 21 w 53"/>
                  <a:gd name="T53" fmla="*/ 85 h 85"/>
                  <a:gd name="T54" fmla="*/ 12 w 53"/>
                  <a:gd name="T55" fmla="*/ 79 h 85"/>
                  <a:gd name="T56" fmla="*/ 0 w 53"/>
                  <a:gd name="T57" fmla="*/ 51 h 85"/>
                  <a:gd name="T58" fmla="*/ 5 w 53"/>
                  <a:gd name="T59" fmla="*/ 31 h 85"/>
                  <a:gd name="T60" fmla="*/ 12 w 53"/>
                  <a:gd name="T61" fmla="*/ 18 h 85"/>
                  <a:gd name="T62" fmla="*/ 24 w 53"/>
                  <a:gd name="T63" fmla="*/ 8 h 85"/>
                  <a:gd name="T64" fmla="*/ 33 w 53"/>
                  <a:gd name="T65" fmla="*/ 2 h 85"/>
                  <a:gd name="T66" fmla="*/ 48 w 53"/>
                  <a:gd name="T6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85">
                    <a:moveTo>
                      <a:pt x="26" y="37"/>
                    </a:moveTo>
                    <a:lnTo>
                      <a:pt x="24" y="37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2" y="49"/>
                    </a:lnTo>
                    <a:lnTo>
                      <a:pt x="12" y="55"/>
                    </a:lnTo>
                    <a:lnTo>
                      <a:pt x="12" y="61"/>
                    </a:lnTo>
                    <a:lnTo>
                      <a:pt x="15" y="67"/>
                    </a:lnTo>
                    <a:lnTo>
                      <a:pt x="16" y="72"/>
                    </a:lnTo>
                    <a:lnTo>
                      <a:pt x="19" y="76"/>
                    </a:lnTo>
                    <a:lnTo>
                      <a:pt x="21" y="79"/>
                    </a:lnTo>
                    <a:lnTo>
                      <a:pt x="25" y="81"/>
                    </a:lnTo>
                    <a:lnTo>
                      <a:pt x="28" y="81"/>
                    </a:lnTo>
                    <a:lnTo>
                      <a:pt x="32" y="81"/>
                    </a:lnTo>
                    <a:lnTo>
                      <a:pt x="35" y="80"/>
                    </a:lnTo>
                    <a:lnTo>
                      <a:pt x="38" y="76"/>
                    </a:lnTo>
                    <a:lnTo>
                      <a:pt x="40" y="72"/>
                    </a:lnTo>
                    <a:lnTo>
                      <a:pt x="42" y="67"/>
                    </a:lnTo>
                    <a:lnTo>
                      <a:pt x="42" y="63"/>
                    </a:lnTo>
                    <a:lnTo>
                      <a:pt x="42" y="55"/>
                    </a:lnTo>
                    <a:lnTo>
                      <a:pt x="40" y="50"/>
                    </a:lnTo>
                    <a:lnTo>
                      <a:pt x="38" y="44"/>
                    </a:lnTo>
                    <a:lnTo>
                      <a:pt x="36" y="40"/>
                    </a:lnTo>
                    <a:lnTo>
                      <a:pt x="33" y="39"/>
                    </a:lnTo>
                    <a:lnTo>
                      <a:pt x="30" y="37"/>
                    </a:lnTo>
                    <a:lnTo>
                      <a:pt x="26" y="37"/>
                    </a:lnTo>
                    <a:close/>
                    <a:moveTo>
                      <a:pt x="48" y="0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43" y="4"/>
                    </a:lnTo>
                    <a:lnTo>
                      <a:pt x="38" y="5"/>
                    </a:lnTo>
                    <a:lnTo>
                      <a:pt x="33" y="8"/>
                    </a:lnTo>
                    <a:lnTo>
                      <a:pt x="28" y="12"/>
                    </a:lnTo>
                    <a:lnTo>
                      <a:pt x="24" y="17"/>
                    </a:lnTo>
                    <a:lnTo>
                      <a:pt x="20" y="23"/>
                    </a:lnTo>
                    <a:lnTo>
                      <a:pt x="17" y="29"/>
                    </a:lnTo>
                    <a:lnTo>
                      <a:pt x="15" y="38"/>
                    </a:lnTo>
                    <a:lnTo>
                      <a:pt x="20" y="34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7" y="32"/>
                    </a:lnTo>
                    <a:lnTo>
                      <a:pt x="42" y="34"/>
                    </a:lnTo>
                    <a:lnTo>
                      <a:pt x="47" y="38"/>
                    </a:lnTo>
                    <a:lnTo>
                      <a:pt x="49" y="43"/>
                    </a:lnTo>
                    <a:lnTo>
                      <a:pt x="52" y="49"/>
                    </a:lnTo>
                    <a:lnTo>
                      <a:pt x="53" y="55"/>
                    </a:lnTo>
                    <a:lnTo>
                      <a:pt x="52" y="63"/>
                    </a:lnTo>
                    <a:lnTo>
                      <a:pt x="49" y="69"/>
                    </a:lnTo>
                    <a:lnTo>
                      <a:pt x="47" y="75"/>
                    </a:lnTo>
                    <a:lnTo>
                      <a:pt x="37" y="82"/>
                    </a:lnTo>
                    <a:lnTo>
                      <a:pt x="26" y="85"/>
                    </a:lnTo>
                    <a:lnTo>
                      <a:pt x="21" y="85"/>
                    </a:lnTo>
                    <a:lnTo>
                      <a:pt x="16" y="82"/>
                    </a:lnTo>
                    <a:lnTo>
                      <a:pt x="12" y="79"/>
                    </a:lnTo>
                    <a:lnTo>
                      <a:pt x="4" y="66"/>
                    </a:lnTo>
                    <a:lnTo>
                      <a:pt x="0" y="51"/>
                    </a:lnTo>
                    <a:lnTo>
                      <a:pt x="1" y="40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2" y="18"/>
                    </a:lnTo>
                    <a:lnTo>
                      <a:pt x="17" y="12"/>
                    </a:lnTo>
                    <a:lnTo>
                      <a:pt x="24" y="8"/>
                    </a:lnTo>
                    <a:lnTo>
                      <a:pt x="28" y="5"/>
                    </a:lnTo>
                    <a:lnTo>
                      <a:pt x="33" y="2"/>
                    </a:lnTo>
                    <a:lnTo>
                      <a:pt x="41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8" name="Line 6591"/>
              <p:cNvSpPr>
                <a:spLocks noChangeShapeType="1"/>
              </p:cNvSpPr>
              <p:nvPr/>
            </p:nvSpPr>
            <p:spPr bwMode="auto">
              <a:xfrm flipV="1">
                <a:off x="14987" y="15396"/>
                <a:ext cx="0" cy="28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59" name="Line 6592"/>
              <p:cNvSpPr>
                <a:spLocks noChangeShapeType="1"/>
              </p:cNvSpPr>
              <p:nvPr/>
            </p:nvSpPr>
            <p:spPr bwMode="auto">
              <a:xfrm>
                <a:off x="14987" y="1774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0" name="Line 6593"/>
              <p:cNvSpPr>
                <a:spLocks noChangeShapeType="1"/>
              </p:cNvSpPr>
              <p:nvPr/>
            </p:nvSpPr>
            <p:spPr bwMode="auto">
              <a:xfrm>
                <a:off x="14987" y="1727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1" name="Line 6594"/>
              <p:cNvSpPr>
                <a:spLocks noChangeShapeType="1"/>
              </p:cNvSpPr>
              <p:nvPr/>
            </p:nvSpPr>
            <p:spPr bwMode="auto">
              <a:xfrm>
                <a:off x="14987" y="1680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2" name="Line 6595"/>
              <p:cNvSpPr>
                <a:spLocks noChangeShapeType="1"/>
              </p:cNvSpPr>
              <p:nvPr/>
            </p:nvSpPr>
            <p:spPr bwMode="auto">
              <a:xfrm>
                <a:off x="14987" y="1633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3" name="Line 6596"/>
              <p:cNvSpPr>
                <a:spLocks noChangeShapeType="1"/>
              </p:cNvSpPr>
              <p:nvPr/>
            </p:nvSpPr>
            <p:spPr bwMode="auto">
              <a:xfrm>
                <a:off x="14987" y="15866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4" name="Line 6597"/>
              <p:cNvSpPr>
                <a:spLocks noChangeShapeType="1"/>
              </p:cNvSpPr>
              <p:nvPr/>
            </p:nvSpPr>
            <p:spPr bwMode="auto">
              <a:xfrm>
                <a:off x="14987" y="15396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5" name="Line 6598"/>
              <p:cNvSpPr>
                <a:spLocks noChangeShapeType="1"/>
              </p:cNvSpPr>
              <p:nvPr/>
            </p:nvSpPr>
            <p:spPr bwMode="auto">
              <a:xfrm>
                <a:off x="14987" y="17983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6" name="Line 6599"/>
              <p:cNvSpPr>
                <a:spLocks noChangeShapeType="1"/>
              </p:cNvSpPr>
              <p:nvPr/>
            </p:nvSpPr>
            <p:spPr bwMode="auto">
              <a:xfrm>
                <a:off x="14987" y="17513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7" name="Line 6600"/>
              <p:cNvSpPr>
                <a:spLocks noChangeShapeType="1"/>
              </p:cNvSpPr>
              <p:nvPr/>
            </p:nvSpPr>
            <p:spPr bwMode="auto">
              <a:xfrm>
                <a:off x="14987" y="17042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8" name="Line 6601"/>
              <p:cNvSpPr>
                <a:spLocks noChangeShapeType="1"/>
              </p:cNvSpPr>
              <p:nvPr/>
            </p:nvSpPr>
            <p:spPr bwMode="auto">
              <a:xfrm>
                <a:off x="14987" y="16572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69" name="Line 6602"/>
              <p:cNvSpPr>
                <a:spLocks noChangeShapeType="1"/>
              </p:cNvSpPr>
              <p:nvPr/>
            </p:nvSpPr>
            <p:spPr bwMode="auto">
              <a:xfrm>
                <a:off x="14987" y="16102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0" name="Line 6603"/>
              <p:cNvSpPr>
                <a:spLocks noChangeShapeType="1"/>
              </p:cNvSpPr>
              <p:nvPr/>
            </p:nvSpPr>
            <p:spPr bwMode="auto">
              <a:xfrm>
                <a:off x="14987" y="15632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1" name="Freeform 6604"/>
              <p:cNvSpPr>
                <a:spLocks noEditPoints="1"/>
              </p:cNvSpPr>
              <p:nvPr/>
            </p:nvSpPr>
            <p:spPr bwMode="auto">
              <a:xfrm>
                <a:off x="14877" y="18181"/>
                <a:ext cx="53" cy="85"/>
              </a:xfrm>
              <a:custGeom>
                <a:avLst/>
                <a:gdLst>
                  <a:gd name="T0" fmla="*/ 27 w 53"/>
                  <a:gd name="T1" fmla="*/ 4 h 85"/>
                  <a:gd name="T2" fmla="*/ 24 w 53"/>
                  <a:gd name="T3" fmla="*/ 5 h 85"/>
                  <a:gd name="T4" fmla="*/ 20 w 53"/>
                  <a:gd name="T5" fmla="*/ 7 h 85"/>
                  <a:gd name="T6" fmla="*/ 17 w 53"/>
                  <a:gd name="T7" fmla="*/ 11 h 85"/>
                  <a:gd name="T8" fmla="*/ 15 w 53"/>
                  <a:gd name="T9" fmla="*/ 17 h 85"/>
                  <a:gd name="T10" fmla="*/ 14 w 53"/>
                  <a:gd name="T11" fmla="*/ 23 h 85"/>
                  <a:gd name="T12" fmla="*/ 12 w 53"/>
                  <a:gd name="T13" fmla="*/ 44 h 85"/>
                  <a:gd name="T14" fmla="*/ 14 w 53"/>
                  <a:gd name="T15" fmla="*/ 60 h 85"/>
                  <a:gd name="T16" fmla="*/ 16 w 53"/>
                  <a:gd name="T17" fmla="*/ 73 h 85"/>
                  <a:gd name="T18" fmla="*/ 19 w 53"/>
                  <a:gd name="T19" fmla="*/ 76 h 85"/>
                  <a:gd name="T20" fmla="*/ 21 w 53"/>
                  <a:gd name="T21" fmla="*/ 79 h 85"/>
                  <a:gd name="T22" fmla="*/ 24 w 53"/>
                  <a:gd name="T23" fmla="*/ 81 h 85"/>
                  <a:gd name="T24" fmla="*/ 27 w 53"/>
                  <a:gd name="T25" fmla="*/ 81 h 85"/>
                  <a:gd name="T26" fmla="*/ 30 w 53"/>
                  <a:gd name="T27" fmla="*/ 80 h 85"/>
                  <a:gd name="T28" fmla="*/ 33 w 53"/>
                  <a:gd name="T29" fmla="*/ 79 h 85"/>
                  <a:gd name="T30" fmla="*/ 36 w 53"/>
                  <a:gd name="T31" fmla="*/ 76 h 85"/>
                  <a:gd name="T32" fmla="*/ 37 w 53"/>
                  <a:gd name="T33" fmla="*/ 73 h 85"/>
                  <a:gd name="T34" fmla="*/ 40 w 53"/>
                  <a:gd name="T35" fmla="*/ 69 h 85"/>
                  <a:gd name="T36" fmla="*/ 41 w 53"/>
                  <a:gd name="T37" fmla="*/ 55 h 85"/>
                  <a:gd name="T38" fmla="*/ 42 w 53"/>
                  <a:gd name="T39" fmla="*/ 39 h 85"/>
                  <a:gd name="T40" fmla="*/ 41 w 53"/>
                  <a:gd name="T41" fmla="*/ 26 h 85"/>
                  <a:gd name="T42" fmla="*/ 38 w 53"/>
                  <a:gd name="T43" fmla="*/ 16 h 85"/>
                  <a:gd name="T44" fmla="*/ 37 w 53"/>
                  <a:gd name="T45" fmla="*/ 11 h 85"/>
                  <a:gd name="T46" fmla="*/ 36 w 53"/>
                  <a:gd name="T47" fmla="*/ 9 h 85"/>
                  <a:gd name="T48" fmla="*/ 33 w 53"/>
                  <a:gd name="T49" fmla="*/ 6 h 85"/>
                  <a:gd name="T50" fmla="*/ 31 w 53"/>
                  <a:gd name="T51" fmla="*/ 4 h 85"/>
                  <a:gd name="T52" fmla="*/ 27 w 53"/>
                  <a:gd name="T53" fmla="*/ 4 h 85"/>
                  <a:gd name="T54" fmla="*/ 27 w 53"/>
                  <a:gd name="T55" fmla="*/ 0 h 85"/>
                  <a:gd name="T56" fmla="*/ 32 w 53"/>
                  <a:gd name="T57" fmla="*/ 0 h 85"/>
                  <a:gd name="T58" fmla="*/ 36 w 53"/>
                  <a:gd name="T59" fmla="*/ 3 h 85"/>
                  <a:gd name="T60" fmla="*/ 41 w 53"/>
                  <a:gd name="T61" fmla="*/ 5 h 85"/>
                  <a:gd name="T62" fmla="*/ 44 w 53"/>
                  <a:gd name="T63" fmla="*/ 10 h 85"/>
                  <a:gd name="T64" fmla="*/ 52 w 53"/>
                  <a:gd name="T65" fmla="*/ 23 h 85"/>
                  <a:gd name="T66" fmla="*/ 53 w 53"/>
                  <a:gd name="T67" fmla="*/ 42 h 85"/>
                  <a:gd name="T68" fmla="*/ 53 w 53"/>
                  <a:gd name="T69" fmla="*/ 55 h 85"/>
                  <a:gd name="T70" fmla="*/ 49 w 53"/>
                  <a:gd name="T71" fmla="*/ 67 h 85"/>
                  <a:gd name="T72" fmla="*/ 47 w 53"/>
                  <a:gd name="T73" fmla="*/ 73 h 85"/>
                  <a:gd name="T74" fmla="*/ 43 w 53"/>
                  <a:gd name="T75" fmla="*/ 76 h 85"/>
                  <a:gd name="T76" fmla="*/ 40 w 53"/>
                  <a:gd name="T77" fmla="*/ 80 h 85"/>
                  <a:gd name="T78" fmla="*/ 32 w 53"/>
                  <a:gd name="T79" fmla="*/ 84 h 85"/>
                  <a:gd name="T80" fmla="*/ 27 w 53"/>
                  <a:gd name="T81" fmla="*/ 85 h 85"/>
                  <a:gd name="T82" fmla="*/ 21 w 53"/>
                  <a:gd name="T83" fmla="*/ 84 h 85"/>
                  <a:gd name="T84" fmla="*/ 16 w 53"/>
                  <a:gd name="T85" fmla="*/ 81 h 85"/>
                  <a:gd name="T86" fmla="*/ 11 w 53"/>
                  <a:gd name="T87" fmla="*/ 78 h 85"/>
                  <a:gd name="T88" fmla="*/ 8 w 53"/>
                  <a:gd name="T89" fmla="*/ 71 h 85"/>
                  <a:gd name="T90" fmla="*/ 3 w 53"/>
                  <a:gd name="T91" fmla="*/ 58 h 85"/>
                  <a:gd name="T92" fmla="*/ 0 w 53"/>
                  <a:gd name="T93" fmla="*/ 43 h 85"/>
                  <a:gd name="T94" fmla="*/ 1 w 53"/>
                  <a:gd name="T95" fmla="*/ 30 h 85"/>
                  <a:gd name="T96" fmla="*/ 5 w 53"/>
                  <a:gd name="T97" fmla="*/ 19 h 85"/>
                  <a:gd name="T98" fmla="*/ 8 w 53"/>
                  <a:gd name="T99" fmla="*/ 12 h 85"/>
                  <a:gd name="T100" fmla="*/ 11 w 53"/>
                  <a:gd name="T101" fmla="*/ 7 h 85"/>
                  <a:gd name="T102" fmla="*/ 16 w 53"/>
                  <a:gd name="T103" fmla="*/ 4 h 85"/>
                  <a:gd name="T104" fmla="*/ 21 w 53"/>
                  <a:gd name="T105" fmla="*/ 1 h 85"/>
                  <a:gd name="T106" fmla="*/ 27 w 53"/>
                  <a:gd name="T10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85">
                    <a:moveTo>
                      <a:pt x="27" y="4"/>
                    </a:moveTo>
                    <a:lnTo>
                      <a:pt x="24" y="5"/>
                    </a:lnTo>
                    <a:lnTo>
                      <a:pt x="20" y="7"/>
                    </a:lnTo>
                    <a:lnTo>
                      <a:pt x="17" y="11"/>
                    </a:lnTo>
                    <a:lnTo>
                      <a:pt x="15" y="17"/>
                    </a:lnTo>
                    <a:lnTo>
                      <a:pt x="14" y="23"/>
                    </a:lnTo>
                    <a:lnTo>
                      <a:pt x="12" y="44"/>
                    </a:lnTo>
                    <a:lnTo>
                      <a:pt x="14" y="60"/>
                    </a:lnTo>
                    <a:lnTo>
                      <a:pt x="16" y="73"/>
                    </a:lnTo>
                    <a:lnTo>
                      <a:pt x="19" y="76"/>
                    </a:lnTo>
                    <a:lnTo>
                      <a:pt x="21" y="79"/>
                    </a:lnTo>
                    <a:lnTo>
                      <a:pt x="24" y="81"/>
                    </a:lnTo>
                    <a:lnTo>
                      <a:pt x="27" y="81"/>
                    </a:lnTo>
                    <a:lnTo>
                      <a:pt x="30" y="80"/>
                    </a:lnTo>
                    <a:lnTo>
                      <a:pt x="33" y="79"/>
                    </a:lnTo>
                    <a:lnTo>
                      <a:pt x="36" y="76"/>
                    </a:lnTo>
                    <a:lnTo>
                      <a:pt x="37" y="73"/>
                    </a:lnTo>
                    <a:lnTo>
                      <a:pt x="40" y="69"/>
                    </a:lnTo>
                    <a:lnTo>
                      <a:pt x="41" y="55"/>
                    </a:lnTo>
                    <a:lnTo>
                      <a:pt x="42" y="39"/>
                    </a:lnTo>
                    <a:lnTo>
                      <a:pt x="41" y="26"/>
                    </a:lnTo>
                    <a:lnTo>
                      <a:pt x="38" y="16"/>
                    </a:lnTo>
                    <a:lnTo>
                      <a:pt x="37" y="11"/>
                    </a:lnTo>
                    <a:lnTo>
                      <a:pt x="36" y="9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4"/>
                    </a:lnTo>
                    <a:close/>
                    <a:moveTo>
                      <a:pt x="27" y="0"/>
                    </a:moveTo>
                    <a:lnTo>
                      <a:pt x="32" y="0"/>
                    </a:lnTo>
                    <a:lnTo>
                      <a:pt x="36" y="3"/>
                    </a:lnTo>
                    <a:lnTo>
                      <a:pt x="41" y="5"/>
                    </a:lnTo>
                    <a:lnTo>
                      <a:pt x="44" y="10"/>
                    </a:lnTo>
                    <a:lnTo>
                      <a:pt x="52" y="23"/>
                    </a:lnTo>
                    <a:lnTo>
                      <a:pt x="53" y="42"/>
                    </a:lnTo>
                    <a:lnTo>
                      <a:pt x="53" y="55"/>
                    </a:lnTo>
                    <a:lnTo>
                      <a:pt x="49" y="67"/>
                    </a:lnTo>
                    <a:lnTo>
                      <a:pt x="47" y="73"/>
                    </a:lnTo>
                    <a:lnTo>
                      <a:pt x="43" y="76"/>
                    </a:lnTo>
                    <a:lnTo>
                      <a:pt x="40" y="80"/>
                    </a:lnTo>
                    <a:lnTo>
                      <a:pt x="32" y="84"/>
                    </a:lnTo>
                    <a:lnTo>
                      <a:pt x="27" y="85"/>
                    </a:lnTo>
                    <a:lnTo>
                      <a:pt x="21" y="84"/>
                    </a:lnTo>
                    <a:lnTo>
                      <a:pt x="16" y="81"/>
                    </a:lnTo>
                    <a:lnTo>
                      <a:pt x="11" y="78"/>
                    </a:lnTo>
                    <a:lnTo>
                      <a:pt x="8" y="71"/>
                    </a:lnTo>
                    <a:lnTo>
                      <a:pt x="3" y="58"/>
                    </a:lnTo>
                    <a:lnTo>
                      <a:pt x="0" y="43"/>
                    </a:lnTo>
                    <a:lnTo>
                      <a:pt x="1" y="30"/>
                    </a:lnTo>
                    <a:lnTo>
                      <a:pt x="5" y="19"/>
                    </a:lnTo>
                    <a:lnTo>
                      <a:pt x="8" y="12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2" name="Freeform 6605"/>
              <p:cNvSpPr>
                <a:spLocks noEditPoints="1"/>
              </p:cNvSpPr>
              <p:nvPr/>
            </p:nvSpPr>
            <p:spPr bwMode="auto">
              <a:xfrm>
                <a:off x="14764" y="17711"/>
                <a:ext cx="53" cy="85"/>
              </a:xfrm>
              <a:custGeom>
                <a:avLst/>
                <a:gdLst>
                  <a:gd name="T0" fmla="*/ 26 w 53"/>
                  <a:gd name="T1" fmla="*/ 4 h 85"/>
                  <a:gd name="T2" fmla="*/ 22 w 53"/>
                  <a:gd name="T3" fmla="*/ 5 h 85"/>
                  <a:gd name="T4" fmla="*/ 20 w 53"/>
                  <a:gd name="T5" fmla="*/ 7 h 85"/>
                  <a:gd name="T6" fmla="*/ 16 w 53"/>
                  <a:gd name="T7" fmla="*/ 11 h 85"/>
                  <a:gd name="T8" fmla="*/ 15 w 53"/>
                  <a:gd name="T9" fmla="*/ 16 h 85"/>
                  <a:gd name="T10" fmla="*/ 13 w 53"/>
                  <a:gd name="T11" fmla="*/ 23 h 85"/>
                  <a:gd name="T12" fmla="*/ 11 w 53"/>
                  <a:gd name="T13" fmla="*/ 44 h 85"/>
                  <a:gd name="T14" fmla="*/ 12 w 53"/>
                  <a:gd name="T15" fmla="*/ 59 h 85"/>
                  <a:gd name="T16" fmla="*/ 16 w 53"/>
                  <a:gd name="T17" fmla="*/ 71 h 85"/>
                  <a:gd name="T18" fmla="*/ 17 w 53"/>
                  <a:gd name="T19" fmla="*/ 76 h 85"/>
                  <a:gd name="T20" fmla="*/ 20 w 53"/>
                  <a:gd name="T21" fmla="*/ 79 h 85"/>
                  <a:gd name="T22" fmla="*/ 23 w 53"/>
                  <a:gd name="T23" fmla="*/ 80 h 85"/>
                  <a:gd name="T24" fmla="*/ 26 w 53"/>
                  <a:gd name="T25" fmla="*/ 81 h 85"/>
                  <a:gd name="T26" fmla="*/ 29 w 53"/>
                  <a:gd name="T27" fmla="*/ 80 h 85"/>
                  <a:gd name="T28" fmla="*/ 33 w 53"/>
                  <a:gd name="T29" fmla="*/ 78 h 85"/>
                  <a:gd name="T30" fmla="*/ 34 w 53"/>
                  <a:gd name="T31" fmla="*/ 75 h 85"/>
                  <a:gd name="T32" fmla="*/ 37 w 53"/>
                  <a:gd name="T33" fmla="*/ 73 h 85"/>
                  <a:gd name="T34" fmla="*/ 38 w 53"/>
                  <a:gd name="T35" fmla="*/ 68 h 85"/>
                  <a:gd name="T36" fmla="*/ 41 w 53"/>
                  <a:gd name="T37" fmla="*/ 55 h 85"/>
                  <a:gd name="T38" fmla="*/ 41 w 53"/>
                  <a:gd name="T39" fmla="*/ 39 h 85"/>
                  <a:gd name="T40" fmla="*/ 41 w 53"/>
                  <a:gd name="T41" fmla="*/ 26 h 85"/>
                  <a:gd name="T42" fmla="*/ 38 w 53"/>
                  <a:gd name="T43" fmla="*/ 16 h 85"/>
                  <a:gd name="T44" fmla="*/ 37 w 53"/>
                  <a:gd name="T45" fmla="*/ 11 h 85"/>
                  <a:gd name="T46" fmla="*/ 34 w 53"/>
                  <a:gd name="T47" fmla="*/ 7 h 85"/>
                  <a:gd name="T48" fmla="*/ 32 w 53"/>
                  <a:gd name="T49" fmla="*/ 5 h 85"/>
                  <a:gd name="T50" fmla="*/ 29 w 53"/>
                  <a:gd name="T51" fmla="*/ 4 h 85"/>
                  <a:gd name="T52" fmla="*/ 26 w 53"/>
                  <a:gd name="T53" fmla="*/ 4 h 85"/>
                  <a:gd name="T54" fmla="*/ 27 w 53"/>
                  <a:gd name="T55" fmla="*/ 0 h 85"/>
                  <a:gd name="T56" fmla="*/ 31 w 53"/>
                  <a:gd name="T57" fmla="*/ 0 h 85"/>
                  <a:gd name="T58" fmla="*/ 36 w 53"/>
                  <a:gd name="T59" fmla="*/ 3 h 85"/>
                  <a:gd name="T60" fmla="*/ 39 w 53"/>
                  <a:gd name="T61" fmla="*/ 5 h 85"/>
                  <a:gd name="T62" fmla="*/ 43 w 53"/>
                  <a:gd name="T63" fmla="*/ 9 h 85"/>
                  <a:gd name="T64" fmla="*/ 50 w 53"/>
                  <a:gd name="T65" fmla="*/ 23 h 85"/>
                  <a:gd name="T66" fmla="*/ 53 w 53"/>
                  <a:gd name="T67" fmla="*/ 42 h 85"/>
                  <a:gd name="T68" fmla="*/ 52 w 53"/>
                  <a:gd name="T69" fmla="*/ 54 h 85"/>
                  <a:gd name="T70" fmla="*/ 49 w 53"/>
                  <a:gd name="T71" fmla="*/ 67 h 85"/>
                  <a:gd name="T72" fmla="*/ 45 w 53"/>
                  <a:gd name="T73" fmla="*/ 71 h 85"/>
                  <a:gd name="T74" fmla="*/ 42 w 53"/>
                  <a:gd name="T75" fmla="*/ 76 h 85"/>
                  <a:gd name="T76" fmla="*/ 38 w 53"/>
                  <a:gd name="T77" fmla="*/ 80 h 85"/>
                  <a:gd name="T78" fmla="*/ 32 w 53"/>
                  <a:gd name="T79" fmla="*/ 84 h 85"/>
                  <a:gd name="T80" fmla="*/ 26 w 53"/>
                  <a:gd name="T81" fmla="*/ 85 h 85"/>
                  <a:gd name="T82" fmla="*/ 21 w 53"/>
                  <a:gd name="T83" fmla="*/ 84 h 85"/>
                  <a:gd name="T84" fmla="*/ 15 w 53"/>
                  <a:gd name="T85" fmla="*/ 81 h 85"/>
                  <a:gd name="T86" fmla="*/ 11 w 53"/>
                  <a:gd name="T87" fmla="*/ 78 h 85"/>
                  <a:gd name="T88" fmla="*/ 6 w 53"/>
                  <a:gd name="T89" fmla="*/ 71 h 85"/>
                  <a:gd name="T90" fmla="*/ 1 w 53"/>
                  <a:gd name="T91" fmla="*/ 58 h 85"/>
                  <a:gd name="T92" fmla="*/ 0 w 53"/>
                  <a:gd name="T93" fmla="*/ 43 h 85"/>
                  <a:gd name="T94" fmla="*/ 1 w 53"/>
                  <a:gd name="T95" fmla="*/ 30 h 85"/>
                  <a:gd name="T96" fmla="*/ 4 w 53"/>
                  <a:gd name="T97" fmla="*/ 19 h 85"/>
                  <a:gd name="T98" fmla="*/ 7 w 53"/>
                  <a:gd name="T99" fmla="*/ 12 h 85"/>
                  <a:gd name="T100" fmla="*/ 11 w 53"/>
                  <a:gd name="T101" fmla="*/ 7 h 85"/>
                  <a:gd name="T102" fmla="*/ 15 w 53"/>
                  <a:gd name="T103" fmla="*/ 4 h 85"/>
                  <a:gd name="T104" fmla="*/ 21 w 53"/>
                  <a:gd name="T105" fmla="*/ 0 h 85"/>
                  <a:gd name="T106" fmla="*/ 27 w 53"/>
                  <a:gd name="T10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85">
                    <a:moveTo>
                      <a:pt x="26" y="4"/>
                    </a:moveTo>
                    <a:lnTo>
                      <a:pt x="22" y="5"/>
                    </a:lnTo>
                    <a:lnTo>
                      <a:pt x="20" y="7"/>
                    </a:lnTo>
                    <a:lnTo>
                      <a:pt x="16" y="11"/>
                    </a:lnTo>
                    <a:lnTo>
                      <a:pt x="15" y="16"/>
                    </a:lnTo>
                    <a:lnTo>
                      <a:pt x="13" y="23"/>
                    </a:lnTo>
                    <a:lnTo>
                      <a:pt x="11" y="44"/>
                    </a:lnTo>
                    <a:lnTo>
                      <a:pt x="12" y="59"/>
                    </a:lnTo>
                    <a:lnTo>
                      <a:pt x="16" y="71"/>
                    </a:lnTo>
                    <a:lnTo>
                      <a:pt x="17" y="76"/>
                    </a:lnTo>
                    <a:lnTo>
                      <a:pt x="20" y="79"/>
                    </a:lnTo>
                    <a:lnTo>
                      <a:pt x="23" y="80"/>
                    </a:lnTo>
                    <a:lnTo>
                      <a:pt x="26" y="81"/>
                    </a:lnTo>
                    <a:lnTo>
                      <a:pt x="29" y="80"/>
                    </a:lnTo>
                    <a:lnTo>
                      <a:pt x="33" y="78"/>
                    </a:lnTo>
                    <a:lnTo>
                      <a:pt x="34" y="75"/>
                    </a:lnTo>
                    <a:lnTo>
                      <a:pt x="37" y="73"/>
                    </a:lnTo>
                    <a:lnTo>
                      <a:pt x="38" y="68"/>
                    </a:lnTo>
                    <a:lnTo>
                      <a:pt x="41" y="55"/>
                    </a:lnTo>
                    <a:lnTo>
                      <a:pt x="41" y="39"/>
                    </a:lnTo>
                    <a:lnTo>
                      <a:pt x="41" y="26"/>
                    </a:lnTo>
                    <a:lnTo>
                      <a:pt x="38" y="16"/>
                    </a:lnTo>
                    <a:lnTo>
                      <a:pt x="37" y="11"/>
                    </a:lnTo>
                    <a:lnTo>
                      <a:pt x="34" y="7"/>
                    </a:lnTo>
                    <a:lnTo>
                      <a:pt x="32" y="5"/>
                    </a:lnTo>
                    <a:lnTo>
                      <a:pt x="29" y="4"/>
                    </a:lnTo>
                    <a:lnTo>
                      <a:pt x="26" y="4"/>
                    </a:lnTo>
                    <a:close/>
                    <a:moveTo>
                      <a:pt x="27" y="0"/>
                    </a:moveTo>
                    <a:lnTo>
                      <a:pt x="31" y="0"/>
                    </a:lnTo>
                    <a:lnTo>
                      <a:pt x="36" y="3"/>
                    </a:lnTo>
                    <a:lnTo>
                      <a:pt x="39" y="5"/>
                    </a:lnTo>
                    <a:lnTo>
                      <a:pt x="43" y="9"/>
                    </a:lnTo>
                    <a:lnTo>
                      <a:pt x="50" y="23"/>
                    </a:lnTo>
                    <a:lnTo>
                      <a:pt x="53" y="42"/>
                    </a:lnTo>
                    <a:lnTo>
                      <a:pt x="52" y="54"/>
                    </a:lnTo>
                    <a:lnTo>
                      <a:pt x="49" y="67"/>
                    </a:lnTo>
                    <a:lnTo>
                      <a:pt x="45" y="71"/>
                    </a:lnTo>
                    <a:lnTo>
                      <a:pt x="42" y="76"/>
                    </a:lnTo>
                    <a:lnTo>
                      <a:pt x="38" y="80"/>
                    </a:lnTo>
                    <a:lnTo>
                      <a:pt x="32" y="84"/>
                    </a:lnTo>
                    <a:lnTo>
                      <a:pt x="26" y="85"/>
                    </a:lnTo>
                    <a:lnTo>
                      <a:pt x="21" y="84"/>
                    </a:lnTo>
                    <a:lnTo>
                      <a:pt x="15" y="81"/>
                    </a:lnTo>
                    <a:lnTo>
                      <a:pt x="11" y="78"/>
                    </a:lnTo>
                    <a:lnTo>
                      <a:pt x="6" y="71"/>
                    </a:lnTo>
                    <a:lnTo>
                      <a:pt x="1" y="58"/>
                    </a:lnTo>
                    <a:lnTo>
                      <a:pt x="0" y="43"/>
                    </a:lnTo>
                    <a:lnTo>
                      <a:pt x="1" y="30"/>
                    </a:lnTo>
                    <a:lnTo>
                      <a:pt x="4" y="19"/>
                    </a:lnTo>
                    <a:lnTo>
                      <a:pt x="7" y="12"/>
                    </a:lnTo>
                    <a:lnTo>
                      <a:pt x="11" y="7"/>
                    </a:lnTo>
                    <a:lnTo>
                      <a:pt x="15" y="4"/>
                    </a:lnTo>
                    <a:lnTo>
                      <a:pt x="2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3" name="Freeform 6606"/>
              <p:cNvSpPr>
                <a:spLocks/>
              </p:cNvSpPr>
              <p:nvPr/>
            </p:nvSpPr>
            <p:spPr bwMode="auto">
              <a:xfrm>
                <a:off x="14830" y="17782"/>
                <a:ext cx="14" cy="14"/>
              </a:xfrm>
              <a:custGeom>
                <a:avLst/>
                <a:gdLst>
                  <a:gd name="T0" fmla="*/ 7 w 14"/>
                  <a:gd name="T1" fmla="*/ 0 h 14"/>
                  <a:gd name="T2" fmla="*/ 9 w 14"/>
                  <a:gd name="T3" fmla="*/ 2 h 14"/>
                  <a:gd name="T4" fmla="*/ 11 w 14"/>
                  <a:gd name="T5" fmla="*/ 3 h 14"/>
                  <a:gd name="T6" fmla="*/ 13 w 14"/>
                  <a:gd name="T7" fmla="*/ 5 h 14"/>
                  <a:gd name="T8" fmla="*/ 14 w 14"/>
                  <a:gd name="T9" fmla="*/ 8 h 14"/>
                  <a:gd name="T10" fmla="*/ 13 w 14"/>
                  <a:gd name="T11" fmla="*/ 10 h 14"/>
                  <a:gd name="T12" fmla="*/ 11 w 14"/>
                  <a:gd name="T13" fmla="*/ 13 h 14"/>
                  <a:gd name="T14" fmla="*/ 9 w 14"/>
                  <a:gd name="T15" fmla="*/ 14 h 14"/>
                  <a:gd name="T16" fmla="*/ 7 w 14"/>
                  <a:gd name="T17" fmla="*/ 14 h 14"/>
                  <a:gd name="T18" fmla="*/ 4 w 14"/>
                  <a:gd name="T19" fmla="*/ 14 h 14"/>
                  <a:gd name="T20" fmla="*/ 2 w 14"/>
                  <a:gd name="T21" fmla="*/ 13 h 14"/>
                  <a:gd name="T22" fmla="*/ 0 w 14"/>
                  <a:gd name="T23" fmla="*/ 10 h 14"/>
                  <a:gd name="T24" fmla="*/ 0 w 14"/>
                  <a:gd name="T25" fmla="*/ 8 h 14"/>
                  <a:gd name="T26" fmla="*/ 0 w 14"/>
                  <a:gd name="T27" fmla="*/ 5 h 14"/>
                  <a:gd name="T28" fmla="*/ 2 w 14"/>
                  <a:gd name="T29" fmla="*/ 3 h 14"/>
                  <a:gd name="T30" fmla="*/ 4 w 14"/>
                  <a:gd name="T31" fmla="*/ 2 h 14"/>
                  <a:gd name="T32" fmla="*/ 7 w 14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4" name="Freeform 6607"/>
              <p:cNvSpPr>
                <a:spLocks/>
              </p:cNvSpPr>
              <p:nvPr/>
            </p:nvSpPr>
            <p:spPr bwMode="auto">
              <a:xfrm>
                <a:off x="14855" y="17711"/>
                <a:ext cx="54" cy="84"/>
              </a:xfrm>
              <a:custGeom>
                <a:avLst/>
                <a:gdLst>
                  <a:gd name="T0" fmla="*/ 26 w 54"/>
                  <a:gd name="T1" fmla="*/ 0 h 84"/>
                  <a:gd name="T2" fmla="*/ 32 w 54"/>
                  <a:gd name="T3" fmla="*/ 0 h 84"/>
                  <a:gd name="T4" fmla="*/ 38 w 54"/>
                  <a:gd name="T5" fmla="*/ 3 h 84"/>
                  <a:gd name="T6" fmla="*/ 43 w 54"/>
                  <a:gd name="T7" fmla="*/ 6 h 84"/>
                  <a:gd name="T8" fmla="*/ 47 w 54"/>
                  <a:gd name="T9" fmla="*/ 11 h 84"/>
                  <a:gd name="T10" fmla="*/ 48 w 54"/>
                  <a:gd name="T11" fmla="*/ 16 h 84"/>
                  <a:gd name="T12" fmla="*/ 49 w 54"/>
                  <a:gd name="T13" fmla="*/ 21 h 84"/>
                  <a:gd name="T14" fmla="*/ 48 w 54"/>
                  <a:gd name="T15" fmla="*/ 27 h 84"/>
                  <a:gd name="T16" fmla="*/ 47 w 54"/>
                  <a:gd name="T17" fmla="*/ 33 h 84"/>
                  <a:gd name="T18" fmla="*/ 41 w 54"/>
                  <a:gd name="T19" fmla="*/ 44 h 84"/>
                  <a:gd name="T20" fmla="*/ 32 w 54"/>
                  <a:gd name="T21" fmla="*/ 54 h 84"/>
                  <a:gd name="T22" fmla="*/ 23 w 54"/>
                  <a:gd name="T23" fmla="*/ 64 h 84"/>
                  <a:gd name="T24" fmla="*/ 17 w 54"/>
                  <a:gd name="T25" fmla="*/ 70 h 84"/>
                  <a:gd name="T26" fmla="*/ 14 w 54"/>
                  <a:gd name="T27" fmla="*/ 74 h 84"/>
                  <a:gd name="T28" fmla="*/ 34 w 54"/>
                  <a:gd name="T29" fmla="*/ 74 h 84"/>
                  <a:gd name="T30" fmla="*/ 39 w 54"/>
                  <a:gd name="T31" fmla="*/ 74 h 84"/>
                  <a:gd name="T32" fmla="*/ 43 w 54"/>
                  <a:gd name="T33" fmla="*/ 74 h 84"/>
                  <a:gd name="T34" fmla="*/ 46 w 54"/>
                  <a:gd name="T35" fmla="*/ 73 h 84"/>
                  <a:gd name="T36" fmla="*/ 48 w 54"/>
                  <a:gd name="T37" fmla="*/ 71 h 84"/>
                  <a:gd name="T38" fmla="*/ 50 w 54"/>
                  <a:gd name="T39" fmla="*/ 70 h 84"/>
                  <a:gd name="T40" fmla="*/ 52 w 54"/>
                  <a:gd name="T41" fmla="*/ 68 h 84"/>
                  <a:gd name="T42" fmla="*/ 54 w 54"/>
                  <a:gd name="T43" fmla="*/ 68 h 84"/>
                  <a:gd name="T44" fmla="*/ 48 w 54"/>
                  <a:gd name="T45" fmla="*/ 84 h 84"/>
                  <a:gd name="T46" fmla="*/ 0 w 54"/>
                  <a:gd name="T47" fmla="*/ 84 h 84"/>
                  <a:gd name="T48" fmla="*/ 0 w 54"/>
                  <a:gd name="T49" fmla="*/ 81 h 84"/>
                  <a:gd name="T50" fmla="*/ 12 w 54"/>
                  <a:gd name="T51" fmla="*/ 69 h 84"/>
                  <a:gd name="T52" fmla="*/ 23 w 54"/>
                  <a:gd name="T53" fmla="*/ 58 h 84"/>
                  <a:gd name="T54" fmla="*/ 31 w 54"/>
                  <a:gd name="T55" fmla="*/ 49 h 84"/>
                  <a:gd name="T56" fmla="*/ 37 w 54"/>
                  <a:gd name="T57" fmla="*/ 37 h 84"/>
                  <a:gd name="T58" fmla="*/ 39 w 54"/>
                  <a:gd name="T59" fmla="*/ 27 h 84"/>
                  <a:gd name="T60" fmla="*/ 38 w 54"/>
                  <a:gd name="T61" fmla="*/ 22 h 84"/>
                  <a:gd name="T62" fmla="*/ 37 w 54"/>
                  <a:gd name="T63" fmla="*/ 17 h 84"/>
                  <a:gd name="T64" fmla="*/ 34 w 54"/>
                  <a:gd name="T65" fmla="*/ 14 h 84"/>
                  <a:gd name="T66" fmla="*/ 31 w 54"/>
                  <a:gd name="T67" fmla="*/ 11 h 84"/>
                  <a:gd name="T68" fmla="*/ 27 w 54"/>
                  <a:gd name="T69" fmla="*/ 10 h 84"/>
                  <a:gd name="T70" fmla="*/ 22 w 54"/>
                  <a:gd name="T71" fmla="*/ 9 h 84"/>
                  <a:gd name="T72" fmla="*/ 18 w 54"/>
                  <a:gd name="T73" fmla="*/ 10 h 84"/>
                  <a:gd name="T74" fmla="*/ 15 w 54"/>
                  <a:gd name="T75" fmla="*/ 10 h 84"/>
                  <a:gd name="T76" fmla="*/ 11 w 54"/>
                  <a:gd name="T77" fmla="*/ 12 h 84"/>
                  <a:gd name="T78" fmla="*/ 9 w 54"/>
                  <a:gd name="T79" fmla="*/ 15 h 84"/>
                  <a:gd name="T80" fmla="*/ 6 w 54"/>
                  <a:gd name="T81" fmla="*/ 19 h 84"/>
                  <a:gd name="T82" fmla="*/ 5 w 54"/>
                  <a:gd name="T83" fmla="*/ 22 h 84"/>
                  <a:gd name="T84" fmla="*/ 2 w 54"/>
                  <a:gd name="T85" fmla="*/ 22 h 84"/>
                  <a:gd name="T86" fmla="*/ 4 w 54"/>
                  <a:gd name="T87" fmla="*/ 16 h 84"/>
                  <a:gd name="T88" fmla="*/ 6 w 54"/>
                  <a:gd name="T89" fmla="*/ 10 h 84"/>
                  <a:gd name="T90" fmla="*/ 10 w 54"/>
                  <a:gd name="T91" fmla="*/ 5 h 84"/>
                  <a:gd name="T92" fmla="*/ 15 w 54"/>
                  <a:gd name="T93" fmla="*/ 3 h 84"/>
                  <a:gd name="T94" fmla="*/ 20 w 54"/>
                  <a:gd name="T95" fmla="*/ 0 h 84"/>
                  <a:gd name="T96" fmla="*/ 26 w 54"/>
                  <a:gd name="T9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" h="84">
                    <a:moveTo>
                      <a:pt x="26" y="0"/>
                    </a:moveTo>
                    <a:lnTo>
                      <a:pt x="32" y="0"/>
                    </a:lnTo>
                    <a:lnTo>
                      <a:pt x="38" y="3"/>
                    </a:lnTo>
                    <a:lnTo>
                      <a:pt x="43" y="6"/>
                    </a:lnTo>
                    <a:lnTo>
                      <a:pt x="47" y="11"/>
                    </a:lnTo>
                    <a:lnTo>
                      <a:pt x="48" y="16"/>
                    </a:lnTo>
                    <a:lnTo>
                      <a:pt x="49" y="21"/>
                    </a:lnTo>
                    <a:lnTo>
                      <a:pt x="48" y="27"/>
                    </a:lnTo>
                    <a:lnTo>
                      <a:pt x="47" y="33"/>
                    </a:lnTo>
                    <a:lnTo>
                      <a:pt x="41" y="44"/>
                    </a:lnTo>
                    <a:lnTo>
                      <a:pt x="32" y="54"/>
                    </a:lnTo>
                    <a:lnTo>
                      <a:pt x="23" y="64"/>
                    </a:lnTo>
                    <a:lnTo>
                      <a:pt x="17" y="70"/>
                    </a:lnTo>
                    <a:lnTo>
                      <a:pt x="14" y="74"/>
                    </a:lnTo>
                    <a:lnTo>
                      <a:pt x="34" y="74"/>
                    </a:lnTo>
                    <a:lnTo>
                      <a:pt x="39" y="74"/>
                    </a:lnTo>
                    <a:lnTo>
                      <a:pt x="43" y="74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50" y="70"/>
                    </a:lnTo>
                    <a:lnTo>
                      <a:pt x="52" y="68"/>
                    </a:lnTo>
                    <a:lnTo>
                      <a:pt x="54" y="68"/>
                    </a:lnTo>
                    <a:lnTo>
                      <a:pt x="48" y="84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12" y="69"/>
                    </a:lnTo>
                    <a:lnTo>
                      <a:pt x="23" y="58"/>
                    </a:lnTo>
                    <a:lnTo>
                      <a:pt x="31" y="49"/>
                    </a:lnTo>
                    <a:lnTo>
                      <a:pt x="37" y="37"/>
                    </a:lnTo>
                    <a:lnTo>
                      <a:pt x="39" y="27"/>
                    </a:lnTo>
                    <a:lnTo>
                      <a:pt x="38" y="22"/>
                    </a:lnTo>
                    <a:lnTo>
                      <a:pt x="37" y="17"/>
                    </a:lnTo>
                    <a:lnTo>
                      <a:pt x="34" y="14"/>
                    </a:lnTo>
                    <a:lnTo>
                      <a:pt x="31" y="11"/>
                    </a:lnTo>
                    <a:lnTo>
                      <a:pt x="27" y="10"/>
                    </a:lnTo>
                    <a:lnTo>
                      <a:pt x="22" y="9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6" y="19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5" name="Freeform 6608"/>
              <p:cNvSpPr>
                <a:spLocks noEditPoints="1"/>
              </p:cNvSpPr>
              <p:nvPr/>
            </p:nvSpPr>
            <p:spPr bwMode="auto">
              <a:xfrm>
                <a:off x="14764" y="17240"/>
                <a:ext cx="53" cy="86"/>
              </a:xfrm>
              <a:custGeom>
                <a:avLst/>
                <a:gdLst>
                  <a:gd name="T0" fmla="*/ 26 w 53"/>
                  <a:gd name="T1" fmla="*/ 5 h 86"/>
                  <a:gd name="T2" fmla="*/ 22 w 53"/>
                  <a:gd name="T3" fmla="*/ 5 h 86"/>
                  <a:gd name="T4" fmla="*/ 20 w 53"/>
                  <a:gd name="T5" fmla="*/ 8 h 86"/>
                  <a:gd name="T6" fmla="*/ 16 w 53"/>
                  <a:gd name="T7" fmla="*/ 12 h 86"/>
                  <a:gd name="T8" fmla="*/ 15 w 53"/>
                  <a:gd name="T9" fmla="*/ 17 h 86"/>
                  <a:gd name="T10" fmla="*/ 13 w 53"/>
                  <a:gd name="T11" fmla="*/ 23 h 86"/>
                  <a:gd name="T12" fmla="*/ 11 w 53"/>
                  <a:gd name="T13" fmla="*/ 45 h 86"/>
                  <a:gd name="T14" fmla="*/ 12 w 53"/>
                  <a:gd name="T15" fmla="*/ 60 h 86"/>
                  <a:gd name="T16" fmla="*/ 16 w 53"/>
                  <a:gd name="T17" fmla="*/ 72 h 86"/>
                  <a:gd name="T18" fmla="*/ 17 w 53"/>
                  <a:gd name="T19" fmla="*/ 76 h 86"/>
                  <a:gd name="T20" fmla="*/ 20 w 53"/>
                  <a:gd name="T21" fmla="*/ 80 h 86"/>
                  <a:gd name="T22" fmla="*/ 23 w 53"/>
                  <a:gd name="T23" fmla="*/ 81 h 86"/>
                  <a:gd name="T24" fmla="*/ 26 w 53"/>
                  <a:gd name="T25" fmla="*/ 82 h 86"/>
                  <a:gd name="T26" fmla="*/ 29 w 53"/>
                  <a:gd name="T27" fmla="*/ 81 h 86"/>
                  <a:gd name="T28" fmla="*/ 33 w 53"/>
                  <a:gd name="T29" fmla="*/ 79 h 86"/>
                  <a:gd name="T30" fmla="*/ 34 w 53"/>
                  <a:gd name="T31" fmla="*/ 76 h 86"/>
                  <a:gd name="T32" fmla="*/ 37 w 53"/>
                  <a:gd name="T33" fmla="*/ 74 h 86"/>
                  <a:gd name="T34" fmla="*/ 38 w 53"/>
                  <a:gd name="T35" fmla="*/ 69 h 86"/>
                  <a:gd name="T36" fmla="*/ 41 w 53"/>
                  <a:gd name="T37" fmla="*/ 56 h 86"/>
                  <a:gd name="T38" fmla="*/ 41 w 53"/>
                  <a:gd name="T39" fmla="*/ 39 h 86"/>
                  <a:gd name="T40" fmla="*/ 41 w 53"/>
                  <a:gd name="T41" fmla="*/ 27 h 86"/>
                  <a:gd name="T42" fmla="*/ 38 w 53"/>
                  <a:gd name="T43" fmla="*/ 16 h 86"/>
                  <a:gd name="T44" fmla="*/ 37 w 53"/>
                  <a:gd name="T45" fmla="*/ 12 h 86"/>
                  <a:gd name="T46" fmla="*/ 34 w 53"/>
                  <a:gd name="T47" fmla="*/ 8 h 86"/>
                  <a:gd name="T48" fmla="*/ 32 w 53"/>
                  <a:gd name="T49" fmla="*/ 6 h 86"/>
                  <a:gd name="T50" fmla="*/ 29 w 53"/>
                  <a:gd name="T51" fmla="*/ 5 h 86"/>
                  <a:gd name="T52" fmla="*/ 26 w 53"/>
                  <a:gd name="T53" fmla="*/ 5 h 86"/>
                  <a:gd name="T54" fmla="*/ 27 w 53"/>
                  <a:gd name="T55" fmla="*/ 0 h 86"/>
                  <a:gd name="T56" fmla="*/ 31 w 53"/>
                  <a:gd name="T57" fmla="*/ 1 h 86"/>
                  <a:gd name="T58" fmla="*/ 36 w 53"/>
                  <a:gd name="T59" fmla="*/ 2 h 86"/>
                  <a:gd name="T60" fmla="*/ 39 w 53"/>
                  <a:gd name="T61" fmla="*/ 6 h 86"/>
                  <a:gd name="T62" fmla="*/ 43 w 53"/>
                  <a:gd name="T63" fmla="*/ 10 h 86"/>
                  <a:gd name="T64" fmla="*/ 50 w 53"/>
                  <a:gd name="T65" fmla="*/ 24 h 86"/>
                  <a:gd name="T66" fmla="*/ 53 w 53"/>
                  <a:gd name="T67" fmla="*/ 42 h 86"/>
                  <a:gd name="T68" fmla="*/ 52 w 53"/>
                  <a:gd name="T69" fmla="*/ 55 h 86"/>
                  <a:gd name="T70" fmla="*/ 49 w 53"/>
                  <a:gd name="T71" fmla="*/ 66 h 86"/>
                  <a:gd name="T72" fmla="*/ 45 w 53"/>
                  <a:gd name="T73" fmla="*/ 72 h 86"/>
                  <a:gd name="T74" fmla="*/ 42 w 53"/>
                  <a:gd name="T75" fmla="*/ 77 h 86"/>
                  <a:gd name="T76" fmla="*/ 38 w 53"/>
                  <a:gd name="T77" fmla="*/ 81 h 86"/>
                  <a:gd name="T78" fmla="*/ 32 w 53"/>
                  <a:gd name="T79" fmla="*/ 85 h 86"/>
                  <a:gd name="T80" fmla="*/ 26 w 53"/>
                  <a:gd name="T81" fmla="*/ 86 h 86"/>
                  <a:gd name="T82" fmla="*/ 21 w 53"/>
                  <a:gd name="T83" fmla="*/ 85 h 86"/>
                  <a:gd name="T84" fmla="*/ 15 w 53"/>
                  <a:gd name="T85" fmla="*/ 82 h 86"/>
                  <a:gd name="T86" fmla="*/ 11 w 53"/>
                  <a:gd name="T87" fmla="*/ 77 h 86"/>
                  <a:gd name="T88" fmla="*/ 6 w 53"/>
                  <a:gd name="T89" fmla="*/ 71 h 86"/>
                  <a:gd name="T90" fmla="*/ 1 w 53"/>
                  <a:gd name="T91" fmla="*/ 59 h 86"/>
                  <a:gd name="T92" fmla="*/ 0 w 53"/>
                  <a:gd name="T93" fmla="*/ 43 h 86"/>
                  <a:gd name="T94" fmla="*/ 1 w 53"/>
                  <a:gd name="T95" fmla="*/ 31 h 86"/>
                  <a:gd name="T96" fmla="*/ 4 w 53"/>
                  <a:gd name="T97" fmla="*/ 20 h 86"/>
                  <a:gd name="T98" fmla="*/ 7 w 53"/>
                  <a:gd name="T99" fmla="*/ 13 h 86"/>
                  <a:gd name="T100" fmla="*/ 11 w 53"/>
                  <a:gd name="T101" fmla="*/ 8 h 86"/>
                  <a:gd name="T102" fmla="*/ 15 w 53"/>
                  <a:gd name="T103" fmla="*/ 5 h 86"/>
                  <a:gd name="T104" fmla="*/ 21 w 53"/>
                  <a:gd name="T105" fmla="*/ 1 h 86"/>
                  <a:gd name="T106" fmla="*/ 27 w 53"/>
                  <a:gd name="T10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86">
                    <a:moveTo>
                      <a:pt x="26" y="5"/>
                    </a:moveTo>
                    <a:lnTo>
                      <a:pt x="22" y="5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5" y="17"/>
                    </a:lnTo>
                    <a:lnTo>
                      <a:pt x="13" y="23"/>
                    </a:lnTo>
                    <a:lnTo>
                      <a:pt x="11" y="45"/>
                    </a:lnTo>
                    <a:lnTo>
                      <a:pt x="12" y="60"/>
                    </a:lnTo>
                    <a:lnTo>
                      <a:pt x="16" y="72"/>
                    </a:lnTo>
                    <a:lnTo>
                      <a:pt x="17" y="76"/>
                    </a:lnTo>
                    <a:lnTo>
                      <a:pt x="20" y="80"/>
                    </a:lnTo>
                    <a:lnTo>
                      <a:pt x="23" y="81"/>
                    </a:lnTo>
                    <a:lnTo>
                      <a:pt x="26" y="82"/>
                    </a:lnTo>
                    <a:lnTo>
                      <a:pt x="29" y="81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7" y="74"/>
                    </a:lnTo>
                    <a:lnTo>
                      <a:pt x="38" y="69"/>
                    </a:lnTo>
                    <a:lnTo>
                      <a:pt x="41" y="56"/>
                    </a:lnTo>
                    <a:lnTo>
                      <a:pt x="41" y="39"/>
                    </a:lnTo>
                    <a:lnTo>
                      <a:pt x="41" y="27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9" y="5"/>
                    </a:lnTo>
                    <a:lnTo>
                      <a:pt x="26" y="5"/>
                    </a:lnTo>
                    <a:close/>
                    <a:moveTo>
                      <a:pt x="27" y="0"/>
                    </a:moveTo>
                    <a:lnTo>
                      <a:pt x="31" y="1"/>
                    </a:lnTo>
                    <a:lnTo>
                      <a:pt x="36" y="2"/>
                    </a:lnTo>
                    <a:lnTo>
                      <a:pt x="39" y="6"/>
                    </a:lnTo>
                    <a:lnTo>
                      <a:pt x="43" y="10"/>
                    </a:lnTo>
                    <a:lnTo>
                      <a:pt x="50" y="24"/>
                    </a:lnTo>
                    <a:lnTo>
                      <a:pt x="53" y="42"/>
                    </a:lnTo>
                    <a:lnTo>
                      <a:pt x="52" y="55"/>
                    </a:lnTo>
                    <a:lnTo>
                      <a:pt x="49" y="66"/>
                    </a:lnTo>
                    <a:lnTo>
                      <a:pt x="45" y="72"/>
                    </a:lnTo>
                    <a:lnTo>
                      <a:pt x="42" y="77"/>
                    </a:lnTo>
                    <a:lnTo>
                      <a:pt x="38" y="81"/>
                    </a:lnTo>
                    <a:lnTo>
                      <a:pt x="32" y="85"/>
                    </a:lnTo>
                    <a:lnTo>
                      <a:pt x="26" y="86"/>
                    </a:lnTo>
                    <a:lnTo>
                      <a:pt x="21" y="85"/>
                    </a:lnTo>
                    <a:lnTo>
                      <a:pt x="15" y="82"/>
                    </a:lnTo>
                    <a:lnTo>
                      <a:pt x="11" y="77"/>
                    </a:lnTo>
                    <a:lnTo>
                      <a:pt x="6" y="71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1" y="31"/>
                    </a:lnTo>
                    <a:lnTo>
                      <a:pt x="4" y="20"/>
                    </a:lnTo>
                    <a:lnTo>
                      <a:pt x="7" y="13"/>
                    </a:lnTo>
                    <a:lnTo>
                      <a:pt x="11" y="8"/>
                    </a:lnTo>
                    <a:lnTo>
                      <a:pt x="15" y="5"/>
                    </a:lnTo>
                    <a:lnTo>
                      <a:pt x="21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6" name="Freeform 6609"/>
              <p:cNvSpPr>
                <a:spLocks/>
              </p:cNvSpPr>
              <p:nvPr/>
            </p:nvSpPr>
            <p:spPr bwMode="auto">
              <a:xfrm>
                <a:off x="14830" y="17312"/>
                <a:ext cx="14" cy="14"/>
              </a:xfrm>
              <a:custGeom>
                <a:avLst/>
                <a:gdLst>
                  <a:gd name="T0" fmla="*/ 7 w 14"/>
                  <a:gd name="T1" fmla="*/ 0 h 14"/>
                  <a:gd name="T2" fmla="*/ 9 w 14"/>
                  <a:gd name="T3" fmla="*/ 0 h 14"/>
                  <a:gd name="T4" fmla="*/ 11 w 14"/>
                  <a:gd name="T5" fmla="*/ 3 h 14"/>
                  <a:gd name="T6" fmla="*/ 13 w 14"/>
                  <a:gd name="T7" fmla="*/ 4 h 14"/>
                  <a:gd name="T8" fmla="*/ 14 w 14"/>
                  <a:gd name="T9" fmla="*/ 7 h 14"/>
                  <a:gd name="T10" fmla="*/ 13 w 14"/>
                  <a:gd name="T11" fmla="*/ 10 h 14"/>
                  <a:gd name="T12" fmla="*/ 11 w 14"/>
                  <a:gd name="T13" fmla="*/ 12 h 14"/>
                  <a:gd name="T14" fmla="*/ 9 w 14"/>
                  <a:gd name="T15" fmla="*/ 14 h 14"/>
                  <a:gd name="T16" fmla="*/ 7 w 14"/>
                  <a:gd name="T17" fmla="*/ 14 h 14"/>
                  <a:gd name="T18" fmla="*/ 4 w 14"/>
                  <a:gd name="T19" fmla="*/ 14 h 14"/>
                  <a:gd name="T20" fmla="*/ 2 w 14"/>
                  <a:gd name="T21" fmla="*/ 12 h 14"/>
                  <a:gd name="T22" fmla="*/ 0 w 14"/>
                  <a:gd name="T23" fmla="*/ 10 h 14"/>
                  <a:gd name="T24" fmla="*/ 0 w 14"/>
                  <a:gd name="T25" fmla="*/ 7 h 14"/>
                  <a:gd name="T26" fmla="*/ 0 w 14"/>
                  <a:gd name="T27" fmla="*/ 4 h 14"/>
                  <a:gd name="T28" fmla="*/ 2 w 14"/>
                  <a:gd name="T29" fmla="*/ 3 h 14"/>
                  <a:gd name="T30" fmla="*/ 4 w 14"/>
                  <a:gd name="T31" fmla="*/ 0 h 14"/>
                  <a:gd name="T32" fmla="*/ 7 w 14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7" name="Freeform 6610"/>
              <p:cNvSpPr>
                <a:spLocks noEditPoints="1"/>
              </p:cNvSpPr>
              <p:nvPr/>
            </p:nvSpPr>
            <p:spPr bwMode="auto">
              <a:xfrm>
                <a:off x="14854" y="17240"/>
                <a:ext cx="56" cy="85"/>
              </a:xfrm>
              <a:custGeom>
                <a:avLst/>
                <a:gdLst>
                  <a:gd name="T0" fmla="*/ 35 w 56"/>
                  <a:gd name="T1" fmla="*/ 13 h 85"/>
                  <a:gd name="T2" fmla="*/ 6 w 56"/>
                  <a:gd name="T3" fmla="*/ 54 h 85"/>
                  <a:gd name="T4" fmla="*/ 35 w 56"/>
                  <a:gd name="T5" fmla="*/ 54 h 85"/>
                  <a:gd name="T6" fmla="*/ 35 w 56"/>
                  <a:gd name="T7" fmla="*/ 13 h 85"/>
                  <a:gd name="T8" fmla="*/ 38 w 56"/>
                  <a:gd name="T9" fmla="*/ 0 h 85"/>
                  <a:gd name="T10" fmla="*/ 45 w 56"/>
                  <a:gd name="T11" fmla="*/ 0 h 85"/>
                  <a:gd name="T12" fmla="*/ 45 w 56"/>
                  <a:gd name="T13" fmla="*/ 54 h 85"/>
                  <a:gd name="T14" fmla="*/ 56 w 56"/>
                  <a:gd name="T15" fmla="*/ 54 h 85"/>
                  <a:gd name="T16" fmla="*/ 56 w 56"/>
                  <a:gd name="T17" fmla="*/ 63 h 85"/>
                  <a:gd name="T18" fmla="*/ 45 w 56"/>
                  <a:gd name="T19" fmla="*/ 63 h 85"/>
                  <a:gd name="T20" fmla="*/ 45 w 56"/>
                  <a:gd name="T21" fmla="*/ 85 h 85"/>
                  <a:gd name="T22" fmla="*/ 35 w 56"/>
                  <a:gd name="T23" fmla="*/ 85 h 85"/>
                  <a:gd name="T24" fmla="*/ 35 w 56"/>
                  <a:gd name="T25" fmla="*/ 63 h 85"/>
                  <a:gd name="T26" fmla="*/ 0 w 56"/>
                  <a:gd name="T27" fmla="*/ 63 h 85"/>
                  <a:gd name="T28" fmla="*/ 0 w 56"/>
                  <a:gd name="T29" fmla="*/ 55 h 85"/>
                  <a:gd name="T30" fmla="*/ 38 w 56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85">
                    <a:moveTo>
                      <a:pt x="35" y="13"/>
                    </a:moveTo>
                    <a:lnTo>
                      <a:pt x="6" y="54"/>
                    </a:lnTo>
                    <a:lnTo>
                      <a:pt x="35" y="54"/>
                    </a:lnTo>
                    <a:lnTo>
                      <a:pt x="35" y="13"/>
                    </a:lnTo>
                    <a:close/>
                    <a:moveTo>
                      <a:pt x="38" y="0"/>
                    </a:moveTo>
                    <a:lnTo>
                      <a:pt x="45" y="0"/>
                    </a:lnTo>
                    <a:lnTo>
                      <a:pt x="45" y="54"/>
                    </a:lnTo>
                    <a:lnTo>
                      <a:pt x="56" y="54"/>
                    </a:lnTo>
                    <a:lnTo>
                      <a:pt x="56" y="63"/>
                    </a:lnTo>
                    <a:lnTo>
                      <a:pt x="45" y="63"/>
                    </a:lnTo>
                    <a:lnTo>
                      <a:pt x="45" y="85"/>
                    </a:lnTo>
                    <a:lnTo>
                      <a:pt x="35" y="85"/>
                    </a:lnTo>
                    <a:lnTo>
                      <a:pt x="35" y="63"/>
                    </a:lnTo>
                    <a:lnTo>
                      <a:pt x="0" y="63"/>
                    </a:lnTo>
                    <a:lnTo>
                      <a:pt x="0" y="5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8" name="Freeform 6611"/>
              <p:cNvSpPr>
                <a:spLocks noEditPoints="1"/>
              </p:cNvSpPr>
              <p:nvPr/>
            </p:nvSpPr>
            <p:spPr bwMode="auto">
              <a:xfrm>
                <a:off x="14764" y="16770"/>
                <a:ext cx="53" cy="86"/>
              </a:xfrm>
              <a:custGeom>
                <a:avLst/>
                <a:gdLst>
                  <a:gd name="T0" fmla="*/ 26 w 53"/>
                  <a:gd name="T1" fmla="*/ 4 h 86"/>
                  <a:gd name="T2" fmla="*/ 22 w 53"/>
                  <a:gd name="T3" fmla="*/ 5 h 86"/>
                  <a:gd name="T4" fmla="*/ 20 w 53"/>
                  <a:gd name="T5" fmla="*/ 7 h 86"/>
                  <a:gd name="T6" fmla="*/ 16 w 53"/>
                  <a:gd name="T7" fmla="*/ 12 h 86"/>
                  <a:gd name="T8" fmla="*/ 15 w 53"/>
                  <a:gd name="T9" fmla="*/ 17 h 86"/>
                  <a:gd name="T10" fmla="*/ 13 w 53"/>
                  <a:gd name="T11" fmla="*/ 23 h 86"/>
                  <a:gd name="T12" fmla="*/ 11 w 53"/>
                  <a:gd name="T13" fmla="*/ 45 h 86"/>
                  <a:gd name="T14" fmla="*/ 12 w 53"/>
                  <a:gd name="T15" fmla="*/ 60 h 86"/>
                  <a:gd name="T16" fmla="*/ 16 w 53"/>
                  <a:gd name="T17" fmla="*/ 72 h 86"/>
                  <a:gd name="T18" fmla="*/ 17 w 53"/>
                  <a:gd name="T19" fmla="*/ 76 h 86"/>
                  <a:gd name="T20" fmla="*/ 20 w 53"/>
                  <a:gd name="T21" fmla="*/ 80 h 86"/>
                  <a:gd name="T22" fmla="*/ 23 w 53"/>
                  <a:gd name="T23" fmla="*/ 81 h 86"/>
                  <a:gd name="T24" fmla="*/ 26 w 53"/>
                  <a:gd name="T25" fmla="*/ 81 h 86"/>
                  <a:gd name="T26" fmla="*/ 29 w 53"/>
                  <a:gd name="T27" fmla="*/ 81 h 86"/>
                  <a:gd name="T28" fmla="*/ 33 w 53"/>
                  <a:gd name="T29" fmla="*/ 79 h 86"/>
                  <a:gd name="T30" fmla="*/ 34 w 53"/>
                  <a:gd name="T31" fmla="*/ 76 h 86"/>
                  <a:gd name="T32" fmla="*/ 37 w 53"/>
                  <a:gd name="T33" fmla="*/ 72 h 86"/>
                  <a:gd name="T34" fmla="*/ 38 w 53"/>
                  <a:gd name="T35" fmla="*/ 69 h 86"/>
                  <a:gd name="T36" fmla="*/ 41 w 53"/>
                  <a:gd name="T37" fmla="*/ 56 h 86"/>
                  <a:gd name="T38" fmla="*/ 41 w 53"/>
                  <a:gd name="T39" fmla="*/ 39 h 86"/>
                  <a:gd name="T40" fmla="*/ 41 w 53"/>
                  <a:gd name="T41" fmla="*/ 27 h 86"/>
                  <a:gd name="T42" fmla="*/ 38 w 53"/>
                  <a:gd name="T43" fmla="*/ 16 h 86"/>
                  <a:gd name="T44" fmla="*/ 37 w 53"/>
                  <a:gd name="T45" fmla="*/ 12 h 86"/>
                  <a:gd name="T46" fmla="*/ 34 w 53"/>
                  <a:gd name="T47" fmla="*/ 8 h 86"/>
                  <a:gd name="T48" fmla="*/ 32 w 53"/>
                  <a:gd name="T49" fmla="*/ 6 h 86"/>
                  <a:gd name="T50" fmla="*/ 29 w 53"/>
                  <a:gd name="T51" fmla="*/ 5 h 86"/>
                  <a:gd name="T52" fmla="*/ 26 w 53"/>
                  <a:gd name="T53" fmla="*/ 4 h 86"/>
                  <a:gd name="T54" fmla="*/ 27 w 53"/>
                  <a:gd name="T55" fmla="*/ 0 h 86"/>
                  <a:gd name="T56" fmla="*/ 31 w 53"/>
                  <a:gd name="T57" fmla="*/ 1 h 86"/>
                  <a:gd name="T58" fmla="*/ 36 w 53"/>
                  <a:gd name="T59" fmla="*/ 2 h 86"/>
                  <a:gd name="T60" fmla="*/ 39 w 53"/>
                  <a:gd name="T61" fmla="*/ 6 h 86"/>
                  <a:gd name="T62" fmla="*/ 43 w 53"/>
                  <a:gd name="T63" fmla="*/ 10 h 86"/>
                  <a:gd name="T64" fmla="*/ 50 w 53"/>
                  <a:gd name="T65" fmla="*/ 24 h 86"/>
                  <a:gd name="T66" fmla="*/ 53 w 53"/>
                  <a:gd name="T67" fmla="*/ 42 h 86"/>
                  <a:gd name="T68" fmla="*/ 52 w 53"/>
                  <a:gd name="T69" fmla="*/ 55 h 86"/>
                  <a:gd name="T70" fmla="*/ 49 w 53"/>
                  <a:gd name="T71" fmla="*/ 66 h 86"/>
                  <a:gd name="T72" fmla="*/ 45 w 53"/>
                  <a:gd name="T73" fmla="*/ 72 h 86"/>
                  <a:gd name="T74" fmla="*/ 42 w 53"/>
                  <a:gd name="T75" fmla="*/ 77 h 86"/>
                  <a:gd name="T76" fmla="*/ 38 w 53"/>
                  <a:gd name="T77" fmla="*/ 81 h 86"/>
                  <a:gd name="T78" fmla="*/ 32 w 53"/>
                  <a:gd name="T79" fmla="*/ 85 h 86"/>
                  <a:gd name="T80" fmla="*/ 26 w 53"/>
                  <a:gd name="T81" fmla="*/ 86 h 86"/>
                  <a:gd name="T82" fmla="*/ 21 w 53"/>
                  <a:gd name="T83" fmla="*/ 85 h 86"/>
                  <a:gd name="T84" fmla="*/ 15 w 53"/>
                  <a:gd name="T85" fmla="*/ 82 h 86"/>
                  <a:gd name="T86" fmla="*/ 11 w 53"/>
                  <a:gd name="T87" fmla="*/ 77 h 86"/>
                  <a:gd name="T88" fmla="*/ 6 w 53"/>
                  <a:gd name="T89" fmla="*/ 71 h 86"/>
                  <a:gd name="T90" fmla="*/ 1 w 53"/>
                  <a:gd name="T91" fmla="*/ 59 h 86"/>
                  <a:gd name="T92" fmla="*/ 0 w 53"/>
                  <a:gd name="T93" fmla="*/ 43 h 86"/>
                  <a:gd name="T94" fmla="*/ 1 w 53"/>
                  <a:gd name="T95" fmla="*/ 31 h 86"/>
                  <a:gd name="T96" fmla="*/ 4 w 53"/>
                  <a:gd name="T97" fmla="*/ 20 h 86"/>
                  <a:gd name="T98" fmla="*/ 7 w 53"/>
                  <a:gd name="T99" fmla="*/ 13 h 86"/>
                  <a:gd name="T100" fmla="*/ 11 w 53"/>
                  <a:gd name="T101" fmla="*/ 8 h 86"/>
                  <a:gd name="T102" fmla="*/ 15 w 53"/>
                  <a:gd name="T103" fmla="*/ 4 h 86"/>
                  <a:gd name="T104" fmla="*/ 21 w 53"/>
                  <a:gd name="T105" fmla="*/ 1 h 86"/>
                  <a:gd name="T106" fmla="*/ 27 w 53"/>
                  <a:gd name="T10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86">
                    <a:moveTo>
                      <a:pt x="26" y="4"/>
                    </a:moveTo>
                    <a:lnTo>
                      <a:pt x="22" y="5"/>
                    </a:lnTo>
                    <a:lnTo>
                      <a:pt x="20" y="7"/>
                    </a:lnTo>
                    <a:lnTo>
                      <a:pt x="16" y="12"/>
                    </a:lnTo>
                    <a:lnTo>
                      <a:pt x="15" y="17"/>
                    </a:lnTo>
                    <a:lnTo>
                      <a:pt x="13" y="23"/>
                    </a:lnTo>
                    <a:lnTo>
                      <a:pt x="11" y="45"/>
                    </a:lnTo>
                    <a:lnTo>
                      <a:pt x="12" y="60"/>
                    </a:lnTo>
                    <a:lnTo>
                      <a:pt x="16" y="72"/>
                    </a:lnTo>
                    <a:lnTo>
                      <a:pt x="17" y="76"/>
                    </a:lnTo>
                    <a:lnTo>
                      <a:pt x="20" y="80"/>
                    </a:lnTo>
                    <a:lnTo>
                      <a:pt x="23" y="81"/>
                    </a:lnTo>
                    <a:lnTo>
                      <a:pt x="26" y="81"/>
                    </a:lnTo>
                    <a:lnTo>
                      <a:pt x="29" y="81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7" y="72"/>
                    </a:lnTo>
                    <a:lnTo>
                      <a:pt x="38" y="69"/>
                    </a:lnTo>
                    <a:lnTo>
                      <a:pt x="41" y="56"/>
                    </a:lnTo>
                    <a:lnTo>
                      <a:pt x="41" y="39"/>
                    </a:lnTo>
                    <a:lnTo>
                      <a:pt x="41" y="27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9" y="5"/>
                    </a:lnTo>
                    <a:lnTo>
                      <a:pt x="26" y="4"/>
                    </a:lnTo>
                    <a:close/>
                    <a:moveTo>
                      <a:pt x="27" y="0"/>
                    </a:moveTo>
                    <a:lnTo>
                      <a:pt x="31" y="1"/>
                    </a:lnTo>
                    <a:lnTo>
                      <a:pt x="36" y="2"/>
                    </a:lnTo>
                    <a:lnTo>
                      <a:pt x="39" y="6"/>
                    </a:lnTo>
                    <a:lnTo>
                      <a:pt x="43" y="10"/>
                    </a:lnTo>
                    <a:lnTo>
                      <a:pt x="50" y="24"/>
                    </a:lnTo>
                    <a:lnTo>
                      <a:pt x="53" y="42"/>
                    </a:lnTo>
                    <a:lnTo>
                      <a:pt x="52" y="55"/>
                    </a:lnTo>
                    <a:lnTo>
                      <a:pt x="49" y="66"/>
                    </a:lnTo>
                    <a:lnTo>
                      <a:pt x="45" y="72"/>
                    </a:lnTo>
                    <a:lnTo>
                      <a:pt x="42" y="77"/>
                    </a:lnTo>
                    <a:lnTo>
                      <a:pt x="38" y="81"/>
                    </a:lnTo>
                    <a:lnTo>
                      <a:pt x="32" y="85"/>
                    </a:lnTo>
                    <a:lnTo>
                      <a:pt x="26" y="86"/>
                    </a:lnTo>
                    <a:lnTo>
                      <a:pt x="21" y="85"/>
                    </a:lnTo>
                    <a:lnTo>
                      <a:pt x="15" y="82"/>
                    </a:lnTo>
                    <a:lnTo>
                      <a:pt x="11" y="77"/>
                    </a:lnTo>
                    <a:lnTo>
                      <a:pt x="6" y="71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1" y="31"/>
                    </a:lnTo>
                    <a:lnTo>
                      <a:pt x="4" y="20"/>
                    </a:lnTo>
                    <a:lnTo>
                      <a:pt x="7" y="13"/>
                    </a:lnTo>
                    <a:lnTo>
                      <a:pt x="11" y="8"/>
                    </a:lnTo>
                    <a:lnTo>
                      <a:pt x="15" y="4"/>
                    </a:lnTo>
                    <a:lnTo>
                      <a:pt x="21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79" name="Freeform 6612"/>
              <p:cNvSpPr>
                <a:spLocks/>
              </p:cNvSpPr>
              <p:nvPr/>
            </p:nvSpPr>
            <p:spPr bwMode="auto">
              <a:xfrm>
                <a:off x="14830" y="16842"/>
                <a:ext cx="14" cy="14"/>
              </a:xfrm>
              <a:custGeom>
                <a:avLst/>
                <a:gdLst>
                  <a:gd name="T0" fmla="*/ 7 w 14"/>
                  <a:gd name="T1" fmla="*/ 0 h 14"/>
                  <a:gd name="T2" fmla="*/ 9 w 14"/>
                  <a:gd name="T3" fmla="*/ 0 h 14"/>
                  <a:gd name="T4" fmla="*/ 11 w 14"/>
                  <a:gd name="T5" fmla="*/ 2 h 14"/>
                  <a:gd name="T6" fmla="*/ 13 w 14"/>
                  <a:gd name="T7" fmla="*/ 4 h 14"/>
                  <a:gd name="T8" fmla="*/ 14 w 14"/>
                  <a:gd name="T9" fmla="*/ 7 h 14"/>
                  <a:gd name="T10" fmla="*/ 13 w 14"/>
                  <a:gd name="T11" fmla="*/ 9 h 14"/>
                  <a:gd name="T12" fmla="*/ 11 w 14"/>
                  <a:gd name="T13" fmla="*/ 12 h 14"/>
                  <a:gd name="T14" fmla="*/ 9 w 14"/>
                  <a:gd name="T15" fmla="*/ 13 h 14"/>
                  <a:gd name="T16" fmla="*/ 7 w 14"/>
                  <a:gd name="T17" fmla="*/ 14 h 14"/>
                  <a:gd name="T18" fmla="*/ 4 w 14"/>
                  <a:gd name="T19" fmla="*/ 13 h 14"/>
                  <a:gd name="T20" fmla="*/ 2 w 14"/>
                  <a:gd name="T21" fmla="*/ 12 h 14"/>
                  <a:gd name="T22" fmla="*/ 0 w 14"/>
                  <a:gd name="T23" fmla="*/ 9 h 14"/>
                  <a:gd name="T24" fmla="*/ 0 w 14"/>
                  <a:gd name="T25" fmla="*/ 7 h 14"/>
                  <a:gd name="T26" fmla="*/ 0 w 14"/>
                  <a:gd name="T27" fmla="*/ 4 h 14"/>
                  <a:gd name="T28" fmla="*/ 2 w 14"/>
                  <a:gd name="T29" fmla="*/ 2 h 14"/>
                  <a:gd name="T30" fmla="*/ 4 w 14"/>
                  <a:gd name="T31" fmla="*/ 0 h 14"/>
                  <a:gd name="T32" fmla="*/ 7 w 14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0" name="Freeform 6613"/>
              <p:cNvSpPr>
                <a:spLocks noEditPoints="1"/>
              </p:cNvSpPr>
              <p:nvPr/>
            </p:nvSpPr>
            <p:spPr bwMode="auto">
              <a:xfrm>
                <a:off x="14857" y="16770"/>
                <a:ext cx="52" cy="86"/>
              </a:xfrm>
              <a:custGeom>
                <a:avLst/>
                <a:gdLst>
                  <a:gd name="T0" fmla="*/ 24 w 52"/>
                  <a:gd name="T1" fmla="*/ 38 h 86"/>
                  <a:gd name="T2" fmla="*/ 19 w 52"/>
                  <a:gd name="T3" fmla="*/ 39 h 86"/>
                  <a:gd name="T4" fmla="*/ 13 w 52"/>
                  <a:gd name="T5" fmla="*/ 43 h 86"/>
                  <a:gd name="T6" fmla="*/ 13 w 52"/>
                  <a:gd name="T7" fmla="*/ 55 h 86"/>
                  <a:gd name="T8" fmla="*/ 14 w 52"/>
                  <a:gd name="T9" fmla="*/ 69 h 86"/>
                  <a:gd name="T10" fmla="*/ 18 w 52"/>
                  <a:gd name="T11" fmla="*/ 76 h 86"/>
                  <a:gd name="T12" fmla="*/ 24 w 52"/>
                  <a:gd name="T13" fmla="*/ 81 h 86"/>
                  <a:gd name="T14" fmla="*/ 31 w 52"/>
                  <a:gd name="T15" fmla="*/ 81 h 86"/>
                  <a:gd name="T16" fmla="*/ 37 w 52"/>
                  <a:gd name="T17" fmla="*/ 77 h 86"/>
                  <a:gd name="T18" fmla="*/ 41 w 52"/>
                  <a:gd name="T19" fmla="*/ 69 h 86"/>
                  <a:gd name="T20" fmla="*/ 41 w 52"/>
                  <a:gd name="T21" fmla="*/ 56 h 86"/>
                  <a:gd name="T22" fmla="*/ 37 w 52"/>
                  <a:gd name="T23" fmla="*/ 45 h 86"/>
                  <a:gd name="T24" fmla="*/ 32 w 52"/>
                  <a:gd name="T25" fmla="*/ 39 h 86"/>
                  <a:gd name="T26" fmla="*/ 26 w 52"/>
                  <a:gd name="T27" fmla="*/ 37 h 86"/>
                  <a:gd name="T28" fmla="*/ 51 w 52"/>
                  <a:gd name="T29" fmla="*/ 0 h 86"/>
                  <a:gd name="T30" fmla="*/ 44 w 52"/>
                  <a:gd name="T31" fmla="*/ 4 h 86"/>
                  <a:gd name="T32" fmla="*/ 32 w 52"/>
                  <a:gd name="T33" fmla="*/ 8 h 86"/>
                  <a:gd name="T34" fmla="*/ 24 w 52"/>
                  <a:gd name="T35" fmla="*/ 18 h 86"/>
                  <a:gd name="T36" fmla="*/ 16 w 52"/>
                  <a:gd name="T37" fmla="*/ 31 h 86"/>
                  <a:gd name="T38" fmla="*/ 20 w 52"/>
                  <a:gd name="T39" fmla="*/ 34 h 86"/>
                  <a:gd name="T40" fmla="*/ 32 w 52"/>
                  <a:gd name="T41" fmla="*/ 32 h 86"/>
                  <a:gd name="T42" fmla="*/ 42 w 52"/>
                  <a:gd name="T43" fmla="*/ 36 h 86"/>
                  <a:gd name="T44" fmla="*/ 50 w 52"/>
                  <a:gd name="T45" fmla="*/ 44 h 86"/>
                  <a:gd name="T46" fmla="*/ 52 w 52"/>
                  <a:gd name="T47" fmla="*/ 56 h 86"/>
                  <a:gd name="T48" fmla="*/ 50 w 52"/>
                  <a:gd name="T49" fmla="*/ 69 h 86"/>
                  <a:gd name="T50" fmla="*/ 37 w 52"/>
                  <a:gd name="T51" fmla="*/ 82 h 86"/>
                  <a:gd name="T52" fmla="*/ 21 w 52"/>
                  <a:gd name="T53" fmla="*/ 85 h 86"/>
                  <a:gd name="T54" fmla="*/ 13 w 52"/>
                  <a:gd name="T55" fmla="*/ 80 h 86"/>
                  <a:gd name="T56" fmla="*/ 0 w 52"/>
                  <a:gd name="T57" fmla="*/ 52 h 86"/>
                  <a:gd name="T58" fmla="*/ 5 w 52"/>
                  <a:gd name="T59" fmla="*/ 31 h 86"/>
                  <a:gd name="T60" fmla="*/ 13 w 52"/>
                  <a:gd name="T61" fmla="*/ 18 h 86"/>
                  <a:gd name="T62" fmla="*/ 23 w 52"/>
                  <a:gd name="T63" fmla="*/ 8 h 86"/>
                  <a:gd name="T64" fmla="*/ 34 w 52"/>
                  <a:gd name="T65" fmla="*/ 2 h 86"/>
                  <a:gd name="T66" fmla="*/ 47 w 52"/>
                  <a:gd name="T6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86">
                    <a:moveTo>
                      <a:pt x="26" y="37"/>
                    </a:moveTo>
                    <a:lnTo>
                      <a:pt x="24" y="38"/>
                    </a:lnTo>
                    <a:lnTo>
                      <a:pt x="21" y="38"/>
                    </a:lnTo>
                    <a:lnTo>
                      <a:pt x="19" y="39"/>
                    </a:lnTo>
                    <a:lnTo>
                      <a:pt x="16" y="40"/>
                    </a:lnTo>
                    <a:lnTo>
                      <a:pt x="13" y="43"/>
                    </a:lnTo>
                    <a:lnTo>
                      <a:pt x="13" y="50"/>
                    </a:lnTo>
                    <a:lnTo>
                      <a:pt x="13" y="55"/>
                    </a:lnTo>
                    <a:lnTo>
                      <a:pt x="13" y="61"/>
                    </a:lnTo>
                    <a:lnTo>
                      <a:pt x="14" y="69"/>
                    </a:lnTo>
                    <a:lnTo>
                      <a:pt x="16" y="72"/>
                    </a:lnTo>
                    <a:lnTo>
                      <a:pt x="18" y="76"/>
                    </a:lnTo>
                    <a:lnTo>
                      <a:pt x="21" y="80"/>
                    </a:lnTo>
                    <a:lnTo>
                      <a:pt x="24" y="81"/>
                    </a:lnTo>
                    <a:lnTo>
                      <a:pt x="29" y="82"/>
                    </a:lnTo>
                    <a:lnTo>
                      <a:pt x="31" y="81"/>
                    </a:lnTo>
                    <a:lnTo>
                      <a:pt x="35" y="80"/>
                    </a:lnTo>
                    <a:lnTo>
                      <a:pt x="37" y="77"/>
                    </a:lnTo>
                    <a:lnTo>
                      <a:pt x="40" y="74"/>
                    </a:lnTo>
                    <a:lnTo>
                      <a:pt x="41" y="69"/>
                    </a:lnTo>
                    <a:lnTo>
                      <a:pt x="42" y="63"/>
                    </a:lnTo>
                    <a:lnTo>
                      <a:pt x="41" y="56"/>
                    </a:lnTo>
                    <a:lnTo>
                      <a:pt x="40" y="50"/>
                    </a:lnTo>
                    <a:lnTo>
                      <a:pt x="37" y="45"/>
                    </a:lnTo>
                    <a:lnTo>
                      <a:pt x="35" y="42"/>
                    </a:lnTo>
                    <a:lnTo>
                      <a:pt x="32" y="39"/>
                    </a:lnTo>
                    <a:lnTo>
                      <a:pt x="30" y="38"/>
                    </a:lnTo>
                    <a:lnTo>
                      <a:pt x="26" y="37"/>
                    </a:lnTo>
                    <a:close/>
                    <a:moveTo>
                      <a:pt x="47" y="0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44" y="4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8" y="13"/>
                    </a:lnTo>
                    <a:lnTo>
                      <a:pt x="24" y="18"/>
                    </a:lnTo>
                    <a:lnTo>
                      <a:pt x="20" y="23"/>
                    </a:lnTo>
                    <a:lnTo>
                      <a:pt x="16" y="31"/>
                    </a:lnTo>
                    <a:lnTo>
                      <a:pt x="14" y="38"/>
                    </a:lnTo>
                    <a:lnTo>
                      <a:pt x="20" y="34"/>
                    </a:lnTo>
                    <a:lnTo>
                      <a:pt x="26" y="33"/>
                    </a:lnTo>
                    <a:lnTo>
                      <a:pt x="32" y="32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6" y="39"/>
                    </a:lnTo>
                    <a:lnTo>
                      <a:pt x="50" y="44"/>
                    </a:lnTo>
                    <a:lnTo>
                      <a:pt x="52" y="50"/>
                    </a:lnTo>
                    <a:lnTo>
                      <a:pt x="52" y="56"/>
                    </a:lnTo>
                    <a:lnTo>
                      <a:pt x="52" y="63"/>
                    </a:lnTo>
                    <a:lnTo>
                      <a:pt x="50" y="69"/>
                    </a:lnTo>
                    <a:lnTo>
                      <a:pt x="46" y="75"/>
                    </a:lnTo>
                    <a:lnTo>
                      <a:pt x="37" y="82"/>
                    </a:lnTo>
                    <a:lnTo>
                      <a:pt x="26" y="86"/>
                    </a:lnTo>
                    <a:lnTo>
                      <a:pt x="21" y="85"/>
                    </a:lnTo>
                    <a:lnTo>
                      <a:pt x="16" y="84"/>
                    </a:lnTo>
                    <a:lnTo>
                      <a:pt x="13" y="80"/>
                    </a:lnTo>
                    <a:lnTo>
                      <a:pt x="4" y="68"/>
                    </a:lnTo>
                    <a:lnTo>
                      <a:pt x="0" y="52"/>
                    </a:lnTo>
                    <a:lnTo>
                      <a:pt x="2" y="40"/>
                    </a:lnTo>
                    <a:lnTo>
                      <a:pt x="5" y="31"/>
                    </a:lnTo>
                    <a:lnTo>
                      <a:pt x="9" y="24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3" y="8"/>
                    </a:lnTo>
                    <a:lnTo>
                      <a:pt x="29" y="5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1" name="Freeform 6614"/>
              <p:cNvSpPr>
                <a:spLocks noEditPoints="1"/>
              </p:cNvSpPr>
              <p:nvPr/>
            </p:nvSpPr>
            <p:spPr bwMode="auto">
              <a:xfrm>
                <a:off x="14764" y="16300"/>
                <a:ext cx="53" cy="85"/>
              </a:xfrm>
              <a:custGeom>
                <a:avLst/>
                <a:gdLst>
                  <a:gd name="T0" fmla="*/ 26 w 53"/>
                  <a:gd name="T1" fmla="*/ 4 h 85"/>
                  <a:gd name="T2" fmla="*/ 22 w 53"/>
                  <a:gd name="T3" fmla="*/ 5 h 85"/>
                  <a:gd name="T4" fmla="*/ 20 w 53"/>
                  <a:gd name="T5" fmla="*/ 7 h 85"/>
                  <a:gd name="T6" fmla="*/ 16 w 53"/>
                  <a:gd name="T7" fmla="*/ 12 h 85"/>
                  <a:gd name="T8" fmla="*/ 15 w 53"/>
                  <a:gd name="T9" fmla="*/ 17 h 85"/>
                  <a:gd name="T10" fmla="*/ 13 w 53"/>
                  <a:gd name="T11" fmla="*/ 23 h 85"/>
                  <a:gd name="T12" fmla="*/ 11 w 53"/>
                  <a:gd name="T13" fmla="*/ 44 h 85"/>
                  <a:gd name="T14" fmla="*/ 12 w 53"/>
                  <a:gd name="T15" fmla="*/ 60 h 85"/>
                  <a:gd name="T16" fmla="*/ 16 w 53"/>
                  <a:gd name="T17" fmla="*/ 72 h 85"/>
                  <a:gd name="T18" fmla="*/ 17 w 53"/>
                  <a:gd name="T19" fmla="*/ 76 h 85"/>
                  <a:gd name="T20" fmla="*/ 20 w 53"/>
                  <a:gd name="T21" fmla="*/ 79 h 85"/>
                  <a:gd name="T22" fmla="*/ 23 w 53"/>
                  <a:gd name="T23" fmla="*/ 81 h 85"/>
                  <a:gd name="T24" fmla="*/ 26 w 53"/>
                  <a:gd name="T25" fmla="*/ 81 h 85"/>
                  <a:gd name="T26" fmla="*/ 29 w 53"/>
                  <a:gd name="T27" fmla="*/ 81 h 85"/>
                  <a:gd name="T28" fmla="*/ 33 w 53"/>
                  <a:gd name="T29" fmla="*/ 79 h 85"/>
                  <a:gd name="T30" fmla="*/ 34 w 53"/>
                  <a:gd name="T31" fmla="*/ 76 h 85"/>
                  <a:gd name="T32" fmla="*/ 37 w 53"/>
                  <a:gd name="T33" fmla="*/ 72 h 85"/>
                  <a:gd name="T34" fmla="*/ 38 w 53"/>
                  <a:gd name="T35" fmla="*/ 69 h 85"/>
                  <a:gd name="T36" fmla="*/ 41 w 53"/>
                  <a:gd name="T37" fmla="*/ 56 h 85"/>
                  <a:gd name="T38" fmla="*/ 41 w 53"/>
                  <a:gd name="T39" fmla="*/ 39 h 85"/>
                  <a:gd name="T40" fmla="*/ 41 w 53"/>
                  <a:gd name="T41" fmla="*/ 27 h 85"/>
                  <a:gd name="T42" fmla="*/ 38 w 53"/>
                  <a:gd name="T43" fmla="*/ 16 h 85"/>
                  <a:gd name="T44" fmla="*/ 37 w 53"/>
                  <a:gd name="T45" fmla="*/ 12 h 85"/>
                  <a:gd name="T46" fmla="*/ 34 w 53"/>
                  <a:gd name="T47" fmla="*/ 8 h 85"/>
                  <a:gd name="T48" fmla="*/ 32 w 53"/>
                  <a:gd name="T49" fmla="*/ 6 h 85"/>
                  <a:gd name="T50" fmla="*/ 29 w 53"/>
                  <a:gd name="T51" fmla="*/ 5 h 85"/>
                  <a:gd name="T52" fmla="*/ 26 w 53"/>
                  <a:gd name="T53" fmla="*/ 4 h 85"/>
                  <a:gd name="T54" fmla="*/ 27 w 53"/>
                  <a:gd name="T55" fmla="*/ 0 h 85"/>
                  <a:gd name="T56" fmla="*/ 31 w 53"/>
                  <a:gd name="T57" fmla="*/ 1 h 85"/>
                  <a:gd name="T58" fmla="*/ 36 w 53"/>
                  <a:gd name="T59" fmla="*/ 2 h 85"/>
                  <a:gd name="T60" fmla="*/ 39 w 53"/>
                  <a:gd name="T61" fmla="*/ 5 h 85"/>
                  <a:gd name="T62" fmla="*/ 43 w 53"/>
                  <a:gd name="T63" fmla="*/ 10 h 85"/>
                  <a:gd name="T64" fmla="*/ 50 w 53"/>
                  <a:gd name="T65" fmla="*/ 23 h 85"/>
                  <a:gd name="T66" fmla="*/ 53 w 53"/>
                  <a:gd name="T67" fmla="*/ 42 h 85"/>
                  <a:gd name="T68" fmla="*/ 52 w 53"/>
                  <a:gd name="T69" fmla="*/ 55 h 85"/>
                  <a:gd name="T70" fmla="*/ 49 w 53"/>
                  <a:gd name="T71" fmla="*/ 66 h 85"/>
                  <a:gd name="T72" fmla="*/ 45 w 53"/>
                  <a:gd name="T73" fmla="*/ 72 h 85"/>
                  <a:gd name="T74" fmla="*/ 42 w 53"/>
                  <a:gd name="T75" fmla="*/ 77 h 85"/>
                  <a:gd name="T76" fmla="*/ 38 w 53"/>
                  <a:gd name="T77" fmla="*/ 81 h 85"/>
                  <a:gd name="T78" fmla="*/ 32 w 53"/>
                  <a:gd name="T79" fmla="*/ 84 h 85"/>
                  <a:gd name="T80" fmla="*/ 26 w 53"/>
                  <a:gd name="T81" fmla="*/ 85 h 85"/>
                  <a:gd name="T82" fmla="*/ 21 w 53"/>
                  <a:gd name="T83" fmla="*/ 85 h 85"/>
                  <a:gd name="T84" fmla="*/ 15 w 53"/>
                  <a:gd name="T85" fmla="*/ 82 h 85"/>
                  <a:gd name="T86" fmla="*/ 11 w 53"/>
                  <a:gd name="T87" fmla="*/ 77 h 85"/>
                  <a:gd name="T88" fmla="*/ 6 w 53"/>
                  <a:gd name="T89" fmla="*/ 71 h 85"/>
                  <a:gd name="T90" fmla="*/ 1 w 53"/>
                  <a:gd name="T91" fmla="*/ 59 h 85"/>
                  <a:gd name="T92" fmla="*/ 0 w 53"/>
                  <a:gd name="T93" fmla="*/ 43 h 85"/>
                  <a:gd name="T94" fmla="*/ 1 w 53"/>
                  <a:gd name="T95" fmla="*/ 31 h 85"/>
                  <a:gd name="T96" fmla="*/ 4 w 53"/>
                  <a:gd name="T97" fmla="*/ 20 h 85"/>
                  <a:gd name="T98" fmla="*/ 7 w 53"/>
                  <a:gd name="T99" fmla="*/ 13 h 85"/>
                  <a:gd name="T100" fmla="*/ 11 w 53"/>
                  <a:gd name="T101" fmla="*/ 7 h 85"/>
                  <a:gd name="T102" fmla="*/ 15 w 53"/>
                  <a:gd name="T103" fmla="*/ 4 h 85"/>
                  <a:gd name="T104" fmla="*/ 21 w 53"/>
                  <a:gd name="T105" fmla="*/ 1 h 85"/>
                  <a:gd name="T106" fmla="*/ 27 w 53"/>
                  <a:gd name="T10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85">
                    <a:moveTo>
                      <a:pt x="26" y="4"/>
                    </a:moveTo>
                    <a:lnTo>
                      <a:pt x="22" y="5"/>
                    </a:lnTo>
                    <a:lnTo>
                      <a:pt x="20" y="7"/>
                    </a:lnTo>
                    <a:lnTo>
                      <a:pt x="16" y="12"/>
                    </a:lnTo>
                    <a:lnTo>
                      <a:pt x="15" y="17"/>
                    </a:lnTo>
                    <a:lnTo>
                      <a:pt x="13" y="23"/>
                    </a:lnTo>
                    <a:lnTo>
                      <a:pt x="11" y="44"/>
                    </a:lnTo>
                    <a:lnTo>
                      <a:pt x="12" y="60"/>
                    </a:lnTo>
                    <a:lnTo>
                      <a:pt x="16" y="72"/>
                    </a:lnTo>
                    <a:lnTo>
                      <a:pt x="17" y="76"/>
                    </a:lnTo>
                    <a:lnTo>
                      <a:pt x="20" y="79"/>
                    </a:lnTo>
                    <a:lnTo>
                      <a:pt x="23" y="81"/>
                    </a:lnTo>
                    <a:lnTo>
                      <a:pt x="26" y="81"/>
                    </a:lnTo>
                    <a:lnTo>
                      <a:pt x="29" y="81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7" y="72"/>
                    </a:lnTo>
                    <a:lnTo>
                      <a:pt x="38" y="69"/>
                    </a:lnTo>
                    <a:lnTo>
                      <a:pt x="41" y="56"/>
                    </a:lnTo>
                    <a:lnTo>
                      <a:pt x="41" y="39"/>
                    </a:lnTo>
                    <a:lnTo>
                      <a:pt x="41" y="27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9" y="5"/>
                    </a:lnTo>
                    <a:lnTo>
                      <a:pt x="26" y="4"/>
                    </a:lnTo>
                    <a:close/>
                    <a:moveTo>
                      <a:pt x="27" y="0"/>
                    </a:moveTo>
                    <a:lnTo>
                      <a:pt x="31" y="1"/>
                    </a:lnTo>
                    <a:lnTo>
                      <a:pt x="36" y="2"/>
                    </a:lnTo>
                    <a:lnTo>
                      <a:pt x="39" y="5"/>
                    </a:lnTo>
                    <a:lnTo>
                      <a:pt x="43" y="10"/>
                    </a:lnTo>
                    <a:lnTo>
                      <a:pt x="50" y="23"/>
                    </a:lnTo>
                    <a:lnTo>
                      <a:pt x="53" y="42"/>
                    </a:lnTo>
                    <a:lnTo>
                      <a:pt x="52" y="55"/>
                    </a:lnTo>
                    <a:lnTo>
                      <a:pt x="49" y="66"/>
                    </a:lnTo>
                    <a:lnTo>
                      <a:pt x="45" y="72"/>
                    </a:lnTo>
                    <a:lnTo>
                      <a:pt x="42" y="77"/>
                    </a:lnTo>
                    <a:lnTo>
                      <a:pt x="38" y="81"/>
                    </a:lnTo>
                    <a:lnTo>
                      <a:pt x="32" y="84"/>
                    </a:lnTo>
                    <a:lnTo>
                      <a:pt x="26" y="85"/>
                    </a:lnTo>
                    <a:lnTo>
                      <a:pt x="21" y="85"/>
                    </a:lnTo>
                    <a:lnTo>
                      <a:pt x="15" y="82"/>
                    </a:lnTo>
                    <a:lnTo>
                      <a:pt x="11" y="77"/>
                    </a:lnTo>
                    <a:lnTo>
                      <a:pt x="6" y="71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1" y="31"/>
                    </a:lnTo>
                    <a:lnTo>
                      <a:pt x="4" y="20"/>
                    </a:lnTo>
                    <a:lnTo>
                      <a:pt x="7" y="13"/>
                    </a:lnTo>
                    <a:lnTo>
                      <a:pt x="11" y="7"/>
                    </a:lnTo>
                    <a:lnTo>
                      <a:pt x="15" y="4"/>
                    </a:lnTo>
                    <a:lnTo>
                      <a:pt x="21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2" name="Freeform 6615"/>
              <p:cNvSpPr>
                <a:spLocks/>
              </p:cNvSpPr>
              <p:nvPr/>
            </p:nvSpPr>
            <p:spPr bwMode="auto">
              <a:xfrm>
                <a:off x="14830" y="16372"/>
                <a:ext cx="14" cy="14"/>
              </a:xfrm>
              <a:custGeom>
                <a:avLst/>
                <a:gdLst>
                  <a:gd name="T0" fmla="*/ 7 w 14"/>
                  <a:gd name="T1" fmla="*/ 0 h 14"/>
                  <a:gd name="T2" fmla="*/ 9 w 14"/>
                  <a:gd name="T3" fmla="*/ 0 h 14"/>
                  <a:gd name="T4" fmla="*/ 11 w 14"/>
                  <a:gd name="T5" fmla="*/ 2 h 14"/>
                  <a:gd name="T6" fmla="*/ 13 w 14"/>
                  <a:gd name="T7" fmla="*/ 4 h 14"/>
                  <a:gd name="T8" fmla="*/ 14 w 14"/>
                  <a:gd name="T9" fmla="*/ 7 h 14"/>
                  <a:gd name="T10" fmla="*/ 13 w 14"/>
                  <a:gd name="T11" fmla="*/ 9 h 14"/>
                  <a:gd name="T12" fmla="*/ 11 w 14"/>
                  <a:gd name="T13" fmla="*/ 12 h 14"/>
                  <a:gd name="T14" fmla="*/ 9 w 14"/>
                  <a:gd name="T15" fmla="*/ 13 h 14"/>
                  <a:gd name="T16" fmla="*/ 7 w 14"/>
                  <a:gd name="T17" fmla="*/ 14 h 14"/>
                  <a:gd name="T18" fmla="*/ 4 w 14"/>
                  <a:gd name="T19" fmla="*/ 13 h 14"/>
                  <a:gd name="T20" fmla="*/ 2 w 14"/>
                  <a:gd name="T21" fmla="*/ 12 h 14"/>
                  <a:gd name="T22" fmla="*/ 0 w 14"/>
                  <a:gd name="T23" fmla="*/ 9 h 14"/>
                  <a:gd name="T24" fmla="*/ 0 w 14"/>
                  <a:gd name="T25" fmla="*/ 7 h 14"/>
                  <a:gd name="T26" fmla="*/ 0 w 14"/>
                  <a:gd name="T27" fmla="*/ 4 h 14"/>
                  <a:gd name="T28" fmla="*/ 2 w 14"/>
                  <a:gd name="T29" fmla="*/ 2 h 14"/>
                  <a:gd name="T30" fmla="*/ 4 w 14"/>
                  <a:gd name="T31" fmla="*/ 0 h 14"/>
                  <a:gd name="T32" fmla="*/ 7 w 14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3" name="Freeform 6616"/>
              <p:cNvSpPr>
                <a:spLocks noEditPoints="1"/>
              </p:cNvSpPr>
              <p:nvPr/>
            </p:nvSpPr>
            <p:spPr bwMode="auto">
              <a:xfrm>
                <a:off x="14860" y="16300"/>
                <a:ext cx="48" cy="85"/>
              </a:xfrm>
              <a:custGeom>
                <a:avLst/>
                <a:gdLst>
                  <a:gd name="T0" fmla="*/ 15 w 48"/>
                  <a:gd name="T1" fmla="*/ 49 h 85"/>
                  <a:gd name="T2" fmla="*/ 10 w 48"/>
                  <a:gd name="T3" fmla="*/ 59 h 85"/>
                  <a:gd name="T4" fmla="*/ 10 w 48"/>
                  <a:gd name="T5" fmla="*/ 70 h 85"/>
                  <a:gd name="T6" fmla="*/ 13 w 48"/>
                  <a:gd name="T7" fmla="*/ 77 h 85"/>
                  <a:gd name="T8" fmla="*/ 20 w 48"/>
                  <a:gd name="T9" fmla="*/ 81 h 85"/>
                  <a:gd name="T10" fmla="*/ 28 w 48"/>
                  <a:gd name="T11" fmla="*/ 81 h 85"/>
                  <a:gd name="T12" fmla="*/ 34 w 48"/>
                  <a:gd name="T13" fmla="*/ 79 h 85"/>
                  <a:gd name="T14" fmla="*/ 38 w 48"/>
                  <a:gd name="T15" fmla="*/ 72 h 85"/>
                  <a:gd name="T16" fmla="*/ 38 w 48"/>
                  <a:gd name="T17" fmla="*/ 65 h 85"/>
                  <a:gd name="T18" fmla="*/ 33 w 48"/>
                  <a:gd name="T19" fmla="*/ 58 h 85"/>
                  <a:gd name="T20" fmla="*/ 25 w 48"/>
                  <a:gd name="T21" fmla="*/ 49 h 85"/>
                  <a:gd name="T22" fmla="*/ 23 w 48"/>
                  <a:gd name="T23" fmla="*/ 4 h 85"/>
                  <a:gd name="T24" fmla="*/ 16 w 48"/>
                  <a:gd name="T25" fmla="*/ 5 h 85"/>
                  <a:gd name="T26" fmla="*/ 11 w 48"/>
                  <a:gd name="T27" fmla="*/ 10 h 85"/>
                  <a:gd name="T28" fmla="*/ 10 w 48"/>
                  <a:gd name="T29" fmla="*/ 16 h 85"/>
                  <a:gd name="T30" fmla="*/ 11 w 48"/>
                  <a:gd name="T31" fmla="*/ 22 h 85"/>
                  <a:gd name="T32" fmla="*/ 16 w 48"/>
                  <a:gd name="T33" fmla="*/ 28 h 85"/>
                  <a:gd name="T34" fmla="*/ 29 w 48"/>
                  <a:gd name="T35" fmla="*/ 32 h 85"/>
                  <a:gd name="T36" fmla="*/ 34 w 48"/>
                  <a:gd name="T37" fmla="*/ 26 h 85"/>
                  <a:gd name="T38" fmla="*/ 37 w 48"/>
                  <a:gd name="T39" fmla="*/ 17 h 85"/>
                  <a:gd name="T40" fmla="*/ 36 w 48"/>
                  <a:gd name="T41" fmla="*/ 10 h 85"/>
                  <a:gd name="T42" fmla="*/ 31 w 48"/>
                  <a:gd name="T43" fmla="*/ 5 h 85"/>
                  <a:gd name="T44" fmla="*/ 23 w 48"/>
                  <a:gd name="T45" fmla="*/ 4 h 85"/>
                  <a:gd name="T46" fmla="*/ 29 w 48"/>
                  <a:gd name="T47" fmla="*/ 1 h 85"/>
                  <a:gd name="T48" fmla="*/ 39 w 48"/>
                  <a:gd name="T49" fmla="*/ 5 h 85"/>
                  <a:gd name="T50" fmla="*/ 45 w 48"/>
                  <a:gd name="T51" fmla="*/ 13 h 85"/>
                  <a:gd name="T52" fmla="*/ 44 w 48"/>
                  <a:gd name="T53" fmla="*/ 22 h 85"/>
                  <a:gd name="T54" fmla="*/ 39 w 48"/>
                  <a:gd name="T55" fmla="*/ 31 h 85"/>
                  <a:gd name="T56" fmla="*/ 28 w 48"/>
                  <a:gd name="T57" fmla="*/ 38 h 85"/>
                  <a:gd name="T58" fmla="*/ 39 w 48"/>
                  <a:gd name="T59" fmla="*/ 48 h 85"/>
                  <a:gd name="T60" fmla="*/ 45 w 48"/>
                  <a:gd name="T61" fmla="*/ 55 h 85"/>
                  <a:gd name="T62" fmla="*/ 48 w 48"/>
                  <a:gd name="T63" fmla="*/ 64 h 85"/>
                  <a:gd name="T64" fmla="*/ 44 w 48"/>
                  <a:gd name="T65" fmla="*/ 75 h 85"/>
                  <a:gd name="T66" fmla="*/ 36 w 48"/>
                  <a:gd name="T67" fmla="*/ 82 h 85"/>
                  <a:gd name="T68" fmla="*/ 23 w 48"/>
                  <a:gd name="T69" fmla="*/ 85 h 85"/>
                  <a:gd name="T70" fmla="*/ 13 w 48"/>
                  <a:gd name="T71" fmla="*/ 84 h 85"/>
                  <a:gd name="T72" fmla="*/ 5 w 48"/>
                  <a:gd name="T73" fmla="*/ 77 h 85"/>
                  <a:gd name="T74" fmla="*/ 0 w 48"/>
                  <a:gd name="T75" fmla="*/ 70 h 85"/>
                  <a:gd name="T76" fmla="*/ 1 w 48"/>
                  <a:gd name="T77" fmla="*/ 60 h 85"/>
                  <a:gd name="T78" fmla="*/ 6 w 48"/>
                  <a:gd name="T79" fmla="*/ 50 h 85"/>
                  <a:gd name="T80" fmla="*/ 16 w 48"/>
                  <a:gd name="T81" fmla="*/ 43 h 85"/>
                  <a:gd name="T82" fmla="*/ 6 w 48"/>
                  <a:gd name="T83" fmla="*/ 33 h 85"/>
                  <a:gd name="T84" fmla="*/ 1 w 48"/>
                  <a:gd name="T85" fmla="*/ 24 h 85"/>
                  <a:gd name="T86" fmla="*/ 1 w 48"/>
                  <a:gd name="T87" fmla="*/ 15 h 85"/>
                  <a:gd name="T88" fmla="*/ 7 w 48"/>
                  <a:gd name="T89" fmla="*/ 6 h 85"/>
                  <a:gd name="T90" fmla="*/ 17 w 48"/>
                  <a:gd name="T9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8" h="85">
                    <a:moveTo>
                      <a:pt x="20" y="44"/>
                    </a:moveTo>
                    <a:lnTo>
                      <a:pt x="15" y="49"/>
                    </a:lnTo>
                    <a:lnTo>
                      <a:pt x="12" y="54"/>
                    </a:lnTo>
                    <a:lnTo>
                      <a:pt x="10" y="59"/>
                    </a:lnTo>
                    <a:lnTo>
                      <a:pt x="9" y="65"/>
                    </a:lnTo>
                    <a:lnTo>
                      <a:pt x="10" y="70"/>
                    </a:lnTo>
                    <a:lnTo>
                      <a:pt x="11" y="74"/>
                    </a:lnTo>
                    <a:lnTo>
                      <a:pt x="13" y="77"/>
                    </a:lnTo>
                    <a:lnTo>
                      <a:pt x="17" y="80"/>
                    </a:lnTo>
                    <a:lnTo>
                      <a:pt x="20" y="81"/>
                    </a:lnTo>
                    <a:lnTo>
                      <a:pt x="25" y="82"/>
                    </a:lnTo>
                    <a:lnTo>
                      <a:pt x="28" y="81"/>
                    </a:lnTo>
                    <a:lnTo>
                      <a:pt x="32" y="80"/>
                    </a:lnTo>
                    <a:lnTo>
                      <a:pt x="34" y="79"/>
                    </a:lnTo>
                    <a:lnTo>
                      <a:pt x="37" y="76"/>
                    </a:lnTo>
                    <a:lnTo>
                      <a:pt x="38" y="72"/>
                    </a:lnTo>
                    <a:lnTo>
                      <a:pt x="39" y="69"/>
                    </a:lnTo>
                    <a:lnTo>
                      <a:pt x="38" y="65"/>
                    </a:lnTo>
                    <a:lnTo>
                      <a:pt x="37" y="61"/>
                    </a:lnTo>
                    <a:lnTo>
                      <a:pt x="33" y="58"/>
                    </a:lnTo>
                    <a:lnTo>
                      <a:pt x="29" y="54"/>
                    </a:lnTo>
                    <a:lnTo>
                      <a:pt x="25" y="49"/>
                    </a:lnTo>
                    <a:lnTo>
                      <a:pt x="20" y="44"/>
                    </a:lnTo>
                    <a:close/>
                    <a:moveTo>
                      <a:pt x="23" y="4"/>
                    </a:moveTo>
                    <a:lnTo>
                      <a:pt x="20" y="4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6" y="28"/>
                    </a:lnTo>
                    <a:lnTo>
                      <a:pt x="26" y="36"/>
                    </a:lnTo>
                    <a:lnTo>
                      <a:pt x="29" y="32"/>
                    </a:lnTo>
                    <a:lnTo>
                      <a:pt x="33" y="28"/>
                    </a:lnTo>
                    <a:lnTo>
                      <a:pt x="34" y="26"/>
                    </a:lnTo>
                    <a:lnTo>
                      <a:pt x="37" y="22"/>
                    </a:lnTo>
                    <a:lnTo>
                      <a:pt x="37" y="17"/>
                    </a:lnTo>
                    <a:lnTo>
                      <a:pt x="37" y="13"/>
                    </a:lnTo>
                    <a:lnTo>
                      <a:pt x="36" y="10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7" y="4"/>
                    </a:lnTo>
                    <a:lnTo>
                      <a:pt x="23" y="4"/>
                    </a:lnTo>
                    <a:close/>
                    <a:moveTo>
                      <a:pt x="23" y="0"/>
                    </a:moveTo>
                    <a:lnTo>
                      <a:pt x="29" y="1"/>
                    </a:lnTo>
                    <a:lnTo>
                      <a:pt x="34" y="2"/>
                    </a:lnTo>
                    <a:lnTo>
                      <a:pt x="39" y="5"/>
                    </a:lnTo>
                    <a:lnTo>
                      <a:pt x="43" y="8"/>
                    </a:lnTo>
                    <a:lnTo>
                      <a:pt x="45" y="13"/>
                    </a:lnTo>
                    <a:lnTo>
                      <a:pt x="45" y="17"/>
                    </a:lnTo>
                    <a:lnTo>
                      <a:pt x="44" y="22"/>
                    </a:lnTo>
                    <a:lnTo>
                      <a:pt x="42" y="27"/>
                    </a:lnTo>
                    <a:lnTo>
                      <a:pt x="39" y="31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34" y="43"/>
                    </a:lnTo>
                    <a:lnTo>
                      <a:pt x="39" y="48"/>
                    </a:lnTo>
                    <a:lnTo>
                      <a:pt x="43" y="52"/>
                    </a:lnTo>
                    <a:lnTo>
                      <a:pt x="45" y="55"/>
                    </a:lnTo>
                    <a:lnTo>
                      <a:pt x="47" y="60"/>
                    </a:lnTo>
                    <a:lnTo>
                      <a:pt x="48" y="64"/>
                    </a:lnTo>
                    <a:lnTo>
                      <a:pt x="47" y="70"/>
                    </a:lnTo>
                    <a:lnTo>
                      <a:pt x="44" y="75"/>
                    </a:lnTo>
                    <a:lnTo>
                      <a:pt x="41" y="79"/>
                    </a:lnTo>
                    <a:lnTo>
                      <a:pt x="36" y="82"/>
                    </a:lnTo>
                    <a:lnTo>
                      <a:pt x="31" y="85"/>
                    </a:lnTo>
                    <a:lnTo>
                      <a:pt x="23" y="85"/>
                    </a:lnTo>
                    <a:lnTo>
                      <a:pt x="18" y="85"/>
                    </a:lnTo>
                    <a:lnTo>
                      <a:pt x="13" y="84"/>
                    </a:lnTo>
                    <a:lnTo>
                      <a:pt x="9" y="81"/>
                    </a:lnTo>
                    <a:lnTo>
                      <a:pt x="5" y="77"/>
                    </a:lnTo>
                    <a:lnTo>
                      <a:pt x="2" y="74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6" y="50"/>
                    </a:lnTo>
                    <a:lnTo>
                      <a:pt x="11" y="47"/>
                    </a:lnTo>
                    <a:lnTo>
                      <a:pt x="16" y="43"/>
                    </a:lnTo>
                    <a:lnTo>
                      <a:pt x="11" y="38"/>
                    </a:lnTo>
                    <a:lnTo>
                      <a:pt x="6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7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4" name="Freeform 6617"/>
              <p:cNvSpPr>
                <a:spLocks/>
              </p:cNvSpPr>
              <p:nvPr/>
            </p:nvSpPr>
            <p:spPr bwMode="auto">
              <a:xfrm>
                <a:off x="14887" y="15830"/>
                <a:ext cx="33" cy="84"/>
              </a:xfrm>
              <a:custGeom>
                <a:avLst/>
                <a:gdLst>
                  <a:gd name="T0" fmla="*/ 21 w 33"/>
                  <a:gd name="T1" fmla="*/ 0 h 84"/>
                  <a:gd name="T2" fmla="*/ 22 w 33"/>
                  <a:gd name="T3" fmla="*/ 0 h 84"/>
                  <a:gd name="T4" fmla="*/ 22 w 33"/>
                  <a:gd name="T5" fmla="*/ 69 h 84"/>
                  <a:gd name="T6" fmla="*/ 22 w 33"/>
                  <a:gd name="T7" fmla="*/ 74 h 84"/>
                  <a:gd name="T8" fmla="*/ 22 w 33"/>
                  <a:gd name="T9" fmla="*/ 76 h 84"/>
                  <a:gd name="T10" fmla="*/ 23 w 33"/>
                  <a:gd name="T11" fmla="*/ 77 h 84"/>
                  <a:gd name="T12" fmla="*/ 23 w 33"/>
                  <a:gd name="T13" fmla="*/ 80 h 84"/>
                  <a:gd name="T14" fmla="*/ 26 w 33"/>
                  <a:gd name="T15" fmla="*/ 81 h 84"/>
                  <a:gd name="T16" fmla="*/ 28 w 33"/>
                  <a:gd name="T17" fmla="*/ 81 h 84"/>
                  <a:gd name="T18" fmla="*/ 33 w 33"/>
                  <a:gd name="T19" fmla="*/ 81 h 84"/>
                  <a:gd name="T20" fmla="*/ 33 w 33"/>
                  <a:gd name="T21" fmla="*/ 84 h 84"/>
                  <a:gd name="T22" fmla="*/ 2 w 33"/>
                  <a:gd name="T23" fmla="*/ 84 h 84"/>
                  <a:gd name="T24" fmla="*/ 2 w 33"/>
                  <a:gd name="T25" fmla="*/ 81 h 84"/>
                  <a:gd name="T26" fmla="*/ 6 w 33"/>
                  <a:gd name="T27" fmla="*/ 81 h 84"/>
                  <a:gd name="T28" fmla="*/ 10 w 33"/>
                  <a:gd name="T29" fmla="*/ 81 h 84"/>
                  <a:gd name="T30" fmla="*/ 11 w 33"/>
                  <a:gd name="T31" fmla="*/ 80 h 84"/>
                  <a:gd name="T32" fmla="*/ 12 w 33"/>
                  <a:gd name="T33" fmla="*/ 79 h 84"/>
                  <a:gd name="T34" fmla="*/ 12 w 33"/>
                  <a:gd name="T35" fmla="*/ 76 h 84"/>
                  <a:gd name="T36" fmla="*/ 12 w 33"/>
                  <a:gd name="T37" fmla="*/ 74 h 84"/>
                  <a:gd name="T38" fmla="*/ 12 w 33"/>
                  <a:gd name="T39" fmla="*/ 69 h 84"/>
                  <a:gd name="T40" fmla="*/ 12 w 33"/>
                  <a:gd name="T41" fmla="*/ 24 h 84"/>
                  <a:gd name="T42" fmla="*/ 12 w 33"/>
                  <a:gd name="T43" fmla="*/ 20 h 84"/>
                  <a:gd name="T44" fmla="*/ 12 w 33"/>
                  <a:gd name="T45" fmla="*/ 16 h 84"/>
                  <a:gd name="T46" fmla="*/ 12 w 33"/>
                  <a:gd name="T47" fmla="*/ 13 h 84"/>
                  <a:gd name="T48" fmla="*/ 11 w 33"/>
                  <a:gd name="T49" fmla="*/ 11 h 84"/>
                  <a:gd name="T50" fmla="*/ 10 w 33"/>
                  <a:gd name="T51" fmla="*/ 10 h 84"/>
                  <a:gd name="T52" fmla="*/ 9 w 33"/>
                  <a:gd name="T53" fmla="*/ 10 h 84"/>
                  <a:gd name="T54" fmla="*/ 7 w 33"/>
                  <a:gd name="T55" fmla="*/ 10 h 84"/>
                  <a:gd name="T56" fmla="*/ 5 w 33"/>
                  <a:gd name="T57" fmla="*/ 10 h 84"/>
                  <a:gd name="T58" fmla="*/ 1 w 33"/>
                  <a:gd name="T59" fmla="*/ 11 h 84"/>
                  <a:gd name="T60" fmla="*/ 0 w 33"/>
                  <a:gd name="T61" fmla="*/ 10 h 84"/>
                  <a:gd name="T62" fmla="*/ 21 w 33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84">
                    <a:moveTo>
                      <a:pt x="21" y="0"/>
                    </a:moveTo>
                    <a:lnTo>
                      <a:pt x="22" y="0"/>
                    </a:lnTo>
                    <a:lnTo>
                      <a:pt x="22" y="69"/>
                    </a:lnTo>
                    <a:lnTo>
                      <a:pt x="22" y="74"/>
                    </a:lnTo>
                    <a:lnTo>
                      <a:pt x="22" y="76"/>
                    </a:lnTo>
                    <a:lnTo>
                      <a:pt x="23" y="77"/>
                    </a:lnTo>
                    <a:lnTo>
                      <a:pt x="23" y="80"/>
                    </a:lnTo>
                    <a:lnTo>
                      <a:pt x="26" y="81"/>
                    </a:lnTo>
                    <a:lnTo>
                      <a:pt x="28" y="81"/>
                    </a:lnTo>
                    <a:lnTo>
                      <a:pt x="33" y="81"/>
                    </a:lnTo>
                    <a:lnTo>
                      <a:pt x="33" y="84"/>
                    </a:lnTo>
                    <a:lnTo>
                      <a:pt x="2" y="84"/>
                    </a:lnTo>
                    <a:lnTo>
                      <a:pt x="2" y="81"/>
                    </a:lnTo>
                    <a:lnTo>
                      <a:pt x="6" y="81"/>
                    </a:lnTo>
                    <a:lnTo>
                      <a:pt x="10" y="81"/>
                    </a:lnTo>
                    <a:lnTo>
                      <a:pt x="11" y="80"/>
                    </a:lnTo>
                    <a:lnTo>
                      <a:pt x="12" y="79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69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5" name="Freeform 6618"/>
              <p:cNvSpPr>
                <a:spLocks/>
              </p:cNvSpPr>
              <p:nvPr/>
            </p:nvSpPr>
            <p:spPr bwMode="auto">
              <a:xfrm>
                <a:off x="14774" y="15360"/>
                <a:ext cx="32" cy="85"/>
              </a:xfrm>
              <a:custGeom>
                <a:avLst/>
                <a:gdLst>
                  <a:gd name="T0" fmla="*/ 19 w 32"/>
                  <a:gd name="T1" fmla="*/ 0 h 85"/>
                  <a:gd name="T2" fmla="*/ 22 w 32"/>
                  <a:gd name="T3" fmla="*/ 0 h 85"/>
                  <a:gd name="T4" fmla="*/ 22 w 32"/>
                  <a:gd name="T5" fmla="*/ 70 h 85"/>
                  <a:gd name="T6" fmla="*/ 22 w 32"/>
                  <a:gd name="T7" fmla="*/ 74 h 85"/>
                  <a:gd name="T8" fmla="*/ 22 w 32"/>
                  <a:gd name="T9" fmla="*/ 76 h 85"/>
                  <a:gd name="T10" fmla="*/ 22 w 32"/>
                  <a:gd name="T11" fmla="*/ 79 h 85"/>
                  <a:gd name="T12" fmla="*/ 23 w 32"/>
                  <a:gd name="T13" fmla="*/ 80 h 85"/>
                  <a:gd name="T14" fmla="*/ 24 w 32"/>
                  <a:gd name="T15" fmla="*/ 81 h 85"/>
                  <a:gd name="T16" fmla="*/ 28 w 32"/>
                  <a:gd name="T17" fmla="*/ 82 h 85"/>
                  <a:gd name="T18" fmla="*/ 32 w 32"/>
                  <a:gd name="T19" fmla="*/ 82 h 85"/>
                  <a:gd name="T20" fmla="*/ 32 w 32"/>
                  <a:gd name="T21" fmla="*/ 85 h 85"/>
                  <a:gd name="T22" fmla="*/ 1 w 32"/>
                  <a:gd name="T23" fmla="*/ 85 h 85"/>
                  <a:gd name="T24" fmla="*/ 1 w 32"/>
                  <a:gd name="T25" fmla="*/ 82 h 85"/>
                  <a:gd name="T26" fmla="*/ 6 w 32"/>
                  <a:gd name="T27" fmla="*/ 82 h 85"/>
                  <a:gd name="T28" fmla="*/ 8 w 32"/>
                  <a:gd name="T29" fmla="*/ 81 h 85"/>
                  <a:gd name="T30" fmla="*/ 10 w 32"/>
                  <a:gd name="T31" fmla="*/ 80 h 85"/>
                  <a:gd name="T32" fmla="*/ 11 w 32"/>
                  <a:gd name="T33" fmla="*/ 79 h 85"/>
                  <a:gd name="T34" fmla="*/ 11 w 32"/>
                  <a:gd name="T35" fmla="*/ 77 h 85"/>
                  <a:gd name="T36" fmla="*/ 12 w 32"/>
                  <a:gd name="T37" fmla="*/ 74 h 85"/>
                  <a:gd name="T38" fmla="*/ 12 w 32"/>
                  <a:gd name="T39" fmla="*/ 70 h 85"/>
                  <a:gd name="T40" fmla="*/ 12 w 32"/>
                  <a:gd name="T41" fmla="*/ 26 h 85"/>
                  <a:gd name="T42" fmla="*/ 12 w 32"/>
                  <a:gd name="T43" fmla="*/ 20 h 85"/>
                  <a:gd name="T44" fmla="*/ 11 w 32"/>
                  <a:gd name="T45" fmla="*/ 16 h 85"/>
                  <a:gd name="T46" fmla="*/ 11 w 32"/>
                  <a:gd name="T47" fmla="*/ 13 h 85"/>
                  <a:gd name="T48" fmla="*/ 11 w 32"/>
                  <a:gd name="T49" fmla="*/ 12 h 85"/>
                  <a:gd name="T50" fmla="*/ 10 w 32"/>
                  <a:gd name="T51" fmla="*/ 11 h 85"/>
                  <a:gd name="T52" fmla="*/ 8 w 32"/>
                  <a:gd name="T53" fmla="*/ 10 h 85"/>
                  <a:gd name="T54" fmla="*/ 7 w 32"/>
                  <a:gd name="T55" fmla="*/ 10 h 85"/>
                  <a:gd name="T56" fmla="*/ 5 w 32"/>
                  <a:gd name="T57" fmla="*/ 11 h 85"/>
                  <a:gd name="T58" fmla="*/ 1 w 32"/>
                  <a:gd name="T59" fmla="*/ 12 h 85"/>
                  <a:gd name="T60" fmla="*/ 0 w 32"/>
                  <a:gd name="T61" fmla="*/ 10 h 85"/>
                  <a:gd name="T62" fmla="*/ 19 w 32"/>
                  <a:gd name="T6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85">
                    <a:moveTo>
                      <a:pt x="19" y="0"/>
                    </a:moveTo>
                    <a:lnTo>
                      <a:pt x="22" y="0"/>
                    </a:lnTo>
                    <a:lnTo>
                      <a:pt x="22" y="70"/>
                    </a:lnTo>
                    <a:lnTo>
                      <a:pt x="22" y="74"/>
                    </a:lnTo>
                    <a:lnTo>
                      <a:pt x="22" y="76"/>
                    </a:lnTo>
                    <a:lnTo>
                      <a:pt x="22" y="79"/>
                    </a:lnTo>
                    <a:lnTo>
                      <a:pt x="23" y="80"/>
                    </a:lnTo>
                    <a:lnTo>
                      <a:pt x="24" y="81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5"/>
                    </a:lnTo>
                    <a:lnTo>
                      <a:pt x="1" y="85"/>
                    </a:lnTo>
                    <a:lnTo>
                      <a:pt x="1" y="82"/>
                    </a:lnTo>
                    <a:lnTo>
                      <a:pt x="6" y="82"/>
                    </a:lnTo>
                    <a:lnTo>
                      <a:pt x="8" y="81"/>
                    </a:lnTo>
                    <a:lnTo>
                      <a:pt x="10" y="80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2" y="74"/>
                    </a:lnTo>
                    <a:lnTo>
                      <a:pt x="12" y="70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1" y="16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6" name="Freeform 6619"/>
              <p:cNvSpPr>
                <a:spLocks/>
              </p:cNvSpPr>
              <p:nvPr/>
            </p:nvSpPr>
            <p:spPr bwMode="auto">
              <a:xfrm>
                <a:off x="14830" y="15432"/>
                <a:ext cx="14" cy="14"/>
              </a:xfrm>
              <a:custGeom>
                <a:avLst/>
                <a:gdLst>
                  <a:gd name="T0" fmla="*/ 7 w 14"/>
                  <a:gd name="T1" fmla="*/ 0 h 14"/>
                  <a:gd name="T2" fmla="*/ 9 w 14"/>
                  <a:gd name="T3" fmla="*/ 0 h 14"/>
                  <a:gd name="T4" fmla="*/ 11 w 14"/>
                  <a:gd name="T5" fmla="*/ 3 h 14"/>
                  <a:gd name="T6" fmla="*/ 13 w 14"/>
                  <a:gd name="T7" fmla="*/ 4 h 14"/>
                  <a:gd name="T8" fmla="*/ 14 w 14"/>
                  <a:gd name="T9" fmla="*/ 8 h 14"/>
                  <a:gd name="T10" fmla="*/ 13 w 14"/>
                  <a:gd name="T11" fmla="*/ 10 h 14"/>
                  <a:gd name="T12" fmla="*/ 11 w 14"/>
                  <a:gd name="T13" fmla="*/ 11 h 14"/>
                  <a:gd name="T14" fmla="*/ 9 w 14"/>
                  <a:gd name="T15" fmla="*/ 14 h 14"/>
                  <a:gd name="T16" fmla="*/ 7 w 14"/>
                  <a:gd name="T17" fmla="*/ 14 h 14"/>
                  <a:gd name="T18" fmla="*/ 4 w 14"/>
                  <a:gd name="T19" fmla="*/ 14 h 14"/>
                  <a:gd name="T20" fmla="*/ 2 w 14"/>
                  <a:gd name="T21" fmla="*/ 11 h 14"/>
                  <a:gd name="T22" fmla="*/ 0 w 14"/>
                  <a:gd name="T23" fmla="*/ 10 h 14"/>
                  <a:gd name="T24" fmla="*/ 0 w 14"/>
                  <a:gd name="T25" fmla="*/ 8 h 14"/>
                  <a:gd name="T26" fmla="*/ 0 w 14"/>
                  <a:gd name="T27" fmla="*/ 4 h 14"/>
                  <a:gd name="T28" fmla="*/ 2 w 14"/>
                  <a:gd name="T29" fmla="*/ 3 h 14"/>
                  <a:gd name="T30" fmla="*/ 4 w 14"/>
                  <a:gd name="T31" fmla="*/ 0 h 14"/>
                  <a:gd name="T32" fmla="*/ 7 w 14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7" name="Freeform 6620"/>
              <p:cNvSpPr>
                <a:spLocks/>
              </p:cNvSpPr>
              <p:nvPr/>
            </p:nvSpPr>
            <p:spPr bwMode="auto">
              <a:xfrm>
                <a:off x="14855" y="15360"/>
                <a:ext cx="54" cy="85"/>
              </a:xfrm>
              <a:custGeom>
                <a:avLst/>
                <a:gdLst>
                  <a:gd name="T0" fmla="*/ 26 w 54"/>
                  <a:gd name="T1" fmla="*/ 0 h 85"/>
                  <a:gd name="T2" fmla="*/ 32 w 54"/>
                  <a:gd name="T3" fmla="*/ 1 h 85"/>
                  <a:gd name="T4" fmla="*/ 38 w 54"/>
                  <a:gd name="T5" fmla="*/ 4 h 85"/>
                  <a:gd name="T6" fmla="*/ 43 w 54"/>
                  <a:gd name="T7" fmla="*/ 7 h 85"/>
                  <a:gd name="T8" fmla="*/ 47 w 54"/>
                  <a:gd name="T9" fmla="*/ 11 h 85"/>
                  <a:gd name="T10" fmla="*/ 48 w 54"/>
                  <a:gd name="T11" fmla="*/ 16 h 85"/>
                  <a:gd name="T12" fmla="*/ 49 w 54"/>
                  <a:gd name="T13" fmla="*/ 22 h 85"/>
                  <a:gd name="T14" fmla="*/ 48 w 54"/>
                  <a:gd name="T15" fmla="*/ 28 h 85"/>
                  <a:gd name="T16" fmla="*/ 47 w 54"/>
                  <a:gd name="T17" fmla="*/ 34 h 85"/>
                  <a:gd name="T18" fmla="*/ 41 w 54"/>
                  <a:gd name="T19" fmla="*/ 44 h 85"/>
                  <a:gd name="T20" fmla="*/ 32 w 54"/>
                  <a:gd name="T21" fmla="*/ 55 h 85"/>
                  <a:gd name="T22" fmla="*/ 23 w 54"/>
                  <a:gd name="T23" fmla="*/ 65 h 85"/>
                  <a:gd name="T24" fmla="*/ 17 w 54"/>
                  <a:gd name="T25" fmla="*/ 71 h 85"/>
                  <a:gd name="T26" fmla="*/ 14 w 54"/>
                  <a:gd name="T27" fmla="*/ 75 h 85"/>
                  <a:gd name="T28" fmla="*/ 34 w 54"/>
                  <a:gd name="T29" fmla="*/ 75 h 85"/>
                  <a:gd name="T30" fmla="*/ 39 w 54"/>
                  <a:gd name="T31" fmla="*/ 75 h 85"/>
                  <a:gd name="T32" fmla="*/ 43 w 54"/>
                  <a:gd name="T33" fmla="*/ 75 h 85"/>
                  <a:gd name="T34" fmla="*/ 46 w 54"/>
                  <a:gd name="T35" fmla="*/ 74 h 85"/>
                  <a:gd name="T36" fmla="*/ 48 w 54"/>
                  <a:gd name="T37" fmla="*/ 72 h 85"/>
                  <a:gd name="T38" fmla="*/ 50 w 54"/>
                  <a:gd name="T39" fmla="*/ 71 h 85"/>
                  <a:gd name="T40" fmla="*/ 52 w 54"/>
                  <a:gd name="T41" fmla="*/ 69 h 85"/>
                  <a:gd name="T42" fmla="*/ 54 w 54"/>
                  <a:gd name="T43" fmla="*/ 69 h 85"/>
                  <a:gd name="T44" fmla="*/ 48 w 54"/>
                  <a:gd name="T45" fmla="*/ 85 h 85"/>
                  <a:gd name="T46" fmla="*/ 0 w 54"/>
                  <a:gd name="T47" fmla="*/ 85 h 85"/>
                  <a:gd name="T48" fmla="*/ 0 w 54"/>
                  <a:gd name="T49" fmla="*/ 82 h 85"/>
                  <a:gd name="T50" fmla="*/ 12 w 54"/>
                  <a:gd name="T51" fmla="*/ 70 h 85"/>
                  <a:gd name="T52" fmla="*/ 23 w 54"/>
                  <a:gd name="T53" fmla="*/ 59 h 85"/>
                  <a:gd name="T54" fmla="*/ 31 w 54"/>
                  <a:gd name="T55" fmla="*/ 50 h 85"/>
                  <a:gd name="T56" fmla="*/ 37 w 54"/>
                  <a:gd name="T57" fmla="*/ 38 h 85"/>
                  <a:gd name="T58" fmla="*/ 39 w 54"/>
                  <a:gd name="T59" fmla="*/ 28 h 85"/>
                  <a:gd name="T60" fmla="*/ 38 w 54"/>
                  <a:gd name="T61" fmla="*/ 23 h 85"/>
                  <a:gd name="T62" fmla="*/ 37 w 54"/>
                  <a:gd name="T63" fmla="*/ 18 h 85"/>
                  <a:gd name="T64" fmla="*/ 34 w 54"/>
                  <a:gd name="T65" fmla="*/ 15 h 85"/>
                  <a:gd name="T66" fmla="*/ 31 w 54"/>
                  <a:gd name="T67" fmla="*/ 12 h 85"/>
                  <a:gd name="T68" fmla="*/ 27 w 54"/>
                  <a:gd name="T69" fmla="*/ 10 h 85"/>
                  <a:gd name="T70" fmla="*/ 22 w 54"/>
                  <a:gd name="T71" fmla="*/ 10 h 85"/>
                  <a:gd name="T72" fmla="*/ 18 w 54"/>
                  <a:gd name="T73" fmla="*/ 10 h 85"/>
                  <a:gd name="T74" fmla="*/ 15 w 54"/>
                  <a:gd name="T75" fmla="*/ 11 h 85"/>
                  <a:gd name="T76" fmla="*/ 11 w 54"/>
                  <a:gd name="T77" fmla="*/ 13 h 85"/>
                  <a:gd name="T78" fmla="*/ 9 w 54"/>
                  <a:gd name="T79" fmla="*/ 16 h 85"/>
                  <a:gd name="T80" fmla="*/ 6 w 54"/>
                  <a:gd name="T81" fmla="*/ 20 h 85"/>
                  <a:gd name="T82" fmla="*/ 5 w 54"/>
                  <a:gd name="T83" fmla="*/ 23 h 85"/>
                  <a:gd name="T84" fmla="*/ 2 w 54"/>
                  <a:gd name="T85" fmla="*/ 23 h 85"/>
                  <a:gd name="T86" fmla="*/ 4 w 54"/>
                  <a:gd name="T87" fmla="*/ 17 h 85"/>
                  <a:gd name="T88" fmla="*/ 6 w 54"/>
                  <a:gd name="T89" fmla="*/ 11 h 85"/>
                  <a:gd name="T90" fmla="*/ 10 w 54"/>
                  <a:gd name="T91" fmla="*/ 6 h 85"/>
                  <a:gd name="T92" fmla="*/ 15 w 54"/>
                  <a:gd name="T93" fmla="*/ 4 h 85"/>
                  <a:gd name="T94" fmla="*/ 20 w 54"/>
                  <a:gd name="T95" fmla="*/ 1 h 85"/>
                  <a:gd name="T96" fmla="*/ 26 w 54"/>
                  <a:gd name="T9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" h="85">
                    <a:moveTo>
                      <a:pt x="26" y="0"/>
                    </a:moveTo>
                    <a:lnTo>
                      <a:pt x="32" y="1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7" y="11"/>
                    </a:lnTo>
                    <a:lnTo>
                      <a:pt x="48" y="16"/>
                    </a:lnTo>
                    <a:lnTo>
                      <a:pt x="49" y="22"/>
                    </a:lnTo>
                    <a:lnTo>
                      <a:pt x="48" y="28"/>
                    </a:lnTo>
                    <a:lnTo>
                      <a:pt x="47" y="34"/>
                    </a:lnTo>
                    <a:lnTo>
                      <a:pt x="41" y="44"/>
                    </a:lnTo>
                    <a:lnTo>
                      <a:pt x="32" y="55"/>
                    </a:lnTo>
                    <a:lnTo>
                      <a:pt x="23" y="65"/>
                    </a:lnTo>
                    <a:lnTo>
                      <a:pt x="17" y="71"/>
                    </a:lnTo>
                    <a:lnTo>
                      <a:pt x="14" y="75"/>
                    </a:lnTo>
                    <a:lnTo>
                      <a:pt x="34" y="75"/>
                    </a:lnTo>
                    <a:lnTo>
                      <a:pt x="39" y="75"/>
                    </a:lnTo>
                    <a:lnTo>
                      <a:pt x="43" y="75"/>
                    </a:lnTo>
                    <a:lnTo>
                      <a:pt x="46" y="74"/>
                    </a:lnTo>
                    <a:lnTo>
                      <a:pt x="48" y="72"/>
                    </a:lnTo>
                    <a:lnTo>
                      <a:pt x="50" y="71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48" y="85"/>
                    </a:lnTo>
                    <a:lnTo>
                      <a:pt x="0" y="85"/>
                    </a:lnTo>
                    <a:lnTo>
                      <a:pt x="0" y="82"/>
                    </a:lnTo>
                    <a:lnTo>
                      <a:pt x="12" y="70"/>
                    </a:lnTo>
                    <a:lnTo>
                      <a:pt x="23" y="59"/>
                    </a:lnTo>
                    <a:lnTo>
                      <a:pt x="31" y="50"/>
                    </a:lnTo>
                    <a:lnTo>
                      <a:pt x="37" y="38"/>
                    </a:lnTo>
                    <a:lnTo>
                      <a:pt x="39" y="28"/>
                    </a:lnTo>
                    <a:lnTo>
                      <a:pt x="38" y="23"/>
                    </a:lnTo>
                    <a:lnTo>
                      <a:pt x="37" y="18"/>
                    </a:lnTo>
                    <a:lnTo>
                      <a:pt x="34" y="15"/>
                    </a:lnTo>
                    <a:lnTo>
                      <a:pt x="31" y="12"/>
                    </a:lnTo>
                    <a:lnTo>
                      <a:pt x="27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2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10" y="6"/>
                    </a:lnTo>
                    <a:lnTo>
                      <a:pt x="15" y="4"/>
                    </a:lnTo>
                    <a:lnTo>
                      <a:pt x="20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8" name="Line 6621"/>
              <p:cNvSpPr>
                <a:spLocks noChangeShapeType="1"/>
              </p:cNvSpPr>
              <p:nvPr/>
            </p:nvSpPr>
            <p:spPr bwMode="auto">
              <a:xfrm>
                <a:off x="14987" y="15396"/>
                <a:ext cx="352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89" name="Line 6622"/>
              <p:cNvSpPr>
                <a:spLocks noChangeShapeType="1"/>
              </p:cNvSpPr>
              <p:nvPr/>
            </p:nvSpPr>
            <p:spPr bwMode="auto">
              <a:xfrm>
                <a:off x="14987" y="15396"/>
                <a:ext cx="0" cy="7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0" name="Line 6623"/>
              <p:cNvSpPr>
                <a:spLocks noChangeShapeType="1"/>
              </p:cNvSpPr>
              <p:nvPr/>
            </p:nvSpPr>
            <p:spPr bwMode="auto">
              <a:xfrm>
                <a:off x="15575" y="15396"/>
                <a:ext cx="0" cy="7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1" name="Line 6624"/>
              <p:cNvSpPr>
                <a:spLocks noChangeShapeType="1"/>
              </p:cNvSpPr>
              <p:nvPr/>
            </p:nvSpPr>
            <p:spPr bwMode="auto">
              <a:xfrm>
                <a:off x="16164" y="15396"/>
                <a:ext cx="0" cy="7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2" name="Line 6625"/>
              <p:cNvSpPr>
                <a:spLocks noChangeShapeType="1"/>
              </p:cNvSpPr>
              <p:nvPr/>
            </p:nvSpPr>
            <p:spPr bwMode="auto">
              <a:xfrm>
                <a:off x="16751" y="15396"/>
                <a:ext cx="0" cy="7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3" name="Line 6626"/>
              <p:cNvSpPr>
                <a:spLocks noChangeShapeType="1"/>
              </p:cNvSpPr>
              <p:nvPr/>
            </p:nvSpPr>
            <p:spPr bwMode="auto">
              <a:xfrm>
                <a:off x="17340" y="15396"/>
                <a:ext cx="0" cy="7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4" name="Line 6627"/>
              <p:cNvSpPr>
                <a:spLocks noChangeShapeType="1"/>
              </p:cNvSpPr>
              <p:nvPr/>
            </p:nvSpPr>
            <p:spPr bwMode="auto">
              <a:xfrm>
                <a:off x="17928" y="15396"/>
                <a:ext cx="0" cy="7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5" name="Line 6628"/>
              <p:cNvSpPr>
                <a:spLocks noChangeShapeType="1"/>
              </p:cNvSpPr>
              <p:nvPr/>
            </p:nvSpPr>
            <p:spPr bwMode="auto">
              <a:xfrm>
                <a:off x="18515" y="15396"/>
                <a:ext cx="0" cy="7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6" name="Line 6629"/>
              <p:cNvSpPr>
                <a:spLocks noChangeShapeType="1"/>
              </p:cNvSpPr>
              <p:nvPr/>
            </p:nvSpPr>
            <p:spPr bwMode="auto">
              <a:xfrm>
                <a:off x="15281" y="15396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7" name="Line 6630"/>
              <p:cNvSpPr>
                <a:spLocks noChangeShapeType="1"/>
              </p:cNvSpPr>
              <p:nvPr/>
            </p:nvSpPr>
            <p:spPr bwMode="auto">
              <a:xfrm>
                <a:off x="15870" y="15396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8" name="Line 6631"/>
              <p:cNvSpPr>
                <a:spLocks noChangeShapeType="1"/>
              </p:cNvSpPr>
              <p:nvPr/>
            </p:nvSpPr>
            <p:spPr bwMode="auto">
              <a:xfrm>
                <a:off x="16457" y="15396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99" name="Line 6632"/>
              <p:cNvSpPr>
                <a:spLocks noChangeShapeType="1"/>
              </p:cNvSpPr>
              <p:nvPr/>
            </p:nvSpPr>
            <p:spPr bwMode="auto">
              <a:xfrm>
                <a:off x="17047" y="15396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0" name="Line 6633"/>
              <p:cNvSpPr>
                <a:spLocks noChangeShapeType="1"/>
              </p:cNvSpPr>
              <p:nvPr/>
            </p:nvSpPr>
            <p:spPr bwMode="auto">
              <a:xfrm>
                <a:off x="17634" y="15396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1" name="Line 6634"/>
              <p:cNvSpPr>
                <a:spLocks noChangeShapeType="1"/>
              </p:cNvSpPr>
              <p:nvPr/>
            </p:nvSpPr>
            <p:spPr bwMode="auto">
              <a:xfrm>
                <a:off x="18222" y="15396"/>
                <a:ext cx="0" cy="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2" name="Line 6635"/>
              <p:cNvSpPr>
                <a:spLocks noChangeShapeType="1"/>
              </p:cNvSpPr>
              <p:nvPr/>
            </p:nvSpPr>
            <p:spPr bwMode="auto">
              <a:xfrm flipV="1">
                <a:off x="18515" y="15396"/>
                <a:ext cx="0" cy="28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3" name="Line 6636"/>
              <p:cNvSpPr>
                <a:spLocks noChangeShapeType="1"/>
              </p:cNvSpPr>
              <p:nvPr/>
            </p:nvSpPr>
            <p:spPr bwMode="auto">
              <a:xfrm flipH="1">
                <a:off x="18444" y="1821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4" name="Line 6637"/>
              <p:cNvSpPr>
                <a:spLocks noChangeShapeType="1"/>
              </p:cNvSpPr>
              <p:nvPr/>
            </p:nvSpPr>
            <p:spPr bwMode="auto">
              <a:xfrm flipH="1">
                <a:off x="18444" y="1774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5" name="Line 6638"/>
              <p:cNvSpPr>
                <a:spLocks noChangeShapeType="1"/>
              </p:cNvSpPr>
              <p:nvPr/>
            </p:nvSpPr>
            <p:spPr bwMode="auto">
              <a:xfrm flipH="1">
                <a:off x="18444" y="1727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6" name="Line 6639"/>
              <p:cNvSpPr>
                <a:spLocks noChangeShapeType="1"/>
              </p:cNvSpPr>
              <p:nvPr/>
            </p:nvSpPr>
            <p:spPr bwMode="auto">
              <a:xfrm flipH="1">
                <a:off x="18444" y="1680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7" name="Line 6640"/>
              <p:cNvSpPr>
                <a:spLocks noChangeShapeType="1"/>
              </p:cNvSpPr>
              <p:nvPr/>
            </p:nvSpPr>
            <p:spPr bwMode="auto">
              <a:xfrm flipH="1">
                <a:off x="18444" y="16337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8" name="Line 6641"/>
              <p:cNvSpPr>
                <a:spLocks noChangeShapeType="1"/>
              </p:cNvSpPr>
              <p:nvPr/>
            </p:nvSpPr>
            <p:spPr bwMode="auto">
              <a:xfrm flipH="1">
                <a:off x="18444" y="15866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09" name="Line 6642"/>
              <p:cNvSpPr>
                <a:spLocks noChangeShapeType="1"/>
              </p:cNvSpPr>
              <p:nvPr/>
            </p:nvSpPr>
            <p:spPr bwMode="auto">
              <a:xfrm flipH="1">
                <a:off x="18444" y="15396"/>
                <a:ext cx="7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0" name="Line 6643"/>
              <p:cNvSpPr>
                <a:spLocks noChangeShapeType="1"/>
              </p:cNvSpPr>
              <p:nvPr/>
            </p:nvSpPr>
            <p:spPr bwMode="auto">
              <a:xfrm flipH="1">
                <a:off x="18480" y="17983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1" name="Line 6644"/>
              <p:cNvSpPr>
                <a:spLocks noChangeShapeType="1"/>
              </p:cNvSpPr>
              <p:nvPr/>
            </p:nvSpPr>
            <p:spPr bwMode="auto">
              <a:xfrm flipH="1">
                <a:off x="18480" y="17513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2" name="Line 6645"/>
              <p:cNvSpPr>
                <a:spLocks noChangeShapeType="1"/>
              </p:cNvSpPr>
              <p:nvPr/>
            </p:nvSpPr>
            <p:spPr bwMode="auto">
              <a:xfrm flipH="1">
                <a:off x="18480" y="17042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3" name="Line 6646"/>
              <p:cNvSpPr>
                <a:spLocks noChangeShapeType="1"/>
              </p:cNvSpPr>
              <p:nvPr/>
            </p:nvSpPr>
            <p:spPr bwMode="auto">
              <a:xfrm flipH="1">
                <a:off x="18480" y="16572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4" name="Line 6647"/>
              <p:cNvSpPr>
                <a:spLocks noChangeShapeType="1"/>
              </p:cNvSpPr>
              <p:nvPr/>
            </p:nvSpPr>
            <p:spPr bwMode="auto">
              <a:xfrm flipH="1">
                <a:off x="18480" y="16102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5" name="Line 6648"/>
              <p:cNvSpPr>
                <a:spLocks noChangeShapeType="1"/>
              </p:cNvSpPr>
              <p:nvPr/>
            </p:nvSpPr>
            <p:spPr bwMode="auto">
              <a:xfrm flipH="1">
                <a:off x="18480" y="15632"/>
                <a:ext cx="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6" name="Freeform 6649"/>
              <p:cNvSpPr>
                <a:spLocks/>
              </p:cNvSpPr>
              <p:nvPr/>
            </p:nvSpPr>
            <p:spPr bwMode="auto">
              <a:xfrm>
                <a:off x="15712" y="18533"/>
                <a:ext cx="97" cy="112"/>
              </a:xfrm>
              <a:custGeom>
                <a:avLst/>
                <a:gdLst>
                  <a:gd name="T0" fmla="*/ 55 w 97"/>
                  <a:gd name="T1" fmla="*/ 0 h 112"/>
                  <a:gd name="T2" fmla="*/ 66 w 97"/>
                  <a:gd name="T3" fmla="*/ 1 h 112"/>
                  <a:gd name="T4" fmla="*/ 77 w 97"/>
                  <a:gd name="T5" fmla="*/ 5 h 112"/>
                  <a:gd name="T6" fmla="*/ 80 w 97"/>
                  <a:gd name="T7" fmla="*/ 6 h 112"/>
                  <a:gd name="T8" fmla="*/ 82 w 97"/>
                  <a:gd name="T9" fmla="*/ 7 h 112"/>
                  <a:gd name="T10" fmla="*/ 85 w 97"/>
                  <a:gd name="T11" fmla="*/ 6 h 112"/>
                  <a:gd name="T12" fmla="*/ 86 w 97"/>
                  <a:gd name="T13" fmla="*/ 5 h 112"/>
                  <a:gd name="T14" fmla="*/ 87 w 97"/>
                  <a:gd name="T15" fmla="*/ 2 h 112"/>
                  <a:gd name="T16" fmla="*/ 89 w 97"/>
                  <a:gd name="T17" fmla="*/ 0 h 112"/>
                  <a:gd name="T18" fmla="*/ 92 w 97"/>
                  <a:gd name="T19" fmla="*/ 0 h 112"/>
                  <a:gd name="T20" fmla="*/ 95 w 97"/>
                  <a:gd name="T21" fmla="*/ 36 h 112"/>
                  <a:gd name="T22" fmla="*/ 92 w 97"/>
                  <a:gd name="T23" fmla="*/ 36 h 112"/>
                  <a:gd name="T24" fmla="*/ 86 w 97"/>
                  <a:gd name="T25" fmla="*/ 22 h 112"/>
                  <a:gd name="T26" fmla="*/ 77 w 97"/>
                  <a:gd name="T27" fmla="*/ 12 h 112"/>
                  <a:gd name="T28" fmla="*/ 68 w 97"/>
                  <a:gd name="T29" fmla="*/ 7 h 112"/>
                  <a:gd name="T30" fmla="*/ 57 w 97"/>
                  <a:gd name="T31" fmla="*/ 5 h 112"/>
                  <a:gd name="T32" fmla="*/ 49 w 97"/>
                  <a:gd name="T33" fmla="*/ 6 h 112"/>
                  <a:gd name="T34" fmla="*/ 43 w 97"/>
                  <a:gd name="T35" fmla="*/ 7 h 112"/>
                  <a:gd name="T36" fmla="*/ 37 w 97"/>
                  <a:gd name="T37" fmla="*/ 11 h 112"/>
                  <a:gd name="T38" fmla="*/ 32 w 97"/>
                  <a:gd name="T39" fmla="*/ 15 h 112"/>
                  <a:gd name="T40" fmla="*/ 27 w 97"/>
                  <a:gd name="T41" fmla="*/ 21 h 112"/>
                  <a:gd name="T42" fmla="*/ 23 w 97"/>
                  <a:gd name="T43" fmla="*/ 28 h 112"/>
                  <a:gd name="T44" fmla="*/ 20 w 97"/>
                  <a:gd name="T45" fmla="*/ 41 h 112"/>
                  <a:gd name="T46" fmla="*/ 18 w 97"/>
                  <a:gd name="T47" fmla="*/ 58 h 112"/>
                  <a:gd name="T48" fmla="*/ 20 w 97"/>
                  <a:gd name="T49" fmla="*/ 71 h 112"/>
                  <a:gd name="T50" fmla="*/ 23 w 97"/>
                  <a:gd name="T51" fmla="*/ 82 h 112"/>
                  <a:gd name="T52" fmla="*/ 27 w 97"/>
                  <a:gd name="T53" fmla="*/ 89 h 112"/>
                  <a:gd name="T54" fmla="*/ 32 w 97"/>
                  <a:gd name="T55" fmla="*/ 95 h 112"/>
                  <a:gd name="T56" fmla="*/ 37 w 97"/>
                  <a:gd name="T57" fmla="*/ 98 h 112"/>
                  <a:gd name="T58" fmla="*/ 47 w 97"/>
                  <a:gd name="T59" fmla="*/ 103 h 112"/>
                  <a:gd name="T60" fmla="*/ 59 w 97"/>
                  <a:gd name="T61" fmla="*/ 105 h 112"/>
                  <a:gd name="T62" fmla="*/ 65 w 97"/>
                  <a:gd name="T63" fmla="*/ 105 h 112"/>
                  <a:gd name="T64" fmla="*/ 71 w 97"/>
                  <a:gd name="T65" fmla="*/ 102 h 112"/>
                  <a:gd name="T66" fmla="*/ 77 w 97"/>
                  <a:gd name="T67" fmla="*/ 100 h 112"/>
                  <a:gd name="T68" fmla="*/ 82 w 97"/>
                  <a:gd name="T69" fmla="*/ 96 h 112"/>
                  <a:gd name="T70" fmla="*/ 89 w 97"/>
                  <a:gd name="T71" fmla="*/ 90 h 112"/>
                  <a:gd name="T72" fmla="*/ 95 w 97"/>
                  <a:gd name="T73" fmla="*/ 82 h 112"/>
                  <a:gd name="T74" fmla="*/ 97 w 97"/>
                  <a:gd name="T75" fmla="*/ 84 h 112"/>
                  <a:gd name="T76" fmla="*/ 89 w 97"/>
                  <a:gd name="T77" fmla="*/ 96 h 112"/>
                  <a:gd name="T78" fmla="*/ 77 w 97"/>
                  <a:gd name="T79" fmla="*/ 105 h 112"/>
                  <a:gd name="T80" fmla="*/ 66 w 97"/>
                  <a:gd name="T81" fmla="*/ 109 h 112"/>
                  <a:gd name="T82" fmla="*/ 53 w 97"/>
                  <a:gd name="T83" fmla="*/ 112 h 112"/>
                  <a:gd name="T84" fmla="*/ 36 w 97"/>
                  <a:gd name="T85" fmla="*/ 109 h 112"/>
                  <a:gd name="T86" fmla="*/ 22 w 97"/>
                  <a:gd name="T87" fmla="*/ 102 h 112"/>
                  <a:gd name="T88" fmla="*/ 11 w 97"/>
                  <a:gd name="T89" fmla="*/ 92 h 112"/>
                  <a:gd name="T90" fmla="*/ 4 w 97"/>
                  <a:gd name="T91" fmla="*/ 76 h 112"/>
                  <a:gd name="T92" fmla="*/ 0 w 97"/>
                  <a:gd name="T93" fmla="*/ 57 h 112"/>
                  <a:gd name="T94" fmla="*/ 2 w 97"/>
                  <a:gd name="T95" fmla="*/ 42 h 112"/>
                  <a:gd name="T96" fmla="*/ 7 w 97"/>
                  <a:gd name="T97" fmla="*/ 27 h 112"/>
                  <a:gd name="T98" fmla="*/ 16 w 97"/>
                  <a:gd name="T99" fmla="*/ 16 h 112"/>
                  <a:gd name="T100" fmla="*/ 27 w 97"/>
                  <a:gd name="T101" fmla="*/ 7 h 112"/>
                  <a:gd name="T102" fmla="*/ 41 w 97"/>
                  <a:gd name="T103" fmla="*/ 1 h 112"/>
                  <a:gd name="T104" fmla="*/ 55 w 97"/>
                  <a:gd name="T10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112">
                    <a:moveTo>
                      <a:pt x="55" y="0"/>
                    </a:moveTo>
                    <a:lnTo>
                      <a:pt x="66" y="1"/>
                    </a:lnTo>
                    <a:lnTo>
                      <a:pt x="77" y="5"/>
                    </a:lnTo>
                    <a:lnTo>
                      <a:pt x="80" y="6"/>
                    </a:lnTo>
                    <a:lnTo>
                      <a:pt x="82" y="7"/>
                    </a:lnTo>
                    <a:lnTo>
                      <a:pt x="85" y="6"/>
                    </a:lnTo>
                    <a:lnTo>
                      <a:pt x="86" y="5"/>
                    </a:lnTo>
                    <a:lnTo>
                      <a:pt x="87" y="2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5" y="36"/>
                    </a:lnTo>
                    <a:lnTo>
                      <a:pt x="92" y="36"/>
                    </a:lnTo>
                    <a:lnTo>
                      <a:pt x="86" y="22"/>
                    </a:lnTo>
                    <a:lnTo>
                      <a:pt x="77" y="12"/>
                    </a:lnTo>
                    <a:lnTo>
                      <a:pt x="68" y="7"/>
                    </a:lnTo>
                    <a:lnTo>
                      <a:pt x="57" y="5"/>
                    </a:lnTo>
                    <a:lnTo>
                      <a:pt x="49" y="6"/>
                    </a:lnTo>
                    <a:lnTo>
                      <a:pt x="43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21"/>
                    </a:lnTo>
                    <a:lnTo>
                      <a:pt x="23" y="28"/>
                    </a:lnTo>
                    <a:lnTo>
                      <a:pt x="20" y="41"/>
                    </a:lnTo>
                    <a:lnTo>
                      <a:pt x="18" y="58"/>
                    </a:lnTo>
                    <a:lnTo>
                      <a:pt x="20" y="71"/>
                    </a:lnTo>
                    <a:lnTo>
                      <a:pt x="23" y="82"/>
                    </a:lnTo>
                    <a:lnTo>
                      <a:pt x="27" y="89"/>
                    </a:lnTo>
                    <a:lnTo>
                      <a:pt x="32" y="95"/>
                    </a:lnTo>
                    <a:lnTo>
                      <a:pt x="37" y="98"/>
                    </a:lnTo>
                    <a:lnTo>
                      <a:pt x="47" y="103"/>
                    </a:lnTo>
                    <a:lnTo>
                      <a:pt x="59" y="105"/>
                    </a:lnTo>
                    <a:lnTo>
                      <a:pt x="65" y="105"/>
                    </a:lnTo>
                    <a:lnTo>
                      <a:pt x="71" y="102"/>
                    </a:lnTo>
                    <a:lnTo>
                      <a:pt x="77" y="100"/>
                    </a:lnTo>
                    <a:lnTo>
                      <a:pt x="82" y="96"/>
                    </a:lnTo>
                    <a:lnTo>
                      <a:pt x="89" y="90"/>
                    </a:lnTo>
                    <a:lnTo>
                      <a:pt x="95" y="82"/>
                    </a:lnTo>
                    <a:lnTo>
                      <a:pt x="97" y="84"/>
                    </a:lnTo>
                    <a:lnTo>
                      <a:pt x="89" y="96"/>
                    </a:lnTo>
                    <a:lnTo>
                      <a:pt x="77" y="105"/>
                    </a:lnTo>
                    <a:lnTo>
                      <a:pt x="66" y="109"/>
                    </a:lnTo>
                    <a:lnTo>
                      <a:pt x="53" y="112"/>
                    </a:lnTo>
                    <a:lnTo>
                      <a:pt x="36" y="109"/>
                    </a:lnTo>
                    <a:lnTo>
                      <a:pt x="22" y="102"/>
                    </a:lnTo>
                    <a:lnTo>
                      <a:pt x="11" y="92"/>
                    </a:lnTo>
                    <a:lnTo>
                      <a:pt x="4" y="76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7" y="27"/>
                    </a:lnTo>
                    <a:lnTo>
                      <a:pt x="16" y="16"/>
                    </a:lnTo>
                    <a:lnTo>
                      <a:pt x="27" y="7"/>
                    </a:lnTo>
                    <a:lnTo>
                      <a:pt x="4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7" name="Freeform 6650"/>
              <p:cNvSpPr>
                <a:spLocks/>
              </p:cNvSpPr>
              <p:nvPr/>
            </p:nvSpPr>
            <p:spPr bwMode="auto">
              <a:xfrm>
                <a:off x="15814" y="18570"/>
                <a:ext cx="81" cy="74"/>
              </a:xfrm>
              <a:custGeom>
                <a:avLst/>
                <a:gdLst>
                  <a:gd name="T0" fmla="*/ 0 w 81"/>
                  <a:gd name="T1" fmla="*/ 0 h 74"/>
                  <a:gd name="T2" fmla="*/ 26 w 81"/>
                  <a:gd name="T3" fmla="*/ 0 h 74"/>
                  <a:gd name="T4" fmla="*/ 26 w 81"/>
                  <a:gd name="T5" fmla="*/ 48 h 74"/>
                  <a:gd name="T6" fmla="*/ 26 w 81"/>
                  <a:gd name="T7" fmla="*/ 54 h 74"/>
                  <a:gd name="T8" fmla="*/ 27 w 81"/>
                  <a:gd name="T9" fmla="*/ 59 h 74"/>
                  <a:gd name="T10" fmla="*/ 30 w 81"/>
                  <a:gd name="T11" fmla="*/ 61 h 74"/>
                  <a:gd name="T12" fmla="*/ 33 w 81"/>
                  <a:gd name="T13" fmla="*/ 64 h 74"/>
                  <a:gd name="T14" fmla="*/ 38 w 81"/>
                  <a:gd name="T15" fmla="*/ 65 h 74"/>
                  <a:gd name="T16" fmla="*/ 42 w 81"/>
                  <a:gd name="T17" fmla="*/ 64 h 74"/>
                  <a:gd name="T18" fmla="*/ 46 w 81"/>
                  <a:gd name="T19" fmla="*/ 63 h 74"/>
                  <a:gd name="T20" fmla="*/ 49 w 81"/>
                  <a:gd name="T21" fmla="*/ 60 h 74"/>
                  <a:gd name="T22" fmla="*/ 52 w 81"/>
                  <a:gd name="T23" fmla="*/ 58 h 74"/>
                  <a:gd name="T24" fmla="*/ 56 w 81"/>
                  <a:gd name="T25" fmla="*/ 54 h 74"/>
                  <a:gd name="T26" fmla="*/ 56 w 81"/>
                  <a:gd name="T27" fmla="*/ 13 h 74"/>
                  <a:gd name="T28" fmla="*/ 56 w 81"/>
                  <a:gd name="T29" fmla="*/ 10 h 74"/>
                  <a:gd name="T30" fmla="*/ 56 w 81"/>
                  <a:gd name="T31" fmla="*/ 7 h 74"/>
                  <a:gd name="T32" fmla="*/ 54 w 81"/>
                  <a:gd name="T33" fmla="*/ 5 h 74"/>
                  <a:gd name="T34" fmla="*/ 52 w 81"/>
                  <a:gd name="T35" fmla="*/ 4 h 74"/>
                  <a:gd name="T36" fmla="*/ 48 w 81"/>
                  <a:gd name="T37" fmla="*/ 2 h 74"/>
                  <a:gd name="T38" fmla="*/ 44 w 81"/>
                  <a:gd name="T39" fmla="*/ 2 h 74"/>
                  <a:gd name="T40" fmla="*/ 44 w 81"/>
                  <a:gd name="T41" fmla="*/ 0 h 74"/>
                  <a:gd name="T42" fmla="*/ 69 w 81"/>
                  <a:gd name="T43" fmla="*/ 0 h 74"/>
                  <a:gd name="T44" fmla="*/ 69 w 81"/>
                  <a:gd name="T45" fmla="*/ 43 h 74"/>
                  <a:gd name="T46" fmla="*/ 69 w 81"/>
                  <a:gd name="T47" fmla="*/ 50 h 74"/>
                  <a:gd name="T48" fmla="*/ 69 w 81"/>
                  <a:gd name="T49" fmla="*/ 55 h 74"/>
                  <a:gd name="T50" fmla="*/ 70 w 81"/>
                  <a:gd name="T51" fmla="*/ 59 h 74"/>
                  <a:gd name="T52" fmla="*/ 70 w 81"/>
                  <a:gd name="T53" fmla="*/ 61 h 74"/>
                  <a:gd name="T54" fmla="*/ 72 w 81"/>
                  <a:gd name="T55" fmla="*/ 63 h 74"/>
                  <a:gd name="T56" fmla="*/ 73 w 81"/>
                  <a:gd name="T57" fmla="*/ 64 h 74"/>
                  <a:gd name="T58" fmla="*/ 75 w 81"/>
                  <a:gd name="T59" fmla="*/ 64 h 74"/>
                  <a:gd name="T60" fmla="*/ 78 w 81"/>
                  <a:gd name="T61" fmla="*/ 64 h 74"/>
                  <a:gd name="T62" fmla="*/ 80 w 81"/>
                  <a:gd name="T63" fmla="*/ 63 h 74"/>
                  <a:gd name="T64" fmla="*/ 81 w 81"/>
                  <a:gd name="T65" fmla="*/ 65 h 74"/>
                  <a:gd name="T66" fmla="*/ 59 w 81"/>
                  <a:gd name="T67" fmla="*/ 74 h 74"/>
                  <a:gd name="T68" fmla="*/ 56 w 81"/>
                  <a:gd name="T69" fmla="*/ 74 h 74"/>
                  <a:gd name="T70" fmla="*/ 56 w 81"/>
                  <a:gd name="T71" fmla="*/ 59 h 74"/>
                  <a:gd name="T72" fmla="*/ 52 w 81"/>
                  <a:gd name="T73" fmla="*/ 64 h 74"/>
                  <a:gd name="T74" fmla="*/ 48 w 81"/>
                  <a:gd name="T75" fmla="*/ 68 h 74"/>
                  <a:gd name="T76" fmla="*/ 44 w 81"/>
                  <a:gd name="T77" fmla="*/ 70 h 74"/>
                  <a:gd name="T78" fmla="*/ 42 w 81"/>
                  <a:gd name="T79" fmla="*/ 71 h 74"/>
                  <a:gd name="T80" fmla="*/ 37 w 81"/>
                  <a:gd name="T81" fmla="*/ 74 h 74"/>
                  <a:gd name="T82" fmla="*/ 31 w 81"/>
                  <a:gd name="T83" fmla="*/ 74 h 74"/>
                  <a:gd name="T84" fmla="*/ 27 w 81"/>
                  <a:gd name="T85" fmla="*/ 74 h 74"/>
                  <a:gd name="T86" fmla="*/ 23 w 81"/>
                  <a:gd name="T87" fmla="*/ 72 h 74"/>
                  <a:gd name="T88" fmla="*/ 21 w 81"/>
                  <a:gd name="T89" fmla="*/ 70 h 74"/>
                  <a:gd name="T90" fmla="*/ 17 w 81"/>
                  <a:gd name="T91" fmla="*/ 66 h 74"/>
                  <a:gd name="T92" fmla="*/ 15 w 81"/>
                  <a:gd name="T93" fmla="*/ 61 h 74"/>
                  <a:gd name="T94" fmla="*/ 14 w 81"/>
                  <a:gd name="T95" fmla="*/ 58 h 74"/>
                  <a:gd name="T96" fmla="*/ 14 w 81"/>
                  <a:gd name="T97" fmla="*/ 52 h 74"/>
                  <a:gd name="T98" fmla="*/ 12 w 81"/>
                  <a:gd name="T99" fmla="*/ 45 h 74"/>
                  <a:gd name="T100" fmla="*/ 12 w 81"/>
                  <a:gd name="T101" fmla="*/ 13 h 74"/>
                  <a:gd name="T102" fmla="*/ 12 w 81"/>
                  <a:gd name="T103" fmla="*/ 10 h 74"/>
                  <a:gd name="T104" fmla="*/ 12 w 81"/>
                  <a:gd name="T105" fmla="*/ 6 h 74"/>
                  <a:gd name="T106" fmla="*/ 10 w 81"/>
                  <a:gd name="T107" fmla="*/ 5 h 74"/>
                  <a:gd name="T108" fmla="*/ 9 w 81"/>
                  <a:gd name="T109" fmla="*/ 4 h 74"/>
                  <a:gd name="T110" fmla="*/ 5 w 81"/>
                  <a:gd name="T111" fmla="*/ 2 h 74"/>
                  <a:gd name="T112" fmla="*/ 0 w 81"/>
                  <a:gd name="T113" fmla="*/ 2 h 74"/>
                  <a:gd name="T114" fmla="*/ 0 w 81"/>
                  <a:gd name="T1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" h="74">
                    <a:moveTo>
                      <a:pt x="0" y="0"/>
                    </a:moveTo>
                    <a:lnTo>
                      <a:pt x="26" y="0"/>
                    </a:lnTo>
                    <a:lnTo>
                      <a:pt x="26" y="48"/>
                    </a:lnTo>
                    <a:lnTo>
                      <a:pt x="26" y="54"/>
                    </a:lnTo>
                    <a:lnTo>
                      <a:pt x="27" y="59"/>
                    </a:lnTo>
                    <a:lnTo>
                      <a:pt x="30" y="61"/>
                    </a:lnTo>
                    <a:lnTo>
                      <a:pt x="33" y="64"/>
                    </a:lnTo>
                    <a:lnTo>
                      <a:pt x="38" y="65"/>
                    </a:lnTo>
                    <a:lnTo>
                      <a:pt x="42" y="64"/>
                    </a:lnTo>
                    <a:lnTo>
                      <a:pt x="46" y="63"/>
                    </a:lnTo>
                    <a:lnTo>
                      <a:pt x="49" y="60"/>
                    </a:lnTo>
                    <a:lnTo>
                      <a:pt x="52" y="58"/>
                    </a:lnTo>
                    <a:lnTo>
                      <a:pt x="56" y="54"/>
                    </a:lnTo>
                    <a:lnTo>
                      <a:pt x="56" y="13"/>
                    </a:lnTo>
                    <a:lnTo>
                      <a:pt x="56" y="10"/>
                    </a:lnTo>
                    <a:lnTo>
                      <a:pt x="56" y="7"/>
                    </a:lnTo>
                    <a:lnTo>
                      <a:pt x="54" y="5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69" y="0"/>
                    </a:lnTo>
                    <a:lnTo>
                      <a:pt x="69" y="43"/>
                    </a:lnTo>
                    <a:lnTo>
                      <a:pt x="69" y="50"/>
                    </a:lnTo>
                    <a:lnTo>
                      <a:pt x="69" y="55"/>
                    </a:lnTo>
                    <a:lnTo>
                      <a:pt x="70" y="59"/>
                    </a:lnTo>
                    <a:lnTo>
                      <a:pt x="70" y="61"/>
                    </a:lnTo>
                    <a:lnTo>
                      <a:pt x="72" y="63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8" y="64"/>
                    </a:lnTo>
                    <a:lnTo>
                      <a:pt x="80" y="63"/>
                    </a:lnTo>
                    <a:lnTo>
                      <a:pt x="81" y="65"/>
                    </a:lnTo>
                    <a:lnTo>
                      <a:pt x="59" y="74"/>
                    </a:lnTo>
                    <a:lnTo>
                      <a:pt x="56" y="74"/>
                    </a:lnTo>
                    <a:lnTo>
                      <a:pt x="56" y="59"/>
                    </a:lnTo>
                    <a:lnTo>
                      <a:pt x="52" y="64"/>
                    </a:lnTo>
                    <a:lnTo>
                      <a:pt x="48" y="68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7" y="74"/>
                    </a:lnTo>
                    <a:lnTo>
                      <a:pt x="31" y="74"/>
                    </a:lnTo>
                    <a:lnTo>
                      <a:pt x="27" y="74"/>
                    </a:lnTo>
                    <a:lnTo>
                      <a:pt x="23" y="72"/>
                    </a:lnTo>
                    <a:lnTo>
                      <a:pt x="21" y="70"/>
                    </a:lnTo>
                    <a:lnTo>
                      <a:pt x="17" y="66"/>
                    </a:lnTo>
                    <a:lnTo>
                      <a:pt x="15" y="61"/>
                    </a:lnTo>
                    <a:lnTo>
                      <a:pt x="14" y="58"/>
                    </a:lnTo>
                    <a:lnTo>
                      <a:pt x="14" y="52"/>
                    </a:lnTo>
                    <a:lnTo>
                      <a:pt x="12" y="45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8" name="Freeform 6651"/>
              <p:cNvSpPr>
                <a:spLocks/>
              </p:cNvSpPr>
              <p:nvPr/>
            </p:nvSpPr>
            <p:spPr bwMode="auto">
              <a:xfrm>
                <a:off x="15897" y="18567"/>
                <a:ext cx="54" cy="75"/>
              </a:xfrm>
              <a:custGeom>
                <a:avLst/>
                <a:gdLst>
                  <a:gd name="T0" fmla="*/ 22 w 54"/>
                  <a:gd name="T1" fmla="*/ 0 h 75"/>
                  <a:gd name="T2" fmla="*/ 25 w 54"/>
                  <a:gd name="T3" fmla="*/ 0 h 75"/>
                  <a:gd name="T4" fmla="*/ 25 w 54"/>
                  <a:gd name="T5" fmla="*/ 16 h 75"/>
                  <a:gd name="T6" fmla="*/ 29 w 54"/>
                  <a:gd name="T7" fmla="*/ 10 h 75"/>
                  <a:gd name="T8" fmla="*/ 34 w 54"/>
                  <a:gd name="T9" fmla="*/ 4 h 75"/>
                  <a:gd name="T10" fmla="*/ 39 w 54"/>
                  <a:gd name="T11" fmla="*/ 2 h 75"/>
                  <a:gd name="T12" fmla="*/ 44 w 54"/>
                  <a:gd name="T13" fmla="*/ 0 h 75"/>
                  <a:gd name="T14" fmla="*/ 48 w 54"/>
                  <a:gd name="T15" fmla="*/ 2 h 75"/>
                  <a:gd name="T16" fmla="*/ 50 w 54"/>
                  <a:gd name="T17" fmla="*/ 3 h 75"/>
                  <a:gd name="T18" fmla="*/ 53 w 54"/>
                  <a:gd name="T19" fmla="*/ 7 h 75"/>
                  <a:gd name="T20" fmla="*/ 54 w 54"/>
                  <a:gd name="T21" fmla="*/ 9 h 75"/>
                  <a:gd name="T22" fmla="*/ 53 w 54"/>
                  <a:gd name="T23" fmla="*/ 13 h 75"/>
                  <a:gd name="T24" fmla="*/ 51 w 54"/>
                  <a:gd name="T25" fmla="*/ 15 h 75"/>
                  <a:gd name="T26" fmla="*/ 49 w 54"/>
                  <a:gd name="T27" fmla="*/ 16 h 75"/>
                  <a:gd name="T28" fmla="*/ 46 w 54"/>
                  <a:gd name="T29" fmla="*/ 16 h 75"/>
                  <a:gd name="T30" fmla="*/ 44 w 54"/>
                  <a:gd name="T31" fmla="*/ 16 h 75"/>
                  <a:gd name="T32" fmla="*/ 40 w 54"/>
                  <a:gd name="T33" fmla="*/ 14 h 75"/>
                  <a:gd name="T34" fmla="*/ 38 w 54"/>
                  <a:gd name="T35" fmla="*/ 12 h 75"/>
                  <a:gd name="T36" fmla="*/ 35 w 54"/>
                  <a:gd name="T37" fmla="*/ 12 h 75"/>
                  <a:gd name="T38" fmla="*/ 34 w 54"/>
                  <a:gd name="T39" fmla="*/ 12 h 75"/>
                  <a:gd name="T40" fmla="*/ 32 w 54"/>
                  <a:gd name="T41" fmla="*/ 13 h 75"/>
                  <a:gd name="T42" fmla="*/ 29 w 54"/>
                  <a:gd name="T43" fmla="*/ 18 h 75"/>
                  <a:gd name="T44" fmla="*/ 25 w 54"/>
                  <a:gd name="T45" fmla="*/ 24 h 75"/>
                  <a:gd name="T46" fmla="*/ 25 w 54"/>
                  <a:gd name="T47" fmla="*/ 58 h 75"/>
                  <a:gd name="T48" fmla="*/ 25 w 54"/>
                  <a:gd name="T49" fmla="*/ 63 h 75"/>
                  <a:gd name="T50" fmla="*/ 27 w 54"/>
                  <a:gd name="T51" fmla="*/ 67 h 75"/>
                  <a:gd name="T52" fmla="*/ 28 w 54"/>
                  <a:gd name="T53" fmla="*/ 69 h 75"/>
                  <a:gd name="T54" fmla="*/ 30 w 54"/>
                  <a:gd name="T55" fmla="*/ 71 h 75"/>
                  <a:gd name="T56" fmla="*/ 33 w 54"/>
                  <a:gd name="T57" fmla="*/ 72 h 75"/>
                  <a:gd name="T58" fmla="*/ 38 w 54"/>
                  <a:gd name="T59" fmla="*/ 72 h 75"/>
                  <a:gd name="T60" fmla="*/ 38 w 54"/>
                  <a:gd name="T61" fmla="*/ 75 h 75"/>
                  <a:gd name="T62" fmla="*/ 1 w 54"/>
                  <a:gd name="T63" fmla="*/ 75 h 75"/>
                  <a:gd name="T64" fmla="*/ 1 w 54"/>
                  <a:gd name="T65" fmla="*/ 72 h 75"/>
                  <a:gd name="T66" fmla="*/ 6 w 54"/>
                  <a:gd name="T67" fmla="*/ 72 h 75"/>
                  <a:gd name="T68" fmla="*/ 8 w 54"/>
                  <a:gd name="T69" fmla="*/ 71 h 75"/>
                  <a:gd name="T70" fmla="*/ 11 w 54"/>
                  <a:gd name="T71" fmla="*/ 68 h 75"/>
                  <a:gd name="T72" fmla="*/ 12 w 54"/>
                  <a:gd name="T73" fmla="*/ 66 h 75"/>
                  <a:gd name="T74" fmla="*/ 12 w 54"/>
                  <a:gd name="T75" fmla="*/ 64 h 75"/>
                  <a:gd name="T76" fmla="*/ 12 w 54"/>
                  <a:gd name="T77" fmla="*/ 62 h 75"/>
                  <a:gd name="T78" fmla="*/ 12 w 54"/>
                  <a:gd name="T79" fmla="*/ 58 h 75"/>
                  <a:gd name="T80" fmla="*/ 12 w 54"/>
                  <a:gd name="T81" fmla="*/ 31 h 75"/>
                  <a:gd name="T82" fmla="*/ 12 w 54"/>
                  <a:gd name="T83" fmla="*/ 24 h 75"/>
                  <a:gd name="T84" fmla="*/ 12 w 54"/>
                  <a:gd name="T85" fmla="*/ 19 h 75"/>
                  <a:gd name="T86" fmla="*/ 11 w 54"/>
                  <a:gd name="T87" fmla="*/ 15 h 75"/>
                  <a:gd name="T88" fmla="*/ 11 w 54"/>
                  <a:gd name="T89" fmla="*/ 14 h 75"/>
                  <a:gd name="T90" fmla="*/ 9 w 54"/>
                  <a:gd name="T91" fmla="*/ 13 h 75"/>
                  <a:gd name="T92" fmla="*/ 8 w 54"/>
                  <a:gd name="T93" fmla="*/ 12 h 75"/>
                  <a:gd name="T94" fmla="*/ 6 w 54"/>
                  <a:gd name="T95" fmla="*/ 12 h 75"/>
                  <a:gd name="T96" fmla="*/ 3 w 54"/>
                  <a:gd name="T97" fmla="*/ 12 h 75"/>
                  <a:gd name="T98" fmla="*/ 1 w 54"/>
                  <a:gd name="T99" fmla="*/ 13 h 75"/>
                  <a:gd name="T100" fmla="*/ 0 w 54"/>
                  <a:gd name="T101" fmla="*/ 9 h 75"/>
                  <a:gd name="T102" fmla="*/ 22 w 54"/>
                  <a:gd name="T10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75">
                    <a:moveTo>
                      <a:pt x="22" y="0"/>
                    </a:moveTo>
                    <a:lnTo>
                      <a:pt x="25" y="0"/>
                    </a:lnTo>
                    <a:lnTo>
                      <a:pt x="25" y="16"/>
                    </a:lnTo>
                    <a:lnTo>
                      <a:pt x="29" y="10"/>
                    </a:lnTo>
                    <a:lnTo>
                      <a:pt x="34" y="4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50" y="3"/>
                    </a:lnTo>
                    <a:lnTo>
                      <a:pt x="53" y="7"/>
                    </a:lnTo>
                    <a:lnTo>
                      <a:pt x="54" y="9"/>
                    </a:lnTo>
                    <a:lnTo>
                      <a:pt x="53" y="13"/>
                    </a:lnTo>
                    <a:lnTo>
                      <a:pt x="51" y="15"/>
                    </a:lnTo>
                    <a:lnTo>
                      <a:pt x="49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2" y="13"/>
                    </a:lnTo>
                    <a:lnTo>
                      <a:pt x="29" y="18"/>
                    </a:lnTo>
                    <a:lnTo>
                      <a:pt x="25" y="24"/>
                    </a:lnTo>
                    <a:lnTo>
                      <a:pt x="25" y="58"/>
                    </a:lnTo>
                    <a:lnTo>
                      <a:pt x="25" y="63"/>
                    </a:lnTo>
                    <a:lnTo>
                      <a:pt x="27" y="67"/>
                    </a:lnTo>
                    <a:lnTo>
                      <a:pt x="28" y="69"/>
                    </a:lnTo>
                    <a:lnTo>
                      <a:pt x="30" y="71"/>
                    </a:lnTo>
                    <a:lnTo>
                      <a:pt x="33" y="72"/>
                    </a:lnTo>
                    <a:lnTo>
                      <a:pt x="38" y="72"/>
                    </a:lnTo>
                    <a:lnTo>
                      <a:pt x="38" y="75"/>
                    </a:lnTo>
                    <a:lnTo>
                      <a:pt x="1" y="75"/>
                    </a:lnTo>
                    <a:lnTo>
                      <a:pt x="1" y="72"/>
                    </a:lnTo>
                    <a:lnTo>
                      <a:pt x="6" y="72"/>
                    </a:lnTo>
                    <a:lnTo>
                      <a:pt x="8" y="71"/>
                    </a:lnTo>
                    <a:lnTo>
                      <a:pt x="11" y="68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31"/>
                    </a:lnTo>
                    <a:lnTo>
                      <a:pt x="12" y="24"/>
                    </a:lnTo>
                    <a:lnTo>
                      <a:pt x="12" y="19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19" name="Freeform 6652"/>
              <p:cNvSpPr>
                <a:spLocks/>
              </p:cNvSpPr>
              <p:nvPr/>
            </p:nvSpPr>
            <p:spPr bwMode="auto">
              <a:xfrm>
                <a:off x="15951" y="18567"/>
                <a:ext cx="53" cy="75"/>
              </a:xfrm>
              <a:custGeom>
                <a:avLst/>
                <a:gdLst>
                  <a:gd name="T0" fmla="*/ 22 w 53"/>
                  <a:gd name="T1" fmla="*/ 0 h 75"/>
                  <a:gd name="T2" fmla="*/ 24 w 53"/>
                  <a:gd name="T3" fmla="*/ 0 h 75"/>
                  <a:gd name="T4" fmla="*/ 24 w 53"/>
                  <a:gd name="T5" fmla="*/ 16 h 75"/>
                  <a:gd name="T6" fmla="*/ 29 w 53"/>
                  <a:gd name="T7" fmla="*/ 10 h 75"/>
                  <a:gd name="T8" fmla="*/ 34 w 53"/>
                  <a:gd name="T9" fmla="*/ 4 h 75"/>
                  <a:gd name="T10" fmla="*/ 38 w 53"/>
                  <a:gd name="T11" fmla="*/ 2 h 75"/>
                  <a:gd name="T12" fmla="*/ 43 w 53"/>
                  <a:gd name="T13" fmla="*/ 0 h 75"/>
                  <a:gd name="T14" fmla="*/ 48 w 53"/>
                  <a:gd name="T15" fmla="*/ 2 h 75"/>
                  <a:gd name="T16" fmla="*/ 50 w 53"/>
                  <a:gd name="T17" fmla="*/ 3 h 75"/>
                  <a:gd name="T18" fmla="*/ 53 w 53"/>
                  <a:gd name="T19" fmla="*/ 7 h 75"/>
                  <a:gd name="T20" fmla="*/ 53 w 53"/>
                  <a:gd name="T21" fmla="*/ 9 h 75"/>
                  <a:gd name="T22" fmla="*/ 53 w 53"/>
                  <a:gd name="T23" fmla="*/ 13 h 75"/>
                  <a:gd name="T24" fmla="*/ 51 w 53"/>
                  <a:gd name="T25" fmla="*/ 15 h 75"/>
                  <a:gd name="T26" fmla="*/ 49 w 53"/>
                  <a:gd name="T27" fmla="*/ 16 h 75"/>
                  <a:gd name="T28" fmla="*/ 47 w 53"/>
                  <a:gd name="T29" fmla="*/ 16 h 75"/>
                  <a:gd name="T30" fmla="*/ 44 w 53"/>
                  <a:gd name="T31" fmla="*/ 16 h 75"/>
                  <a:gd name="T32" fmla="*/ 40 w 53"/>
                  <a:gd name="T33" fmla="*/ 14 h 75"/>
                  <a:gd name="T34" fmla="*/ 37 w 53"/>
                  <a:gd name="T35" fmla="*/ 12 h 75"/>
                  <a:gd name="T36" fmla="*/ 35 w 53"/>
                  <a:gd name="T37" fmla="*/ 12 h 75"/>
                  <a:gd name="T38" fmla="*/ 34 w 53"/>
                  <a:gd name="T39" fmla="*/ 12 h 75"/>
                  <a:gd name="T40" fmla="*/ 32 w 53"/>
                  <a:gd name="T41" fmla="*/ 13 h 75"/>
                  <a:gd name="T42" fmla="*/ 28 w 53"/>
                  <a:gd name="T43" fmla="*/ 18 h 75"/>
                  <a:gd name="T44" fmla="*/ 24 w 53"/>
                  <a:gd name="T45" fmla="*/ 24 h 75"/>
                  <a:gd name="T46" fmla="*/ 24 w 53"/>
                  <a:gd name="T47" fmla="*/ 58 h 75"/>
                  <a:gd name="T48" fmla="*/ 26 w 53"/>
                  <a:gd name="T49" fmla="*/ 63 h 75"/>
                  <a:gd name="T50" fmla="*/ 27 w 53"/>
                  <a:gd name="T51" fmla="*/ 67 h 75"/>
                  <a:gd name="T52" fmla="*/ 28 w 53"/>
                  <a:gd name="T53" fmla="*/ 69 h 75"/>
                  <a:gd name="T54" fmla="*/ 31 w 53"/>
                  <a:gd name="T55" fmla="*/ 71 h 75"/>
                  <a:gd name="T56" fmla="*/ 33 w 53"/>
                  <a:gd name="T57" fmla="*/ 72 h 75"/>
                  <a:gd name="T58" fmla="*/ 38 w 53"/>
                  <a:gd name="T59" fmla="*/ 72 h 75"/>
                  <a:gd name="T60" fmla="*/ 38 w 53"/>
                  <a:gd name="T61" fmla="*/ 75 h 75"/>
                  <a:gd name="T62" fmla="*/ 0 w 53"/>
                  <a:gd name="T63" fmla="*/ 75 h 75"/>
                  <a:gd name="T64" fmla="*/ 0 w 53"/>
                  <a:gd name="T65" fmla="*/ 72 h 75"/>
                  <a:gd name="T66" fmla="*/ 5 w 53"/>
                  <a:gd name="T67" fmla="*/ 72 h 75"/>
                  <a:gd name="T68" fmla="*/ 8 w 53"/>
                  <a:gd name="T69" fmla="*/ 71 h 75"/>
                  <a:gd name="T70" fmla="*/ 10 w 53"/>
                  <a:gd name="T71" fmla="*/ 68 h 75"/>
                  <a:gd name="T72" fmla="*/ 11 w 53"/>
                  <a:gd name="T73" fmla="*/ 66 h 75"/>
                  <a:gd name="T74" fmla="*/ 12 w 53"/>
                  <a:gd name="T75" fmla="*/ 64 h 75"/>
                  <a:gd name="T76" fmla="*/ 12 w 53"/>
                  <a:gd name="T77" fmla="*/ 62 h 75"/>
                  <a:gd name="T78" fmla="*/ 12 w 53"/>
                  <a:gd name="T79" fmla="*/ 58 h 75"/>
                  <a:gd name="T80" fmla="*/ 12 w 53"/>
                  <a:gd name="T81" fmla="*/ 31 h 75"/>
                  <a:gd name="T82" fmla="*/ 12 w 53"/>
                  <a:gd name="T83" fmla="*/ 24 h 75"/>
                  <a:gd name="T84" fmla="*/ 11 w 53"/>
                  <a:gd name="T85" fmla="*/ 19 h 75"/>
                  <a:gd name="T86" fmla="*/ 11 w 53"/>
                  <a:gd name="T87" fmla="*/ 15 h 75"/>
                  <a:gd name="T88" fmla="*/ 11 w 53"/>
                  <a:gd name="T89" fmla="*/ 14 h 75"/>
                  <a:gd name="T90" fmla="*/ 10 w 53"/>
                  <a:gd name="T91" fmla="*/ 13 h 75"/>
                  <a:gd name="T92" fmla="*/ 7 w 53"/>
                  <a:gd name="T93" fmla="*/ 12 h 75"/>
                  <a:gd name="T94" fmla="*/ 6 w 53"/>
                  <a:gd name="T95" fmla="*/ 12 h 75"/>
                  <a:gd name="T96" fmla="*/ 3 w 53"/>
                  <a:gd name="T97" fmla="*/ 12 h 75"/>
                  <a:gd name="T98" fmla="*/ 0 w 53"/>
                  <a:gd name="T99" fmla="*/ 13 h 75"/>
                  <a:gd name="T100" fmla="*/ 0 w 53"/>
                  <a:gd name="T101" fmla="*/ 9 h 75"/>
                  <a:gd name="T102" fmla="*/ 22 w 53"/>
                  <a:gd name="T10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" h="75">
                    <a:moveTo>
                      <a:pt x="22" y="0"/>
                    </a:moveTo>
                    <a:lnTo>
                      <a:pt x="24" y="0"/>
                    </a:lnTo>
                    <a:lnTo>
                      <a:pt x="24" y="16"/>
                    </a:lnTo>
                    <a:lnTo>
                      <a:pt x="29" y="10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3" y="0"/>
                    </a:lnTo>
                    <a:lnTo>
                      <a:pt x="48" y="2"/>
                    </a:lnTo>
                    <a:lnTo>
                      <a:pt x="50" y="3"/>
                    </a:lnTo>
                    <a:lnTo>
                      <a:pt x="53" y="7"/>
                    </a:lnTo>
                    <a:lnTo>
                      <a:pt x="53" y="9"/>
                    </a:lnTo>
                    <a:lnTo>
                      <a:pt x="53" y="13"/>
                    </a:lnTo>
                    <a:lnTo>
                      <a:pt x="51" y="15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4" y="16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2" y="13"/>
                    </a:lnTo>
                    <a:lnTo>
                      <a:pt x="28" y="18"/>
                    </a:lnTo>
                    <a:lnTo>
                      <a:pt x="24" y="24"/>
                    </a:lnTo>
                    <a:lnTo>
                      <a:pt x="24" y="58"/>
                    </a:lnTo>
                    <a:lnTo>
                      <a:pt x="26" y="63"/>
                    </a:lnTo>
                    <a:lnTo>
                      <a:pt x="27" y="67"/>
                    </a:lnTo>
                    <a:lnTo>
                      <a:pt x="28" y="69"/>
                    </a:lnTo>
                    <a:lnTo>
                      <a:pt x="31" y="71"/>
                    </a:lnTo>
                    <a:lnTo>
                      <a:pt x="33" y="72"/>
                    </a:lnTo>
                    <a:lnTo>
                      <a:pt x="38" y="72"/>
                    </a:lnTo>
                    <a:lnTo>
                      <a:pt x="38" y="75"/>
                    </a:lnTo>
                    <a:lnTo>
                      <a:pt x="0" y="75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8" y="71"/>
                    </a:lnTo>
                    <a:lnTo>
                      <a:pt x="10" y="68"/>
                    </a:lnTo>
                    <a:lnTo>
                      <a:pt x="11" y="66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31"/>
                    </a:lnTo>
                    <a:lnTo>
                      <a:pt x="12" y="24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0" name="Freeform 6653"/>
              <p:cNvSpPr>
                <a:spLocks noEditPoints="1"/>
              </p:cNvSpPr>
              <p:nvPr/>
            </p:nvSpPr>
            <p:spPr bwMode="auto">
              <a:xfrm>
                <a:off x="16010" y="18567"/>
                <a:ext cx="60" cy="77"/>
              </a:xfrm>
              <a:custGeom>
                <a:avLst/>
                <a:gdLst>
                  <a:gd name="T0" fmla="*/ 28 w 60"/>
                  <a:gd name="T1" fmla="*/ 7 h 77"/>
                  <a:gd name="T2" fmla="*/ 24 w 60"/>
                  <a:gd name="T3" fmla="*/ 7 h 77"/>
                  <a:gd name="T4" fmla="*/ 20 w 60"/>
                  <a:gd name="T5" fmla="*/ 8 h 77"/>
                  <a:gd name="T6" fmla="*/ 17 w 60"/>
                  <a:gd name="T7" fmla="*/ 12 h 77"/>
                  <a:gd name="T8" fmla="*/ 13 w 60"/>
                  <a:gd name="T9" fmla="*/ 15 h 77"/>
                  <a:gd name="T10" fmla="*/ 12 w 60"/>
                  <a:gd name="T11" fmla="*/ 20 h 77"/>
                  <a:gd name="T12" fmla="*/ 11 w 60"/>
                  <a:gd name="T13" fmla="*/ 25 h 77"/>
                  <a:gd name="T14" fmla="*/ 44 w 60"/>
                  <a:gd name="T15" fmla="*/ 25 h 77"/>
                  <a:gd name="T16" fmla="*/ 44 w 60"/>
                  <a:gd name="T17" fmla="*/ 21 h 77"/>
                  <a:gd name="T18" fmla="*/ 43 w 60"/>
                  <a:gd name="T19" fmla="*/ 18 h 77"/>
                  <a:gd name="T20" fmla="*/ 43 w 60"/>
                  <a:gd name="T21" fmla="*/ 15 h 77"/>
                  <a:gd name="T22" fmla="*/ 40 w 60"/>
                  <a:gd name="T23" fmla="*/ 12 h 77"/>
                  <a:gd name="T24" fmla="*/ 37 w 60"/>
                  <a:gd name="T25" fmla="*/ 9 h 77"/>
                  <a:gd name="T26" fmla="*/ 32 w 60"/>
                  <a:gd name="T27" fmla="*/ 7 h 77"/>
                  <a:gd name="T28" fmla="*/ 28 w 60"/>
                  <a:gd name="T29" fmla="*/ 7 h 77"/>
                  <a:gd name="T30" fmla="*/ 33 w 60"/>
                  <a:gd name="T31" fmla="*/ 0 h 77"/>
                  <a:gd name="T32" fmla="*/ 44 w 60"/>
                  <a:gd name="T33" fmla="*/ 3 h 77"/>
                  <a:gd name="T34" fmla="*/ 53 w 60"/>
                  <a:gd name="T35" fmla="*/ 9 h 77"/>
                  <a:gd name="T36" fmla="*/ 59 w 60"/>
                  <a:gd name="T37" fmla="*/ 18 h 77"/>
                  <a:gd name="T38" fmla="*/ 60 w 60"/>
                  <a:gd name="T39" fmla="*/ 30 h 77"/>
                  <a:gd name="T40" fmla="*/ 11 w 60"/>
                  <a:gd name="T41" fmla="*/ 30 h 77"/>
                  <a:gd name="T42" fmla="*/ 12 w 60"/>
                  <a:gd name="T43" fmla="*/ 45 h 77"/>
                  <a:gd name="T44" fmla="*/ 18 w 60"/>
                  <a:gd name="T45" fmla="*/ 55 h 77"/>
                  <a:gd name="T46" fmla="*/ 22 w 60"/>
                  <a:gd name="T47" fmla="*/ 59 h 77"/>
                  <a:gd name="T48" fmla="*/ 27 w 60"/>
                  <a:gd name="T49" fmla="*/ 62 h 77"/>
                  <a:gd name="T50" fmla="*/ 32 w 60"/>
                  <a:gd name="T51" fmla="*/ 63 h 77"/>
                  <a:gd name="T52" fmla="*/ 37 w 60"/>
                  <a:gd name="T53" fmla="*/ 64 h 77"/>
                  <a:gd name="T54" fmla="*/ 42 w 60"/>
                  <a:gd name="T55" fmla="*/ 63 h 77"/>
                  <a:gd name="T56" fmla="*/ 45 w 60"/>
                  <a:gd name="T57" fmla="*/ 62 h 77"/>
                  <a:gd name="T58" fmla="*/ 49 w 60"/>
                  <a:gd name="T59" fmla="*/ 61 h 77"/>
                  <a:gd name="T60" fmla="*/ 53 w 60"/>
                  <a:gd name="T61" fmla="*/ 57 h 77"/>
                  <a:gd name="T62" fmla="*/ 55 w 60"/>
                  <a:gd name="T63" fmla="*/ 52 h 77"/>
                  <a:gd name="T64" fmla="*/ 58 w 60"/>
                  <a:gd name="T65" fmla="*/ 47 h 77"/>
                  <a:gd name="T66" fmla="*/ 60 w 60"/>
                  <a:gd name="T67" fmla="*/ 48 h 77"/>
                  <a:gd name="T68" fmla="*/ 58 w 60"/>
                  <a:gd name="T69" fmla="*/ 59 h 77"/>
                  <a:gd name="T70" fmla="*/ 50 w 60"/>
                  <a:gd name="T71" fmla="*/ 68 h 77"/>
                  <a:gd name="T72" fmla="*/ 42 w 60"/>
                  <a:gd name="T73" fmla="*/ 74 h 77"/>
                  <a:gd name="T74" fmla="*/ 31 w 60"/>
                  <a:gd name="T75" fmla="*/ 77 h 77"/>
                  <a:gd name="T76" fmla="*/ 18 w 60"/>
                  <a:gd name="T77" fmla="*/ 74 h 77"/>
                  <a:gd name="T78" fmla="*/ 8 w 60"/>
                  <a:gd name="T79" fmla="*/ 67 h 77"/>
                  <a:gd name="T80" fmla="*/ 1 w 60"/>
                  <a:gd name="T81" fmla="*/ 55 h 77"/>
                  <a:gd name="T82" fmla="*/ 0 w 60"/>
                  <a:gd name="T83" fmla="*/ 40 h 77"/>
                  <a:gd name="T84" fmla="*/ 2 w 60"/>
                  <a:gd name="T85" fmla="*/ 24 h 77"/>
                  <a:gd name="T86" fmla="*/ 8 w 60"/>
                  <a:gd name="T87" fmla="*/ 10 h 77"/>
                  <a:gd name="T88" fmla="*/ 20 w 60"/>
                  <a:gd name="T89" fmla="*/ 3 h 77"/>
                  <a:gd name="T90" fmla="*/ 33 w 60"/>
                  <a:gd name="T9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77">
                    <a:moveTo>
                      <a:pt x="28" y="7"/>
                    </a:moveTo>
                    <a:lnTo>
                      <a:pt x="24" y="7"/>
                    </a:lnTo>
                    <a:lnTo>
                      <a:pt x="20" y="8"/>
                    </a:lnTo>
                    <a:lnTo>
                      <a:pt x="17" y="12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11" y="25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3" y="18"/>
                    </a:lnTo>
                    <a:lnTo>
                      <a:pt x="43" y="15"/>
                    </a:lnTo>
                    <a:lnTo>
                      <a:pt x="40" y="12"/>
                    </a:lnTo>
                    <a:lnTo>
                      <a:pt x="37" y="9"/>
                    </a:lnTo>
                    <a:lnTo>
                      <a:pt x="32" y="7"/>
                    </a:lnTo>
                    <a:lnTo>
                      <a:pt x="28" y="7"/>
                    </a:lnTo>
                    <a:close/>
                    <a:moveTo>
                      <a:pt x="33" y="0"/>
                    </a:moveTo>
                    <a:lnTo>
                      <a:pt x="44" y="3"/>
                    </a:lnTo>
                    <a:lnTo>
                      <a:pt x="53" y="9"/>
                    </a:lnTo>
                    <a:lnTo>
                      <a:pt x="59" y="18"/>
                    </a:lnTo>
                    <a:lnTo>
                      <a:pt x="60" y="30"/>
                    </a:lnTo>
                    <a:lnTo>
                      <a:pt x="11" y="30"/>
                    </a:lnTo>
                    <a:lnTo>
                      <a:pt x="12" y="45"/>
                    </a:lnTo>
                    <a:lnTo>
                      <a:pt x="18" y="55"/>
                    </a:lnTo>
                    <a:lnTo>
                      <a:pt x="22" y="59"/>
                    </a:lnTo>
                    <a:lnTo>
                      <a:pt x="27" y="62"/>
                    </a:lnTo>
                    <a:lnTo>
                      <a:pt x="32" y="63"/>
                    </a:lnTo>
                    <a:lnTo>
                      <a:pt x="37" y="64"/>
                    </a:lnTo>
                    <a:lnTo>
                      <a:pt x="42" y="63"/>
                    </a:lnTo>
                    <a:lnTo>
                      <a:pt x="45" y="62"/>
                    </a:lnTo>
                    <a:lnTo>
                      <a:pt x="49" y="61"/>
                    </a:lnTo>
                    <a:lnTo>
                      <a:pt x="53" y="57"/>
                    </a:lnTo>
                    <a:lnTo>
                      <a:pt x="55" y="52"/>
                    </a:lnTo>
                    <a:lnTo>
                      <a:pt x="58" y="47"/>
                    </a:lnTo>
                    <a:lnTo>
                      <a:pt x="60" y="48"/>
                    </a:lnTo>
                    <a:lnTo>
                      <a:pt x="58" y="59"/>
                    </a:lnTo>
                    <a:lnTo>
                      <a:pt x="50" y="68"/>
                    </a:lnTo>
                    <a:lnTo>
                      <a:pt x="42" y="74"/>
                    </a:lnTo>
                    <a:lnTo>
                      <a:pt x="31" y="77"/>
                    </a:lnTo>
                    <a:lnTo>
                      <a:pt x="18" y="74"/>
                    </a:lnTo>
                    <a:lnTo>
                      <a:pt x="8" y="67"/>
                    </a:lnTo>
                    <a:lnTo>
                      <a:pt x="1" y="55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8" y="10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1" name="Freeform 6654"/>
              <p:cNvSpPr>
                <a:spLocks/>
              </p:cNvSpPr>
              <p:nvPr/>
            </p:nvSpPr>
            <p:spPr bwMode="auto">
              <a:xfrm>
                <a:off x="16076" y="18567"/>
                <a:ext cx="79" cy="75"/>
              </a:xfrm>
              <a:custGeom>
                <a:avLst/>
                <a:gdLst>
                  <a:gd name="T0" fmla="*/ 25 w 79"/>
                  <a:gd name="T1" fmla="*/ 0 h 75"/>
                  <a:gd name="T2" fmla="*/ 37 w 79"/>
                  <a:gd name="T3" fmla="*/ 4 h 75"/>
                  <a:gd name="T4" fmla="*/ 56 w 79"/>
                  <a:gd name="T5" fmla="*/ 2 h 75"/>
                  <a:gd name="T6" fmla="*/ 62 w 79"/>
                  <a:gd name="T7" fmla="*/ 5 h 75"/>
                  <a:gd name="T8" fmla="*/ 67 w 79"/>
                  <a:gd name="T9" fmla="*/ 13 h 75"/>
                  <a:gd name="T10" fmla="*/ 68 w 79"/>
                  <a:gd name="T11" fmla="*/ 21 h 75"/>
                  <a:gd name="T12" fmla="*/ 68 w 79"/>
                  <a:gd name="T13" fmla="*/ 58 h 75"/>
                  <a:gd name="T14" fmla="*/ 69 w 79"/>
                  <a:gd name="T15" fmla="*/ 66 h 75"/>
                  <a:gd name="T16" fmla="*/ 71 w 79"/>
                  <a:gd name="T17" fmla="*/ 69 h 75"/>
                  <a:gd name="T18" fmla="*/ 75 w 79"/>
                  <a:gd name="T19" fmla="*/ 72 h 75"/>
                  <a:gd name="T20" fmla="*/ 79 w 79"/>
                  <a:gd name="T21" fmla="*/ 75 h 75"/>
                  <a:gd name="T22" fmla="*/ 43 w 79"/>
                  <a:gd name="T23" fmla="*/ 72 h 75"/>
                  <a:gd name="T24" fmla="*/ 50 w 79"/>
                  <a:gd name="T25" fmla="*/ 72 h 75"/>
                  <a:gd name="T26" fmla="*/ 53 w 79"/>
                  <a:gd name="T27" fmla="*/ 68 h 75"/>
                  <a:gd name="T28" fmla="*/ 55 w 79"/>
                  <a:gd name="T29" fmla="*/ 64 h 75"/>
                  <a:gd name="T30" fmla="*/ 56 w 79"/>
                  <a:gd name="T31" fmla="*/ 58 h 75"/>
                  <a:gd name="T32" fmla="*/ 55 w 79"/>
                  <a:gd name="T33" fmla="*/ 23 h 75"/>
                  <a:gd name="T34" fmla="*/ 53 w 79"/>
                  <a:gd name="T35" fmla="*/ 15 h 75"/>
                  <a:gd name="T36" fmla="*/ 48 w 79"/>
                  <a:gd name="T37" fmla="*/ 10 h 75"/>
                  <a:gd name="T38" fmla="*/ 40 w 79"/>
                  <a:gd name="T39" fmla="*/ 10 h 75"/>
                  <a:gd name="T40" fmla="*/ 30 w 79"/>
                  <a:gd name="T41" fmla="*/ 16 h 75"/>
                  <a:gd name="T42" fmla="*/ 25 w 79"/>
                  <a:gd name="T43" fmla="*/ 58 h 75"/>
                  <a:gd name="T44" fmla="*/ 26 w 79"/>
                  <a:gd name="T45" fmla="*/ 66 h 75"/>
                  <a:gd name="T46" fmla="*/ 27 w 79"/>
                  <a:gd name="T47" fmla="*/ 69 h 75"/>
                  <a:gd name="T48" fmla="*/ 31 w 79"/>
                  <a:gd name="T49" fmla="*/ 72 h 75"/>
                  <a:gd name="T50" fmla="*/ 37 w 79"/>
                  <a:gd name="T51" fmla="*/ 72 h 75"/>
                  <a:gd name="T52" fmla="*/ 2 w 79"/>
                  <a:gd name="T53" fmla="*/ 75 h 75"/>
                  <a:gd name="T54" fmla="*/ 3 w 79"/>
                  <a:gd name="T55" fmla="*/ 72 h 75"/>
                  <a:gd name="T56" fmla="*/ 9 w 79"/>
                  <a:gd name="T57" fmla="*/ 71 h 75"/>
                  <a:gd name="T58" fmla="*/ 11 w 79"/>
                  <a:gd name="T59" fmla="*/ 67 h 75"/>
                  <a:gd name="T60" fmla="*/ 13 w 79"/>
                  <a:gd name="T61" fmla="*/ 58 h 75"/>
                  <a:gd name="T62" fmla="*/ 13 w 79"/>
                  <a:gd name="T63" fmla="*/ 26 h 75"/>
                  <a:gd name="T64" fmla="*/ 11 w 79"/>
                  <a:gd name="T65" fmla="*/ 18 h 75"/>
                  <a:gd name="T66" fmla="*/ 11 w 79"/>
                  <a:gd name="T67" fmla="*/ 14 h 75"/>
                  <a:gd name="T68" fmla="*/ 9 w 79"/>
                  <a:gd name="T69" fmla="*/ 12 h 75"/>
                  <a:gd name="T70" fmla="*/ 4 w 79"/>
                  <a:gd name="T71" fmla="*/ 12 h 75"/>
                  <a:gd name="T72" fmla="*/ 0 w 79"/>
                  <a:gd name="T73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" h="75">
                    <a:moveTo>
                      <a:pt x="23" y="0"/>
                    </a:moveTo>
                    <a:lnTo>
                      <a:pt x="25" y="0"/>
                    </a:lnTo>
                    <a:lnTo>
                      <a:pt x="25" y="15"/>
                    </a:lnTo>
                    <a:lnTo>
                      <a:pt x="37" y="4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9" y="3"/>
                    </a:lnTo>
                    <a:lnTo>
                      <a:pt x="62" y="5"/>
                    </a:lnTo>
                    <a:lnTo>
                      <a:pt x="64" y="9"/>
                    </a:lnTo>
                    <a:lnTo>
                      <a:pt x="67" y="13"/>
                    </a:lnTo>
                    <a:lnTo>
                      <a:pt x="68" y="16"/>
                    </a:lnTo>
                    <a:lnTo>
                      <a:pt x="68" y="21"/>
                    </a:lnTo>
                    <a:lnTo>
                      <a:pt x="68" y="28"/>
                    </a:lnTo>
                    <a:lnTo>
                      <a:pt x="68" y="58"/>
                    </a:lnTo>
                    <a:lnTo>
                      <a:pt x="68" y="63"/>
                    </a:lnTo>
                    <a:lnTo>
                      <a:pt x="69" y="66"/>
                    </a:lnTo>
                    <a:lnTo>
                      <a:pt x="69" y="68"/>
                    </a:lnTo>
                    <a:lnTo>
                      <a:pt x="71" y="69"/>
                    </a:lnTo>
                    <a:lnTo>
                      <a:pt x="72" y="71"/>
                    </a:lnTo>
                    <a:lnTo>
                      <a:pt x="75" y="72"/>
                    </a:lnTo>
                    <a:lnTo>
                      <a:pt x="79" y="72"/>
                    </a:lnTo>
                    <a:lnTo>
                      <a:pt x="79" y="75"/>
                    </a:lnTo>
                    <a:lnTo>
                      <a:pt x="43" y="75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50" y="72"/>
                    </a:lnTo>
                    <a:lnTo>
                      <a:pt x="52" y="71"/>
                    </a:lnTo>
                    <a:lnTo>
                      <a:pt x="53" y="68"/>
                    </a:lnTo>
                    <a:lnTo>
                      <a:pt x="55" y="66"/>
                    </a:lnTo>
                    <a:lnTo>
                      <a:pt x="55" y="64"/>
                    </a:lnTo>
                    <a:lnTo>
                      <a:pt x="56" y="62"/>
                    </a:lnTo>
                    <a:lnTo>
                      <a:pt x="56" y="58"/>
                    </a:lnTo>
                    <a:lnTo>
                      <a:pt x="56" y="29"/>
                    </a:lnTo>
                    <a:lnTo>
                      <a:pt x="55" y="23"/>
                    </a:lnTo>
                    <a:lnTo>
                      <a:pt x="55" y="18"/>
                    </a:lnTo>
                    <a:lnTo>
                      <a:pt x="53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10"/>
                    </a:lnTo>
                    <a:lnTo>
                      <a:pt x="40" y="10"/>
                    </a:lnTo>
                    <a:lnTo>
                      <a:pt x="35" y="13"/>
                    </a:lnTo>
                    <a:lnTo>
                      <a:pt x="30" y="16"/>
                    </a:lnTo>
                    <a:lnTo>
                      <a:pt x="25" y="20"/>
                    </a:lnTo>
                    <a:lnTo>
                      <a:pt x="25" y="58"/>
                    </a:lnTo>
                    <a:lnTo>
                      <a:pt x="25" y="63"/>
                    </a:lnTo>
                    <a:lnTo>
                      <a:pt x="26" y="66"/>
                    </a:lnTo>
                    <a:lnTo>
                      <a:pt x="26" y="68"/>
                    </a:lnTo>
                    <a:lnTo>
                      <a:pt x="27" y="69"/>
                    </a:lnTo>
                    <a:lnTo>
                      <a:pt x="30" y="71"/>
                    </a:lnTo>
                    <a:lnTo>
                      <a:pt x="31" y="72"/>
                    </a:lnTo>
                    <a:lnTo>
                      <a:pt x="34" y="72"/>
                    </a:lnTo>
                    <a:lnTo>
                      <a:pt x="37" y="72"/>
                    </a:lnTo>
                    <a:lnTo>
                      <a:pt x="37" y="75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9" y="71"/>
                    </a:lnTo>
                    <a:lnTo>
                      <a:pt x="10" y="69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3" y="58"/>
                    </a:lnTo>
                    <a:lnTo>
                      <a:pt x="13" y="32"/>
                    </a:lnTo>
                    <a:lnTo>
                      <a:pt x="13" y="26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2" name="Freeform 6655"/>
              <p:cNvSpPr>
                <a:spLocks/>
              </p:cNvSpPr>
              <p:nvPr/>
            </p:nvSpPr>
            <p:spPr bwMode="auto">
              <a:xfrm>
                <a:off x="16158" y="18547"/>
                <a:ext cx="44" cy="95"/>
              </a:xfrm>
              <a:custGeom>
                <a:avLst/>
                <a:gdLst>
                  <a:gd name="T0" fmla="*/ 22 w 44"/>
                  <a:gd name="T1" fmla="*/ 0 h 95"/>
                  <a:gd name="T2" fmla="*/ 24 w 44"/>
                  <a:gd name="T3" fmla="*/ 0 h 95"/>
                  <a:gd name="T4" fmla="*/ 24 w 44"/>
                  <a:gd name="T5" fmla="*/ 23 h 95"/>
                  <a:gd name="T6" fmla="*/ 41 w 44"/>
                  <a:gd name="T7" fmla="*/ 23 h 95"/>
                  <a:gd name="T8" fmla="*/ 41 w 44"/>
                  <a:gd name="T9" fmla="*/ 28 h 95"/>
                  <a:gd name="T10" fmla="*/ 24 w 44"/>
                  <a:gd name="T11" fmla="*/ 28 h 95"/>
                  <a:gd name="T12" fmla="*/ 24 w 44"/>
                  <a:gd name="T13" fmla="*/ 75 h 95"/>
                  <a:gd name="T14" fmla="*/ 24 w 44"/>
                  <a:gd name="T15" fmla="*/ 79 h 95"/>
                  <a:gd name="T16" fmla="*/ 25 w 44"/>
                  <a:gd name="T17" fmla="*/ 82 h 95"/>
                  <a:gd name="T18" fmla="*/ 27 w 44"/>
                  <a:gd name="T19" fmla="*/ 84 h 95"/>
                  <a:gd name="T20" fmla="*/ 29 w 44"/>
                  <a:gd name="T21" fmla="*/ 87 h 95"/>
                  <a:gd name="T22" fmla="*/ 32 w 44"/>
                  <a:gd name="T23" fmla="*/ 87 h 95"/>
                  <a:gd name="T24" fmla="*/ 34 w 44"/>
                  <a:gd name="T25" fmla="*/ 87 h 95"/>
                  <a:gd name="T26" fmla="*/ 37 w 44"/>
                  <a:gd name="T27" fmla="*/ 86 h 95"/>
                  <a:gd name="T28" fmla="*/ 39 w 44"/>
                  <a:gd name="T29" fmla="*/ 83 h 95"/>
                  <a:gd name="T30" fmla="*/ 40 w 44"/>
                  <a:gd name="T31" fmla="*/ 81 h 95"/>
                  <a:gd name="T32" fmla="*/ 44 w 44"/>
                  <a:gd name="T33" fmla="*/ 81 h 95"/>
                  <a:gd name="T34" fmla="*/ 41 w 44"/>
                  <a:gd name="T35" fmla="*/ 86 h 95"/>
                  <a:gd name="T36" fmla="*/ 39 w 44"/>
                  <a:gd name="T37" fmla="*/ 89 h 95"/>
                  <a:gd name="T38" fmla="*/ 35 w 44"/>
                  <a:gd name="T39" fmla="*/ 92 h 95"/>
                  <a:gd name="T40" fmla="*/ 30 w 44"/>
                  <a:gd name="T41" fmla="*/ 95 h 95"/>
                  <a:gd name="T42" fmla="*/ 25 w 44"/>
                  <a:gd name="T43" fmla="*/ 95 h 95"/>
                  <a:gd name="T44" fmla="*/ 22 w 44"/>
                  <a:gd name="T45" fmla="*/ 95 h 95"/>
                  <a:gd name="T46" fmla="*/ 18 w 44"/>
                  <a:gd name="T47" fmla="*/ 94 h 95"/>
                  <a:gd name="T48" fmla="*/ 16 w 44"/>
                  <a:gd name="T49" fmla="*/ 92 h 95"/>
                  <a:gd name="T50" fmla="*/ 13 w 44"/>
                  <a:gd name="T51" fmla="*/ 88 h 95"/>
                  <a:gd name="T52" fmla="*/ 12 w 44"/>
                  <a:gd name="T53" fmla="*/ 86 h 95"/>
                  <a:gd name="T54" fmla="*/ 12 w 44"/>
                  <a:gd name="T55" fmla="*/ 82 h 95"/>
                  <a:gd name="T56" fmla="*/ 12 w 44"/>
                  <a:gd name="T57" fmla="*/ 77 h 95"/>
                  <a:gd name="T58" fmla="*/ 12 w 44"/>
                  <a:gd name="T59" fmla="*/ 28 h 95"/>
                  <a:gd name="T60" fmla="*/ 0 w 44"/>
                  <a:gd name="T61" fmla="*/ 28 h 95"/>
                  <a:gd name="T62" fmla="*/ 0 w 44"/>
                  <a:gd name="T63" fmla="*/ 25 h 95"/>
                  <a:gd name="T64" fmla="*/ 5 w 44"/>
                  <a:gd name="T65" fmla="*/ 23 h 95"/>
                  <a:gd name="T66" fmla="*/ 8 w 44"/>
                  <a:gd name="T67" fmla="*/ 19 h 95"/>
                  <a:gd name="T68" fmla="*/ 13 w 44"/>
                  <a:gd name="T69" fmla="*/ 16 h 95"/>
                  <a:gd name="T70" fmla="*/ 17 w 44"/>
                  <a:gd name="T71" fmla="*/ 9 h 95"/>
                  <a:gd name="T72" fmla="*/ 18 w 44"/>
                  <a:gd name="T73" fmla="*/ 7 h 95"/>
                  <a:gd name="T74" fmla="*/ 21 w 44"/>
                  <a:gd name="T75" fmla="*/ 3 h 95"/>
                  <a:gd name="T76" fmla="*/ 22 w 44"/>
                  <a:gd name="T7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95">
                    <a:moveTo>
                      <a:pt x="22" y="0"/>
                    </a:moveTo>
                    <a:lnTo>
                      <a:pt x="24" y="0"/>
                    </a:lnTo>
                    <a:lnTo>
                      <a:pt x="24" y="23"/>
                    </a:lnTo>
                    <a:lnTo>
                      <a:pt x="41" y="23"/>
                    </a:lnTo>
                    <a:lnTo>
                      <a:pt x="41" y="28"/>
                    </a:lnTo>
                    <a:lnTo>
                      <a:pt x="24" y="28"/>
                    </a:lnTo>
                    <a:lnTo>
                      <a:pt x="24" y="75"/>
                    </a:lnTo>
                    <a:lnTo>
                      <a:pt x="24" y="79"/>
                    </a:lnTo>
                    <a:lnTo>
                      <a:pt x="25" y="82"/>
                    </a:lnTo>
                    <a:lnTo>
                      <a:pt x="27" y="84"/>
                    </a:lnTo>
                    <a:lnTo>
                      <a:pt x="29" y="87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7" y="86"/>
                    </a:lnTo>
                    <a:lnTo>
                      <a:pt x="39" y="83"/>
                    </a:lnTo>
                    <a:lnTo>
                      <a:pt x="40" y="81"/>
                    </a:lnTo>
                    <a:lnTo>
                      <a:pt x="44" y="81"/>
                    </a:lnTo>
                    <a:lnTo>
                      <a:pt x="41" y="86"/>
                    </a:lnTo>
                    <a:lnTo>
                      <a:pt x="39" y="89"/>
                    </a:lnTo>
                    <a:lnTo>
                      <a:pt x="35" y="92"/>
                    </a:lnTo>
                    <a:lnTo>
                      <a:pt x="30" y="95"/>
                    </a:lnTo>
                    <a:lnTo>
                      <a:pt x="25" y="95"/>
                    </a:lnTo>
                    <a:lnTo>
                      <a:pt x="22" y="95"/>
                    </a:lnTo>
                    <a:lnTo>
                      <a:pt x="18" y="94"/>
                    </a:lnTo>
                    <a:lnTo>
                      <a:pt x="16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12" y="77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5" y="23"/>
                    </a:lnTo>
                    <a:lnTo>
                      <a:pt x="8" y="19"/>
                    </a:lnTo>
                    <a:lnTo>
                      <a:pt x="13" y="16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2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3" name="Freeform 6656"/>
              <p:cNvSpPr>
                <a:spLocks noEditPoints="1"/>
              </p:cNvSpPr>
              <p:nvPr/>
            </p:nvSpPr>
            <p:spPr bwMode="auto">
              <a:xfrm>
                <a:off x="16245" y="18535"/>
                <a:ext cx="107" cy="107"/>
              </a:xfrm>
              <a:custGeom>
                <a:avLst/>
                <a:gdLst>
                  <a:gd name="T0" fmla="*/ 47 w 107"/>
                  <a:gd name="T1" fmla="*/ 5 h 107"/>
                  <a:gd name="T2" fmla="*/ 38 w 107"/>
                  <a:gd name="T3" fmla="*/ 7 h 107"/>
                  <a:gd name="T4" fmla="*/ 30 w 107"/>
                  <a:gd name="T5" fmla="*/ 8 h 107"/>
                  <a:gd name="T6" fmla="*/ 30 w 107"/>
                  <a:gd name="T7" fmla="*/ 99 h 107"/>
                  <a:gd name="T8" fmla="*/ 37 w 107"/>
                  <a:gd name="T9" fmla="*/ 100 h 107"/>
                  <a:gd name="T10" fmla="*/ 42 w 107"/>
                  <a:gd name="T11" fmla="*/ 101 h 107"/>
                  <a:gd name="T12" fmla="*/ 47 w 107"/>
                  <a:gd name="T13" fmla="*/ 101 h 107"/>
                  <a:gd name="T14" fmla="*/ 64 w 107"/>
                  <a:gd name="T15" fmla="*/ 98 h 107"/>
                  <a:gd name="T16" fmla="*/ 78 w 107"/>
                  <a:gd name="T17" fmla="*/ 88 h 107"/>
                  <a:gd name="T18" fmla="*/ 84 w 107"/>
                  <a:gd name="T19" fmla="*/ 79 h 107"/>
                  <a:gd name="T20" fmla="*/ 87 w 107"/>
                  <a:gd name="T21" fmla="*/ 67 h 107"/>
                  <a:gd name="T22" fmla="*/ 90 w 107"/>
                  <a:gd name="T23" fmla="*/ 53 h 107"/>
                  <a:gd name="T24" fmla="*/ 87 w 107"/>
                  <a:gd name="T25" fmla="*/ 40 h 107"/>
                  <a:gd name="T26" fmla="*/ 84 w 107"/>
                  <a:gd name="T27" fmla="*/ 29 h 107"/>
                  <a:gd name="T28" fmla="*/ 78 w 107"/>
                  <a:gd name="T29" fmla="*/ 19 h 107"/>
                  <a:gd name="T30" fmla="*/ 69 w 107"/>
                  <a:gd name="T31" fmla="*/ 12 h 107"/>
                  <a:gd name="T32" fmla="*/ 58 w 107"/>
                  <a:gd name="T33" fmla="*/ 8 h 107"/>
                  <a:gd name="T34" fmla="*/ 47 w 107"/>
                  <a:gd name="T35" fmla="*/ 5 h 107"/>
                  <a:gd name="T36" fmla="*/ 0 w 107"/>
                  <a:gd name="T37" fmla="*/ 0 h 107"/>
                  <a:gd name="T38" fmla="*/ 43 w 107"/>
                  <a:gd name="T39" fmla="*/ 0 h 107"/>
                  <a:gd name="T40" fmla="*/ 64 w 107"/>
                  <a:gd name="T41" fmla="*/ 2 h 107"/>
                  <a:gd name="T42" fmla="*/ 80 w 107"/>
                  <a:gd name="T43" fmla="*/ 5 h 107"/>
                  <a:gd name="T44" fmla="*/ 91 w 107"/>
                  <a:gd name="T45" fmla="*/ 13 h 107"/>
                  <a:gd name="T46" fmla="*/ 100 w 107"/>
                  <a:gd name="T47" fmla="*/ 24 h 107"/>
                  <a:gd name="T48" fmla="*/ 106 w 107"/>
                  <a:gd name="T49" fmla="*/ 37 h 107"/>
                  <a:gd name="T50" fmla="*/ 107 w 107"/>
                  <a:gd name="T51" fmla="*/ 53 h 107"/>
                  <a:gd name="T52" fmla="*/ 106 w 107"/>
                  <a:gd name="T53" fmla="*/ 67 h 107"/>
                  <a:gd name="T54" fmla="*/ 101 w 107"/>
                  <a:gd name="T55" fmla="*/ 79 h 107"/>
                  <a:gd name="T56" fmla="*/ 94 w 107"/>
                  <a:gd name="T57" fmla="*/ 90 h 107"/>
                  <a:gd name="T58" fmla="*/ 83 w 107"/>
                  <a:gd name="T59" fmla="*/ 99 h 107"/>
                  <a:gd name="T60" fmla="*/ 67 w 107"/>
                  <a:gd name="T61" fmla="*/ 105 h 107"/>
                  <a:gd name="T62" fmla="*/ 48 w 107"/>
                  <a:gd name="T63" fmla="*/ 107 h 107"/>
                  <a:gd name="T64" fmla="*/ 0 w 107"/>
                  <a:gd name="T65" fmla="*/ 107 h 107"/>
                  <a:gd name="T66" fmla="*/ 0 w 107"/>
                  <a:gd name="T67" fmla="*/ 104 h 107"/>
                  <a:gd name="T68" fmla="*/ 4 w 107"/>
                  <a:gd name="T69" fmla="*/ 104 h 107"/>
                  <a:gd name="T70" fmla="*/ 7 w 107"/>
                  <a:gd name="T71" fmla="*/ 104 h 107"/>
                  <a:gd name="T72" fmla="*/ 11 w 107"/>
                  <a:gd name="T73" fmla="*/ 103 h 107"/>
                  <a:gd name="T74" fmla="*/ 14 w 107"/>
                  <a:gd name="T75" fmla="*/ 100 h 107"/>
                  <a:gd name="T76" fmla="*/ 14 w 107"/>
                  <a:gd name="T77" fmla="*/ 98 h 107"/>
                  <a:gd name="T78" fmla="*/ 15 w 107"/>
                  <a:gd name="T79" fmla="*/ 94 h 107"/>
                  <a:gd name="T80" fmla="*/ 15 w 107"/>
                  <a:gd name="T81" fmla="*/ 88 h 107"/>
                  <a:gd name="T82" fmla="*/ 15 w 107"/>
                  <a:gd name="T83" fmla="*/ 19 h 107"/>
                  <a:gd name="T84" fmla="*/ 15 w 107"/>
                  <a:gd name="T85" fmla="*/ 13 h 107"/>
                  <a:gd name="T86" fmla="*/ 14 w 107"/>
                  <a:gd name="T87" fmla="*/ 9 h 107"/>
                  <a:gd name="T88" fmla="*/ 12 w 107"/>
                  <a:gd name="T89" fmla="*/ 7 h 107"/>
                  <a:gd name="T90" fmla="*/ 10 w 107"/>
                  <a:gd name="T91" fmla="*/ 4 h 107"/>
                  <a:gd name="T92" fmla="*/ 7 w 107"/>
                  <a:gd name="T93" fmla="*/ 3 h 107"/>
                  <a:gd name="T94" fmla="*/ 4 w 107"/>
                  <a:gd name="T95" fmla="*/ 3 h 107"/>
                  <a:gd name="T96" fmla="*/ 0 w 107"/>
                  <a:gd name="T97" fmla="*/ 3 h 107"/>
                  <a:gd name="T98" fmla="*/ 0 w 107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" h="107">
                    <a:moveTo>
                      <a:pt x="47" y="5"/>
                    </a:moveTo>
                    <a:lnTo>
                      <a:pt x="38" y="7"/>
                    </a:lnTo>
                    <a:lnTo>
                      <a:pt x="30" y="8"/>
                    </a:lnTo>
                    <a:lnTo>
                      <a:pt x="30" y="99"/>
                    </a:lnTo>
                    <a:lnTo>
                      <a:pt x="37" y="100"/>
                    </a:lnTo>
                    <a:lnTo>
                      <a:pt x="42" y="101"/>
                    </a:lnTo>
                    <a:lnTo>
                      <a:pt x="47" y="101"/>
                    </a:lnTo>
                    <a:lnTo>
                      <a:pt x="64" y="98"/>
                    </a:lnTo>
                    <a:lnTo>
                      <a:pt x="78" y="88"/>
                    </a:lnTo>
                    <a:lnTo>
                      <a:pt x="84" y="79"/>
                    </a:lnTo>
                    <a:lnTo>
                      <a:pt x="87" y="67"/>
                    </a:lnTo>
                    <a:lnTo>
                      <a:pt x="90" y="53"/>
                    </a:lnTo>
                    <a:lnTo>
                      <a:pt x="87" y="40"/>
                    </a:lnTo>
                    <a:lnTo>
                      <a:pt x="84" y="29"/>
                    </a:lnTo>
                    <a:lnTo>
                      <a:pt x="78" y="19"/>
                    </a:lnTo>
                    <a:lnTo>
                      <a:pt x="69" y="12"/>
                    </a:lnTo>
                    <a:lnTo>
                      <a:pt x="58" y="8"/>
                    </a:lnTo>
                    <a:lnTo>
                      <a:pt x="47" y="5"/>
                    </a:lnTo>
                    <a:close/>
                    <a:moveTo>
                      <a:pt x="0" y="0"/>
                    </a:moveTo>
                    <a:lnTo>
                      <a:pt x="43" y="0"/>
                    </a:lnTo>
                    <a:lnTo>
                      <a:pt x="64" y="2"/>
                    </a:lnTo>
                    <a:lnTo>
                      <a:pt x="80" y="5"/>
                    </a:lnTo>
                    <a:lnTo>
                      <a:pt x="91" y="13"/>
                    </a:lnTo>
                    <a:lnTo>
                      <a:pt x="100" y="24"/>
                    </a:lnTo>
                    <a:lnTo>
                      <a:pt x="106" y="37"/>
                    </a:lnTo>
                    <a:lnTo>
                      <a:pt x="107" y="53"/>
                    </a:lnTo>
                    <a:lnTo>
                      <a:pt x="106" y="67"/>
                    </a:lnTo>
                    <a:lnTo>
                      <a:pt x="101" y="79"/>
                    </a:lnTo>
                    <a:lnTo>
                      <a:pt x="94" y="90"/>
                    </a:lnTo>
                    <a:lnTo>
                      <a:pt x="83" y="99"/>
                    </a:lnTo>
                    <a:lnTo>
                      <a:pt x="67" y="105"/>
                    </a:lnTo>
                    <a:lnTo>
                      <a:pt x="48" y="107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11" y="103"/>
                    </a:lnTo>
                    <a:lnTo>
                      <a:pt x="14" y="100"/>
                    </a:lnTo>
                    <a:lnTo>
                      <a:pt x="14" y="98"/>
                    </a:lnTo>
                    <a:lnTo>
                      <a:pt x="15" y="94"/>
                    </a:lnTo>
                    <a:lnTo>
                      <a:pt x="15" y="88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4" name="Freeform 6657"/>
              <p:cNvSpPr>
                <a:spLocks noEditPoints="1"/>
              </p:cNvSpPr>
              <p:nvPr/>
            </p:nvSpPr>
            <p:spPr bwMode="auto">
              <a:xfrm>
                <a:off x="16364" y="18567"/>
                <a:ext cx="62" cy="77"/>
              </a:xfrm>
              <a:custGeom>
                <a:avLst/>
                <a:gdLst>
                  <a:gd name="T0" fmla="*/ 30 w 62"/>
                  <a:gd name="T1" fmla="*/ 7 h 77"/>
                  <a:gd name="T2" fmla="*/ 25 w 62"/>
                  <a:gd name="T3" fmla="*/ 7 h 77"/>
                  <a:gd name="T4" fmla="*/ 21 w 62"/>
                  <a:gd name="T5" fmla="*/ 8 h 77"/>
                  <a:gd name="T6" fmla="*/ 18 w 62"/>
                  <a:gd name="T7" fmla="*/ 12 h 77"/>
                  <a:gd name="T8" fmla="*/ 15 w 62"/>
                  <a:gd name="T9" fmla="*/ 15 h 77"/>
                  <a:gd name="T10" fmla="*/ 13 w 62"/>
                  <a:gd name="T11" fmla="*/ 20 h 77"/>
                  <a:gd name="T12" fmla="*/ 12 w 62"/>
                  <a:gd name="T13" fmla="*/ 25 h 77"/>
                  <a:gd name="T14" fmla="*/ 45 w 62"/>
                  <a:gd name="T15" fmla="*/ 25 h 77"/>
                  <a:gd name="T16" fmla="*/ 45 w 62"/>
                  <a:gd name="T17" fmla="*/ 21 h 77"/>
                  <a:gd name="T18" fmla="*/ 45 w 62"/>
                  <a:gd name="T19" fmla="*/ 18 h 77"/>
                  <a:gd name="T20" fmla="*/ 44 w 62"/>
                  <a:gd name="T21" fmla="*/ 15 h 77"/>
                  <a:gd name="T22" fmla="*/ 41 w 62"/>
                  <a:gd name="T23" fmla="*/ 12 h 77"/>
                  <a:gd name="T24" fmla="*/ 37 w 62"/>
                  <a:gd name="T25" fmla="*/ 9 h 77"/>
                  <a:gd name="T26" fmla="*/ 34 w 62"/>
                  <a:gd name="T27" fmla="*/ 7 h 77"/>
                  <a:gd name="T28" fmla="*/ 30 w 62"/>
                  <a:gd name="T29" fmla="*/ 7 h 77"/>
                  <a:gd name="T30" fmla="*/ 34 w 62"/>
                  <a:gd name="T31" fmla="*/ 0 h 77"/>
                  <a:gd name="T32" fmla="*/ 45 w 62"/>
                  <a:gd name="T33" fmla="*/ 3 h 77"/>
                  <a:gd name="T34" fmla="*/ 55 w 62"/>
                  <a:gd name="T35" fmla="*/ 9 h 77"/>
                  <a:gd name="T36" fmla="*/ 60 w 62"/>
                  <a:gd name="T37" fmla="*/ 18 h 77"/>
                  <a:gd name="T38" fmla="*/ 62 w 62"/>
                  <a:gd name="T39" fmla="*/ 30 h 77"/>
                  <a:gd name="T40" fmla="*/ 12 w 62"/>
                  <a:gd name="T41" fmla="*/ 30 h 77"/>
                  <a:gd name="T42" fmla="*/ 14 w 62"/>
                  <a:gd name="T43" fmla="*/ 45 h 77"/>
                  <a:gd name="T44" fmla="*/ 20 w 62"/>
                  <a:gd name="T45" fmla="*/ 55 h 77"/>
                  <a:gd name="T46" fmla="*/ 24 w 62"/>
                  <a:gd name="T47" fmla="*/ 59 h 77"/>
                  <a:gd name="T48" fmla="*/ 29 w 62"/>
                  <a:gd name="T49" fmla="*/ 62 h 77"/>
                  <a:gd name="T50" fmla="*/ 32 w 62"/>
                  <a:gd name="T51" fmla="*/ 63 h 77"/>
                  <a:gd name="T52" fmla="*/ 39 w 62"/>
                  <a:gd name="T53" fmla="*/ 64 h 77"/>
                  <a:gd name="T54" fmla="*/ 42 w 62"/>
                  <a:gd name="T55" fmla="*/ 63 h 77"/>
                  <a:gd name="T56" fmla="*/ 47 w 62"/>
                  <a:gd name="T57" fmla="*/ 62 h 77"/>
                  <a:gd name="T58" fmla="*/ 51 w 62"/>
                  <a:gd name="T59" fmla="*/ 61 h 77"/>
                  <a:gd name="T60" fmla="*/ 53 w 62"/>
                  <a:gd name="T61" fmla="*/ 57 h 77"/>
                  <a:gd name="T62" fmla="*/ 57 w 62"/>
                  <a:gd name="T63" fmla="*/ 52 h 77"/>
                  <a:gd name="T64" fmla="*/ 60 w 62"/>
                  <a:gd name="T65" fmla="*/ 47 h 77"/>
                  <a:gd name="T66" fmla="*/ 62 w 62"/>
                  <a:gd name="T67" fmla="*/ 48 h 77"/>
                  <a:gd name="T68" fmla="*/ 58 w 62"/>
                  <a:gd name="T69" fmla="*/ 59 h 77"/>
                  <a:gd name="T70" fmla="*/ 52 w 62"/>
                  <a:gd name="T71" fmla="*/ 68 h 77"/>
                  <a:gd name="T72" fmla="*/ 44 w 62"/>
                  <a:gd name="T73" fmla="*/ 74 h 77"/>
                  <a:gd name="T74" fmla="*/ 32 w 62"/>
                  <a:gd name="T75" fmla="*/ 77 h 77"/>
                  <a:gd name="T76" fmla="*/ 20 w 62"/>
                  <a:gd name="T77" fmla="*/ 74 h 77"/>
                  <a:gd name="T78" fmla="*/ 10 w 62"/>
                  <a:gd name="T79" fmla="*/ 67 h 77"/>
                  <a:gd name="T80" fmla="*/ 3 w 62"/>
                  <a:gd name="T81" fmla="*/ 55 h 77"/>
                  <a:gd name="T82" fmla="*/ 0 w 62"/>
                  <a:gd name="T83" fmla="*/ 40 h 77"/>
                  <a:gd name="T84" fmla="*/ 3 w 62"/>
                  <a:gd name="T85" fmla="*/ 24 h 77"/>
                  <a:gd name="T86" fmla="*/ 10 w 62"/>
                  <a:gd name="T87" fmla="*/ 10 h 77"/>
                  <a:gd name="T88" fmla="*/ 21 w 62"/>
                  <a:gd name="T89" fmla="*/ 3 h 77"/>
                  <a:gd name="T90" fmla="*/ 34 w 62"/>
                  <a:gd name="T9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" h="77">
                    <a:moveTo>
                      <a:pt x="30" y="7"/>
                    </a:moveTo>
                    <a:lnTo>
                      <a:pt x="25" y="7"/>
                    </a:lnTo>
                    <a:lnTo>
                      <a:pt x="21" y="8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2" y="25"/>
                    </a:lnTo>
                    <a:lnTo>
                      <a:pt x="45" y="25"/>
                    </a:lnTo>
                    <a:lnTo>
                      <a:pt x="45" y="21"/>
                    </a:lnTo>
                    <a:lnTo>
                      <a:pt x="45" y="18"/>
                    </a:lnTo>
                    <a:lnTo>
                      <a:pt x="44" y="15"/>
                    </a:lnTo>
                    <a:lnTo>
                      <a:pt x="41" y="12"/>
                    </a:lnTo>
                    <a:lnTo>
                      <a:pt x="37" y="9"/>
                    </a:lnTo>
                    <a:lnTo>
                      <a:pt x="34" y="7"/>
                    </a:lnTo>
                    <a:lnTo>
                      <a:pt x="30" y="7"/>
                    </a:lnTo>
                    <a:close/>
                    <a:moveTo>
                      <a:pt x="34" y="0"/>
                    </a:moveTo>
                    <a:lnTo>
                      <a:pt x="45" y="3"/>
                    </a:lnTo>
                    <a:lnTo>
                      <a:pt x="55" y="9"/>
                    </a:lnTo>
                    <a:lnTo>
                      <a:pt x="60" y="18"/>
                    </a:lnTo>
                    <a:lnTo>
                      <a:pt x="62" y="30"/>
                    </a:lnTo>
                    <a:lnTo>
                      <a:pt x="12" y="30"/>
                    </a:lnTo>
                    <a:lnTo>
                      <a:pt x="14" y="45"/>
                    </a:lnTo>
                    <a:lnTo>
                      <a:pt x="20" y="55"/>
                    </a:lnTo>
                    <a:lnTo>
                      <a:pt x="24" y="59"/>
                    </a:lnTo>
                    <a:lnTo>
                      <a:pt x="29" y="62"/>
                    </a:lnTo>
                    <a:lnTo>
                      <a:pt x="32" y="63"/>
                    </a:lnTo>
                    <a:lnTo>
                      <a:pt x="39" y="64"/>
                    </a:lnTo>
                    <a:lnTo>
                      <a:pt x="42" y="63"/>
                    </a:lnTo>
                    <a:lnTo>
                      <a:pt x="47" y="62"/>
                    </a:lnTo>
                    <a:lnTo>
                      <a:pt x="51" y="61"/>
                    </a:lnTo>
                    <a:lnTo>
                      <a:pt x="53" y="57"/>
                    </a:lnTo>
                    <a:lnTo>
                      <a:pt x="57" y="52"/>
                    </a:lnTo>
                    <a:lnTo>
                      <a:pt x="60" y="47"/>
                    </a:lnTo>
                    <a:lnTo>
                      <a:pt x="62" y="48"/>
                    </a:lnTo>
                    <a:lnTo>
                      <a:pt x="58" y="59"/>
                    </a:lnTo>
                    <a:lnTo>
                      <a:pt x="52" y="68"/>
                    </a:lnTo>
                    <a:lnTo>
                      <a:pt x="44" y="74"/>
                    </a:lnTo>
                    <a:lnTo>
                      <a:pt x="32" y="77"/>
                    </a:lnTo>
                    <a:lnTo>
                      <a:pt x="20" y="74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0" y="10"/>
                    </a:lnTo>
                    <a:lnTo>
                      <a:pt x="21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5" name="Freeform 6658"/>
              <p:cNvSpPr>
                <a:spLocks/>
              </p:cNvSpPr>
              <p:nvPr/>
            </p:nvSpPr>
            <p:spPr bwMode="auto">
              <a:xfrm>
                <a:off x="16432" y="18567"/>
                <a:ext cx="79" cy="75"/>
              </a:xfrm>
              <a:custGeom>
                <a:avLst/>
                <a:gdLst>
                  <a:gd name="T0" fmla="*/ 25 w 79"/>
                  <a:gd name="T1" fmla="*/ 0 h 75"/>
                  <a:gd name="T2" fmla="*/ 37 w 79"/>
                  <a:gd name="T3" fmla="*/ 4 h 75"/>
                  <a:gd name="T4" fmla="*/ 54 w 79"/>
                  <a:gd name="T5" fmla="*/ 2 h 75"/>
                  <a:gd name="T6" fmla="*/ 62 w 79"/>
                  <a:gd name="T7" fmla="*/ 5 h 75"/>
                  <a:gd name="T8" fmla="*/ 65 w 79"/>
                  <a:gd name="T9" fmla="*/ 13 h 75"/>
                  <a:gd name="T10" fmla="*/ 68 w 79"/>
                  <a:gd name="T11" fmla="*/ 21 h 75"/>
                  <a:gd name="T12" fmla="*/ 68 w 79"/>
                  <a:gd name="T13" fmla="*/ 58 h 75"/>
                  <a:gd name="T14" fmla="*/ 68 w 79"/>
                  <a:gd name="T15" fmla="*/ 66 h 75"/>
                  <a:gd name="T16" fmla="*/ 70 w 79"/>
                  <a:gd name="T17" fmla="*/ 69 h 75"/>
                  <a:gd name="T18" fmla="*/ 74 w 79"/>
                  <a:gd name="T19" fmla="*/ 72 h 75"/>
                  <a:gd name="T20" fmla="*/ 79 w 79"/>
                  <a:gd name="T21" fmla="*/ 75 h 75"/>
                  <a:gd name="T22" fmla="*/ 43 w 79"/>
                  <a:gd name="T23" fmla="*/ 72 h 75"/>
                  <a:gd name="T24" fmla="*/ 48 w 79"/>
                  <a:gd name="T25" fmla="*/ 72 h 75"/>
                  <a:gd name="T26" fmla="*/ 53 w 79"/>
                  <a:gd name="T27" fmla="*/ 68 h 75"/>
                  <a:gd name="T28" fmla="*/ 54 w 79"/>
                  <a:gd name="T29" fmla="*/ 64 h 75"/>
                  <a:gd name="T30" fmla="*/ 54 w 79"/>
                  <a:gd name="T31" fmla="*/ 58 h 75"/>
                  <a:gd name="T32" fmla="*/ 54 w 79"/>
                  <a:gd name="T33" fmla="*/ 23 h 75"/>
                  <a:gd name="T34" fmla="*/ 52 w 79"/>
                  <a:gd name="T35" fmla="*/ 15 h 75"/>
                  <a:gd name="T36" fmla="*/ 47 w 79"/>
                  <a:gd name="T37" fmla="*/ 10 h 75"/>
                  <a:gd name="T38" fmla="*/ 38 w 79"/>
                  <a:gd name="T39" fmla="*/ 10 h 75"/>
                  <a:gd name="T40" fmla="*/ 30 w 79"/>
                  <a:gd name="T41" fmla="*/ 16 h 75"/>
                  <a:gd name="T42" fmla="*/ 25 w 79"/>
                  <a:gd name="T43" fmla="*/ 58 h 75"/>
                  <a:gd name="T44" fmla="*/ 25 w 79"/>
                  <a:gd name="T45" fmla="*/ 66 h 75"/>
                  <a:gd name="T46" fmla="*/ 27 w 79"/>
                  <a:gd name="T47" fmla="*/ 69 h 75"/>
                  <a:gd name="T48" fmla="*/ 31 w 79"/>
                  <a:gd name="T49" fmla="*/ 72 h 75"/>
                  <a:gd name="T50" fmla="*/ 37 w 79"/>
                  <a:gd name="T51" fmla="*/ 72 h 75"/>
                  <a:gd name="T52" fmla="*/ 0 w 79"/>
                  <a:gd name="T53" fmla="*/ 75 h 75"/>
                  <a:gd name="T54" fmla="*/ 3 w 79"/>
                  <a:gd name="T55" fmla="*/ 72 h 75"/>
                  <a:gd name="T56" fmla="*/ 8 w 79"/>
                  <a:gd name="T57" fmla="*/ 71 h 75"/>
                  <a:gd name="T58" fmla="*/ 11 w 79"/>
                  <a:gd name="T59" fmla="*/ 67 h 75"/>
                  <a:gd name="T60" fmla="*/ 11 w 79"/>
                  <a:gd name="T61" fmla="*/ 58 h 75"/>
                  <a:gd name="T62" fmla="*/ 11 w 79"/>
                  <a:gd name="T63" fmla="*/ 26 h 75"/>
                  <a:gd name="T64" fmla="*/ 11 w 79"/>
                  <a:gd name="T65" fmla="*/ 18 h 75"/>
                  <a:gd name="T66" fmla="*/ 10 w 79"/>
                  <a:gd name="T67" fmla="*/ 14 h 75"/>
                  <a:gd name="T68" fmla="*/ 8 w 79"/>
                  <a:gd name="T69" fmla="*/ 12 h 75"/>
                  <a:gd name="T70" fmla="*/ 4 w 79"/>
                  <a:gd name="T71" fmla="*/ 12 h 75"/>
                  <a:gd name="T72" fmla="*/ 0 w 79"/>
                  <a:gd name="T73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" h="75">
                    <a:moveTo>
                      <a:pt x="21" y="0"/>
                    </a:moveTo>
                    <a:lnTo>
                      <a:pt x="25" y="0"/>
                    </a:lnTo>
                    <a:lnTo>
                      <a:pt x="25" y="15"/>
                    </a:lnTo>
                    <a:lnTo>
                      <a:pt x="37" y="4"/>
                    </a:lnTo>
                    <a:lnTo>
                      <a:pt x="49" y="0"/>
                    </a:lnTo>
                    <a:lnTo>
                      <a:pt x="54" y="2"/>
                    </a:lnTo>
                    <a:lnTo>
                      <a:pt x="59" y="3"/>
                    </a:lnTo>
                    <a:lnTo>
                      <a:pt x="62" y="5"/>
                    </a:lnTo>
                    <a:lnTo>
                      <a:pt x="64" y="9"/>
                    </a:lnTo>
                    <a:lnTo>
                      <a:pt x="65" y="13"/>
                    </a:lnTo>
                    <a:lnTo>
                      <a:pt x="67" y="16"/>
                    </a:lnTo>
                    <a:lnTo>
                      <a:pt x="68" y="21"/>
                    </a:lnTo>
                    <a:lnTo>
                      <a:pt x="68" y="28"/>
                    </a:lnTo>
                    <a:lnTo>
                      <a:pt x="68" y="58"/>
                    </a:lnTo>
                    <a:lnTo>
                      <a:pt x="68" y="63"/>
                    </a:lnTo>
                    <a:lnTo>
                      <a:pt x="68" y="66"/>
                    </a:lnTo>
                    <a:lnTo>
                      <a:pt x="69" y="68"/>
                    </a:lnTo>
                    <a:lnTo>
                      <a:pt x="70" y="69"/>
                    </a:lnTo>
                    <a:lnTo>
                      <a:pt x="72" y="71"/>
                    </a:lnTo>
                    <a:lnTo>
                      <a:pt x="74" y="72"/>
                    </a:lnTo>
                    <a:lnTo>
                      <a:pt x="79" y="72"/>
                    </a:lnTo>
                    <a:lnTo>
                      <a:pt x="79" y="75"/>
                    </a:lnTo>
                    <a:lnTo>
                      <a:pt x="43" y="75"/>
                    </a:lnTo>
                    <a:lnTo>
                      <a:pt x="43" y="72"/>
                    </a:lnTo>
                    <a:lnTo>
                      <a:pt x="44" y="72"/>
                    </a:lnTo>
                    <a:lnTo>
                      <a:pt x="48" y="72"/>
                    </a:lnTo>
                    <a:lnTo>
                      <a:pt x="52" y="71"/>
                    </a:lnTo>
                    <a:lnTo>
                      <a:pt x="53" y="68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4" y="62"/>
                    </a:lnTo>
                    <a:lnTo>
                      <a:pt x="54" y="58"/>
                    </a:lnTo>
                    <a:lnTo>
                      <a:pt x="54" y="29"/>
                    </a:lnTo>
                    <a:lnTo>
                      <a:pt x="54" y="23"/>
                    </a:lnTo>
                    <a:lnTo>
                      <a:pt x="53" y="18"/>
                    </a:lnTo>
                    <a:lnTo>
                      <a:pt x="52" y="15"/>
                    </a:lnTo>
                    <a:lnTo>
                      <a:pt x="49" y="12"/>
                    </a:lnTo>
                    <a:lnTo>
                      <a:pt x="47" y="10"/>
                    </a:lnTo>
                    <a:lnTo>
                      <a:pt x="43" y="10"/>
                    </a:lnTo>
                    <a:lnTo>
                      <a:pt x="38" y="10"/>
                    </a:lnTo>
                    <a:lnTo>
                      <a:pt x="35" y="13"/>
                    </a:lnTo>
                    <a:lnTo>
                      <a:pt x="30" y="16"/>
                    </a:lnTo>
                    <a:lnTo>
                      <a:pt x="25" y="20"/>
                    </a:lnTo>
                    <a:lnTo>
                      <a:pt x="25" y="58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6" y="68"/>
                    </a:lnTo>
                    <a:lnTo>
                      <a:pt x="27" y="69"/>
                    </a:lnTo>
                    <a:lnTo>
                      <a:pt x="28" y="71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7" y="72"/>
                    </a:lnTo>
                    <a:lnTo>
                      <a:pt x="37" y="75"/>
                    </a:lnTo>
                    <a:lnTo>
                      <a:pt x="0" y="75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8" y="71"/>
                    </a:lnTo>
                    <a:lnTo>
                      <a:pt x="10" y="69"/>
                    </a:lnTo>
                    <a:lnTo>
                      <a:pt x="11" y="67"/>
                    </a:lnTo>
                    <a:lnTo>
                      <a:pt x="11" y="63"/>
                    </a:lnTo>
                    <a:lnTo>
                      <a:pt x="11" y="58"/>
                    </a:lnTo>
                    <a:lnTo>
                      <a:pt x="11" y="32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6" name="Freeform 6659"/>
              <p:cNvSpPr>
                <a:spLocks/>
              </p:cNvSpPr>
              <p:nvPr/>
            </p:nvSpPr>
            <p:spPr bwMode="auto">
              <a:xfrm>
                <a:off x="16520" y="18567"/>
                <a:ext cx="49" cy="77"/>
              </a:xfrm>
              <a:custGeom>
                <a:avLst/>
                <a:gdLst>
                  <a:gd name="T0" fmla="*/ 27 w 49"/>
                  <a:gd name="T1" fmla="*/ 0 h 77"/>
                  <a:gd name="T2" fmla="*/ 35 w 49"/>
                  <a:gd name="T3" fmla="*/ 3 h 77"/>
                  <a:gd name="T4" fmla="*/ 39 w 49"/>
                  <a:gd name="T5" fmla="*/ 3 h 77"/>
                  <a:gd name="T6" fmla="*/ 40 w 49"/>
                  <a:gd name="T7" fmla="*/ 0 h 77"/>
                  <a:gd name="T8" fmla="*/ 44 w 49"/>
                  <a:gd name="T9" fmla="*/ 25 h 77"/>
                  <a:gd name="T10" fmla="*/ 39 w 49"/>
                  <a:gd name="T11" fmla="*/ 18 h 77"/>
                  <a:gd name="T12" fmla="*/ 33 w 49"/>
                  <a:gd name="T13" fmla="*/ 9 h 77"/>
                  <a:gd name="T14" fmla="*/ 25 w 49"/>
                  <a:gd name="T15" fmla="*/ 5 h 77"/>
                  <a:gd name="T16" fmla="*/ 18 w 49"/>
                  <a:gd name="T17" fmla="*/ 5 h 77"/>
                  <a:gd name="T18" fmla="*/ 12 w 49"/>
                  <a:gd name="T19" fmla="*/ 8 h 77"/>
                  <a:gd name="T20" fmla="*/ 9 w 49"/>
                  <a:gd name="T21" fmla="*/ 15 h 77"/>
                  <a:gd name="T22" fmla="*/ 12 w 49"/>
                  <a:gd name="T23" fmla="*/ 23 h 77"/>
                  <a:gd name="T24" fmla="*/ 17 w 49"/>
                  <a:gd name="T25" fmla="*/ 26 h 77"/>
                  <a:gd name="T26" fmla="*/ 33 w 49"/>
                  <a:gd name="T27" fmla="*/ 35 h 77"/>
                  <a:gd name="T28" fmla="*/ 48 w 49"/>
                  <a:gd name="T29" fmla="*/ 47 h 77"/>
                  <a:gd name="T30" fmla="*/ 49 w 49"/>
                  <a:gd name="T31" fmla="*/ 59 h 77"/>
                  <a:gd name="T32" fmla="*/ 45 w 49"/>
                  <a:gd name="T33" fmla="*/ 68 h 77"/>
                  <a:gd name="T34" fmla="*/ 37 w 49"/>
                  <a:gd name="T35" fmla="*/ 74 h 77"/>
                  <a:gd name="T36" fmla="*/ 24 w 49"/>
                  <a:gd name="T37" fmla="*/ 77 h 77"/>
                  <a:gd name="T38" fmla="*/ 9 w 49"/>
                  <a:gd name="T39" fmla="*/ 74 h 77"/>
                  <a:gd name="T40" fmla="*/ 6 w 49"/>
                  <a:gd name="T41" fmla="*/ 74 h 77"/>
                  <a:gd name="T42" fmla="*/ 2 w 49"/>
                  <a:gd name="T43" fmla="*/ 75 h 77"/>
                  <a:gd name="T44" fmla="*/ 0 w 49"/>
                  <a:gd name="T45" fmla="*/ 50 h 77"/>
                  <a:gd name="T46" fmla="*/ 5 w 49"/>
                  <a:gd name="T47" fmla="*/ 57 h 77"/>
                  <a:gd name="T48" fmla="*/ 11 w 49"/>
                  <a:gd name="T49" fmla="*/ 67 h 77"/>
                  <a:gd name="T50" fmla="*/ 21 w 49"/>
                  <a:gd name="T51" fmla="*/ 72 h 77"/>
                  <a:gd name="T52" fmla="*/ 28 w 49"/>
                  <a:gd name="T53" fmla="*/ 72 h 77"/>
                  <a:gd name="T54" fmla="*/ 34 w 49"/>
                  <a:gd name="T55" fmla="*/ 69 h 77"/>
                  <a:gd name="T56" fmla="*/ 38 w 49"/>
                  <a:gd name="T57" fmla="*/ 62 h 77"/>
                  <a:gd name="T58" fmla="*/ 35 w 49"/>
                  <a:gd name="T59" fmla="*/ 55 h 77"/>
                  <a:gd name="T60" fmla="*/ 30 w 49"/>
                  <a:gd name="T61" fmla="*/ 50 h 77"/>
                  <a:gd name="T62" fmla="*/ 18 w 49"/>
                  <a:gd name="T63" fmla="*/ 43 h 77"/>
                  <a:gd name="T64" fmla="*/ 6 w 49"/>
                  <a:gd name="T65" fmla="*/ 36 h 77"/>
                  <a:gd name="T66" fmla="*/ 1 w 49"/>
                  <a:gd name="T67" fmla="*/ 30 h 77"/>
                  <a:gd name="T68" fmla="*/ 0 w 49"/>
                  <a:gd name="T69" fmla="*/ 21 h 77"/>
                  <a:gd name="T70" fmla="*/ 2 w 49"/>
                  <a:gd name="T71" fmla="*/ 10 h 77"/>
                  <a:gd name="T72" fmla="*/ 11 w 49"/>
                  <a:gd name="T73" fmla="*/ 3 h 77"/>
                  <a:gd name="T74" fmla="*/ 22 w 49"/>
                  <a:gd name="T7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7">
                    <a:moveTo>
                      <a:pt x="22" y="0"/>
                    </a:moveTo>
                    <a:lnTo>
                      <a:pt x="27" y="0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8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25"/>
                    </a:lnTo>
                    <a:lnTo>
                      <a:pt x="40" y="25"/>
                    </a:lnTo>
                    <a:lnTo>
                      <a:pt x="39" y="18"/>
                    </a:lnTo>
                    <a:lnTo>
                      <a:pt x="37" y="13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9" y="19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7" y="26"/>
                    </a:lnTo>
                    <a:lnTo>
                      <a:pt x="22" y="29"/>
                    </a:lnTo>
                    <a:lnTo>
                      <a:pt x="33" y="35"/>
                    </a:lnTo>
                    <a:lnTo>
                      <a:pt x="41" y="40"/>
                    </a:lnTo>
                    <a:lnTo>
                      <a:pt x="48" y="47"/>
                    </a:lnTo>
                    <a:lnTo>
                      <a:pt x="49" y="55"/>
                    </a:lnTo>
                    <a:lnTo>
                      <a:pt x="49" y="59"/>
                    </a:lnTo>
                    <a:lnTo>
                      <a:pt x="48" y="64"/>
                    </a:lnTo>
                    <a:lnTo>
                      <a:pt x="45" y="68"/>
                    </a:lnTo>
                    <a:lnTo>
                      <a:pt x="41" y="71"/>
                    </a:lnTo>
                    <a:lnTo>
                      <a:pt x="37" y="74"/>
                    </a:lnTo>
                    <a:lnTo>
                      <a:pt x="30" y="77"/>
                    </a:lnTo>
                    <a:lnTo>
                      <a:pt x="24" y="77"/>
                    </a:lnTo>
                    <a:lnTo>
                      <a:pt x="18" y="77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6" y="74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5" y="57"/>
                    </a:lnTo>
                    <a:lnTo>
                      <a:pt x="7" y="62"/>
                    </a:lnTo>
                    <a:lnTo>
                      <a:pt x="11" y="67"/>
                    </a:lnTo>
                    <a:lnTo>
                      <a:pt x="16" y="69"/>
                    </a:lnTo>
                    <a:lnTo>
                      <a:pt x="21" y="72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32" y="71"/>
                    </a:lnTo>
                    <a:lnTo>
                      <a:pt x="34" y="69"/>
                    </a:lnTo>
                    <a:lnTo>
                      <a:pt x="37" y="66"/>
                    </a:lnTo>
                    <a:lnTo>
                      <a:pt x="38" y="62"/>
                    </a:lnTo>
                    <a:lnTo>
                      <a:pt x="37" y="58"/>
                    </a:lnTo>
                    <a:lnTo>
                      <a:pt x="35" y="55"/>
                    </a:lnTo>
                    <a:lnTo>
                      <a:pt x="33" y="52"/>
                    </a:lnTo>
                    <a:lnTo>
                      <a:pt x="30" y="50"/>
                    </a:lnTo>
                    <a:lnTo>
                      <a:pt x="25" y="47"/>
                    </a:lnTo>
                    <a:lnTo>
                      <a:pt x="18" y="43"/>
                    </a:lnTo>
                    <a:lnTo>
                      <a:pt x="11" y="40"/>
                    </a:lnTo>
                    <a:lnTo>
                      <a:pt x="6" y="36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7" name="Freeform 6660"/>
              <p:cNvSpPr>
                <a:spLocks noEditPoints="1"/>
              </p:cNvSpPr>
              <p:nvPr/>
            </p:nvSpPr>
            <p:spPr bwMode="auto">
              <a:xfrm>
                <a:off x="16580" y="18529"/>
                <a:ext cx="36" cy="113"/>
              </a:xfrm>
              <a:custGeom>
                <a:avLst/>
                <a:gdLst>
                  <a:gd name="T0" fmla="*/ 21 w 36"/>
                  <a:gd name="T1" fmla="*/ 38 h 113"/>
                  <a:gd name="T2" fmla="*/ 25 w 36"/>
                  <a:gd name="T3" fmla="*/ 38 h 113"/>
                  <a:gd name="T4" fmla="*/ 25 w 36"/>
                  <a:gd name="T5" fmla="*/ 96 h 113"/>
                  <a:gd name="T6" fmla="*/ 25 w 36"/>
                  <a:gd name="T7" fmla="*/ 101 h 113"/>
                  <a:gd name="T8" fmla="*/ 25 w 36"/>
                  <a:gd name="T9" fmla="*/ 104 h 113"/>
                  <a:gd name="T10" fmla="*/ 26 w 36"/>
                  <a:gd name="T11" fmla="*/ 106 h 113"/>
                  <a:gd name="T12" fmla="*/ 27 w 36"/>
                  <a:gd name="T13" fmla="*/ 107 h 113"/>
                  <a:gd name="T14" fmla="*/ 28 w 36"/>
                  <a:gd name="T15" fmla="*/ 109 h 113"/>
                  <a:gd name="T16" fmla="*/ 32 w 36"/>
                  <a:gd name="T17" fmla="*/ 110 h 113"/>
                  <a:gd name="T18" fmla="*/ 36 w 36"/>
                  <a:gd name="T19" fmla="*/ 110 h 113"/>
                  <a:gd name="T20" fmla="*/ 36 w 36"/>
                  <a:gd name="T21" fmla="*/ 113 h 113"/>
                  <a:gd name="T22" fmla="*/ 1 w 36"/>
                  <a:gd name="T23" fmla="*/ 113 h 113"/>
                  <a:gd name="T24" fmla="*/ 1 w 36"/>
                  <a:gd name="T25" fmla="*/ 110 h 113"/>
                  <a:gd name="T26" fmla="*/ 5 w 36"/>
                  <a:gd name="T27" fmla="*/ 110 h 113"/>
                  <a:gd name="T28" fmla="*/ 7 w 36"/>
                  <a:gd name="T29" fmla="*/ 109 h 113"/>
                  <a:gd name="T30" fmla="*/ 10 w 36"/>
                  <a:gd name="T31" fmla="*/ 107 h 113"/>
                  <a:gd name="T32" fmla="*/ 11 w 36"/>
                  <a:gd name="T33" fmla="*/ 106 h 113"/>
                  <a:gd name="T34" fmla="*/ 11 w 36"/>
                  <a:gd name="T35" fmla="*/ 104 h 113"/>
                  <a:gd name="T36" fmla="*/ 11 w 36"/>
                  <a:gd name="T37" fmla="*/ 101 h 113"/>
                  <a:gd name="T38" fmla="*/ 11 w 36"/>
                  <a:gd name="T39" fmla="*/ 96 h 113"/>
                  <a:gd name="T40" fmla="*/ 11 w 36"/>
                  <a:gd name="T41" fmla="*/ 69 h 113"/>
                  <a:gd name="T42" fmla="*/ 11 w 36"/>
                  <a:gd name="T43" fmla="*/ 62 h 113"/>
                  <a:gd name="T44" fmla="*/ 11 w 36"/>
                  <a:gd name="T45" fmla="*/ 57 h 113"/>
                  <a:gd name="T46" fmla="*/ 11 w 36"/>
                  <a:gd name="T47" fmla="*/ 53 h 113"/>
                  <a:gd name="T48" fmla="*/ 10 w 36"/>
                  <a:gd name="T49" fmla="*/ 52 h 113"/>
                  <a:gd name="T50" fmla="*/ 10 w 36"/>
                  <a:gd name="T51" fmla="*/ 51 h 113"/>
                  <a:gd name="T52" fmla="*/ 7 w 36"/>
                  <a:gd name="T53" fmla="*/ 50 h 113"/>
                  <a:gd name="T54" fmla="*/ 6 w 36"/>
                  <a:gd name="T55" fmla="*/ 50 h 113"/>
                  <a:gd name="T56" fmla="*/ 4 w 36"/>
                  <a:gd name="T57" fmla="*/ 50 h 113"/>
                  <a:gd name="T58" fmla="*/ 1 w 36"/>
                  <a:gd name="T59" fmla="*/ 51 h 113"/>
                  <a:gd name="T60" fmla="*/ 0 w 36"/>
                  <a:gd name="T61" fmla="*/ 47 h 113"/>
                  <a:gd name="T62" fmla="*/ 21 w 36"/>
                  <a:gd name="T63" fmla="*/ 38 h 113"/>
                  <a:gd name="T64" fmla="*/ 18 w 36"/>
                  <a:gd name="T65" fmla="*/ 0 h 113"/>
                  <a:gd name="T66" fmla="*/ 21 w 36"/>
                  <a:gd name="T67" fmla="*/ 2 h 113"/>
                  <a:gd name="T68" fmla="*/ 23 w 36"/>
                  <a:gd name="T69" fmla="*/ 3 h 113"/>
                  <a:gd name="T70" fmla="*/ 26 w 36"/>
                  <a:gd name="T71" fmla="*/ 5 h 113"/>
                  <a:gd name="T72" fmla="*/ 26 w 36"/>
                  <a:gd name="T73" fmla="*/ 9 h 113"/>
                  <a:gd name="T74" fmla="*/ 26 w 36"/>
                  <a:gd name="T75" fmla="*/ 11 h 113"/>
                  <a:gd name="T76" fmla="*/ 23 w 36"/>
                  <a:gd name="T77" fmla="*/ 14 h 113"/>
                  <a:gd name="T78" fmla="*/ 21 w 36"/>
                  <a:gd name="T79" fmla="*/ 16 h 113"/>
                  <a:gd name="T80" fmla="*/ 18 w 36"/>
                  <a:gd name="T81" fmla="*/ 16 h 113"/>
                  <a:gd name="T82" fmla="*/ 15 w 36"/>
                  <a:gd name="T83" fmla="*/ 16 h 113"/>
                  <a:gd name="T84" fmla="*/ 12 w 36"/>
                  <a:gd name="T85" fmla="*/ 14 h 113"/>
                  <a:gd name="T86" fmla="*/ 11 w 36"/>
                  <a:gd name="T87" fmla="*/ 11 h 113"/>
                  <a:gd name="T88" fmla="*/ 10 w 36"/>
                  <a:gd name="T89" fmla="*/ 9 h 113"/>
                  <a:gd name="T90" fmla="*/ 11 w 36"/>
                  <a:gd name="T91" fmla="*/ 5 h 113"/>
                  <a:gd name="T92" fmla="*/ 12 w 36"/>
                  <a:gd name="T93" fmla="*/ 3 h 113"/>
                  <a:gd name="T94" fmla="*/ 15 w 36"/>
                  <a:gd name="T95" fmla="*/ 2 h 113"/>
                  <a:gd name="T96" fmla="*/ 18 w 36"/>
                  <a:gd name="T9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" h="113">
                    <a:moveTo>
                      <a:pt x="21" y="38"/>
                    </a:moveTo>
                    <a:lnTo>
                      <a:pt x="25" y="38"/>
                    </a:lnTo>
                    <a:lnTo>
                      <a:pt x="25" y="96"/>
                    </a:lnTo>
                    <a:lnTo>
                      <a:pt x="25" y="101"/>
                    </a:lnTo>
                    <a:lnTo>
                      <a:pt x="25" y="104"/>
                    </a:lnTo>
                    <a:lnTo>
                      <a:pt x="26" y="106"/>
                    </a:lnTo>
                    <a:lnTo>
                      <a:pt x="27" y="107"/>
                    </a:lnTo>
                    <a:lnTo>
                      <a:pt x="28" y="109"/>
                    </a:lnTo>
                    <a:lnTo>
                      <a:pt x="32" y="110"/>
                    </a:lnTo>
                    <a:lnTo>
                      <a:pt x="36" y="110"/>
                    </a:lnTo>
                    <a:lnTo>
                      <a:pt x="36" y="113"/>
                    </a:lnTo>
                    <a:lnTo>
                      <a:pt x="1" y="113"/>
                    </a:lnTo>
                    <a:lnTo>
                      <a:pt x="1" y="110"/>
                    </a:lnTo>
                    <a:lnTo>
                      <a:pt x="5" y="110"/>
                    </a:lnTo>
                    <a:lnTo>
                      <a:pt x="7" y="109"/>
                    </a:lnTo>
                    <a:lnTo>
                      <a:pt x="10" y="107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1"/>
                    </a:lnTo>
                    <a:lnTo>
                      <a:pt x="11" y="96"/>
                    </a:lnTo>
                    <a:lnTo>
                      <a:pt x="11" y="69"/>
                    </a:lnTo>
                    <a:lnTo>
                      <a:pt x="11" y="62"/>
                    </a:lnTo>
                    <a:lnTo>
                      <a:pt x="11" y="57"/>
                    </a:lnTo>
                    <a:lnTo>
                      <a:pt x="11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21" y="38"/>
                    </a:lnTo>
                    <a:close/>
                    <a:moveTo>
                      <a:pt x="18" y="0"/>
                    </a:move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8" name="Freeform 6661"/>
              <p:cNvSpPr>
                <a:spLocks/>
              </p:cNvSpPr>
              <p:nvPr/>
            </p:nvSpPr>
            <p:spPr bwMode="auto">
              <a:xfrm>
                <a:off x="16622" y="18547"/>
                <a:ext cx="43" cy="95"/>
              </a:xfrm>
              <a:custGeom>
                <a:avLst/>
                <a:gdLst>
                  <a:gd name="T0" fmla="*/ 22 w 43"/>
                  <a:gd name="T1" fmla="*/ 0 h 95"/>
                  <a:gd name="T2" fmla="*/ 24 w 43"/>
                  <a:gd name="T3" fmla="*/ 0 h 95"/>
                  <a:gd name="T4" fmla="*/ 24 w 43"/>
                  <a:gd name="T5" fmla="*/ 23 h 95"/>
                  <a:gd name="T6" fmla="*/ 40 w 43"/>
                  <a:gd name="T7" fmla="*/ 23 h 95"/>
                  <a:gd name="T8" fmla="*/ 40 w 43"/>
                  <a:gd name="T9" fmla="*/ 28 h 95"/>
                  <a:gd name="T10" fmla="*/ 24 w 43"/>
                  <a:gd name="T11" fmla="*/ 28 h 95"/>
                  <a:gd name="T12" fmla="*/ 24 w 43"/>
                  <a:gd name="T13" fmla="*/ 75 h 95"/>
                  <a:gd name="T14" fmla="*/ 24 w 43"/>
                  <a:gd name="T15" fmla="*/ 79 h 95"/>
                  <a:gd name="T16" fmla="*/ 24 w 43"/>
                  <a:gd name="T17" fmla="*/ 82 h 95"/>
                  <a:gd name="T18" fmla="*/ 26 w 43"/>
                  <a:gd name="T19" fmla="*/ 84 h 95"/>
                  <a:gd name="T20" fmla="*/ 28 w 43"/>
                  <a:gd name="T21" fmla="*/ 87 h 95"/>
                  <a:gd name="T22" fmla="*/ 31 w 43"/>
                  <a:gd name="T23" fmla="*/ 87 h 95"/>
                  <a:gd name="T24" fmla="*/ 33 w 43"/>
                  <a:gd name="T25" fmla="*/ 87 h 95"/>
                  <a:gd name="T26" fmla="*/ 37 w 43"/>
                  <a:gd name="T27" fmla="*/ 86 h 95"/>
                  <a:gd name="T28" fmla="*/ 38 w 43"/>
                  <a:gd name="T29" fmla="*/ 83 h 95"/>
                  <a:gd name="T30" fmla="*/ 40 w 43"/>
                  <a:gd name="T31" fmla="*/ 81 h 95"/>
                  <a:gd name="T32" fmla="*/ 43 w 43"/>
                  <a:gd name="T33" fmla="*/ 81 h 95"/>
                  <a:gd name="T34" fmla="*/ 40 w 43"/>
                  <a:gd name="T35" fmla="*/ 86 h 95"/>
                  <a:gd name="T36" fmla="*/ 38 w 43"/>
                  <a:gd name="T37" fmla="*/ 89 h 95"/>
                  <a:gd name="T38" fmla="*/ 35 w 43"/>
                  <a:gd name="T39" fmla="*/ 92 h 95"/>
                  <a:gd name="T40" fmla="*/ 31 w 43"/>
                  <a:gd name="T41" fmla="*/ 95 h 95"/>
                  <a:gd name="T42" fmla="*/ 24 w 43"/>
                  <a:gd name="T43" fmla="*/ 95 h 95"/>
                  <a:gd name="T44" fmla="*/ 21 w 43"/>
                  <a:gd name="T45" fmla="*/ 95 h 95"/>
                  <a:gd name="T46" fmla="*/ 17 w 43"/>
                  <a:gd name="T47" fmla="*/ 94 h 95"/>
                  <a:gd name="T48" fmla="*/ 15 w 43"/>
                  <a:gd name="T49" fmla="*/ 92 h 95"/>
                  <a:gd name="T50" fmla="*/ 12 w 43"/>
                  <a:gd name="T51" fmla="*/ 88 h 95"/>
                  <a:gd name="T52" fmla="*/ 11 w 43"/>
                  <a:gd name="T53" fmla="*/ 86 h 95"/>
                  <a:gd name="T54" fmla="*/ 11 w 43"/>
                  <a:gd name="T55" fmla="*/ 82 h 95"/>
                  <a:gd name="T56" fmla="*/ 11 w 43"/>
                  <a:gd name="T57" fmla="*/ 77 h 95"/>
                  <a:gd name="T58" fmla="*/ 11 w 43"/>
                  <a:gd name="T59" fmla="*/ 28 h 95"/>
                  <a:gd name="T60" fmla="*/ 0 w 43"/>
                  <a:gd name="T61" fmla="*/ 28 h 95"/>
                  <a:gd name="T62" fmla="*/ 0 w 43"/>
                  <a:gd name="T63" fmla="*/ 25 h 95"/>
                  <a:gd name="T64" fmla="*/ 3 w 43"/>
                  <a:gd name="T65" fmla="*/ 23 h 95"/>
                  <a:gd name="T66" fmla="*/ 8 w 43"/>
                  <a:gd name="T67" fmla="*/ 19 h 95"/>
                  <a:gd name="T68" fmla="*/ 12 w 43"/>
                  <a:gd name="T69" fmla="*/ 16 h 95"/>
                  <a:gd name="T70" fmla="*/ 16 w 43"/>
                  <a:gd name="T71" fmla="*/ 9 h 95"/>
                  <a:gd name="T72" fmla="*/ 18 w 43"/>
                  <a:gd name="T73" fmla="*/ 7 h 95"/>
                  <a:gd name="T74" fmla="*/ 19 w 43"/>
                  <a:gd name="T75" fmla="*/ 3 h 95"/>
                  <a:gd name="T76" fmla="*/ 22 w 43"/>
                  <a:gd name="T7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95">
                    <a:moveTo>
                      <a:pt x="22" y="0"/>
                    </a:moveTo>
                    <a:lnTo>
                      <a:pt x="24" y="0"/>
                    </a:lnTo>
                    <a:lnTo>
                      <a:pt x="24" y="23"/>
                    </a:lnTo>
                    <a:lnTo>
                      <a:pt x="40" y="23"/>
                    </a:lnTo>
                    <a:lnTo>
                      <a:pt x="40" y="28"/>
                    </a:lnTo>
                    <a:lnTo>
                      <a:pt x="24" y="28"/>
                    </a:lnTo>
                    <a:lnTo>
                      <a:pt x="24" y="75"/>
                    </a:lnTo>
                    <a:lnTo>
                      <a:pt x="24" y="79"/>
                    </a:lnTo>
                    <a:lnTo>
                      <a:pt x="24" y="82"/>
                    </a:lnTo>
                    <a:lnTo>
                      <a:pt x="26" y="84"/>
                    </a:lnTo>
                    <a:lnTo>
                      <a:pt x="28" y="87"/>
                    </a:lnTo>
                    <a:lnTo>
                      <a:pt x="31" y="87"/>
                    </a:lnTo>
                    <a:lnTo>
                      <a:pt x="33" y="87"/>
                    </a:lnTo>
                    <a:lnTo>
                      <a:pt x="37" y="86"/>
                    </a:lnTo>
                    <a:lnTo>
                      <a:pt x="38" y="83"/>
                    </a:lnTo>
                    <a:lnTo>
                      <a:pt x="40" y="81"/>
                    </a:lnTo>
                    <a:lnTo>
                      <a:pt x="43" y="81"/>
                    </a:lnTo>
                    <a:lnTo>
                      <a:pt x="40" y="86"/>
                    </a:lnTo>
                    <a:lnTo>
                      <a:pt x="38" y="89"/>
                    </a:lnTo>
                    <a:lnTo>
                      <a:pt x="35" y="92"/>
                    </a:lnTo>
                    <a:lnTo>
                      <a:pt x="31" y="95"/>
                    </a:lnTo>
                    <a:lnTo>
                      <a:pt x="24" y="95"/>
                    </a:lnTo>
                    <a:lnTo>
                      <a:pt x="21" y="95"/>
                    </a:lnTo>
                    <a:lnTo>
                      <a:pt x="17" y="94"/>
                    </a:lnTo>
                    <a:lnTo>
                      <a:pt x="15" y="92"/>
                    </a:lnTo>
                    <a:lnTo>
                      <a:pt x="12" y="88"/>
                    </a:lnTo>
                    <a:lnTo>
                      <a:pt x="11" y="86"/>
                    </a:lnTo>
                    <a:lnTo>
                      <a:pt x="11" y="82"/>
                    </a:lnTo>
                    <a:lnTo>
                      <a:pt x="11" y="77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23"/>
                    </a:lnTo>
                    <a:lnTo>
                      <a:pt x="8" y="19"/>
                    </a:lnTo>
                    <a:lnTo>
                      <a:pt x="12" y="16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19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29" name="Freeform 6662"/>
              <p:cNvSpPr>
                <a:spLocks/>
              </p:cNvSpPr>
              <p:nvPr/>
            </p:nvSpPr>
            <p:spPr bwMode="auto">
              <a:xfrm>
                <a:off x="16665" y="18570"/>
                <a:ext cx="80" cy="107"/>
              </a:xfrm>
              <a:custGeom>
                <a:avLst/>
                <a:gdLst>
                  <a:gd name="T0" fmla="*/ 34 w 80"/>
                  <a:gd name="T1" fmla="*/ 0 h 107"/>
                  <a:gd name="T2" fmla="*/ 33 w 80"/>
                  <a:gd name="T3" fmla="*/ 2 h 107"/>
                  <a:gd name="T4" fmla="*/ 27 w 80"/>
                  <a:gd name="T5" fmla="*/ 4 h 107"/>
                  <a:gd name="T6" fmla="*/ 26 w 80"/>
                  <a:gd name="T7" fmla="*/ 7 h 107"/>
                  <a:gd name="T8" fmla="*/ 27 w 80"/>
                  <a:gd name="T9" fmla="*/ 13 h 107"/>
                  <a:gd name="T10" fmla="*/ 45 w 80"/>
                  <a:gd name="T11" fmla="*/ 53 h 107"/>
                  <a:gd name="T12" fmla="*/ 63 w 80"/>
                  <a:gd name="T13" fmla="*/ 10 h 107"/>
                  <a:gd name="T14" fmla="*/ 63 w 80"/>
                  <a:gd name="T15" fmla="*/ 5 h 107"/>
                  <a:gd name="T16" fmla="*/ 63 w 80"/>
                  <a:gd name="T17" fmla="*/ 4 h 107"/>
                  <a:gd name="T18" fmla="*/ 59 w 80"/>
                  <a:gd name="T19" fmla="*/ 2 h 107"/>
                  <a:gd name="T20" fmla="*/ 56 w 80"/>
                  <a:gd name="T21" fmla="*/ 0 h 107"/>
                  <a:gd name="T22" fmla="*/ 80 w 80"/>
                  <a:gd name="T23" fmla="*/ 2 h 107"/>
                  <a:gd name="T24" fmla="*/ 75 w 80"/>
                  <a:gd name="T25" fmla="*/ 4 h 107"/>
                  <a:gd name="T26" fmla="*/ 71 w 80"/>
                  <a:gd name="T27" fmla="*/ 7 h 107"/>
                  <a:gd name="T28" fmla="*/ 70 w 80"/>
                  <a:gd name="T29" fmla="*/ 11 h 107"/>
                  <a:gd name="T30" fmla="*/ 39 w 80"/>
                  <a:gd name="T31" fmla="*/ 86 h 107"/>
                  <a:gd name="T32" fmla="*/ 33 w 80"/>
                  <a:gd name="T33" fmla="*/ 97 h 107"/>
                  <a:gd name="T34" fmla="*/ 23 w 80"/>
                  <a:gd name="T35" fmla="*/ 104 h 107"/>
                  <a:gd name="T36" fmla="*/ 15 w 80"/>
                  <a:gd name="T37" fmla="*/ 107 h 107"/>
                  <a:gd name="T38" fmla="*/ 7 w 80"/>
                  <a:gd name="T39" fmla="*/ 104 h 107"/>
                  <a:gd name="T40" fmla="*/ 4 w 80"/>
                  <a:gd name="T41" fmla="*/ 98 h 107"/>
                  <a:gd name="T42" fmla="*/ 6 w 80"/>
                  <a:gd name="T43" fmla="*/ 92 h 107"/>
                  <a:gd name="T44" fmla="*/ 12 w 80"/>
                  <a:gd name="T45" fmla="*/ 91 h 107"/>
                  <a:gd name="T46" fmla="*/ 20 w 80"/>
                  <a:gd name="T47" fmla="*/ 92 h 107"/>
                  <a:gd name="T48" fmla="*/ 23 w 80"/>
                  <a:gd name="T49" fmla="*/ 93 h 107"/>
                  <a:gd name="T50" fmla="*/ 28 w 80"/>
                  <a:gd name="T51" fmla="*/ 91 h 107"/>
                  <a:gd name="T52" fmla="*/ 32 w 80"/>
                  <a:gd name="T53" fmla="*/ 86 h 107"/>
                  <a:gd name="T54" fmla="*/ 39 w 80"/>
                  <a:gd name="T55" fmla="*/ 69 h 107"/>
                  <a:gd name="T56" fmla="*/ 12 w 80"/>
                  <a:gd name="T57" fmla="*/ 12 h 107"/>
                  <a:gd name="T58" fmla="*/ 7 w 80"/>
                  <a:gd name="T59" fmla="*/ 6 h 107"/>
                  <a:gd name="T60" fmla="*/ 4 w 80"/>
                  <a:gd name="T61" fmla="*/ 4 h 107"/>
                  <a:gd name="T62" fmla="*/ 0 w 80"/>
                  <a:gd name="T6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" h="107">
                    <a:moveTo>
                      <a:pt x="0" y="0"/>
                    </a:moveTo>
                    <a:lnTo>
                      <a:pt x="34" y="0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7" y="13"/>
                    </a:lnTo>
                    <a:lnTo>
                      <a:pt x="28" y="16"/>
                    </a:lnTo>
                    <a:lnTo>
                      <a:pt x="45" y="53"/>
                    </a:lnTo>
                    <a:lnTo>
                      <a:pt x="61" y="13"/>
                    </a:lnTo>
                    <a:lnTo>
                      <a:pt x="63" y="10"/>
                    </a:lnTo>
                    <a:lnTo>
                      <a:pt x="64" y="6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1" y="4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4" y="5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0" y="11"/>
                    </a:lnTo>
                    <a:lnTo>
                      <a:pt x="69" y="13"/>
                    </a:lnTo>
                    <a:lnTo>
                      <a:pt x="39" y="86"/>
                    </a:lnTo>
                    <a:lnTo>
                      <a:pt x="37" y="92"/>
                    </a:lnTo>
                    <a:lnTo>
                      <a:pt x="33" y="97"/>
                    </a:lnTo>
                    <a:lnTo>
                      <a:pt x="28" y="102"/>
                    </a:lnTo>
                    <a:lnTo>
                      <a:pt x="23" y="104"/>
                    </a:lnTo>
                    <a:lnTo>
                      <a:pt x="20" y="106"/>
                    </a:lnTo>
                    <a:lnTo>
                      <a:pt x="15" y="107"/>
                    </a:lnTo>
                    <a:lnTo>
                      <a:pt x="11" y="106"/>
                    </a:lnTo>
                    <a:lnTo>
                      <a:pt x="7" y="104"/>
                    </a:lnTo>
                    <a:lnTo>
                      <a:pt x="5" y="101"/>
                    </a:lnTo>
                    <a:lnTo>
                      <a:pt x="4" y="98"/>
                    </a:lnTo>
                    <a:lnTo>
                      <a:pt x="5" y="95"/>
                    </a:lnTo>
                    <a:lnTo>
                      <a:pt x="6" y="92"/>
                    </a:lnTo>
                    <a:lnTo>
                      <a:pt x="8" y="91"/>
                    </a:lnTo>
                    <a:lnTo>
                      <a:pt x="12" y="91"/>
                    </a:lnTo>
                    <a:lnTo>
                      <a:pt x="16" y="91"/>
                    </a:lnTo>
                    <a:lnTo>
                      <a:pt x="20" y="92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6" y="93"/>
                    </a:lnTo>
                    <a:lnTo>
                      <a:pt x="28" y="91"/>
                    </a:lnTo>
                    <a:lnTo>
                      <a:pt x="31" y="88"/>
                    </a:lnTo>
                    <a:lnTo>
                      <a:pt x="32" y="86"/>
                    </a:lnTo>
                    <a:lnTo>
                      <a:pt x="34" y="81"/>
                    </a:lnTo>
                    <a:lnTo>
                      <a:pt x="39" y="69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0" y="9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30" name="Freeform 6663"/>
              <p:cNvSpPr>
                <a:spLocks/>
              </p:cNvSpPr>
              <p:nvPr/>
            </p:nvSpPr>
            <p:spPr bwMode="auto">
              <a:xfrm>
                <a:off x="16755" y="18626"/>
                <a:ext cx="23" cy="42"/>
              </a:xfrm>
              <a:custGeom>
                <a:avLst/>
                <a:gdLst>
                  <a:gd name="T0" fmla="*/ 10 w 23"/>
                  <a:gd name="T1" fmla="*/ 0 h 42"/>
                  <a:gd name="T2" fmla="*/ 13 w 23"/>
                  <a:gd name="T3" fmla="*/ 0 h 42"/>
                  <a:gd name="T4" fmla="*/ 16 w 23"/>
                  <a:gd name="T5" fmla="*/ 2 h 42"/>
                  <a:gd name="T6" fmla="*/ 19 w 23"/>
                  <a:gd name="T7" fmla="*/ 4 h 42"/>
                  <a:gd name="T8" fmla="*/ 21 w 23"/>
                  <a:gd name="T9" fmla="*/ 8 h 42"/>
                  <a:gd name="T10" fmla="*/ 23 w 23"/>
                  <a:gd name="T11" fmla="*/ 12 h 42"/>
                  <a:gd name="T12" fmla="*/ 23 w 23"/>
                  <a:gd name="T13" fmla="*/ 16 h 42"/>
                  <a:gd name="T14" fmla="*/ 22 w 23"/>
                  <a:gd name="T15" fmla="*/ 21 h 42"/>
                  <a:gd name="T16" fmla="*/ 21 w 23"/>
                  <a:gd name="T17" fmla="*/ 28 h 42"/>
                  <a:gd name="T18" fmla="*/ 17 w 23"/>
                  <a:gd name="T19" fmla="*/ 31 h 42"/>
                  <a:gd name="T20" fmla="*/ 13 w 23"/>
                  <a:gd name="T21" fmla="*/ 36 h 42"/>
                  <a:gd name="T22" fmla="*/ 7 w 23"/>
                  <a:gd name="T23" fmla="*/ 40 h 42"/>
                  <a:gd name="T24" fmla="*/ 0 w 23"/>
                  <a:gd name="T25" fmla="*/ 42 h 42"/>
                  <a:gd name="T26" fmla="*/ 0 w 23"/>
                  <a:gd name="T27" fmla="*/ 40 h 42"/>
                  <a:gd name="T28" fmla="*/ 5 w 23"/>
                  <a:gd name="T29" fmla="*/ 37 h 42"/>
                  <a:gd name="T30" fmla="*/ 8 w 23"/>
                  <a:gd name="T31" fmla="*/ 35 h 42"/>
                  <a:gd name="T32" fmla="*/ 12 w 23"/>
                  <a:gd name="T33" fmla="*/ 31 h 42"/>
                  <a:gd name="T34" fmla="*/ 15 w 23"/>
                  <a:gd name="T35" fmla="*/ 28 h 42"/>
                  <a:gd name="T36" fmla="*/ 16 w 23"/>
                  <a:gd name="T37" fmla="*/ 23 h 42"/>
                  <a:gd name="T38" fmla="*/ 17 w 23"/>
                  <a:gd name="T39" fmla="*/ 19 h 42"/>
                  <a:gd name="T40" fmla="*/ 16 w 23"/>
                  <a:gd name="T41" fmla="*/ 16 h 42"/>
                  <a:gd name="T42" fmla="*/ 16 w 23"/>
                  <a:gd name="T43" fmla="*/ 16 h 42"/>
                  <a:gd name="T44" fmla="*/ 15 w 23"/>
                  <a:gd name="T45" fmla="*/ 15 h 42"/>
                  <a:gd name="T46" fmla="*/ 13 w 23"/>
                  <a:gd name="T47" fmla="*/ 16 h 42"/>
                  <a:gd name="T48" fmla="*/ 11 w 23"/>
                  <a:gd name="T49" fmla="*/ 18 h 42"/>
                  <a:gd name="T50" fmla="*/ 8 w 23"/>
                  <a:gd name="T51" fmla="*/ 18 h 42"/>
                  <a:gd name="T52" fmla="*/ 5 w 23"/>
                  <a:gd name="T53" fmla="*/ 18 h 42"/>
                  <a:gd name="T54" fmla="*/ 2 w 23"/>
                  <a:gd name="T55" fmla="*/ 15 h 42"/>
                  <a:gd name="T56" fmla="*/ 0 w 23"/>
                  <a:gd name="T57" fmla="*/ 13 h 42"/>
                  <a:gd name="T58" fmla="*/ 0 w 23"/>
                  <a:gd name="T59" fmla="*/ 9 h 42"/>
                  <a:gd name="T60" fmla="*/ 0 w 23"/>
                  <a:gd name="T61" fmla="*/ 5 h 42"/>
                  <a:gd name="T62" fmla="*/ 2 w 23"/>
                  <a:gd name="T63" fmla="*/ 3 h 42"/>
                  <a:gd name="T64" fmla="*/ 6 w 23"/>
                  <a:gd name="T65" fmla="*/ 0 h 42"/>
                  <a:gd name="T66" fmla="*/ 10 w 23"/>
                  <a:gd name="T6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42">
                    <a:moveTo>
                      <a:pt x="10" y="0"/>
                    </a:moveTo>
                    <a:lnTo>
                      <a:pt x="13" y="0"/>
                    </a:lnTo>
                    <a:lnTo>
                      <a:pt x="16" y="2"/>
                    </a:lnTo>
                    <a:lnTo>
                      <a:pt x="19" y="4"/>
                    </a:lnTo>
                    <a:lnTo>
                      <a:pt x="21" y="8"/>
                    </a:lnTo>
                    <a:lnTo>
                      <a:pt x="23" y="12"/>
                    </a:lnTo>
                    <a:lnTo>
                      <a:pt x="23" y="16"/>
                    </a:lnTo>
                    <a:lnTo>
                      <a:pt x="22" y="21"/>
                    </a:lnTo>
                    <a:lnTo>
                      <a:pt x="21" y="28"/>
                    </a:lnTo>
                    <a:lnTo>
                      <a:pt x="17" y="31"/>
                    </a:lnTo>
                    <a:lnTo>
                      <a:pt x="13" y="36"/>
                    </a:lnTo>
                    <a:lnTo>
                      <a:pt x="7" y="40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5" y="37"/>
                    </a:lnTo>
                    <a:lnTo>
                      <a:pt x="8" y="35"/>
                    </a:lnTo>
                    <a:lnTo>
                      <a:pt x="12" y="31"/>
                    </a:lnTo>
                    <a:lnTo>
                      <a:pt x="15" y="28"/>
                    </a:lnTo>
                    <a:lnTo>
                      <a:pt x="16" y="23"/>
                    </a:lnTo>
                    <a:lnTo>
                      <a:pt x="17" y="19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31" name="Freeform 6664"/>
              <p:cNvSpPr>
                <a:spLocks/>
              </p:cNvSpPr>
              <p:nvPr/>
            </p:nvSpPr>
            <p:spPr bwMode="auto">
              <a:xfrm>
                <a:off x="17725" y="18518"/>
                <a:ext cx="49" cy="163"/>
              </a:xfrm>
              <a:custGeom>
                <a:avLst/>
                <a:gdLst>
                  <a:gd name="T0" fmla="*/ 0 w 49"/>
                  <a:gd name="T1" fmla="*/ 0 h 163"/>
                  <a:gd name="T2" fmla="*/ 12 w 49"/>
                  <a:gd name="T3" fmla="*/ 8 h 163"/>
                  <a:gd name="T4" fmla="*/ 22 w 49"/>
                  <a:gd name="T5" fmla="*/ 15 h 163"/>
                  <a:gd name="T6" fmla="*/ 33 w 49"/>
                  <a:gd name="T7" fmla="*/ 30 h 163"/>
                  <a:gd name="T8" fmla="*/ 42 w 49"/>
                  <a:gd name="T9" fmla="*/ 46 h 163"/>
                  <a:gd name="T10" fmla="*/ 47 w 49"/>
                  <a:gd name="T11" fmla="*/ 63 h 163"/>
                  <a:gd name="T12" fmla="*/ 49 w 49"/>
                  <a:gd name="T13" fmla="*/ 81 h 163"/>
                  <a:gd name="T14" fmla="*/ 45 w 49"/>
                  <a:gd name="T15" fmla="*/ 107 h 163"/>
                  <a:gd name="T16" fmla="*/ 36 w 49"/>
                  <a:gd name="T17" fmla="*/ 131 h 163"/>
                  <a:gd name="T18" fmla="*/ 26 w 49"/>
                  <a:gd name="T19" fmla="*/ 144 h 163"/>
                  <a:gd name="T20" fmla="*/ 13 w 49"/>
                  <a:gd name="T21" fmla="*/ 155 h 163"/>
                  <a:gd name="T22" fmla="*/ 0 w 49"/>
                  <a:gd name="T23" fmla="*/ 163 h 163"/>
                  <a:gd name="T24" fmla="*/ 0 w 49"/>
                  <a:gd name="T25" fmla="*/ 159 h 163"/>
                  <a:gd name="T26" fmla="*/ 7 w 49"/>
                  <a:gd name="T27" fmla="*/ 155 h 163"/>
                  <a:gd name="T28" fmla="*/ 13 w 49"/>
                  <a:gd name="T29" fmla="*/ 149 h 163"/>
                  <a:gd name="T30" fmla="*/ 18 w 49"/>
                  <a:gd name="T31" fmla="*/ 143 h 163"/>
                  <a:gd name="T32" fmla="*/ 25 w 49"/>
                  <a:gd name="T33" fmla="*/ 132 h 163"/>
                  <a:gd name="T34" fmla="*/ 28 w 49"/>
                  <a:gd name="T35" fmla="*/ 117 h 163"/>
                  <a:gd name="T36" fmla="*/ 32 w 49"/>
                  <a:gd name="T37" fmla="*/ 84 h 163"/>
                  <a:gd name="T38" fmla="*/ 31 w 49"/>
                  <a:gd name="T39" fmla="*/ 67 h 163"/>
                  <a:gd name="T40" fmla="*/ 29 w 49"/>
                  <a:gd name="T41" fmla="*/ 49 h 163"/>
                  <a:gd name="T42" fmla="*/ 27 w 49"/>
                  <a:gd name="T43" fmla="*/ 42 h 163"/>
                  <a:gd name="T44" fmla="*/ 26 w 49"/>
                  <a:gd name="T45" fmla="*/ 36 h 163"/>
                  <a:gd name="T46" fmla="*/ 23 w 49"/>
                  <a:gd name="T47" fmla="*/ 31 h 163"/>
                  <a:gd name="T48" fmla="*/ 20 w 49"/>
                  <a:gd name="T49" fmla="*/ 24 h 163"/>
                  <a:gd name="T50" fmla="*/ 15 w 49"/>
                  <a:gd name="T51" fmla="*/ 16 h 163"/>
                  <a:gd name="T52" fmla="*/ 9 w 49"/>
                  <a:gd name="T53" fmla="*/ 10 h 163"/>
                  <a:gd name="T54" fmla="*/ 0 w 49"/>
                  <a:gd name="T55" fmla="*/ 4 h 163"/>
                  <a:gd name="T56" fmla="*/ 0 w 49"/>
                  <a:gd name="T5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163">
                    <a:moveTo>
                      <a:pt x="0" y="0"/>
                    </a:moveTo>
                    <a:lnTo>
                      <a:pt x="12" y="8"/>
                    </a:lnTo>
                    <a:lnTo>
                      <a:pt x="22" y="15"/>
                    </a:lnTo>
                    <a:lnTo>
                      <a:pt x="33" y="30"/>
                    </a:lnTo>
                    <a:lnTo>
                      <a:pt x="42" y="46"/>
                    </a:lnTo>
                    <a:lnTo>
                      <a:pt x="47" y="63"/>
                    </a:lnTo>
                    <a:lnTo>
                      <a:pt x="49" y="81"/>
                    </a:lnTo>
                    <a:lnTo>
                      <a:pt x="45" y="107"/>
                    </a:lnTo>
                    <a:lnTo>
                      <a:pt x="36" y="131"/>
                    </a:lnTo>
                    <a:lnTo>
                      <a:pt x="26" y="144"/>
                    </a:lnTo>
                    <a:lnTo>
                      <a:pt x="13" y="155"/>
                    </a:lnTo>
                    <a:lnTo>
                      <a:pt x="0" y="163"/>
                    </a:lnTo>
                    <a:lnTo>
                      <a:pt x="0" y="159"/>
                    </a:lnTo>
                    <a:lnTo>
                      <a:pt x="7" y="155"/>
                    </a:lnTo>
                    <a:lnTo>
                      <a:pt x="13" y="149"/>
                    </a:lnTo>
                    <a:lnTo>
                      <a:pt x="18" y="143"/>
                    </a:lnTo>
                    <a:lnTo>
                      <a:pt x="25" y="132"/>
                    </a:lnTo>
                    <a:lnTo>
                      <a:pt x="28" y="117"/>
                    </a:lnTo>
                    <a:lnTo>
                      <a:pt x="32" y="84"/>
                    </a:lnTo>
                    <a:lnTo>
                      <a:pt x="31" y="67"/>
                    </a:lnTo>
                    <a:lnTo>
                      <a:pt x="29" y="49"/>
                    </a:lnTo>
                    <a:lnTo>
                      <a:pt x="27" y="42"/>
                    </a:lnTo>
                    <a:lnTo>
                      <a:pt x="26" y="36"/>
                    </a:lnTo>
                    <a:lnTo>
                      <a:pt x="23" y="31"/>
                    </a:lnTo>
                    <a:lnTo>
                      <a:pt x="20" y="24"/>
                    </a:lnTo>
                    <a:lnTo>
                      <a:pt x="15" y="16"/>
                    </a:lnTo>
                    <a:lnTo>
                      <a:pt x="9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32" name="Freeform 6665"/>
              <p:cNvSpPr>
                <a:spLocks/>
              </p:cNvSpPr>
              <p:nvPr/>
            </p:nvSpPr>
            <p:spPr bwMode="auto">
              <a:xfrm>
                <a:off x="17370" y="18560"/>
                <a:ext cx="68" cy="85"/>
              </a:xfrm>
              <a:custGeom>
                <a:avLst/>
                <a:gdLst>
                  <a:gd name="T0" fmla="*/ 39 w 68"/>
                  <a:gd name="T1" fmla="*/ 0 h 85"/>
                  <a:gd name="T2" fmla="*/ 46 w 68"/>
                  <a:gd name="T3" fmla="*/ 1 h 85"/>
                  <a:gd name="T4" fmla="*/ 52 w 68"/>
                  <a:gd name="T5" fmla="*/ 3 h 85"/>
                  <a:gd name="T6" fmla="*/ 58 w 68"/>
                  <a:gd name="T7" fmla="*/ 6 h 85"/>
                  <a:gd name="T8" fmla="*/ 62 w 68"/>
                  <a:gd name="T9" fmla="*/ 10 h 85"/>
                  <a:gd name="T10" fmla="*/ 64 w 68"/>
                  <a:gd name="T11" fmla="*/ 15 h 85"/>
                  <a:gd name="T12" fmla="*/ 66 w 68"/>
                  <a:gd name="T13" fmla="*/ 20 h 85"/>
                  <a:gd name="T14" fmla="*/ 64 w 68"/>
                  <a:gd name="T15" fmla="*/ 22 h 85"/>
                  <a:gd name="T16" fmla="*/ 63 w 68"/>
                  <a:gd name="T17" fmla="*/ 25 h 85"/>
                  <a:gd name="T18" fmla="*/ 61 w 68"/>
                  <a:gd name="T19" fmla="*/ 26 h 85"/>
                  <a:gd name="T20" fmla="*/ 57 w 68"/>
                  <a:gd name="T21" fmla="*/ 27 h 85"/>
                  <a:gd name="T22" fmla="*/ 55 w 68"/>
                  <a:gd name="T23" fmla="*/ 26 h 85"/>
                  <a:gd name="T24" fmla="*/ 51 w 68"/>
                  <a:gd name="T25" fmla="*/ 25 h 85"/>
                  <a:gd name="T26" fmla="*/ 50 w 68"/>
                  <a:gd name="T27" fmla="*/ 23 h 85"/>
                  <a:gd name="T28" fmla="*/ 48 w 68"/>
                  <a:gd name="T29" fmla="*/ 21 h 85"/>
                  <a:gd name="T30" fmla="*/ 47 w 68"/>
                  <a:gd name="T31" fmla="*/ 16 h 85"/>
                  <a:gd name="T32" fmla="*/ 47 w 68"/>
                  <a:gd name="T33" fmla="*/ 14 h 85"/>
                  <a:gd name="T34" fmla="*/ 46 w 68"/>
                  <a:gd name="T35" fmla="*/ 10 h 85"/>
                  <a:gd name="T36" fmla="*/ 43 w 68"/>
                  <a:gd name="T37" fmla="*/ 9 h 85"/>
                  <a:gd name="T38" fmla="*/ 41 w 68"/>
                  <a:gd name="T39" fmla="*/ 7 h 85"/>
                  <a:gd name="T40" fmla="*/ 39 w 68"/>
                  <a:gd name="T41" fmla="*/ 6 h 85"/>
                  <a:gd name="T42" fmla="*/ 35 w 68"/>
                  <a:gd name="T43" fmla="*/ 6 h 85"/>
                  <a:gd name="T44" fmla="*/ 30 w 68"/>
                  <a:gd name="T45" fmla="*/ 6 h 85"/>
                  <a:gd name="T46" fmla="*/ 25 w 68"/>
                  <a:gd name="T47" fmla="*/ 9 h 85"/>
                  <a:gd name="T48" fmla="*/ 21 w 68"/>
                  <a:gd name="T49" fmla="*/ 12 h 85"/>
                  <a:gd name="T50" fmla="*/ 16 w 68"/>
                  <a:gd name="T51" fmla="*/ 22 h 85"/>
                  <a:gd name="T52" fmla="*/ 14 w 68"/>
                  <a:gd name="T53" fmla="*/ 35 h 85"/>
                  <a:gd name="T54" fmla="*/ 16 w 68"/>
                  <a:gd name="T55" fmla="*/ 48 h 85"/>
                  <a:gd name="T56" fmla="*/ 21 w 68"/>
                  <a:gd name="T57" fmla="*/ 60 h 85"/>
                  <a:gd name="T58" fmla="*/ 25 w 68"/>
                  <a:gd name="T59" fmla="*/ 65 h 85"/>
                  <a:gd name="T60" fmla="*/ 30 w 68"/>
                  <a:gd name="T61" fmla="*/ 69 h 85"/>
                  <a:gd name="T62" fmla="*/ 35 w 68"/>
                  <a:gd name="T63" fmla="*/ 70 h 85"/>
                  <a:gd name="T64" fmla="*/ 40 w 68"/>
                  <a:gd name="T65" fmla="*/ 71 h 85"/>
                  <a:gd name="T66" fmla="*/ 46 w 68"/>
                  <a:gd name="T67" fmla="*/ 70 h 85"/>
                  <a:gd name="T68" fmla="*/ 51 w 68"/>
                  <a:gd name="T69" fmla="*/ 69 h 85"/>
                  <a:gd name="T70" fmla="*/ 56 w 68"/>
                  <a:gd name="T71" fmla="*/ 65 h 85"/>
                  <a:gd name="T72" fmla="*/ 59 w 68"/>
                  <a:gd name="T73" fmla="*/ 62 h 85"/>
                  <a:gd name="T74" fmla="*/ 62 w 68"/>
                  <a:gd name="T75" fmla="*/ 58 h 85"/>
                  <a:gd name="T76" fmla="*/ 66 w 68"/>
                  <a:gd name="T77" fmla="*/ 50 h 85"/>
                  <a:gd name="T78" fmla="*/ 68 w 68"/>
                  <a:gd name="T79" fmla="*/ 52 h 85"/>
                  <a:gd name="T80" fmla="*/ 63 w 68"/>
                  <a:gd name="T81" fmla="*/ 66 h 85"/>
                  <a:gd name="T82" fmla="*/ 55 w 68"/>
                  <a:gd name="T83" fmla="*/ 76 h 85"/>
                  <a:gd name="T84" fmla="*/ 45 w 68"/>
                  <a:gd name="T85" fmla="*/ 82 h 85"/>
                  <a:gd name="T86" fmla="*/ 34 w 68"/>
                  <a:gd name="T87" fmla="*/ 85 h 85"/>
                  <a:gd name="T88" fmla="*/ 21 w 68"/>
                  <a:gd name="T89" fmla="*/ 82 h 85"/>
                  <a:gd name="T90" fmla="*/ 10 w 68"/>
                  <a:gd name="T91" fmla="*/ 74 h 85"/>
                  <a:gd name="T92" fmla="*/ 3 w 68"/>
                  <a:gd name="T93" fmla="*/ 60 h 85"/>
                  <a:gd name="T94" fmla="*/ 0 w 68"/>
                  <a:gd name="T95" fmla="*/ 42 h 85"/>
                  <a:gd name="T96" fmla="*/ 3 w 68"/>
                  <a:gd name="T97" fmla="*/ 26 h 85"/>
                  <a:gd name="T98" fmla="*/ 11 w 68"/>
                  <a:gd name="T99" fmla="*/ 12 h 85"/>
                  <a:gd name="T100" fmla="*/ 24 w 68"/>
                  <a:gd name="T101" fmla="*/ 3 h 85"/>
                  <a:gd name="T102" fmla="*/ 39 w 68"/>
                  <a:gd name="T10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" h="85">
                    <a:moveTo>
                      <a:pt x="39" y="0"/>
                    </a:moveTo>
                    <a:lnTo>
                      <a:pt x="46" y="1"/>
                    </a:lnTo>
                    <a:lnTo>
                      <a:pt x="52" y="3"/>
                    </a:lnTo>
                    <a:lnTo>
                      <a:pt x="58" y="6"/>
                    </a:lnTo>
                    <a:lnTo>
                      <a:pt x="62" y="10"/>
                    </a:lnTo>
                    <a:lnTo>
                      <a:pt x="64" y="15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3" y="25"/>
                    </a:lnTo>
                    <a:lnTo>
                      <a:pt x="61" y="26"/>
                    </a:lnTo>
                    <a:lnTo>
                      <a:pt x="57" y="27"/>
                    </a:lnTo>
                    <a:lnTo>
                      <a:pt x="55" y="26"/>
                    </a:lnTo>
                    <a:lnTo>
                      <a:pt x="51" y="25"/>
                    </a:lnTo>
                    <a:lnTo>
                      <a:pt x="50" y="23"/>
                    </a:lnTo>
                    <a:lnTo>
                      <a:pt x="48" y="21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6" y="10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39" y="6"/>
                    </a:lnTo>
                    <a:lnTo>
                      <a:pt x="35" y="6"/>
                    </a:lnTo>
                    <a:lnTo>
                      <a:pt x="30" y="6"/>
                    </a:lnTo>
                    <a:lnTo>
                      <a:pt x="25" y="9"/>
                    </a:lnTo>
                    <a:lnTo>
                      <a:pt x="21" y="12"/>
                    </a:lnTo>
                    <a:lnTo>
                      <a:pt x="16" y="22"/>
                    </a:lnTo>
                    <a:lnTo>
                      <a:pt x="14" y="35"/>
                    </a:lnTo>
                    <a:lnTo>
                      <a:pt x="16" y="48"/>
                    </a:lnTo>
                    <a:lnTo>
                      <a:pt x="21" y="60"/>
                    </a:lnTo>
                    <a:lnTo>
                      <a:pt x="25" y="65"/>
                    </a:lnTo>
                    <a:lnTo>
                      <a:pt x="30" y="69"/>
                    </a:lnTo>
                    <a:lnTo>
                      <a:pt x="35" y="70"/>
                    </a:lnTo>
                    <a:lnTo>
                      <a:pt x="40" y="71"/>
                    </a:lnTo>
                    <a:lnTo>
                      <a:pt x="46" y="70"/>
                    </a:lnTo>
                    <a:lnTo>
                      <a:pt x="51" y="69"/>
                    </a:lnTo>
                    <a:lnTo>
                      <a:pt x="56" y="65"/>
                    </a:lnTo>
                    <a:lnTo>
                      <a:pt x="59" y="62"/>
                    </a:lnTo>
                    <a:lnTo>
                      <a:pt x="62" y="58"/>
                    </a:lnTo>
                    <a:lnTo>
                      <a:pt x="66" y="50"/>
                    </a:lnTo>
                    <a:lnTo>
                      <a:pt x="68" y="52"/>
                    </a:lnTo>
                    <a:lnTo>
                      <a:pt x="63" y="66"/>
                    </a:lnTo>
                    <a:lnTo>
                      <a:pt x="55" y="76"/>
                    </a:lnTo>
                    <a:lnTo>
                      <a:pt x="45" y="82"/>
                    </a:lnTo>
                    <a:lnTo>
                      <a:pt x="34" y="85"/>
                    </a:lnTo>
                    <a:lnTo>
                      <a:pt x="21" y="82"/>
                    </a:lnTo>
                    <a:lnTo>
                      <a:pt x="10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1" y="12"/>
                    </a:lnTo>
                    <a:lnTo>
                      <a:pt x="24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33" name="Freeform 6666"/>
              <p:cNvSpPr>
                <a:spLocks/>
              </p:cNvSpPr>
              <p:nvPr/>
            </p:nvSpPr>
            <p:spPr bwMode="auto">
              <a:xfrm>
                <a:off x="17444" y="18560"/>
                <a:ext cx="137" cy="82"/>
              </a:xfrm>
              <a:custGeom>
                <a:avLst/>
                <a:gdLst>
                  <a:gd name="T0" fmla="*/ 29 w 137"/>
                  <a:gd name="T1" fmla="*/ 0 h 82"/>
                  <a:gd name="T2" fmla="*/ 32 w 137"/>
                  <a:gd name="T3" fmla="*/ 14 h 82"/>
                  <a:gd name="T4" fmla="*/ 37 w 137"/>
                  <a:gd name="T5" fmla="*/ 9 h 82"/>
                  <a:gd name="T6" fmla="*/ 42 w 137"/>
                  <a:gd name="T7" fmla="*/ 4 h 82"/>
                  <a:gd name="T8" fmla="*/ 51 w 137"/>
                  <a:gd name="T9" fmla="*/ 0 h 82"/>
                  <a:gd name="T10" fmla="*/ 61 w 137"/>
                  <a:gd name="T11" fmla="*/ 0 h 82"/>
                  <a:gd name="T12" fmla="*/ 69 w 137"/>
                  <a:gd name="T13" fmla="*/ 5 h 82"/>
                  <a:gd name="T14" fmla="*/ 74 w 137"/>
                  <a:gd name="T15" fmla="*/ 12 h 82"/>
                  <a:gd name="T16" fmla="*/ 81 w 137"/>
                  <a:gd name="T17" fmla="*/ 11 h 82"/>
                  <a:gd name="T18" fmla="*/ 91 w 137"/>
                  <a:gd name="T19" fmla="*/ 4 h 82"/>
                  <a:gd name="T20" fmla="*/ 104 w 137"/>
                  <a:gd name="T21" fmla="*/ 0 h 82"/>
                  <a:gd name="T22" fmla="*/ 115 w 137"/>
                  <a:gd name="T23" fmla="*/ 4 h 82"/>
                  <a:gd name="T24" fmla="*/ 121 w 137"/>
                  <a:gd name="T25" fmla="*/ 10 h 82"/>
                  <a:gd name="T26" fmla="*/ 125 w 137"/>
                  <a:gd name="T27" fmla="*/ 19 h 82"/>
                  <a:gd name="T28" fmla="*/ 125 w 137"/>
                  <a:gd name="T29" fmla="*/ 30 h 82"/>
                  <a:gd name="T30" fmla="*/ 126 w 137"/>
                  <a:gd name="T31" fmla="*/ 69 h 82"/>
                  <a:gd name="T32" fmla="*/ 126 w 137"/>
                  <a:gd name="T33" fmla="*/ 75 h 82"/>
                  <a:gd name="T34" fmla="*/ 129 w 137"/>
                  <a:gd name="T35" fmla="*/ 78 h 82"/>
                  <a:gd name="T36" fmla="*/ 137 w 137"/>
                  <a:gd name="T37" fmla="*/ 79 h 82"/>
                  <a:gd name="T38" fmla="*/ 97 w 137"/>
                  <a:gd name="T39" fmla="*/ 82 h 82"/>
                  <a:gd name="T40" fmla="*/ 99 w 137"/>
                  <a:gd name="T41" fmla="*/ 79 h 82"/>
                  <a:gd name="T42" fmla="*/ 107 w 137"/>
                  <a:gd name="T43" fmla="*/ 78 h 82"/>
                  <a:gd name="T44" fmla="*/ 110 w 137"/>
                  <a:gd name="T45" fmla="*/ 73 h 82"/>
                  <a:gd name="T46" fmla="*/ 111 w 137"/>
                  <a:gd name="T47" fmla="*/ 69 h 82"/>
                  <a:gd name="T48" fmla="*/ 111 w 137"/>
                  <a:gd name="T49" fmla="*/ 30 h 82"/>
                  <a:gd name="T50" fmla="*/ 110 w 137"/>
                  <a:gd name="T51" fmla="*/ 20 h 82"/>
                  <a:gd name="T52" fmla="*/ 105 w 137"/>
                  <a:gd name="T53" fmla="*/ 14 h 82"/>
                  <a:gd name="T54" fmla="*/ 97 w 137"/>
                  <a:gd name="T55" fmla="*/ 11 h 82"/>
                  <a:gd name="T56" fmla="*/ 88 w 137"/>
                  <a:gd name="T57" fmla="*/ 12 h 82"/>
                  <a:gd name="T58" fmla="*/ 80 w 137"/>
                  <a:gd name="T59" fmla="*/ 17 h 82"/>
                  <a:gd name="T60" fmla="*/ 77 w 137"/>
                  <a:gd name="T61" fmla="*/ 22 h 82"/>
                  <a:gd name="T62" fmla="*/ 77 w 137"/>
                  <a:gd name="T63" fmla="*/ 64 h 82"/>
                  <a:gd name="T64" fmla="*/ 77 w 137"/>
                  <a:gd name="T65" fmla="*/ 73 h 82"/>
                  <a:gd name="T66" fmla="*/ 79 w 137"/>
                  <a:gd name="T67" fmla="*/ 76 h 82"/>
                  <a:gd name="T68" fmla="*/ 83 w 137"/>
                  <a:gd name="T69" fmla="*/ 79 h 82"/>
                  <a:gd name="T70" fmla="*/ 90 w 137"/>
                  <a:gd name="T71" fmla="*/ 79 h 82"/>
                  <a:gd name="T72" fmla="*/ 49 w 137"/>
                  <a:gd name="T73" fmla="*/ 82 h 82"/>
                  <a:gd name="T74" fmla="*/ 53 w 137"/>
                  <a:gd name="T75" fmla="*/ 79 h 82"/>
                  <a:gd name="T76" fmla="*/ 58 w 137"/>
                  <a:gd name="T77" fmla="*/ 78 h 82"/>
                  <a:gd name="T78" fmla="*/ 62 w 137"/>
                  <a:gd name="T79" fmla="*/ 73 h 82"/>
                  <a:gd name="T80" fmla="*/ 62 w 137"/>
                  <a:gd name="T81" fmla="*/ 69 h 82"/>
                  <a:gd name="T82" fmla="*/ 62 w 137"/>
                  <a:gd name="T83" fmla="*/ 30 h 82"/>
                  <a:gd name="T84" fmla="*/ 61 w 137"/>
                  <a:gd name="T85" fmla="*/ 20 h 82"/>
                  <a:gd name="T86" fmla="*/ 57 w 137"/>
                  <a:gd name="T87" fmla="*/ 12 h 82"/>
                  <a:gd name="T88" fmla="*/ 48 w 137"/>
                  <a:gd name="T89" fmla="*/ 10 h 82"/>
                  <a:gd name="T90" fmla="*/ 40 w 137"/>
                  <a:gd name="T91" fmla="*/ 12 h 82"/>
                  <a:gd name="T92" fmla="*/ 29 w 137"/>
                  <a:gd name="T93" fmla="*/ 21 h 82"/>
                  <a:gd name="T94" fmla="*/ 29 w 137"/>
                  <a:gd name="T95" fmla="*/ 69 h 82"/>
                  <a:gd name="T96" fmla="*/ 30 w 137"/>
                  <a:gd name="T97" fmla="*/ 75 h 82"/>
                  <a:gd name="T98" fmla="*/ 32 w 137"/>
                  <a:gd name="T99" fmla="*/ 78 h 82"/>
                  <a:gd name="T100" fmla="*/ 37 w 137"/>
                  <a:gd name="T101" fmla="*/ 79 h 82"/>
                  <a:gd name="T102" fmla="*/ 41 w 137"/>
                  <a:gd name="T103" fmla="*/ 82 h 82"/>
                  <a:gd name="T104" fmla="*/ 1 w 137"/>
                  <a:gd name="T105" fmla="*/ 79 h 82"/>
                  <a:gd name="T106" fmla="*/ 9 w 137"/>
                  <a:gd name="T107" fmla="*/ 78 h 82"/>
                  <a:gd name="T108" fmla="*/ 13 w 137"/>
                  <a:gd name="T109" fmla="*/ 75 h 82"/>
                  <a:gd name="T110" fmla="*/ 14 w 137"/>
                  <a:gd name="T111" fmla="*/ 69 h 82"/>
                  <a:gd name="T112" fmla="*/ 14 w 137"/>
                  <a:gd name="T113" fmla="*/ 33 h 82"/>
                  <a:gd name="T114" fmla="*/ 14 w 137"/>
                  <a:gd name="T115" fmla="*/ 21 h 82"/>
                  <a:gd name="T116" fmla="*/ 13 w 137"/>
                  <a:gd name="T117" fmla="*/ 15 h 82"/>
                  <a:gd name="T118" fmla="*/ 9 w 137"/>
                  <a:gd name="T119" fmla="*/ 12 h 82"/>
                  <a:gd name="T120" fmla="*/ 5 w 137"/>
                  <a:gd name="T121" fmla="*/ 12 h 82"/>
                  <a:gd name="T122" fmla="*/ 0 w 137"/>
                  <a:gd name="T123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82">
                    <a:moveTo>
                      <a:pt x="25" y="0"/>
                    </a:moveTo>
                    <a:lnTo>
                      <a:pt x="29" y="0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0"/>
                    </a:lnTo>
                    <a:lnTo>
                      <a:pt x="37" y="9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7" y="1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4" y="3"/>
                    </a:lnTo>
                    <a:lnTo>
                      <a:pt x="69" y="5"/>
                    </a:lnTo>
                    <a:lnTo>
                      <a:pt x="72" y="7"/>
                    </a:lnTo>
                    <a:lnTo>
                      <a:pt x="74" y="12"/>
                    </a:lnTo>
                    <a:lnTo>
                      <a:pt x="77" y="17"/>
                    </a:lnTo>
                    <a:lnTo>
                      <a:pt x="81" y="11"/>
                    </a:lnTo>
                    <a:lnTo>
                      <a:pt x="86" y="6"/>
                    </a:lnTo>
                    <a:lnTo>
                      <a:pt x="91" y="4"/>
                    </a:lnTo>
                    <a:lnTo>
                      <a:pt x="97" y="1"/>
                    </a:lnTo>
                    <a:lnTo>
                      <a:pt x="104" y="0"/>
                    </a:lnTo>
                    <a:lnTo>
                      <a:pt x="110" y="1"/>
                    </a:lnTo>
                    <a:lnTo>
                      <a:pt x="115" y="4"/>
                    </a:lnTo>
                    <a:lnTo>
                      <a:pt x="118" y="6"/>
                    </a:lnTo>
                    <a:lnTo>
                      <a:pt x="121" y="10"/>
                    </a:lnTo>
                    <a:lnTo>
                      <a:pt x="123" y="14"/>
                    </a:lnTo>
                    <a:lnTo>
                      <a:pt x="125" y="19"/>
                    </a:lnTo>
                    <a:lnTo>
                      <a:pt x="125" y="23"/>
                    </a:lnTo>
                    <a:lnTo>
                      <a:pt x="125" y="30"/>
                    </a:lnTo>
                    <a:lnTo>
                      <a:pt x="125" y="64"/>
                    </a:lnTo>
                    <a:lnTo>
                      <a:pt x="126" y="69"/>
                    </a:lnTo>
                    <a:lnTo>
                      <a:pt x="126" y="73"/>
                    </a:lnTo>
                    <a:lnTo>
                      <a:pt x="126" y="75"/>
                    </a:lnTo>
                    <a:lnTo>
                      <a:pt x="127" y="76"/>
                    </a:lnTo>
                    <a:lnTo>
                      <a:pt x="129" y="78"/>
                    </a:lnTo>
                    <a:lnTo>
                      <a:pt x="132" y="79"/>
                    </a:lnTo>
                    <a:lnTo>
                      <a:pt x="137" y="79"/>
                    </a:lnTo>
                    <a:lnTo>
                      <a:pt x="137" y="82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99" y="79"/>
                    </a:lnTo>
                    <a:lnTo>
                      <a:pt x="104" y="79"/>
                    </a:lnTo>
                    <a:lnTo>
                      <a:pt x="107" y="78"/>
                    </a:lnTo>
                    <a:lnTo>
                      <a:pt x="109" y="75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1" y="69"/>
                    </a:lnTo>
                    <a:lnTo>
                      <a:pt x="111" y="64"/>
                    </a:lnTo>
                    <a:lnTo>
                      <a:pt x="111" y="30"/>
                    </a:lnTo>
                    <a:lnTo>
                      <a:pt x="110" y="25"/>
                    </a:lnTo>
                    <a:lnTo>
                      <a:pt x="110" y="20"/>
                    </a:lnTo>
                    <a:lnTo>
                      <a:pt x="109" y="16"/>
                    </a:lnTo>
                    <a:lnTo>
                      <a:pt x="105" y="14"/>
                    </a:lnTo>
                    <a:lnTo>
                      <a:pt x="102" y="11"/>
                    </a:lnTo>
                    <a:lnTo>
                      <a:pt x="97" y="11"/>
                    </a:lnTo>
                    <a:lnTo>
                      <a:pt x="93" y="11"/>
                    </a:lnTo>
                    <a:lnTo>
                      <a:pt x="88" y="12"/>
                    </a:lnTo>
                    <a:lnTo>
                      <a:pt x="84" y="15"/>
                    </a:lnTo>
                    <a:lnTo>
                      <a:pt x="80" y="17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7" y="26"/>
                    </a:lnTo>
                    <a:lnTo>
                      <a:pt x="77" y="64"/>
                    </a:lnTo>
                    <a:lnTo>
                      <a:pt x="77" y="69"/>
                    </a:lnTo>
                    <a:lnTo>
                      <a:pt x="77" y="73"/>
                    </a:lnTo>
                    <a:lnTo>
                      <a:pt x="78" y="75"/>
                    </a:lnTo>
                    <a:lnTo>
                      <a:pt x="79" y="76"/>
                    </a:lnTo>
                    <a:lnTo>
                      <a:pt x="81" y="78"/>
                    </a:lnTo>
                    <a:lnTo>
                      <a:pt x="83" y="79"/>
                    </a:lnTo>
                    <a:lnTo>
                      <a:pt x="86" y="79"/>
                    </a:lnTo>
                    <a:lnTo>
                      <a:pt x="90" y="79"/>
                    </a:lnTo>
                    <a:lnTo>
                      <a:pt x="90" y="82"/>
                    </a:lnTo>
                    <a:lnTo>
                      <a:pt x="49" y="82"/>
                    </a:lnTo>
                    <a:lnTo>
                      <a:pt x="49" y="79"/>
                    </a:lnTo>
                    <a:lnTo>
                      <a:pt x="53" y="79"/>
                    </a:lnTo>
                    <a:lnTo>
                      <a:pt x="56" y="79"/>
                    </a:lnTo>
                    <a:lnTo>
                      <a:pt x="58" y="78"/>
                    </a:lnTo>
                    <a:lnTo>
                      <a:pt x="61" y="76"/>
                    </a:lnTo>
                    <a:lnTo>
                      <a:pt x="62" y="73"/>
                    </a:lnTo>
                    <a:lnTo>
                      <a:pt x="62" y="71"/>
                    </a:lnTo>
                    <a:lnTo>
                      <a:pt x="62" y="69"/>
                    </a:lnTo>
                    <a:lnTo>
                      <a:pt x="62" y="64"/>
                    </a:lnTo>
                    <a:lnTo>
                      <a:pt x="62" y="30"/>
                    </a:lnTo>
                    <a:lnTo>
                      <a:pt x="62" y="23"/>
                    </a:lnTo>
                    <a:lnTo>
                      <a:pt x="61" y="20"/>
                    </a:lnTo>
                    <a:lnTo>
                      <a:pt x="59" y="16"/>
                    </a:lnTo>
                    <a:lnTo>
                      <a:pt x="57" y="12"/>
                    </a:lnTo>
                    <a:lnTo>
                      <a:pt x="53" y="11"/>
                    </a:lnTo>
                    <a:lnTo>
                      <a:pt x="48" y="10"/>
                    </a:lnTo>
                    <a:lnTo>
                      <a:pt x="43" y="11"/>
                    </a:lnTo>
                    <a:lnTo>
                      <a:pt x="40" y="12"/>
                    </a:lnTo>
                    <a:lnTo>
                      <a:pt x="33" y="17"/>
                    </a:lnTo>
                    <a:lnTo>
                      <a:pt x="29" y="21"/>
                    </a:lnTo>
                    <a:lnTo>
                      <a:pt x="29" y="64"/>
                    </a:lnTo>
                    <a:lnTo>
                      <a:pt x="29" y="69"/>
                    </a:lnTo>
                    <a:lnTo>
                      <a:pt x="29" y="73"/>
                    </a:lnTo>
                    <a:lnTo>
                      <a:pt x="30" y="75"/>
                    </a:lnTo>
                    <a:lnTo>
                      <a:pt x="31" y="76"/>
                    </a:lnTo>
                    <a:lnTo>
                      <a:pt x="32" y="78"/>
                    </a:lnTo>
                    <a:lnTo>
                      <a:pt x="35" y="79"/>
                    </a:lnTo>
                    <a:lnTo>
                      <a:pt x="37" y="79"/>
                    </a:lnTo>
                    <a:lnTo>
                      <a:pt x="41" y="79"/>
                    </a:lnTo>
                    <a:lnTo>
                      <a:pt x="41" y="82"/>
                    </a:lnTo>
                    <a:lnTo>
                      <a:pt x="1" y="82"/>
                    </a:lnTo>
                    <a:lnTo>
                      <a:pt x="1" y="79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6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4" y="69"/>
                    </a:lnTo>
                    <a:lnTo>
                      <a:pt x="14" y="64"/>
                    </a:lnTo>
                    <a:lnTo>
                      <a:pt x="14" y="33"/>
                    </a:lnTo>
                    <a:lnTo>
                      <a:pt x="14" y="26"/>
                    </a:lnTo>
                    <a:lnTo>
                      <a:pt x="14" y="21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34" name="Freeform 6667"/>
              <p:cNvSpPr>
                <a:spLocks noEditPoints="1"/>
              </p:cNvSpPr>
              <p:nvPr/>
            </p:nvSpPr>
            <p:spPr bwMode="auto">
              <a:xfrm>
                <a:off x="17212" y="18521"/>
                <a:ext cx="125" cy="121"/>
              </a:xfrm>
              <a:custGeom>
                <a:avLst/>
                <a:gdLst>
                  <a:gd name="T0" fmla="*/ 57 w 125"/>
                  <a:gd name="T1" fmla="*/ 28 h 121"/>
                  <a:gd name="T2" fmla="*/ 36 w 125"/>
                  <a:gd name="T3" fmla="*/ 76 h 121"/>
                  <a:gd name="T4" fmla="*/ 77 w 125"/>
                  <a:gd name="T5" fmla="*/ 76 h 121"/>
                  <a:gd name="T6" fmla="*/ 57 w 125"/>
                  <a:gd name="T7" fmla="*/ 28 h 121"/>
                  <a:gd name="T8" fmla="*/ 60 w 125"/>
                  <a:gd name="T9" fmla="*/ 0 h 121"/>
                  <a:gd name="T10" fmla="*/ 64 w 125"/>
                  <a:gd name="T11" fmla="*/ 0 h 121"/>
                  <a:gd name="T12" fmla="*/ 104 w 125"/>
                  <a:gd name="T13" fmla="*/ 99 h 121"/>
                  <a:gd name="T14" fmla="*/ 108 w 125"/>
                  <a:gd name="T15" fmla="*/ 105 h 121"/>
                  <a:gd name="T16" fmla="*/ 110 w 125"/>
                  <a:gd name="T17" fmla="*/ 112 h 121"/>
                  <a:gd name="T18" fmla="*/ 114 w 125"/>
                  <a:gd name="T19" fmla="*/ 114 h 121"/>
                  <a:gd name="T20" fmla="*/ 116 w 125"/>
                  <a:gd name="T21" fmla="*/ 117 h 121"/>
                  <a:gd name="T22" fmla="*/ 120 w 125"/>
                  <a:gd name="T23" fmla="*/ 118 h 121"/>
                  <a:gd name="T24" fmla="*/ 125 w 125"/>
                  <a:gd name="T25" fmla="*/ 118 h 121"/>
                  <a:gd name="T26" fmla="*/ 125 w 125"/>
                  <a:gd name="T27" fmla="*/ 121 h 121"/>
                  <a:gd name="T28" fmla="*/ 78 w 125"/>
                  <a:gd name="T29" fmla="*/ 121 h 121"/>
                  <a:gd name="T30" fmla="*/ 78 w 125"/>
                  <a:gd name="T31" fmla="*/ 118 h 121"/>
                  <a:gd name="T32" fmla="*/ 82 w 125"/>
                  <a:gd name="T33" fmla="*/ 118 h 121"/>
                  <a:gd name="T34" fmla="*/ 86 w 125"/>
                  <a:gd name="T35" fmla="*/ 117 h 121"/>
                  <a:gd name="T36" fmla="*/ 88 w 125"/>
                  <a:gd name="T37" fmla="*/ 117 h 121"/>
                  <a:gd name="T38" fmla="*/ 89 w 125"/>
                  <a:gd name="T39" fmla="*/ 114 h 121"/>
                  <a:gd name="T40" fmla="*/ 91 w 125"/>
                  <a:gd name="T41" fmla="*/ 110 h 121"/>
                  <a:gd name="T42" fmla="*/ 89 w 125"/>
                  <a:gd name="T43" fmla="*/ 108 h 121"/>
                  <a:gd name="T44" fmla="*/ 88 w 125"/>
                  <a:gd name="T45" fmla="*/ 104 h 121"/>
                  <a:gd name="T46" fmla="*/ 87 w 125"/>
                  <a:gd name="T47" fmla="*/ 99 h 121"/>
                  <a:gd name="T48" fmla="*/ 80 w 125"/>
                  <a:gd name="T49" fmla="*/ 82 h 121"/>
                  <a:gd name="T50" fmla="*/ 34 w 125"/>
                  <a:gd name="T51" fmla="*/ 82 h 121"/>
                  <a:gd name="T52" fmla="*/ 25 w 125"/>
                  <a:gd name="T53" fmla="*/ 101 h 121"/>
                  <a:gd name="T54" fmla="*/ 24 w 125"/>
                  <a:gd name="T55" fmla="*/ 104 h 121"/>
                  <a:gd name="T56" fmla="*/ 23 w 125"/>
                  <a:gd name="T57" fmla="*/ 108 h 121"/>
                  <a:gd name="T58" fmla="*/ 23 w 125"/>
                  <a:gd name="T59" fmla="*/ 110 h 121"/>
                  <a:gd name="T60" fmla="*/ 23 w 125"/>
                  <a:gd name="T61" fmla="*/ 113 h 121"/>
                  <a:gd name="T62" fmla="*/ 25 w 125"/>
                  <a:gd name="T63" fmla="*/ 115 h 121"/>
                  <a:gd name="T64" fmla="*/ 28 w 125"/>
                  <a:gd name="T65" fmla="*/ 117 h 121"/>
                  <a:gd name="T66" fmla="*/ 32 w 125"/>
                  <a:gd name="T67" fmla="*/ 118 h 121"/>
                  <a:gd name="T68" fmla="*/ 36 w 125"/>
                  <a:gd name="T69" fmla="*/ 118 h 121"/>
                  <a:gd name="T70" fmla="*/ 36 w 125"/>
                  <a:gd name="T71" fmla="*/ 121 h 121"/>
                  <a:gd name="T72" fmla="*/ 0 w 125"/>
                  <a:gd name="T73" fmla="*/ 121 h 121"/>
                  <a:gd name="T74" fmla="*/ 0 w 125"/>
                  <a:gd name="T75" fmla="*/ 118 h 121"/>
                  <a:gd name="T76" fmla="*/ 3 w 125"/>
                  <a:gd name="T77" fmla="*/ 118 h 121"/>
                  <a:gd name="T78" fmla="*/ 7 w 125"/>
                  <a:gd name="T79" fmla="*/ 117 h 121"/>
                  <a:gd name="T80" fmla="*/ 9 w 125"/>
                  <a:gd name="T81" fmla="*/ 115 h 121"/>
                  <a:gd name="T82" fmla="*/ 12 w 125"/>
                  <a:gd name="T83" fmla="*/ 112 h 121"/>
                  <a:gd name="T84" fmla="*/ 16 w 125"/>
                  <a:gd name="T85" fmla="*/ 105 h 121"/>
                  <a:gd name="T86" fmla="*/ 19 w 125"/>
                  <a:gd name="T87" fmla="*/ 98 h 121"/>
                  <a:gd name="T88" fmla="*/ 60 w 125"/>
                  <a:gd name="T8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21">
                    <a:moveTo>
                      <a:pt x="57" y="28"/>
                    </a:moveTo>
                    <a:lnTo>
                      <a:pt x="36" y="76"/>
                    </a:lnTo>
                    <a:lnTo>
                      <a:pt x="77" y="76"/>
                    </a:lnTo>
                    <a:lnTo>
                      <a:pt x="57" y="28"/>
                    </a:lnTo>
                    <a:close/>
                    <a:moveTo>
                      <a:pt x="60" y="0"/>
                    </a:moveTo>
                    <a:lnTo>
                      <a:pt x="64" y="0"/>
                    </a:lnTo>
                    <a:lnTo>
                      <a:pt x="104" y="99"/>
                    </a:lnTo>
                    <a:lnTo>
                      <a:pt x="108" y="105"/>
                    </a:lnTo>
                    <a:lnTo>
                      <a:pt x="110" y="112"/>
                    </a:lnTo>
                    <a:lnTo>
                      <a:pt x="114" y="114"/>
                    </a:lnTo>
                    <a:lnTo>
                      <a:pt x="116" y="117"/>
                    </a:lnTo>
                    <a:lnTo>
                      <a:pt x="120" y="118"/>
                    </a:lnTo>
                    <a:lnTo>
                      <a:pt x="125" y="118"/>
                    </a:lnTo>
                    <a:lnTo>
                      <a:pt x="125" y="121"/>
                    </a:lnTo>
                    <a:lnTo>
                      <a:pt x="78" y="121"/>
                    </a:lnTo>
                    <a:lnTo>
                      <a:pt x="78" y="118"/>
                    </a:lnTo>
                    <a:lnTo>
                      <a:pt x="82" y="118"/>
                    </a:lnTo>
                    <a:lnTo>
                      <a:pt x="86" y="117"/>
                    </a:lnTo>
                    <a:lnTo>
                      <a:pt x="88" y="117"/>
                    </a:lnTo>
                    <a:lnTo>
                      <a:pt x="89" y="114"/>
                    </a:lnTo>
                    <a:lnTo>
                      <a:pt x="91" y="110"/>
                    </a:lnTo>
                    <a:lnTo>
                      <a:pt x="89" y="108"/>
                    </a:lnTo>
                    <a:lnTo>
                      <a:pt x="88" y="104"/>
                    </a:lnTo>
                    <a:lnTo>
                      <a:pt x="87" y="99"/>
                    </a:lnTo>
                    <a:lnTo>
                      <a:pt x="80" y="82"/>
                    </a:lnTo>
                    <a:lnTo>
                      <a:pt x="34" y="82"/>
                    </a:lnTo>
                    <a:lnTo>
                      <a:pt x="25" y="101"/>
                    </a:lnTo>
                    <a:lnTo>
                      <a:pt x="24" y="104"/>
                    </a:lnTo>
                    <a:lnTo>
                      <a:pt x="23" y="108"/>
                    </a:lnTo>
                    <a:lnTo>
                      <a:pt x="23" y="110"/>
                    </a:lnTo>
                    <a:lnTo>
                      <a:pt x="23" y="113"/>
                    </a:lnTo>
                    <a:lnTo>
                      <a:pt x="25" y="115"/>
                    </a:lnTo>
                    <a:lnTo>
                      <a:pt x="28" y="117"/>
                    </a:lnTo>
                    <a:lnTo>
                      <a:pt x="32" y="118"/>
                    </a:lnTo>
                    <a:lnTo>
                      <a:pt x="36" y="118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0" y="118"/>
                    </a:lnTo>
                    <a:lnTo>
                      <a:pt x="3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12" y="112"/>
                    </a:lnTo>
                    <a:lnTo>
                      <a:pt x="16" y="105"/>
                    </a:lnTo>
                    <a:lnTo>
                      <a:pt x="19" y="9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35" name="Freeform 6668"/>
              <p:cNvSpPr>
                <a:spLocks/>
              </p:cNvSpPr>
              <p:nvPr/>
            </p:nvSpPr>
            <p:spPr bwMode="auto">
              <a:xfrm>
                <a:off x="17152" y="18518"/>
                <a:ext cx="48" cy="163"/>
              </a:xfrm>
              <a:custGeom>
                <a:avLst/>
                <a:gdLst>
                  <a:gd name="T0" fmla="*/ 48 w 48"/>
                  <a:gd name="T1" fmla="*/ 0 h 163"/>
                  <a:gd name="T2" fmla="*/ 48 w 48"/>
                  <a:gd name="T3" fmla="*/ 4 h 163"/>
                  <a:gd name="T4" fmla="*/ 42 w 48"/>
                  <a:gd name="T5" fmla="*/ 8 h 163"/>
                  <a:gd name="T6" fmla="*/ 36 w 48"/>
                  <a:gd name="T7" fmla="*/ 14 h 163"/>
                  <a:gd name="T8" fmla="*/ 31 w 48"/>
                  <a:gd name="T9" fmla="*/ 20 h 163"/>
                  <a:gd name="T10" fmla="*/ 25 w 48"/>
                  <a:gd name="T11" fmla="*/ 32 h 163"/>
                  <a:gd name="T12" fmla="*/ 21 w 48"/>
                  <a:gd name="T13" fmla="*/ 46 h 163"/>
                  <a:gd name="T14" fmla="*/ 18 w 48"/>
                  <a:gd name="T15" fmla="*/ 62 h 163"/>
                  <a:gd name="T16" fmla="*/ 18 w 48"/>
                  <a:gd name="T17" fmla="*/ 79 h 163"/>
                  <a:gd name="T18" fmla="*/ 18 w 48"/>
                  <a:gd name="T19" fmla="*/ 97 h 163"/>
                  <a:gd name="T20" fmla="*/ 20 w 48"/>
                  <a:gd name="T21" fmla="*/ 113 h 163"/>
                  <a:gd name="T22" fmla="*/ 23 w 48"/>
                  <a:gd name="T23" fmla="*/ 121 h 163"/>
                  <a:gd name="T24" fmla="*/ 24 w 48"/>
                  <a:gd name="T25" fmla="*/ 127 h 163"/>
                  <a:gd name="T26" fmla="*/ 26 w 48"/>
                  <a:gd name="T27" fmla="*/ 133 h 163"/>
                  <a:gd name="T28" fmla="*/ 30 w 48"/>
                  <a:gd name="T29" fmla="*/ 139 h 163"/>
                  <a:gd name="T30" fmla="*/ 35 w 48"/>
                  <a:gd name="T31" fmla="*/ 147 h 163"/>
                  <a:gd name="T32" fmla="*/ 41 w 48"/>
                  <a:gd name="T33" fmla="*/ 153 h 163"/>
                  <a:gd name="T34" fmla="*/ 48 w 48"/>
                  <a:gd name="T35" fmla="*/ 159 h 163"/>
                  <a:gd name="T36" fmla="*/ 48 w 48"/>
                  <a:gd name="T37" fmla="*/ 163 h 163"/>
                  <a:gd name="T38" fmla="*/ 37 w 48"/>
                  <a:gd name="T39" fmla="*/ 155 h 163"/>
                  <a:gd name="T40" fmla="*/ 28 w 48"/>
                  <a:gd name="T41" fmla="*/ 147 h 163"/>
                  <a:gd name="T42" fmla="*/ 15 w 48"/>
                  <a:gd name="T43" fmla="*/ 133 h 163"/>
                  <a:gd name="T44" fmla="*/ 8 w 48"/>
                  <a:gd name="T45" fmla="*/ 117 h 163"/>
                  <a:gd name="T46" fmla="*/ 3 w 48"/>
                  <a:gd name="T47" fmla="*/ 100 h 163"/>
                  <a:gd name="T48" fmla="*/ 0 w 48"/>
                  <a:gd name="T49" fmla="*/ 81 h 163"/>
                  <a:gd name="T50" fmla="*/ 4 w 48"/>
                  <a:gd name="T51" fmla="*/ 56 h 163"/>
                  <a:gd name="T52" fmla="*/ 14 w 48"/>
                  <a:gd name="T53" fmla="*/ 32 h 163"/>
                  <a:gd name="T54" fmla="*/ 24 w 48"/>
                  <a:gd name="T55" fmla="*/ 19 h 163"/>
                  <a:gd name="T56" fmla="*/ 36 w 48"/>
                  <a:gd name="T57" fmla="*/ 8 h 163"/>
                  <a:gd name="T58" fmla="*/ 48 w 48"/>
                  <a:gd name="T5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163">
                    <a:moveTo>
                      <a:pt x="48" y="0"/>
                    </a:moveTo>
                    <a:lnTo>
                      <a:pt x="48" y="4"/>
                    </a:lnTo>
                    <a:lnTo>
                      <a:pt x="42" y="8"/>
                    </a:lnTo>
                    <a:lnTo>
                      <a:pt x="36" y="14"/>
                    </a:lnTo>
                    <a:lnTo>
                      <a:pt x="31" y="20"/>
                    </a:lnTo>
                    <a:lnTo>
                      <a:pt x="25" y="32"/>
                    </a:lnTo>
                    <a:lnTo>
                      <a:pt x="21" y="46"/>
                    </a:lnTo>
                    <a:lnTo>
                      <a:pt x="18" y="62"/>
                    </a:lnTo>
                    <a:lnTo>
                      <a:pt x="18" y="79"/>
                    </a:lnTo>
                    <a:lnTo>
                      <a:pt x="18" y="97"/>
                    </a:lnTo>
                    <a:lnTo>
                      <a:pt x="20" y="113"/>
                    </a:lnTo>
                    <a:lnTo>
                      <a:pt x="23" y="121"/>
                    </a:lnTo>
                    <a:lnTo>
                      <a:pt x="24" y="127"/>
                    </a:lnTo>
                    <a:lnTo>
                      <a:pt x="26" y="133"/>
                    </a:lnTo>
                    <a:lnTo>
                      <a:pt x="30" y="139"/>
                    </a:lnTo>
                    <a:lnTo>
                      <a:pt x="35" y="147"/>
                    </a:lnTo>
                    <a:lnTo>
                      <a:pt x="41" y="153"/>
                    </a:lnTo>
                    <a:lnTo>
                      <a:pt x="48" y="159"/>
                    </a:lnTo>
                    <a:lnTo>
                      <a:pt x="48" y="163"/>
                    </a:lnTo>
                    <a:lnTo>
                      <a:pt x="37" y="155"/>
                    </a:lnTo>
                    <a:lnTo>
                      <a:pt x="28" y="147"/>
                    </a:lnTo>
                    <a:lnTo>
                      <a:pt x="15" y="133"/>
                    </a:lnTo>
                    <a:lnTo>
                      <a:pt x="8" y="117"/>
                    </a:lnTo>
                    <a:lnTo>
                      <a:pt x="3" y="100"/>
                    </a:lnTo>
                    <a:lnTo>
                      <a:pt x="0" y="81"/>
                    </a:lnTo>
                    <a:lnTo>
                      <a:pt x="4" y="56"/>
                    </a:lnTo>
                    <a:lnTo>
                      <a:pt x="14" y="32"/>
                    </a:lnTo>
                    <a:lnTo>
                      <a:pt x="24" y="19"/>
                    </a:lnTo>
                    <a:lnTo>
                      <a:pt x="36" y="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0" name="Group 6870"/>
            <p:cNvGrpSpPr>
              <a:grpSpLocks/>
            </p:cNvGrpSpPr>
            <p:nvPr/>
          </p:nvGrpSpPr>
          <p:grpSpPr bwMode="auto">
            <a:xfrm>
              <a:off x="14988" y="15628"/>
              <a:ext cx="3243" cy="3061"/>
              <a:chOff x="14988" y="15628"/>
              <a:chExt cx="3243" cy="3061"/>
            </a:xfrm>
          </p:grpSpPr>
          <p:sp>
            <p:nvSpPr>
              <p:cNvPr id="8436" name="Freeform 6670"/>
              <p:cNvSpPr>
                <a:spLocks/>
              </p:cNvSpPr>
              <p:nvPr/>
            </p:nvSpPr>
            <p:spPr bwMode="auto">
              <a:xfrm>
                <a:off x="17651" y="18491"/>
                <a:ext cx="46" cy="72"/>
              </a:xfrm>
              <a:custGeom>
                <a:avLst/>
                <a:gdLst>
                  <a:gd name="T0" fmla="*/ 22 w 46"/>
                  <a:gd name="T1" fmla="*/ 0 h 72"/>
                  <a:gd name="T2" fmla="*/ 27 w 46"/>
                  <a:gd name="T3" fmla="*/ 1 h 72"/>
                  <a:gd name="T4" fmla="*/ 32 w 46"/>
                  <a:gd name="T5" fmla="*/ 3 h 72"/>
                  <a:gd name="T6" fmla="*/ 36 w 46"/>
                  <a:gd name="T7" fmla="*/ 6 h 72"/>
                  <a:gd name="T8" fmla="*/ 39 w 46"/>
                  <a:gd name="T9" fmla="*/ 10 h 72"/>
                  <a:gd name="T10" fmla="*/ 41 w 46"/>
                  <a:gd name="T11" fmla="*/ 14 h 72"/>
                  <a:gd name="T12" fmla="*/ 42 w 46"/>
                  <a:gd name="T13" fmla="*/ 19 h 72"/>
                  <a:gd name="T14" fmla="*/ 41 w 46"/>
                  <a:gd name="T15" fmla="*/ 24 h 72"/>
                  <a:gd name="T16" fmla="*/ 39 w 46"/>
                  <a:gd name="T17" fmla="*/ 30 h 72"/>
                  <a:gd name="T18" fmla="*/ 36 w 46"/>
                  <a:gd name="T19" fmla="*/ 35 h 72"/>
                  <a:gd name="T20" fmla="*/ 32 w 46"/>
                  <a:gd name="T21" fmla="*/ 41 h 72"/>
                  <a:gd name="T22" fmla="*/ 27 w 46"/>
                  <a:gd name="T23" fmla="*/ 47 h 72"/>
                  <a:gd name="T24" fmla="*/ 22 w 46"/>
                  <a:gd name="T25" fmla="*/ 52 h 72"/>
                  <a:gd name="T26" fmla="*/ 19 w 46"/>
                  <a:gd name="T27" fmla="*/ 57 h 72"/>
                  <a:gd name="T28" fmla="*/ 15 w 46"/>
                  <a:gd name="T29" fmla="*/ 59 h 72"/>
                  <a:gd name="T30" fmla="*/ 12 w 46"/>
                  <a:gd name="T31" fmla="*/ 62 h 72"/>
                  <a:gd name="T32" fmla="*/ 11 w 46"/>
                  <a:gd name="T33" fmla="*/ 63 h 72"/>
                  <a:gd name="T34" fmla="*/ 30 w 46"/>
                  <a:gd name="T35" fmla="*/ 63 h 72"/>
                  <a:gd name="T36" fmla="*/ 33 w 46"/>
                  <a:gd name="T37" fmla="*/ 63 h 72"/>
                  <a:gd name="T38" fmla="*/ 37 w 46"/>
                  <a:gd name="T39" fmla="*/ 63 h 72"/>
                  <a:gd name="T40" fmla="*/ 39 w 46"/>
                  <a:gd name="T41" fmla="*/ 63 h 72"/>
                  <a:gd name="T42" fmla="*/ 41 w 46"/>
                  <a:gd name="T43" fmla="*/ 62 h 72"/>
                  <a:gd name="T44" fmla="*/ 42 w 46"/>
                  <a:gd name="T45" fmla="*/ 60 h 72"/>
                  <a:gd name="T46" fmla="*/ 44 w 46"/>
                  <a:gd name="T47" fmla="*/ 58 h 72"/>
                  <a:gd name="T48" fmla="*/ 46 w 46"/>
                  <a:gd name="T49" fmla="*/ 58 h 72"/>
                  <a:gd name="T50" fmla="*/ 41 w 46"/>
                  <a:gd name="T51" fmla="*/ 72 h 72"/>
                  <a:gd name="T52" fmla="*/ 0 w 46"/>
                  <a:gd name="T53" fmla="*/ 72 h 72"/>
                  <a:gd name="T54" fmla="*/ 0 w 46"/>
                  <a:gd name="T55" fmla="*/ 69 h 72"/>
                  <a:gd name="T56" fmla="*/ 16 w 46"/>
                  <a:gd name="T57" fmla="*/ 54 h 72"/>
                  <a:gd name="T58" fmla="*/ 26 w 46"/>
                  <a:gd name="T59" fmla="*/ 42 h 72"/>
                  <a:gd name="T60" fmla="*/ 30 w 46"/>
                  <a:gd name="T61" fmla="*/ 36 h 72"/>
                  <a:gd name="T62" fmla="*/ 32 w 46"/>
                  <a:gd name="T63" fmla="*/ 30 h 72"/>
                  <a:gd name="T64" fmla="*/ 33 w 46"/>
                  <a:gd name="T65" fmla="*/ 24 h 72"/>
                  <a:gd name="T66" fmla="*/ 32 w 46"/>
                  <a:gd name="T67" fmla="*/ 20 h 72"/>
                  <a:gd name="T68" fmla="*/ 31 w 46"/>
                  <a:gd name="T69" fmla="*/ 16 h 72"/>
                  <a:gd name="T70" fmla="*/ 28 w 46"/>
                  <a:gd name="T71" fmla="*/ 12 h 72"/>
                  <a:gd name="T72" fmla="*/ 26 w 46"/>
                  <a:gd name="T73" fmla="*/ 10 h 72"/>
                  <a:gd name="T74" fmla="*/ 22 w 46"/>
                  <a:gd name="T75" fmla="*/ 9 h 72"/>
                  <a:gd name="T76" fmla="*/ 19 w 46"/>
                  <a:gd name="T77" fmla="*/ 9 h 72"/>
                  <a:gd name="T78" fmla="*/ 15 w 46"/>
                  <a:gd name="T79" fmla="*/ 9 h 72"/>
                  <a:gd name="T80" fmla="*/ 10 w 46"/>
                  <a:gd name="T81" fmla="*/ 11 h 72"/>
                  <a:gd name="T82" fmla="*/ 7 w 46"/>
                  <a:gd name="T83" fmla="*/ 14 h 72"/>
                  <a:gd name="T84" fmla="*/ 5 w 46"/>
                  <a:gd name="T85" fmla="*/ 16 h 72"/>
                  <a:gd name="T86" fmla="*/ 4 w 46"/>
                  <a:gd name="T87" fmla="*/ 20 h 72"/>
                  <a:gd name="T88" fmla="*/ 3 w 46"/>
                  <a:gd name="T89" fmla="*/ 20 h 72"/>
                  <a:gd name="T90" fmla="*/ 4 w 46"/>
                  <a:gd name="T91" fmla="*/ 14 h 72"/>
                  <a:gd name="T92" fmla="*/ 5 w 46"/>
                  <a:gd name="T93" fmla="*/ 10 h 72"/>
                  <a:gd name="T94" fmla="*/ 9 w 46"/>
                  <a:gd name="T95" fmla="*/ 5 h 72"/>
                  <a:gd name="T96" fmla="*/ 12 w 46"/>
                  <a:gd name="T97" fmla="*/ 3 h 72"/>
                  <a:gd name="T98" fmla="*/ 17 w 46"/>
                  <a:gd name="T99" fmla="*/ 1 h 72"/>
                  <a:gd name="T100" fmla="*/ 22 w 46"/>
                  <a:gd name="T10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72">
                    <a:moveTo>
                      <a:pt x="22" y="0"/>
                    </a:moveTo>
                    <a:lnTo>
                      <a:pt x="27" y="1"/>
                    </a:lnTo>
                    <a:lnTo>
                      <a:pt x="32" y="3"/>
                    </a:lnTo>
                    <a:lnTo>
                      <a:pt x="36" y="6"/>
                    </a:lnTo>
                    <a:lnTo>
                      <a:pt x="39" y="10"/>
                    </a:lnTo>
                    <a:lnTo>
                      <a:pt x="41" y="14"/>
                    </a:lnTo>
                    <a:lnTo>
                      <a:pt x="42" y="19"/>
                    </a:lnTo>
                    <a:lnTo>
                      <a:pt x="41" y="24"/>
                    </a:lnTo>
                    <a:lnTo>
                      <a:pt x="39" y="30"/>
                    </a:lnTo>
                    <a:lnTo>
                      <a:pt x="36" y="35"/>
                    </a:lnTo>
                    <a:lnTo>
                      <a:pt x="32" y="41"/>
                    </a:lnTo>
                    <a:lnTo>
                      <a:pt x="27" y="47"/>
                    </a:lnTo>
                    <a:lnTo>
                      <a:pt x="22" y="52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30" y="63"/>
                    </a:lnTo>
                    <a:lnTo>
                      <a:pt x="33" y="63"/>
                    </a:lnTo>
                    <a:lnTo>
                      <a:pt x="37" y="63"/>
                    </a:lnTo>
                    <a:lnTo>
                      <a:pt x="39" y="63"/>
                    </a:lnTo>
                    <a:lnTo>
                      <a:pt x="41" y="62"/>
                    </a:lnTo>
                    <a:lnTo>
                      <a:pt x="42" y="60"/>
                    </a:lnTo>
                    <a:lnTo>
                      <a:pt x="44" y="58"/>
                    </a:lnTo>
                    <a:lnTo>
                      <a:pt x="46" y="58"/>
                    </a:lnTo>
                    <a:lnTo>
                      <a:pt x="41" y="72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6" y="54"/>
                    </a:lnTo>
                    <a:lnTo>
                      <a:pt x="26" y="42"/>
                    </a:lnTo>
                    <a:lnTo>
                      <a:pt x="30" y="36"/>
                    </a:lnTo>
                    <a:lnTo>
                      <a:pt x="32" y="30"/>
                    </a:lnTo>
                    <a:lnTo>
                      <a:pt x="33" y="24"/>
                    </a:lnTo>
                    <a:lnTo>
                      <a:pt x="32" y="20"/>
                    </a:lnTo>
                    <a:lnTo>
                      <a:pt x="31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2" y="9"/>
                    </a:lnTo>
                    <a:lnTo>
                      <a:pt x="19" y="9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4" y="14"/>
                    </a:lnTo>
                    <a:lnTo>
                      <a:pt x="5" y="10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7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7" name="Freeform 6671"/>
              <p:cNvSpPr>
                <a:spLocks/>
              </p:cNvSpPr>
              <p:nvPr/>
            </p:nvSpPr>
            <p:spPr bwMode="auto">
              <a:xfrm>
                <a:off x="16927" y="18639"/>
                <a:ext cx="40" cy="50"/>
              </a:xfrm>
              <a:custGeom>
                <a:avLst/>
                <a:gdLst>
                  <a:gd name="T0" fmla="*/ 22 w 40"/>
                  <a:gd name="T1" fmla="*/ 0 h 50"/>
                  <a:gd name="T2" fmla="*/ 27 w 40"/>
                  <a:gd name="T3" fmla="*/ 1 h 50"/>
                  <a:gd name="T4" fmla="*/ 31 w 40"/>
                  <a:gd name="T5" fmla="*/ 2 h 50"/>
                  <a:gd name="T6" fmla="*/ 33 w 40"/>
                  <a:gd name="T7" fmla="*/ 3 h 50"/>
                  <a:gd name="T8" fmla="*/ 37 w 40"/>
                  <a:gd name="T9" fmla="*/ 7 h 50"/>
                  <a:gd name="T10" fmla="*/ 38 w 40"/>
                  <a:gd name="T11" fmla="*/ 11 h 50"/>
                  <a:gd name="T12" fmla="*/ 38 w 40"/>
                  <a:gd name="T13" fmla="*/ 13 h 50"/>
                  <a:gd name="T14" fmla="*/ 37 w 40"/>
                  <a:gd name="T15" fmla="*/ 15 h 50"/>
                  <a:gd name="T16" fmla="*/ 36 w 40"/>
                  <a:gd name="T17" fmla="*/ 16 h 50"/>
                  <a:gd name="T18" fmla="*/ 33 w 40"/>
                  <a:gd name="T19" fmla="*/ 16 h 50"/>
                  <a:gd name="T20" fmla="*/ 31 w 40"/>
                  <a:gd name="T21" fmla="*/ 16 h 50"/>
                  <a:gd name="T22" fmla="*/ 28 w 40"/>
                  <a:gd name="T23" fmla="*/ 13 h 50"/>
                  <a:gd name="T24" fmla="*/ 28 w 40"/>
                  <a:gd name="T25" fmla="*/ 12 h 50"/>
                  <a:gd name="T26" fmla="*/ 27 w 40"/>
                  <a:gd name="T27" fmla="*/ 10 h 50"/>
                  <a:gd name="T28" fmla="*/ 27 w 40"/>
                  <a:gd name="T29" fmla="*/ 7 h 50"/>
                  <a:gd name="T30" fmla="*/ 26 w 40"/>
                  <a:gd name="T31" fmla="*/ 5 h 50"/>
                  <a:gd name="T32" fmla="*/ 24 w 40"/>
                  <a:gd name="T33" fmla="*/ 3 h 50"/>
                  <a:gd name="T34" fmla="*/ 21 w 40"/>
                  <a:gd name="T35" fmla="*/ 3 h 50"/>
                  <a:gd name="T36" fmla="*/ 17 w 40"/>
                  <a:gd name="T37" fmla="*/ 3 h 50"/>
                  <a:gd name="T38" fmla="*/ 15 w 40"/>
                  <a:gd name="T39" fmla="*/ 5 h 50"/>
                  <a:gd name="T40" fmla="*/ 12 w 40"/>
                  <a:gd name="T41" fmla="*/ 7 h 50"/>
                  <a:gd name="T42" fmla="*/ 10 w 40"/>
                  <a:gd name="T43" fmla="*/ 11 h 50"/>
                  <a:gd name="T44" fmla="*/ 9 w 40"/>
                  <a:gd name="T45" fmla="*/ 16 h 50"/>
                  <a:gd name="T46" fmla="*/ 9 w 40"/>
                  <a:gd name="T47" fmla="*/ 21 h 50"/>
                  <a:gd name="T48" fmla="*/ 9 w 40"/>
                  <a:gd name="T49" fmla="*/ 26 h 50"/>
                  <a:gd name="T50" fmla="*/ 10 w 40"/>
                  <a:gd name="T51" fmla="*/ 31 h 50"/>
                  <a:gd name="T52" fmla="*/ 12 w 40"/>
                  <a:gd name="T53" fmla="*/ 35 h 50"/>
                  <a:gd name="T54" fmla="*/ 16 w 40"/>
                  <a:gd name="T55" fmla="*/ 39 h 50"/>
                  <a:gd name="T56" fmla="*/ 20 w 40"/>
                  <a:gd name="T57" fmla="*/ 42 h 50"/>
                  <a:gd name="T58" fmla="*/ 24 w 40"/>
                  <a:gd name="T59" fmla="*/ 42 h 50"/>
                  <a:gd name="T60" fmla="*/ 28 w 40"/>
                  <a:gd name="T61" fmla="*/ 40 h 50"/>
                  <a:gd name="T62" fmla="*/ 32 w 40"/>
                  <a:gd name="T63" fmla="*/ 38 h 50"/>
                  <a:gd name="T64" fmla="*/ 36 w 40"/>
                  <a:gd name="T65" fmla="*/ 35 h 50"/>
                  <a:gd name="T66" fmla="*/ 38 w 40"/>
                  <a:gd name="T67" fmla="*/ 29 h 50"/>
                  <a:gd name="T68" fmla="*/ 40 w 40"/>
                  <a:gd name="T69" fmla="*/ 31 h 50"/>
                  <a:gd name="T70" fmla="*/ 38 w 40"/>
                  <a:gd name="T71" fmla="*/ 37 h 50"/>
                  <a:gd name="T72" fmla="*/ 36 w 40"/>
                  <a:gd name="T73" fmla="*/ 42 h 50"/>
                  <a:gd name="T74" fmla="*/ 32 w 40"/>
                  <a:gd name="T75" fmla="*/ 45 h 50"/>
                  <a:gd name="T76" fmla="*/ 28 w 40"/>
                  <a:gd name="T77" fmla="*/ 48 h 50"/>
                  <a:gd name="T78" fmla="*/ 25 w 40"/>
                  <a:gd name="T79" fmla="*/ 49 h 50"/>
                  <a:gd name="T80" fmla="*/ 20 w 40"/>
                  <a:gd name="T81" fmla="*/ 50 h 50"/>
                  <a:gd name="T82" fmla="*/ 15 w 40"/>
                  <a:gd name="T83" fmla="*/ 49 h 50"/>
                  <a:gd name="T84" fmla="*/ 10 w 40"/>
                  <a:gd name="T85" fmla="*/ 47 h 50"/>
                  <a:gd name="T86" fmla="*/ 6 w 40"/>
                  <a:gd name="T87" fmla="*/ 43 h 50"/>
                  <a:gd name="T88" fmla="*/ 3 w 40"/>
                  <a:gd name="T89" fmla="*/ 38 h 50"/>
                  <a:gd name="T90" fmla="*/ 1 w 40"/>
                  <a:gd name="T91" fmla="*/ 32 h 50"/>
                  <a:gd name="T92" fmla="*/ 0 w 40"/>
                  <a:gd name="T93" fmla="*/ 24 h 50"/>
                  <a:gd name="T94" fmla="*/ 1 w 40"/>
                  <a:gd name="T95" fmla="*/ 18 h 50"/>
                  <a:gd name="T96" fmla="*/ 3 w 40"/>
                  <a:gd name="T97" fmla="*/ 12 h 50"/>
                  <a:gd name="T98" fmla="*/ 6 w 40"/>
                  <a:gd name="T99" fmla="*/ 7 h 50"/>
                  <a:gd name="T100" fmla="*/ 11 w 40"/>
                  <a:gd name="T101" fmla="*/ 3 h 50"/>
                  <a:gd name="T102" fmla="*/ 16 w 40"/>
                  <a:gd name="T103" fmla="*/ 1 h 50"/>
                  <a:gd name="T104" fmla="*/ 22 w 40"/>
                  <a:gd name="T10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50">
                    <a:moveTo>
                      <a:pt x="22" y="0"/>
                    </a:moveTo>
                    <a:lnTo>
                      <a:pt x="27" y="1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7" y="7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7" y="15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6" y="5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9" y="26"/>
                    </a:lnTo>
                    <a:lnTo>
                      <a:pt x="10" y="31"/>
                    </a:lnTo>
                    <a:lnTo>
                      <a:pt x="12" y="35"/>
                    </a:lnTo>
                    <a:lnTo>
                      <a:pt x="16" y="39"/>
                    </a:lnTo>
                    <a:lnTo>
                      <a:pt x="20" y="42"/>
                    </a:lnTo>
                    <a:lnTo>
                      <a:pt x="24" y="42"/>
                    </a:lnTo>
                    <a:lnTo>
                      <a:pt x="28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29"/>
                    </a:lnTo>
                    <a:lnTo>
                      <a:pt x="40" y="31"/>
                    </a:lnTo>
                    <a:lnTo>
                      <a:pt x="38" y="37"/>
                    </a:lnTo>
                    <a:lnTo>
                      <a:pt x="36" y="42"/>
                    </a:lnTo>
                    <a:lnTo>
                      <a:pt x="32" y="45"/>
                    </a:lnTo>
                    <a:lnTo>
                      <a:pt x="28" y="48"/>
                    </a:lnTo>
                    <a:lnTo>
                      <a:pt x="25" y="49"/>
                    </a:lnTo>
                    <a:lnTo>
                      <a:pt x="20" y="50"/>
                    </a:lnTo>
                    <a:lnTo>
                      <a:pt x="15" y="49"/>
                    </a:lnTo>
                    <a:lnTo>
                      <a:pt x="10" y="47"/>
                    </a:lnTo>
                    <a:lnTo>
                      <a:pt x="6" y="43"/>
                    </a:lnTo>
                    <a:lnTo>
                      <a:pt x="3" y="38"/>
                    </a:lnTo>
                    <a:lnTo>
                      <a:pt x="1" y="32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8" name="Freeform 6672"/>
              <p:cNvSpPr>
                <a:spLocks noEditPoints="1"/>
              </p:cNvSpPr>
              <p:nvPr/>
            </p:nvSpPr>
            <p:spPr bwMode="auto">
              <a:xfrm>
                <a:off x="16974" y="18639"/>
                <a:ext cx="39" cy="50"/>
              </a:xfrm>
              <a:custGeom>
                <a:avLst/>
                <a:gdLst>
                  <a:gd name="T0" fmla="*/ 18 w 39"/>
                  <a:gd name="T1" fmla="*/ 3 h 50"/>
                  <a:gd name="T2" fmla="*/ 15 w 39"/>
                  <a:gd name="T3" fmla="*/ 5 h 50"/>
                  <a:gd name="T4" fmla="*/ 11 w 39"/>
                  <a:gd name="T5" fmla="*/ 7 h 50"/>
                  <a:gd name="T6" fmla="*/ 10 w 39"/>
                  <a:gd name="T7" fmla="*/ 10 h 50"/>
                  <a:gd name="T8" fmla="*/ 9 w 39"/>
                  <a:gd name="T9" fmla="*/ 12 h 50"/>
                  <a:gd name="T10" fmla="*/ 7 w 39"/>
                  <a:gd name="T11" fmla="*/ 16 h 50"/>
                  <a:gd name="T12" fmla="*/ 29 w 39"/>
                  <a:gd name="T13" fmla="*/ 16 h 50"/>
                  <a:gd name="T14" fmla="*/ 28 w 39"/>
                  <a:gd name="T15" fmla="*/ 12 h 50"/>
                  <a:gd name="T16" fmla="*/ 28 w 39"/>
                  <a:gd name="T17" fmla="*/ 10 h 50"/>
                  <a:gd name="T18" fmla="*/ 26 w 39"/>
                  <a:gd name="T19" fmla="*/ 7 h 50"/>
                  <a:gd name="T20" fmla="*/ 25 w 39"/>
                  <a:gd name="T21" fmla="*/ 6 h 50"/>
                  <a:gd name="T22" fmla="*/ 22 w 39"/>
                  <a:gd name="T23" fmla="*/ 5 h 50"/>
                  <a:gd name="T24" fmla="*/ 18 w 39"/>
                  <a:gd name="T25" fmla="*/ 3 h 50"/>
                  <a:gd name="T26" fmla="*/ 22 w 39"/>
                  <a:gd name="T27" fmla="*/ 0 h 50"/>
                  <a:gd name="T28" fmla="*/ 27 w 39"/>
                  <a:gd name="T29" fmla="*/ 1 h 50"/>
                  <a:gd name="T30" fmla="*/ 31 w 39"/>
                  <a:gd name="T31" fmla="*/ 2 h 50"/>
                  <a:gd name="T32" fmla="*/ 34 w 39"/>
                  <a:gd name="T33" fmla="*/ 6 h 50"/>
                  <a:gd name="T34" fmla="*/ 37 w 39"/>
                  <a:gd name="T35" fmla="*/ 10 h 50"/>
                  <a:gd name="T36" fmla="*/ 39 w 39"/>
                  <a:gd name="T37" fmla="*/ 13 h 50"/>
                  <a:gd name="T38" fmla="*/ 39 w 39"/>
                  <a:gd name="T39" fmla="*/ 19 h 50"/>
                  <a:gd name="T40" fmla="*/ 7 w 39"/>
                  <a:gd name="T41" fmla="*/ 19 h 50"/>
                  <a:gd name="T42" fmla="*/ 7 w 39"/>
                  <a:gd name="T43" fmla="*/ 26 h 50"/>
                  <a:gd name="T44" fmla="*/ 10 w 39"/>
                  <a:gd name="T45" fmla="*/ 31 h 50"/>
                  <a:gd name="T46" fmla="*/ 12 w 39"/>
                  <a:gd name="T47" fmla="*/ 35 h 50"/>
                  <a:gd name="T48" fmla="*/ 16 w 39"/>
                  <a:gd name="T49" fmla="*/ 39 h 50"/>
                  <a:gd name="T50" fmla="*/ 20 w 39"/>
                  <a:gd name="T51" fmla="*/ 40 h 50"/>
                  <a:gd name="T52" fmla="*/ 25 w 39"/>
                  <a:gd name="T53" fmla="*/ 42 h 50"/>
                  <a:gd name="T54" fmla="*/ 28 w 39"/>
                  <a:gd name="T55" fmla="*/ 40 h 50"/>
                  <a:gd name="T56" fmla="*/ 32 w 39"/>
                  <a:gd name="T57" fmla="*/ 39 h 50"/>
                  <a:gd name="T58" fmla="*/ 36 w 39"/>
                  <a:gd name="T59" fmla="*/ 35 h 50"/>
                  <a:gd name="T60" fmla="*/ 38 w 39"/>
                  <a:gd name="T61" fmla="*/ 31 h 50"/>
                  <a:gd name="T62" fmla="*/ 39 w 39"/>
                  <a:gd name="T63" fmla="*/ 32 h 50"/>
                  <a:gd name="T64" fmla="*/ 38 w 39"/>
                  <a:gd name="T65" fmla="*/ 35 h 50"/>
                  <a:gd name="T66" fmla="*/ 37 w 39"/>
                  <a:gd name="T67" fmla="*/ 40 h 50"/>
                  <a:gd name="T68" fmla="*/ 33 w 39"/>
                  <a:gd name="T69" fmla="*/ 44 h 50"/>
                  <a:gd name="T70" fmla="*/ 29 w 39"/>
                  <a:gd name="T71" fmla="*/ 48 h 50"/>
                  <a:gd name="T72" fmla="*/ 26 w 39"/>
                  <a:gd name="T73" fmla="*/ 49 h 50"/>
                  <a:gd name="T74" fmla="*/ 21 w 39"/>
                  <a:gd name="T75" fmla="*/ 50 h 50"/>
                  <a:gd name="T76" fmla="*/ 15 w 39"/>
                  <a:gd name="T77" fmla="*/ 49 h 50"/>
                  <a:gd name="T78" fmla="*/ 11 w 39"/>
                  <a:gd name="T79" fmla="*/ 47 h 50"/>
                  <a:gd name="T80" fmla="*/ 6 w 39"/>
                  <a:gd name="T81" fmla="*/ 43 h 50"/>
                  <a:gd name="T82" fmla="*/ 2 w 39"/>
                  <a:gd name="T83" fmla="*/ 38 h 50"/>
                  <a:gd name="T84" fmla="*/ 1 w 39"/>
                  <a:gd name="T85" fmla="*/ 33 h 50"/>
                  <a:gd name="T86" fmla="*/ 0 w 39"/>
                  <a:gd name="T87" fmla="*/ 26 h 50"/>
                  <a:gd name="T88" fmla="*/ 0 w 39"/>
                  <a:gd name="T89" fmla="*/ 19 h 50"/>
                  <a:gd name="T90" fmla="*/ 1 w 39"/>
                  <a:gd name="T91" fmla="*/ 15 h 50"/>
                  <a:gd name="T92" fmla="*/ 4 w 39"/>
                  <a:gd name="T93" fmla="*/ 11 h 50"/>
                  <a:gd name="T94" fmla="*/ 6 w 39"/>
                  <a:gd name="T95" fmla="*/ 7 h 50"/>
                  <a:gd name="T96" fmla="*/ 11 w 39"/>
                  <a:gd name="T97" fmla="*/ 3 h 50"/>
                  <a:gd name="T98" fmla="*/ 16 w 39"/>
                  <a:gd name="T99" fmla="*/ 1 h 50"/>
                  <a:gd name="T100" fmla="*/ 22 w 39"/>
                  <a:gd name="T10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" h="50">
                    <a:moveTo>
                      <a:pt x="18" y="3"/>
                    </a:moveTo>
                    <a:lnTo>
                      <a:pt x="15" y="5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2"/>
                    </a:lnTo>
                    <a:lnTo>
                      <a:pt x="7" y="16"/>
                    </a:lnTo>
                    <a:lnTo>
                      <a:pt x="29" y="16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2" y="5"/>
                    </a:lnTo>
                    <a:lnTo>
                      <a:pt x="18" y="3"/>
                    </a:lnTo>
                    <a:close/>
                    <a:moveTo>
                      <a:pt x="22" y="0"/>
                    </a:moveTo>
                    <a:lnTo>
                      <a:pt x="27" y="1"/>
                    </a:lnTo>
                    <a:lnTo>
                      <a:pt x="31" y="2"/>
                    </a:lnTo>
                    <a:lnTo>
                      <a:pt x="34" y="6"/>
                    </a:lnTo>
                    <a:lnTo>
                      <a:pt x="37" y="10"/>
                    </a:lnTo>
                    <a:lnTo>
                      <a:pt x="39" y="13"/>
                    </a:lnTo>
                    <a:lnTo>
                      <a:pt x="39" y="19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10" y="31"/>
                    </a:lnTo>
                    <a:lnTo>
                      <a:pt x="12" y="35"/>
                    </a:lnTo>
                    <a:lnTo>
                      <a:pt x="16" y="39"/>
                    </a:lnTo>
                    <a:lnTo>
                      <a:pt x="20" y="40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2" y="39"/>
                    </a:lnTo>
                    <a:lnTo>
                      <a:pt x="36" y="35"/>
                    </a:lnTo>
                    <a:lnTo>
                      <a:pt x="38" y="31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0"/>
                    </a:lnTo>
                    <a:lnTo>
                      <a:pt x="33" y="44"/>
                    </a:lnTo>
                    <a:lnTo>
                      <a:pt x="29" y="48"/>
                    </a:lnTo>
                    <a:lnTo>
                      <a:pt x="26" y="49"/>
                    </a:lnTo>
                    <a:lnTo>
                      <a:pt x="21" y="50"/>
                    </a:lnTo>
                    <a:lnTo>
                      <a:pt x="15" y="49"/>
                    </a:lnTo>
                    <a:lnTo>
                      <a:pt x="11" y="47"/>
                    </a:lnTo>
                    <a:lnTo>
                      <a:pt x="6" y="43"/>
                    </a:lnTo>
                    <a:lnTo>
                      <a:pt x="2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9" name="Freeform 6673"/>
              <p:cNvSpPr>
                <a:spLocks/>
              </p:cNvSpPr>
              <p:nvPr/>
            </p:nvSpPr>
            <p:spPr bwMode="auto">
              <a:xfrm>
                <a:off x="17021" y="18614"/>
                <a:ext cx="23" cy="74"/>
              </a:xfrm>
              <a:custGeom>
                <a:avLst/>
                <a:gdLst>
                  <a:gd name="T0" fmla="*/ 13 w 23"/>
                  <a:gd name="T1" fmla="*/ 0 h 74"/>
                  <a:gd name="T2" fmla="*/ 16 w 23"/>
                  <a:gd name="T3" fmla="*/ 0 h 74"/>
                  <a:gd name="T4" fmla="*/ 16 w 23"/>
                  <a:gd name="T5" fmla="*/ 63 h 74"/>
                  <a:gd name="T6" fmla="*/ 16 w 23"/>
                  <a:gd name="T7" fmla="*/ 67 h 74"/>
                  <a:gd name="T8" fmla="*/ 16 w 23"/>
                  <a:gd name="T9" fmla="*/ 69 h 74"/>
                  <a:gd name="T10" fmla="*/ 17 w 23"/>
                  <a:gd name="T11" fmla="*/ 70 h 74"/>
                  <a:gd name="T12" fmla="*/ 18 w 23"/>
                  <a:gd name="T13" fmla="*/ 70 h 74"/>
                  <a:gd name="T14" fmla="*/ 19 w 23"/>
                  <a:gd name="T15" fmla="*/ 72 h 74"/>
                  <a:gd name="T16" fmla="*/ 23 w 23"/>
                  <a:gd name="T17" fmla="*/ 72 h 74"/>
                  <a:gd name="T18" fmla="*/ 23 w 23"/>
                  <a:gd name="T19" fmla="*/ 74 h 74"/>
                  <a:gd name="T20" fmla="*/ 0 w 23"/>
                  <a:gd name="T21" fmla="*/ 74 h 74"/>
                  <a:gd name="T22" fmla="*/ 0 w 23"/>
                  <a:gd name="T23" fmla="*/ 72 h 74"/>
                  <a:gd name="T24" fmla="*/ 3 w 23"/>
                  <a:gd name="T25" fmla="*/ 72 h 74"/>
                  <a:gd name="T26" fmla="*/ 5 w 23"/>
                  <a:gd name="T27" fmla="*/ 70 h 74"/>
                  <a:gd name="T28" fmla="*/ 6 w 23"/>
                  <a:gd name="T29" fmla="*/ 70 h 74"/>
                  <a:gd name="T30" fmla="*/ 6 w 23"/>
                  <a:gd name="T31" fmla="*/ 69 h 74"/>
                  <a:gd name="T32" fmla="*/ 7 w 23"/>
                  <a:gd name="T33" fmla="*/ 67 h 74"/>
                  <a:gd name="T34" fmla="*/ 7 w 23"/>
                  <a:gd name="T35" fmla="*/ 63 h 74"/>
                  <a:gd name="T36" fmla="*/ 7 w 23"/>
                  <a:gd name="T37" fmla="*/ 20 h 74"/>
                  <a:gd name="T38" fmla="*/ 7 w 23"/>
                  <a:gd name="T39" fmla="*/ 16 h 74"/>
                  <a:gd name="T40" fmla="*/ 7 w 23"/>
                  <a:gd name="T41" fmla="*/ 12 h 74"/>
                  <a:gd name="T42" fmla="*/ 7 w 23"/>
                  <a:gd name="T43" fmla="*/ 11 h 74"/>
                  <a:gd name="T44" fmla="*/ 6 w 23"/>
                  <a:gd name="T45" fmla="*/ 9 h 74"/>
                  <a:gd name="T46" fmla="*/ 6 w 23"/>
                  <a:gd name="T47" fmla="*/ 9 h 74"/>
                  <a:gd name="T48" fmla="*/ 5 w 23"/>
                  <a:gd name="T49" fmla="*/ 8 h 74"/>
                  <a:gd name="T50" fmla="*/ 3 w 23"/>
                  <a:gd name="T51" fmla="*/ 8 h 74"/>
                  <a:gd name="T52" fmla="*/ 2 w 23"/>
                  <a:gd name="T53" fmla="*/ 8 h 74"/>
                  <a:gd name="T54" fmla="*/ 0 w 23"/>
                  <a:gd name="T55" fmla="*/ 9 h 74"/>
                  <a:gd name="T56" fmla="*/ 0 w 23"/>
                  <a:gd name="T57" fmla="*/ 6 h 74"/>
                  <a:gd name="T58" fmla="*/ 13 w 23"/>
                  <a:gd name="T5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74">
                    <a:moveTo>
                      <a:pt x="13" y="0"/>
                    </a:moveTo>
                    <a:lnTo>
                      <a:pt x="16" y="0"/>
                    </a:lnTo>
                    <a:lnTo>
                      <a:pt x="16" y="63"/>
                    </a:lnTo>
                    <a:lnTo>
                      <a:pt x="16" y="67"/>
                    </a:lnTo>
                    <a:lnTo>
                      <a:pt x="16" y="69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72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5" y="70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7"/>
                    </a:lnTo>
                    <a:lnTo>
                      <a:pt x="7" y="63"/>
                    </a:lnTo>
                    <a:lnTo>
                      <a:pt x="7" y="20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0" name="Freeform 6674"/>
              <p:cNvSpPr>
                <a:spLocks/>
              </p:cNvSpPr>
              <p:nvPr/>
            </p:nvSpPr>
            <p:spPr bwMode="auto">
              <a:xfrm>
                <a:off x="17047" y="18614"/>
                <a:ext cx="24" cy="74"/>
              </a:xfrm>
              <a:custGeom>
                <a:avLst/>
                <a:gdLst>
                  <a:gd name="T0" fmla="*/ 14 w 24"/>
                  <a:gd name="T1" fmla="*/ 0 h 74"/>
                  <a:gd name="T2" fmla="*/ 16 w 24"/>
                  <a:gd name="T3" fmla="*/ 0 h 74"/>
                  <a:gd name="T4" fmla="*/ 16 w 24"/>
                  <a:gd name="T5" fmla="*/ 63 h 74"/>
                  <a:gd name="T6" fmla="*/ 17 w 24"/>
                  <a:gd name="T7" fmla="*/ 67 h 74"/>
                  <a:gd name="T8" fmla="*/ 17 w 24"/>
                  <a:gd name="T9" fmla="*/ 69 h 74"/>
                  <a:gd name="T10" fmla="*/ 18 w 24"/>
                  <a:gd name="T11" fmla="*/ 70 h 74"/>
                  <a:gd name="T12" fmla="*/ 19 w 24"/>
                  <a:gd name="T13" fmla="*/ 70 h 74"/>
                  <a:gd name="T14" fmla="*/ 20 w 24"/>
                  <a:gd name="T15" fmla="*/ 72 h 74"/>
                  <a:gd name="T16" fmla="*/ 24 w 24"/>
                  <a:gd name="T17" fmla="*/ 72 h 74"/>
                  <a:gd name="T18" fmla="*/ 24 w 24"/>
                  <a:gd name="T19" fmla="*/ 74 h 74"/>
                  <a:gd name="T20" fmla="*/ 1 w 24"/>
                  <a:gd name="T21" fmla="*/ 74 h 74"/>
                  <a:gd name="T22" fmla="*/ 1 w 24"/>
                  <a:gd name="T23" fmla="*/ 72 h 74"/>
                  <a:gd name="T24" fmla="*/ 3 w 24"/>
                  <a:gd name="T25" fmla="*/ 72 h 74"/>
                  <a:gd name="T26" fmla="*/ 4 w 24"/>
                  <a:gd name="T27" fmla="*/ 70 h 74"/>
                  <a:gd name="T28" fmla="*/ 6 w 24"/>
                  <a:gd name="T29" fmla="*/ 70 h 74"/>
                  <a:gd name="T30" fmla="*/ 7 w 24"/>
                  <a:gd name="T31" fmla="*/ 69 h 74"/>
                  <a:gd name="T32" fmla="*/ 7 w 24"/>
                  <a:gd name="T33" fmla="*/ 67 h 74"/>
                  <a:gd name="T34" fmla="*/ 8 w 24"/>
                  <a:gd name="T35" fmla="*/ 63 h 74"/>
                  <a:gd name="T36" fmla="*/ 8 w 24"/>
                  <a:gd name="T37" fmla="*/ 20 h 74"/>
                  <a:gd name="T38" fmla="*/ 8 w 24"/>
                  <a:gd name="T39" fmla="*/ 16 h 74"/>
                  <a:gd name="T40" fmla="*/ 7 w 24"/>
                  <a:gd name="T41" fmla="*/ 12 h 74"/>
                  <a:gd name="T42" fmla="*/ 7 w 24"/>
                  <a:gd name="T43" fmla="*/ 11 h 74"/>
                  <a:gd name="T44" fmla="*/ 7 w 24"/>
                  <a:gd name="T45" fmla="*/ 9 h 74"/>
                  <a:gd name="T46" fmla="*/ 6 w 24"/>
                  <a:gd name="T47" fmla="*/ 9 h 74"/>
                  <a:gd name="T48" fmla="*/ 6 w 24"/>
                  <a:gd name="T49" fmla="*/ 8 h 74"/>
                  <a:gd name="T50" fmla="*/ 4 w 24"/>
                  <a:gd name="T51" fmla="*/ 8 h 74"/>
                  <a:gd name="T52" fmla="*/ 2 w 24"/>
                  <a:gd name="T53" fmla="*/ 8 h 74"/>
                  <a:gd name="T54" fmla="*/ 1 w 24"/>
                  <a:gd name="T55" fmla="*/ 9 h 74"/>
                  <a:gd name="T56" fmla="*/ 0 w 24"/>
                  <a:gd name="T57" fmla="*/ 6 h 74"/>
                  <a:gd name="T58" fmla="*/ 14 w 24"/>
                  <a:gd name="T5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" h="74">
                    <a:moveTo>
                      <a:pt x="14" y="0"/>
                    </a:moveTo>
                    <a:lnTo>
                      <a:pt x="16" y="0"/>
                    </a:lnTo>
                    <a:lnTo>
                      <a:pt x="16" y="63"/>
                    </a:lnTo>
                    <a:lnTo>
                      <a:pt x="17" y="67"/>
                    </a:lnTo>
                    <a:lnTo>
                      <a:pt x="17" y="69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4" y="74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8" y="63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1" name="Rectangle 6675"/>
              <p:cNvSpPr>
                <a:spLocks noChangeArrowheads="1"/>
              </p:cNvSpPr>
              <p:nvPr/>
            </p:nvSpPr>
            <p:spPr bwMode="auto">
              <a:xfrm>
                <a:off x="17594" y="18533"/>
                <a:ext cx="5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2" name="Freeform 6676"/>
              <p:cNvSpPr>
                <a:spLocks noEditPoints="1"/>
              </p:cNvSpPr>
              <p:nvPr/>
            </p:nvSpPr>
            <p:spPr bwMode="auto">
              <a:xfrm>
                <a:off x="16885" y="18528"/>
                <a:ext cx="41" cy="117"/>
              </a:xfrm>
              <a:custGeom>
                <a:avLst/>
                <a:gdLst>
                  <a:gd name="T0" fmla="*/ 36 w 41"/>
                  <a:gd name="T1" fmla="*/ 35 h 117"/>
                  <a:gd name="T2" fmla="*/ 17 w 41"/>
                  <a:gd name="T3" fmla="*/ 97 h 117"/>
                  <a:gd name="T4" fmla="*/ 16 w 41"/>
                  <a:gd name="T5" fmla="*/ 101 h 117"/>
                  <a:gd name="T6" fmla="*/ 15 w 41"/>
                  <a:gd name="T7" fmla="*/ 103 h 117"/>
                  <a:gd name="T8" fmla="*/ 15 w 41"/>
                  <a:gd name="T9" fmla="*/ 105 h 117"/>
                  <a:gd name="T10" fmla="*/ 15 w 41"/>
                  <a:gd name="T11" fmla="*/ 106 h 117"/>
                  <a:gd name="T12" fmla="*/ 16 w 41"/>
                  <a:gd name="T13" fmla="*/ 107 h 117"/>
                  <a:gd name="T14" fmla="*/ 16 w 41"/>
                  <a:gd name="T15" fmla="*/ 107 h 117"/>
                  <a:gd name="T16" fmla="*/ 17 w 41"/>
                  <a:gd name="T17" fmla="*/ 107 h 117"/>
                  <a:gd name="T18" fmla="*/ 19 w 41"/>
                  <a:gd name="T19" fmla="*/ 107 h 117"/>
                  <a:gd name="T20" fmla="*/ 21 w 41"/>
                  <a:gd name="T21" fmla="*/ 106 h 117"/>
                  <a:gd name="T22" fmla="*/ 25 w 41"/>
                  <a:gd name="T23" fmla="*/ 102 h 117"/>
                  <a:gd name="T24" fmla="*/ 30 w 41"/>
                  <a:gd name="T25" fmla="*/ 95 h 117"/>
                  <a:gd name="T26" fmla="*/ 32 w 41"/>
                  <a:gd name="T27" fmla="*/ 97 h 117"/>
                  <a:gd name="T28" fmla="*/ 26 w 41"/>
                  <a:gd name="T29" fmla="*/ 106 h 117"/>
                  <a:gd name="T30" fmla="*/ 20 w 41"/>
                  <a:gd name="T31" fmla="*/ 112 h 117"/>
                  <a:gd name="T32" fmla="*/ 15 w 41"/>
                  <a:gd name="T33" fmla="*/ 114 h 117"/>
                  <a:gd name="T34" fmla="*/ 13 w 41"/>
                  <a:gd name="T35" fmla="*/ 116 h 117"/>
                  <a:gd name="T36" fmla="*/ 9 w 41"/>
                  <a:gd name="T37" fmla="*/ 117 h 117"/>
                  <a:gd name="T38" fmla="*/ 5 w 41"/>
                  <a:gd name="T39" fmla="*/ 116 h 117"/>
                  <a:gd name="T40" fmla="*/ 3 w 41"/>
                  <a:gd name="T41" fmla="*/ 114 h 117"/>
                  <a:gd name="T42" fmla="*/ 1 w 41"/>
                  <a:gd name="T43" fmla="*/ 112 h 117"/>
                  <a:gd name="T44" fmla="*/ 0 w 41"/>
                  <a:gd name="T45" fmla="*/ 110 h 117"/>
                  <a:gd name="T46" fmla="*/ 1 w 41"/>
                  <a:gd name="T47" fmla="*/ 107 h 117"/>
                  <a:gd name="T48" fmla="*/ 1 w 41"/>
                  <a:gd name="T49" fmla="*/ 103 h 117"/>
                  <a:gd name="T50" fmla="*/ 3 w 41"/>
                  <a:gd name="T51" fmla="*/ 98 h 117"/>
                  <a:gd name="T52" fmla="*/ 15 w 41"/>
                  <a:gd name="T53" fmla="*/ 59 h 117"/>
                  <a:gd name="T54" fmla="*/ 16 w 41"/>
                  <a:gd name="T55" fmla="*/ 53 h 117"/>
                  <a:gd name="T56" fmla="*/ 17 w 41"/>
                  <a:gd name="T57" fmla="*/ 49 h 117"/>
                  <a:gd name="T58" fmla="*/ 17 w 41"/>
                  <a:gd name="T59" fmla="*/ 47 h 117"/>
                  <a:gd name="T60" fmla="*/ 17 w 41"/>
                  <a:gd name="T61" fmla="*/ 44 h 117"/>
                  <a:gd name="T62" fmla="*/ 16 w 41"/>
                  <a:gd name="T63" fmla="*/ 43 h 117"/>
                  <a:gd name="T64" fmla="*/ 15 w 41"/>
                  <a:gd name="T65" fmla="*/ 43 h 117"/>
                  <a:gd name="T66" fmla="*/ 13 w 41"/>
                  <a:gd name="T67" fmla="*/ 42 h 117"/>
                  <a:gd name="T68" fmla="*/ 11 w 41"/>
                  <a:gd name="T69" fmla="*/ 42 h 117"/>
                  <a:gd name="T70" fmla="*/ 9 w 41"/>
                  <a:gd name="T71" fmla="*/ 43 h 117"/>
                  <a:gd name="T72" fmla="*/ 5 w 41"/>
                  <a:gd name="T73" fmla="*/ 43 h 117"/>
                  <a:gd name="T74" fmla="*/ 5 w 41"/>
                  <a:gd name="T75" fmla="*/ 39 h 117"/>
                  <a:gd name="T76" fmla="*/ 36 w 41"/>
                  <a:gd name="T77" fmla="*/ 35 h 117"/>
                  <a:gd name="T78" fmla="*/ 31 w 41"/>
                  <a:gd name="T79" fmla="*/ 0 h 117"/>
                  <a:gd name="T80" fmla="*/ 35 w 41"/>
                  <a:gd name="T81" fmla="*/ 1 h 117"/>
                  <a:gd name="T82" fmla="*/ 38 w 41"/>
                  <a:gd name="T83" fmla="*/ 3 h 117"/>
                  <a:gd name="T84" fmla="*/ 40 w 41"/>
                  <a:gd name="T85" fmla="*/ 6 h 117"/>
                  <a:gd name="T86" fmla="*/ 41 w 41"/>
                  <a:gd name="T87" fmla="*/ 9 h 117"/>
                  <a:gd name="T88" fmla="*/ 40 w 41"/>
                  <a:gd name="T89" fmla="*/ 12 h 117"/>
                  <a:gd name="T90" fmla="*/ 38 w 41"/>
                  <a:gd name="T91" fmla="*/ 15 h 117"/>
                  <a:gd name="T92" fmla="*/ 35 w 41"/>
                  <a:gd name="T93" fmla="*/ 17 h 117"/>
                  <a:gd name="T94" fmla="*/ 31 w 41"/>
                  <a:gd name="T95" fmla="*/ 17 h 117"/>
                  <a:gd name="T96" fmla="*/ 29 w 41"/>
                  <a:gd name="T97" fmla="*/ 17 h 117"/>
                  <a:gd name="T98" fmla="*/ 25 w 41"/>
                  <a:gd name="T99" fmla="*/ 15 h 117"/>
                  <a:gd name="T100" fmla="*/ 24 w 41"/>
                  <a:gd name="T101" fmla="*/ 12 h 117"/>
                  <a:gd name="T102" fmla="*/ 22 w 41"/>
                  <a:gd name="T103" fmla="*/ 9 h 117"/>
                  <a:gd name="T104" fmla="*/ 24 w 41"/>
                  <a:gd name="T105" fmla="*/ 6 h 117"/>
                  <a:gd name="T106" fmla="*/ 25 w 41"/>
                  <a:gd name="T107" fmla="*/ 3 h 117"/>
                  <a:gd name="T108" fmla="*/ 29 w 41"/>
                  <a:gd name="T109" fmla="*/ 1 h 117"/>
                  <a:gd name="T110" fmla="*/ 31 w 41"/>
                  <a:gd name="T1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117">
                    <a:moveTo>
                      <a:pt x="36" y="35"/>
                    </a:moveTo>
                    <a:lnTo>
                      <a:pt x="17" y="97"/>
                    </a:lnTo>
                    <a:lnTo>
                      <a:pt x="16" y="101"/>
                    </a:lnTo>
                    <a:lnTo>
                      <a:pt x="15" y="103"/>
                    </a:lnTo>
                    <a:lnTo>
                      <a:pt x="15" y="105"/>
                    </a:lnTo>
                    <a:lnTo>
                      <a:pt x="15" y="106"/>
                    </a:lnTo>
                    <a:lnTo>
                      <a:pt x="16" y="107"/>
                    </a:lnTo>
                    <a:lnTo>
                      <a:pt x="16" y="107"/>
                    </a:lnTo>
                    <a:lnTo>
                      <a:pt x="17" y="107"/>
                    </a:lnTo>
                    <a:lnTo>
                      <a:pt x="19" y="107"/>
                    </a:lnTo>
                    <a:lnTo>
                      <a:pt x="21" y="106"/>
                    </a:lnTo>
                    <a:lnTo>
                      <a:pt x="25" y="102"/>
                    </a:lnTo>
                    <a:lnTo>
                      <a:pt x="30" y="95"/>
                    </a:lnTo>
                    <a:lnTo>
                      <a:pt x="32" y="97"/>
                    </a:lnTo>
                    <a:lnTo>
                      <a:pt x="26" y="106"/>
                    </a:lnTo>
                    <a:lnTo>
                      <a:pt x="20" y="112"/>
                    </a:lnTo>
                    <a:lnTo>
                      <a:pt x="15" y="114"/>
                    </a:lnTo>
                    <a:lnTo>
                      <a:pt x="13" y="116"/>
                    </a:lnTo>
                    <a:lnTo>
                      <a:pt x="9" y="117"/>
                    </a:lnTo>
                    <a:lnTo>
                      <a:pt x="5" y="116"/>
                    </a:lnTo>
                    <a:lnTo>
                      <a:pt x="3" y="114"/>
                    </a:lnTo>
                    <a:lnTo>
                      <a:pt x="1" y="112"/>
                    </a:lnTo>
                    <a:lnTo>
                      <a:pt x="0" y="110"/>
                    </a:lnTo>
                    <a:lnTo>
                      <a:pt x="1" y="107"/>
                    </a:lnTo>
                    <a:lnTo>
                      <a:pt x="1" y="103"/>
                    </a:lnTo>
                    <a:lnTo>
                      <a:pt x="3" y="98"/>
                    </a:lnTo>
                    <a:lnTo>
                      <a:pt x="15" y="59"/>
                    </a:lnTo>
                    <a:lnTo>
                      <a:pt x="16" y="53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7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9" y="43"/>
                    </a:lnTo>
                    <a:lnTo>
                      <a:pt x="5" y="43"/>
                    </a:lnTo>
                    <a:lnTo>
                      <a:pt x="5" y="39"/>
                    </a:lnTo>
                    <a:lnTo>
                      <a:pt x="36" y="35"/>
                    </a:lnTo>
                    <a:close/>
                    <a:moveTo>
                      <a:pt x="31" y="0"/>
                    </a:moveTo>
                    <a:lnTo>
                      <a:pt x="35" y="1"/>
                    </a:lnTo>
                    <a:lnTo>
                      <a:pt x="38" y="3"/>
                    </a:lnTo>
                    <a:lnTo>
                      <a:pt x="40" y="6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5" y="15"/>
                    </a:lnTo>
                    <a:lnTo>
                      <a:pt x="24" y="12"/>
                    </a:lnTo>
                    <a:lnTo>
                      <a:pt x="22" y="9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9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3" name="Line 6677"/>
              <p:cNvSpPr>
                <a:spLocks noChangeShapeType="1"/>
              </p:cNvSpPr>
              <p:nvPr/>
            </p:nvSpPr>
            <p:spPr bwMode="auto">
              <a:xfrm flipV="1">
                <a:off x="14988" y="18212"/>
                <a:ext cx="53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4" name="Line 6678"/>
              <p:cNvSpPr>
                <a:spLocks noChangeShapeType="1"/>
              </p:cNvSpPr>
              <p:nvPr/>
            </p:nvSpPr>
            <p:spPr bwMode="auto">
              <a:xfrm flipV="1">
                <a:off x="15041" y="18204"/>
                <a:ext cx="63" cy="8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5" name="Line 6679"/>
              <p:cNvSpPr>
                <a:spLocks noChangeShapeType="1"/>
              </p:cNvSpPr>
              <p:nvPr/>
            </p:nvSpPr>
            <p:spPr bwMode="auto">
              <a:xfrm flipV="1">
                <a:off x="15104" y="18197"/>
                <a:ext cx="72" cy="7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6" name="Line 6680"/>
              <p:cNvSpPr>
                <a:spLocks noChangeShapeType="1"/>
              </p:cNvSpPr>
              <p:nvPr/>
            </p:nvSpPr>
            <p:spPr bwMode="auto">
              <a:xfrm flipV="1">
                <a:off x="15176" y="18187"/>
                <a:ext cx="85" cy="1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7" name="Line 6681"/>
              <p:cNvSpPr>
                <a:spLocks noChangeShapeType="1"/>
              </p:cNvSpPr>
              <p:nvPr/>
            </p:nvSpPr>
            <p:spPr bwMode="auto">
              <a:xfrm flipV="1">
                <a:off x="15261" y="18177"/>
                <a:ext cx="99" cy="1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8" name="Line 6682"/>
              <p:cNvSpPr>
                <a:spLocks noChangeShapeType="1"/>
              </p:cNvSpPr>
              <p:nvPr/>
            </p:nvSpPr>
            <p:spPr bwMode="auto">
              <a:xfrm flipV="1">
                <a:off x="15360" y="18165"/>
                <a:ext cx="108" cy="1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49" name="Line 6683"/>
              <p:cNvSpPr>
                <a:spLocks noChangeShapeType="1"/>
              </p:cNvSpPr>
              <p:nvPr/>
            </p:nvSpPr>
            <p:spPr bwMode="auto">
              <a:xfrm flipV="1">
                <a:off x="15468" y="18153"/>
                <a:ext cx="120" cy="1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0" name="Line 6684"/>
              <p:cNvSpPr>
                <a:spLocks noChangeShapeType="1"/>
              </p:cNvSpPr>
              <p:nvPr/>
            </p:nvSpPr>
            <p:spPr bwMode="auto">
              <a:xfrm flipV="1">
                <a:off x="15588" y="18139"/>
                <a:ext cx="131" cy="1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1" name="Line 6685"/>
              <p:cNvSpPr>
                <a:spLocks noChangeShapeType="1"/>
              </p:cNvSpPr>
              <p:nvPr/>
            </p:nvSpPr>
            <p:spPr bwMode="auto">
              <a:xfrm flipV="1">
                <a:off x="15719" y="18123"/>
                <a:ext cx="143" cy="16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2" name="Line 6686"/>
              <p:cNvSpPr>
                <a:spLocks noChangeShapeType="1"/>
              </p:cNvSpPr>
              <p:nvPr/>
            </p:nvSpPr>
            <p:spPr bwMode="auto">
              <a:xfrm flipV="1">
                <a:off x="15862" y="18109"/>
                <a:ext cx="150" cy="1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3" name="Line 6687"/>
              <p:cNvSpPr>
                <a:spLocks noChangeShapeType="1"/>
              </p:cNvSpPr>
              <p:nvPr/>
            </p:nvSpPr>
            <p:spPr bwMode="auto">
              <a:xfrm flipV="1">
                <a:off x="16012" y="18091"/>
                <a:ext cx="160" cy="18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4" name="Line 6688"/>
              <p:cNvSpPr>
                <a:spLocks noChangeShapeType="1"/>
              </p:cNvSpPr>
              <p:nvPr/>
            </p:nvSpPr>
            <p:spPr bwMode="auto">
              <a:xfrm flipV="1">
                <a:off x="16172" y="18073"/>
                <a:ext cx="167" cy="18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5" name="Line 6689"/>
              <p:cNvSpPr>
                <a:spLocks noChangeShapeType="1"/>
              </p:cNvSpPr>
              <p:nvPr/>
            </p:nvSpPr>
            <p:spPr bwMode="auto">
              <a:xfrm flipV="1">
                <a:off x="16339" y="18054"/>
                <a:ext cx="173" cy="19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6" name="Line 6690"/>
              <p:cNvSpPr>
                <a:spLocks noChangeShapeType="1"/>
              </p:cNvSpPr>
              <p:nvPr/>
            </p:nvSpPr>
            <p:spPr bwMode="auto">
              <a:xfrm flipV="1">
                <a:off x="16512" y="18036"/>
                <a:ext cx="179" cy="18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7" name="Line 6691"/>
              <p:cNvSpPr>
                <a:spLocks noChangeShapeType="1"/>
              </p:cNvSpPr>
              <p:nvPr/>
            </p:nvSpPr>
            <p:spPr bwMode="auto">
              <a:xfrm flipV="1">
                <a:off x="16691" y="18017"/>
                <a:ext cx="183" cy="19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8" name="Line 6692"/>
              <p:cNvSpPr>
                <a:spLocks noChangeShapeType="1"/>
              </p:cNvSpPr>
              <p:nvPr/>
            </p:nvSpPr>
            <p:spPr bwMode="auto">
              <a:xfrm flipV="1">
                <a:off x="16874" y="17997"/>
                <a:ext cx="187" cy="2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59" name="Line 6693"/>
              <p:cNvSpPr>
                <a:spLocks noChangeShapeType="1"/>
              </p:cNvSpPr>
              <p:nvPr/>
            </p:nvSpPr>
            <p:spPr bwMode="auto">
              <a:xfrm flipV="1">
                <a:off x="17061" y="17977"/>
                <a:ext cx="191" cy="2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0" name="Line 6694"/>
              <p:cNvSpPr>
                <a:spLocks noChangeShapeType="1"/>
              </p:cNvSpPr>
              <p:nvPr/>
            </p:nvSpPr>
            <p:spPr bwMode="auto">
              <a:xfrm flipV="1">
                <a:off x="17252" y="17956"/>
                <a:ext cx="193" cy="2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1" name="Line 6695"/>
              <p:cNvSpPr>
                <a:spLocks noChangeShapeType="1"/>
              </p:cNvSpPr>
              <p:nvPr/>
            </p:nvSpPr>
            <p:spPr bwMode="auto">
              <a:xfrm flipV="1">
                <a:off x="17445" y="17935"/>
                <a:ext cx="195" cy="2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2" name="Line 6696"/>
              <p:cNvSpPr>
                <a:spLocks noChangeShapeType="1"/>
              </p:cNvSpPr>
              <p:nvPr/>
            </p:nvSpPr>
            <p:spPr bwMode="auto">
              <a:xfrm flipV="1">
                <a:off x="17640" y="17915"/>
                <a:ext cx="197" cy="2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3" name="Line 6697"/>
              <p:cNvSpPr>
                <a:spLocks noChangeShapeType="1"/>
              </p:cNvSpPr>
              <p:nvPr/>
            </p:nvSpPr>
            <p:spPr bwMode="auto">
              <a:xfrm flipV="1">
                <a:off x="17837" y="17893"/>
                <a:ext cx="197" cy="2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4" name="Line 6698"/>
              <p:cNvSpPr>
                <a:spLocks noChangeShapeType="1"/>
              </p:cNvSpPr>
              <p:nvPr/>
            </p:nvSpPr>
            <p:spPr bwMode="auto">
              <a:xfrm flipV="1">
                <a:off x="18034" y="17872"/>
                <a:ext cx="197" cy="2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5" name="Line 6699"/>
              <p:cNvSpPr>
                <a:spLocks noChangeShapeType="1"/>
              </p:cNvSpPr>
              <p:nvPr/>
            </p:nvSpPr>
            <p:spPr bwMode="auto">
              <a:xfrm flipV="1">
                <a:off x="14988" y="18161"/>
                <a:ext cx="53" cy="55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6" name="Line 6700"/>
              <p:cNvSpPr>
                <a:spLocks noChangeShapeType="1"/>
              </p:cNvSpPr>
              <p:nvPr/>
            </p:nvSpPr>
            <p:spPr bwMode="auto">
              <a:xfrm flipV="1">
                <a:off x="15041" y="18115"/>
                <a:ext cx="63" cy="4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7" name="Line 6701"/>
              <p:cNvSpPr>
                <a:spLocks noChangeShapeType="1"/>
              </p:cNvSpPr>
              <p:nvPr/>
            </p:nvSpPr>
            <p:spPr bwMode="auto">
              <a:xfrm flipV="1">
                <a:off x="15104" y="18073"/>
                <a:ext cx="72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8" name="Line 6702"/>
              <p:cNvSpPr>
                <a:spLocks noChangeShapeType="1"/>
              </p:cNvSpPr>
              <p:nvPr/>
            </p:nvSpPr>
            <p:spPr bwMode="auto">
              <a:xfrm flipV="1">
                <a:off x="15176" y="18033"/>
                <a:ext cx="85" cy="4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69" name="Line 6703"/>
              <p:cNvSpPr>
                <a:spLocks noChangeShapeType="1"/>
              </p:cNvSpPr>
              <p:nvPr/>
            </p:nvSpPr>
            <p:spPr bwMode="auto">
              <a:xfrm flipV="1">
                <a:off x="15261" y="17997"/>
                <a:ext cx="99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0" name="Line 6704"/>
              <p:cNvSpPr>
                <a:spLocks noChangeShapeType="1"/>
              </p:cNvSpPr>
              <p:nvPr/>
            </p:nvSpPr>
            <p:spPr bwMode="auto">
              <a:xfrm flipV="1">
                <a:off x="15360" y="17960"/>
                <a:ext cx="108" cy="37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1" name="Line 6705"/>
              <p:cNvSpPr>
                <a:spLocks noChangeShapeType="1"/>
              </p:cNvSpPr>
              <p:nvPr/>
            </p:nvSpPr>
            <p:spPr bwMode="auto">
              <a:xfrm flipV="1">
                <a:off x="15468" y="17924"/>
                <a:ext cx="120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2" name="Line 6706"/>
              <p:cNvSpPr>
                <a:spLocks noChangeShapeType="1"/>
              </p:cNvSpPr>
              <p:nvPr/>
            </p:nvSpPr>
            <p:spPr bwMode="auto">
              <a:xfrm flipV="1">
                <a:off x="15588" y="17888"/>
                <a:ext cx="131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3" name="Line 6707"/>
              <p:cNvSpPr>
                <a:spLocks noChangeShapeType="1"/>
              </p:cNvSpPr>
              <p:nvPr/>
            </p:nvSpPr>
            <p:spPr bwMode="auto">
              <a:xfrm flipV="1">
                <a:off x="15719" y="17853"/>
                <a:ext cx="143" cy="35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4" name="Line 6708"/>
              <p:cNvSpPr>
                <a:spLocks noChangeShapeType="1"/>
              </p:cNvSpPr>
              <p:nvPr/>
            </p:nvSpPr>
            <p:spPr bwMode="auto">
              <a:xfrm flipV="1">
                <a:off x="15862" y="17818"/>
                <a:ext cx="150" cy="35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5" name="Line 6709"/>
              <p:cNvSpPr>
                <a:spLocks noChangeShapeType="1"/>
              </p:cNvSpPr>
              <p:nvPr/>
            </p:nvSpPr>
            <p:spPr bwMode="auto">
              <a:xfrm flipV="1">
                <a:off x="16012" y="17784"/>
                <a:ext cx="160" cy="34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6" name="Line 6710"/>
              <p:cNvSpPr>
                <a:spLocks noChangeShapeType="1"/>
              </p:cNvSpPr>
              <p:nvPr/>
            </p:nvSpPr>
            <p:spPr bwMode="auto">
              <a:xfrm flipV="1">
                <a:off x="16172" y="17748"/>
                <a:ext cx="167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7" name="Line 6711"/>
              <p:cNvSpPr>
                <a:spLocks noChangeShapeType="1"/>
              </p:cNvSpPr>
              <p:nvPr/>
            </p:nvSpPr>
            <p:spPr bwMode="auto">
              <a:xfrm flipV="1">
                <a:off x="16339" y="17714"/>
                <a:ext cx="173" cy="34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8" name="Line 6712"/>
              <p:cNvSpPr>
                <a:spLocks noChangeShapeType="1"/>
              </p:cNvSpPr>
              <p:nvPr/>
            </p:nvSpPr>
            <p:spPr bwMode="auto">
              <a:xfrm flipV="1">
                <a:off x="16512" y="17678"/>
                <a:ext cx="179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79" name="Line 6713"/>
              <p:cNvSpPr>
                <a:spLocks noChangeShapeType="1"/>
              </p:cNvSpPr>
              <p:nvPr/>
            </p:nvSpPr>
            <p:spPr bwMode="auto">
              <a:xfrm flipV="1">
                <a:off x="16691" y="17643"/>
                <a:ext cx="183" cy="35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0" name="Line 6714"/>
              <p:cNvSpPr>
                <a:spLocks noChangeShapeType="1"/>
              </p:cNvSpPr>
              <p:nvPr/>
            </p:nvSpPr>
            <p:spPr bwMode="auto">
              <a:xfrm flipV="1">
                <a:off x="16874" y="17609"/>
                <a:ext cx="187" cy="34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1" name="Line 6715"/>
              <p:cNvSpPr>
                <a:spLocks noChangeShapeType="1"/>
              </p:cNvSpPr>
              <p:nvPr/>
            </p:nvSpPr>
            <p:spPr bwMode="auto">
              <a:xfrm flipV="1">
                <a:off x="17061" y="17573"/>
                <a:ext cx="191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2" name="Line 6716"/>
              <p:cNvSpPr>
                <a:spLocks noChangeShapeType="1"/>
              </p:cNvSpPr>
              <p:nvPr/>
            </p:nvSpPr>
            <p:spPr bwMode="auto">
              <a:xfrm flipV="1">
                <a:off x="17252" y="17539"/>
                <a:ext cx="193" cy="34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3" name="Line 6717"/>
              <p:cNvSpPr>
                <a:spLocks noChangeShapeType="1"/>
              </p:cNvSpPr>
              <p:nvPr/>
            </p:nvSpPr>
            <p:spPr bwMode="auto">
              <a:xfrm flipV="1">
                <a:off x="17445" y="17503"/>
                <a:ext cx="195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4" name="Line 6718"/>
              <p:cNvSpPr>
                <a:spLocks noChangeShapeType="1"/>
              </p:cNvSpPr>
              <p:nvPr/>
            </p:nvSpPr>
            <p:spPr bwMode="auto">
              <a:xfrm flipV="1">
                <a:off x="17640" y="17467"/>
                <a:ext cx="197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5" name="Line 6719"/>
              <p:cNvSpPr>
                <a:spLocks noChangeShapeType="1"/>
              </p:cNvSpPr>
              <p:nvPr/>
            </p:nvSpPr>
            <p:spPr bwMode="auto">
              <a:xfrm flipV="1">
                <a:off x="17837" y="17432"/>
                <a:ext cx="197" cy="35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6" name="Line 6720"/>
              <p:cNvSpPr>
                <a:spLocks noChangeShapeType="1"/>
              </p:cNvSpPr>
              <p:nvPr/>
            </p:nvSpPr>
            <p:spPr bwMode="auto">
              <a:xfrm flipV="1">
                <a:off x="18034" y="17396"/>
                <a:ext cx="197" cy="36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7" name="Line 6721"/>
              <p:cNvSpPr>
                <a:spLocks noChangeShapeType="1"/>
              </p:cNvSpPr>
              <p:nvPr/>
            </p:nvSpPr>
            <p:spPr bwMode="auto">
              <a:xfrm flipV="1">
                <a:off x="14988" y="18155"/>
                <a:ext cx="53" cy="6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8" name="Line 6722"/>
              <p:cNvSpPr>
                <a:spLocks noChangeShapeType="1"/>
              </p:cNvSpPr>
              <p:nvPr/>
            </p:nvSpPr>
            <p:spPr bwMode="auto">
              <a:xfrm flipV="1">
                <a:off x="15041" y="18104"/>
                <a:ext cx="63" cy="5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89" name="Line 6723"/>
              <p:cNvSpPr>
                <a:spLocks noChangeShapeType="1"/>
              </p:cNvSpPr>
              <p:nvPr/>
            </p:nvSpPr>
            <p:spPr bwMode="auto">
              <a:xfrm flipV="1">
                <a:off x="15104" y="18057"/>
                <a:ext cx="72" cy="47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0" name="Line 6724"/>
              <p:cNvSpPr>
                <a:spLocks noChangeShapeType="1"/>
              </p:cNvSpPr>
              <p:nvPr/>
            </p:nvSpPr>
            <p:spPr bwMode="auto">
              <a:xfrm flipV="1">
                <a:off x="15176" y="18014"/>
                <a:ext cx="85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1" name="Line 6725"/>
              <p:cNvSpPr>
                <a:spLocks noChangeShapeType="1"/>
              </p:cNvSpPr>
              <p:nvPr/>
            </p:nvSpPr>
            <p:spPr bwMode="auto">
              <a:xfrm flipV="1">
                <a:off x="15261" y="17971"/>
                <a:ext cx="99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2" name="Line 6726"/>
              <p:cNvSpPr>
                <a:spLocks noChangeShapeType="1"/>
              </p:cNvSpPr>
              <p:nvPr/>
            </p:nvSpPr>
            <p:spPr bwMode="auto">
              <a:xfrm flipV="1">
                <a:off x="15360" y="17926"/>
                <a:ext cx="108" cy="45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3" name="Line 6727"/>
              <p:cNvSpPr>
                <a:spLocks noChangeShapeType="1"/>
              </p:cNvSpPr>
              <p:nvPr/>
            </p:nvSpPr>
            <p:spPr bwMode="auto">
              <a:xfrm flipV="1">
                <a:off x="15468" y="17882"/>
                <a:ext cx="120" cy="44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4" name="Line 6728"/>
              <p:cNvSpPr>
                <a:spLocks noChangeShapeType="1"/>
              </p:cNvSpPr>
              <p:nvPr/>
            </p:nvSpPr>
            <p:spPr bwMode="auto">
              <a:xfrm flipV="1">
                <a:off x="15588" y="17838"/>
                <a:ext cx="131" cy="44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5" name="Line 6729"/>
              <p:cNvSpPr>
                <a:spLocks noChangeShapeType="1"/>
              </p:cNvSpPr>
              <p:nvPr/>
            </p:nvSpPr>
            <p:spPr bwMode="auto">
              <a:xfrm flipV="1">
                <a:off x="15719" y="17794"/>
                <a:ext cx="143" cy="44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6" name="Line 6730"/>
              <p:cNvSpPr>
                <a:spLocks noChangeShapeType="1"/>
              </p:cNvSpPr>
              <p:nvPr/>
            </p:nvSpPr>
            <p:spPr bwMode="auto">
              <a:xfrm flipV="1">
                <a:off x="15862" y="17747"/>
                <a:ext cx="150" cy="47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7" name="Line 6731"/>
              <p:cNvSpPr>
                <a:spLocks noChangeShapeType="1"/>
              </p:cNvSpPr>
              <p:nvPr/>
            </p:nvSpPr>
            <p:spPr bwMode="auto">
              <a:xfrm flipV="1">
                <a:off x="16012" y="17701"/>
                <a:ext cx="160" cy="46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8" name="Line 6732"/>
              <p:cNvSpPr>
                <a:spLocks noChangeShapeType="1"/>
              </p:cNvSpPr>
              <p:nvPr/>
            </p:nvSpPr>
            <p:spPr bwMode="auto">
              <a:xfrm flipV="1">
                <a:off x="16172" y="17654"/>
                <a:ext cx="167" cy="47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99" name="Line 6733"/>
              <p:cNvSpPr>
                <a:spLocks noChangeShapeType="1"/>
              </p:cNvSpPr>
              <p:nvPr/>
            </p:nvSpPr>
            <p:spPr bwMode="auto">
              <a:xfrm flipV="1">
                <a:off x="16339" y="17608"/>
                <a:ext cx="173" cy="46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0" name="Line 6734"/>
              <p:cNvSpPr>
                <a:spLocks noChangeShapeType="1"/>
              </p:cNvSpPr>
              <p:nvPr/>
            </p:nvSpPr>
            <p:spPr bwMode="auto">
              <a:xfrm flipV="1">
                <a:off x="16512" y="17560"/>
                <a:ext cx="179" cy="48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1" name="Line 6735"/>
              <p:cNvSpPr>
                <a:spLocks noChangeShapeType="1"/>
              </p:cNvSpPr>
              <p:nvPr/>
            </p:nvSpPr>
            <p:spPr bwMode="auto">
              <a:xfrm flipV="1">
                <a:off x="16691" y="17513"/>
                <a:ext cx="183" cy="47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2" name="Line 6736"/>
              <p:cNvSpPr>
                <a:spLocks noChangeShapeType="1"/>
              </p:cNvSpPr>
              <p:nvPr/>
            </p:nvSpPr>
            <p:spPr bwMode="auto">
              <a:xfrm flipV="1">
                <a:off x="16874" y="17465"/>
                <a:ext cx="187" cy="48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3" name="Line 6737"/>
              <p:cNvSpPr>
                <a:spLocks noChangeShapeType="1"/>
              </p:cNvSpPr>
              <p:nvPr/>
            </p:nvSpPr>
            <p:spPr bwMode="auto">
              <a:xfrm flipV="1">
                <a:off x="17061" y="17417"/>
                <a:ext cx="191" cy="48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4" name="Line 6738"/>
              <p:cNvSpPr>
                <a:spLocks noChangeShapeType="1"/>
              </p:cNvSpPr>
              <p:nvPr/>
            </p:nvSpPr>
            <p:spPr bwMode="auto">
              <a:xfrm flipV="1">
                <a:off x="17252" y="17368"/>
                <a:ext cx="193" cy="49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5" name="Line 6739"/>
              <p:cNvSpPr>
                <a:spLocks noChangeShapeType="1"/>
              </p:cNvSpPr>
              <p:nvPr/>
            </p:nvSpPr>
            <p:spPr bwMode="auto">
              <a:xfrm flipV="1">
                <a:off x="17445" y="17320"/>
                <a:ext cx="195" cy="48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6" name="Line 6740"/>
              <p:cNvSpPr>
                <a:spLocks noChangeShapeType="1"/>
              </p:cNvSpPr>
              <p:nvPr/>
            </p:nvSpPr>
            <p:spPr bwMode="auto">
              <a:xfrm flipV="1">
                <a:off x="17640" y="17272"/>
                <a:ext cx="197" cy="48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7" name="Line 6741"/>
              <p:cNvSpPr>
                <a:spLocks noChangeShapeType="1"/>
              </p:cNvSpPr>
              <p:nvPr/>
            </p:nvSpPr>
            <p:spPr bwMode="auto">
              <a:xfrm flipV="1">
                <a:off x="17837" y="17223"/>
                <a:ext cx="197" cy="49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8" name="Line 6742"/>
              <p:cNvSpPr>
                <a:spLocks noChangeShapeType="1"/>
              </p:cNvSpPr>
              <p:nvPr/>
            </p:nvSpPr>
            <p:spPr bwMode="auto">
              <a:xfrm flipV="1">
                <a:off x="18034" y="17175"/>
                <a:ext cx="197" cy="48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09" name="Line 6743"/>
              <p:cNvSpPr>
                <a:spLocks noChangeShapeType="1"/>
              </p:cNvSpPr>
              <p:nvPr/>
            </p:nvSpPr>
            <p:spPr bwMode="auto">
              <a:xfrm flipV="1">
                <a:off x="14988" y="18148"/>
                <a:ext cx="53" cy="66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0" name="Line 6744"/>
              <p:cNvSpPr>
                <a:spLocks noChangeShapeType="1"/>
              </p:cNvSpPr>
              <p:nvPr/>
            </p:nvSpPr>
            <p:spPr bwMode="auto">
              <a:xfrm flipV="1">
                <a:off x="15041" y="18088"/>
                <a:ext cx="63" cy="6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1" name="Line 6745"/>
              <p:cNvSpPr>
                <a:spLocks noChangeShapeType="1"/>
              </p:cNvSpPr>
              <p:nvPr/>
            </p:nvSpPr>
            <p:spPr bwMode="auto">
              <a:xfrm flipV="1">
                <a:off x="15104" y="18031"/>
                <a:ext cx="72" cy="57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2" name="Line 6746"/>
              <p:cNvSpPr>
                <a:spLocks noChangeShapeType="1"/>
              </p:cNvSpPr>
              <p:nvPr/>
            </p:nvSpPr>
            <p:spPr bwMode="auto">
              <a:xfrm flipV="1">
                <a:off x="15176" y="17974"/>
                <a:ext cx="85" cy="57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3" name="Line 6747"/>
              <p:cNvSpPr>
                <a:spLocks noChangeShapeType="1"/>
              </p:cNvSpPr>
              <p:nvPr/>
            </p:nvSpPr>
            <p:spPr bwMode="auto">
              <a:xfrm flipV="1">
                <a:off x="15261" y="17918"/>
                <a:ext cx="99" cy="56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4" name="Line 6748"/>
              <p:cNvSpPr>
                <a:spLocks noChangeShapeType="1"/>
              </p:cNvSpPr>
              <p:nvPr/>
            </p:nvSpPr>
            <p:spPr bwMode="auto">
              <a:xfrm flipV="1">
                <a:off x="15360" y="17859"/>
                <a:ext cx="108" cy="59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5" name="Line 6749"/>
              <p:cNvSpPr>
                <a:spLocks noChangeShapeType="1"/>
              </p:cNvSpPr>
              <p:nvPr/>
            </p:nvSpPr>
            <p:spPr bwMode="auto">
              <a:xfrm flipV="1">
                <a:off x="15468" y="17797"/>
                <a:ext cx="120" cy="6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6" name="Line 6750"/>
              <p:cNvSpPr>
                <a:spLocks noChangeShapeType="1"/>
              </p:cNvSpPr>
              <p:nvPr/>
            </p:nvSpPr>
            <p:spPr bwMode="auto">
              <a:xfrm flipV="1">
                <a:off x="15588" y="17734"/>
                <a:ext cx="131" cy="6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7" name="Line 6751"/>
              <p:cNvSpPr>
                <a:spLocks noChangeShapeType="1"/>
              </p:cNvSpPr>
              <p:nvPr/>
            </p:nvSpPr>
            <p:spPr bwMode="auto">
              <a:xfrm flipV="1">
                <a:off x="15719" y="17669"/>
                <a:ext cx="143" cy="65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8" name="Line 6752"/>
              <p:cNvSpPr>
                <a:spLocks noChangeShapeType="1"/>
              </p:cNvSpPr>
              <p:nvPr/>
            </p:nvSpPr>
            <p:spPr bwMode="auto">
              <a:xfrm flipV="1">
                <a:off x="15862" y="17602"/>
                <a:ext cx="150" cy="67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19" name="Line 6753"/>
              <p:cNvSpPr>
                <a:spLocks noChangeShapeType="1"/>
              </p:cNvSpPr>
              <p:nvPr/>
            </p:nvSpPr>
            <p:spPr bwMode="auto">
              <a:xfrm flipV="1">
                <a:off x="16012" y="17534"/>
                <a:ext cx="160" cy="68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0" name="Line 6754"/>
              <p:cNvSpPr>
                <a:spLocks noChangeShapeType="1"/>
              </p:cNvSpPr>
              <p:nvPr/>
            </p:nvSpPr>
            <p:spPr bwMode="auto">
              <a:xfrm flipV="1">
                <a:off x="16172" y="17464"/>
                <a:ext cx="167" cy="7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1" name="Line 6755"/>
              <p:cNvSpPr>
                <a:spLocks noChangeShapeType="1"/>
              </p:cNvSpPr>
              <p:nvPr/>
            </p:nvSpPr>
            <p:spPr bwMode="auto">
              <a:xfrm flipV="1">
                <a:off x="16339" y="17392"/>
                <a:ext cx="173" cy="7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2" name="Line 6756"/>
              <p:cNvSpPr>
                <a:spLocks noChangeShapeType="1"/>
              </p:cNvSpPr>
              <p:nvPr/>
            </p:nvSpPr>
            <p:spPr bwMode="auto">
              <a:xfrm flipV="1">
                <a:off x="16512" y="17320"/>
                <a:ext cx="179" cy="7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3" name="Line 6757"/>
              <p:cNvSpPr>
                <a:spLocks noChangeShapeType="1"/>
              </p:cNvSpPr>
              <p:nvPr/>
            </p:nvSpPr>
            <p:spPr bwMode="auto">
              <a:xfrm flipV="1">
                <a:off x="16691" y="17247"/>
                <a:ext cx="183" cy="7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4" name="Line 6758"/>
              <p:cNvSpPr>
                <a:spLocks noChangeShapeType="1"/>
              </p:cNvSpPr>
              <p:nvPr/>
            </p:nvSpPr>
            <p:spPr bwMode="auto">
              <a:xfrm flipV="1">
                <a:off x="16874" y="17172"/>
                <a:ext cx="187" cy="75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5" name="Line 6759"/>
              <p:cNvSpPr>
                <a:spLocks noChangeShapeType="1"/>
              </p:cNvSpPr>
              <p:nvPr/>
            </p:nvSpPr>
            <p:spPr bwMode="auto">
              <a:xfrm flipV="1">
                <a:off x="17061" y="17097"/>
                <a:ext cx="191" cy="75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6" name="Line 6760"/>
              <p:cNvSpPr>
                <a:spLocks noChangeShapeType="1"/>
              </p:cNvSpPr>
              <p:nvPr/>
            </p:nvSpPr>
            <p:spPr bwMode="auto">
              <a:xfrm flipV="1">
                <a:off x="17252" y="17022"/>
                <a:ext cx="193" cy="75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7" name="Line 6761"/>
              <p:cNvSpPr>
                <a:spLocks noChangeShapeType="1"/>
              </p:cNvSpPr>
              <p:nvPr/>
            </p:nvSpPr>
            <p:spPr bwMode="auto">
              <a:xfrm flipV="1">
                <a:off x="17445" y="16946"/>
                <a:ext cx="195" cy="76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8" name="Line 6762"/>
              <p:cNvSpPr>
                <a:spLocks noChangeShapeType="1"/>
              </p:cNvSpPr>
              <p:nvPr/>
            </p:nvSpPr>
            <p:spPr bwMode="auto">
              <a:xfrm flipV="1">
                <a:off x="17640" y="16870"/>
                <a:ext cx="197" cy="76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29" name="Line 6763"/>
              <p:cNvSpPr>
                <a:spLocks noChangeShapeType="1"/>
              </p:cNvSpPr>
              <p:nvPr/>
            </p:nvSpPr>
            <p:spPr bwMode="auto">
              <a:xfrm flipV="1">
                <a:off x="17837" y="16792"/>
                <a:ext cx="197" cy="78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0" name="Line 6764"/>
              <p:cNvSpPr>
                <a:spLocks noChangeShapeType="1"/>
              </p:cNvSpPr>
              <p:nvPr/>
            </p:nvSpPr>
            <p:spPr bwMode="auto">
              <a:xfrm flipV="1">
                <a:off x="18034" y="16717"/>
                <a:ext cx="197" cy="75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1" name="Line 6765"/>
              <p:cNvSpPr>
                <a:spLocks noChangeShapeType="1"/>
              </p:cNvSpPr>
              <p:nvPr/>
            </p:nvSpPr>
            <p:spPr bwMode="auto">
              <a:xfrm flipV="1">
                <a:off x="14988" y="18102"/>
                <a:ext cx="53" cy="112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2" name="Line 6766"/>
              <p:cNvSpPr>
                <a:spLocks noChangeShapeType="1"/>
              </p:cNvSpPr>
              <p:nvPr/>
            </p:nvSpPr>
            <p:spPr bwMode="auto">
              <a:xfrm flipV="1">
                <a:off x="15041" y="17993"/>
                <a:ext cx="63" cy="109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3" name="Line 6767"/>
              <p:cNvSpPr>
                <a:spLocks noChangeShapeType="1"/>
              </p:cNvSpPr>
              <p:nvPr/>
            </p:nvSpPr>
            <p:spPr bwMode="auto">
              <a:xfrm flipV="1">
                <a:off x="15104" y="17883"/>
                <a:ext cx="72" cy="110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4" name="Line 6768"/>
              <p:cNvSpPr>
                <a:spLocks noChangeShapeType="1"/>
              </p:cNvSpPr>
              <p:nvPr/>
            </p:nvSpPr>
            <p:spPr bwMode="auto">
              <a:xfrm flipV="1">
                <a:off x="15176" y="17776"/>
                <a:ext cx="85" cy="107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5" name="Line 6769"/>
              <p:cNvSpPr>
                <a:spLocks noChangeShapeType="1"/>
              </p:cNvSpPr>
              <p:nvPr/>
            </p:nvSpPr>
            <p:spPr bwMode="auto">
              <a:xfrm flipV="1">
                <a:off x="15261" y="17670"/>
                <a:ext cx="99" cy="10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6" name="Line 6770"/>
              <p:cNvSpPr>
                <a:spLocks noChangeShapeType="1"/>
              </p:cNvSpPr>
              <p:nvPr/>
            </p:nvSpPr>
            <p:spPr bwMode="auto">
              <a:xfrm flipV="1">
                <a:off x="15360" y="17566"/>
                <a:ext cx="108" cy="10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7" name="Line 6771"/>
              <p:cNvSpPr>
                <a:spLocks noChangeShapeType="1"/>
              </p:cNvSpPr>
              <p:nvPr/>
            </p:nvSpPr>
            <p:spPr bwMode="auto">
              <a:xfrm flipV="1">
                <a:off x="15468" y="17461"/>
                <a:ext cx="120" cy="10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8" name="Line 6772"/>
              <p:cNvSpPr>
                <a:spLocks noChangeShapeType="1"/>
              </p:cNvSpPr>
              <p:nvPr/>
            </p:nvSpPr>
            <p:spPr bwMode="auto">
              <a:xfrm flipV="1">
                <a:off x="15588" y="17360"/>
                <a:ext cx="131" cy="101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39" name="Line 6773"/>
              <p:cNvSpPr>
                <a:spLocks noChangeShapeType="1"/>
              </p:cNvSpPr>
              <p:nvPr/>
            </p:nvSpPr>
            <p:spPr bwMode="auto">
              <a:xfrm flipV="1">
                <a:off x="15719" y="17260"/>
                <a:ext cx="143" cy="100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0" name="Line 6774"/>
              <p:cNvSpPr>
                <a:spLocks noChangeShapeType="1"/>
              </p:cNvSpPr>
              <p:nvPr/>
            </p:nvSpPr>
            <p:spPr bwMode="auto">
              <a:xfrm flipV="1">
                <a:off x="15862" y="17160"/>
                <a:ext cx="150" cy="100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1" name="Line 6775"/>
              <p:cNvSpPr>
                <a:spLocks noChangeShapeType="1"/>
              </p:cNvSpPr>
              <p:nvPr/>
            </p:nvSpPr>
            <p:spPr bwMode="auto">
              <a:xfrm flipV="1">
                <a:off x="16012" y="17061"/>
                <a:ext cx="160" cy="99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2" name="Line 6776"/>
              <p:cNvSpPr>
                <a:spLocks noChangeShapeType="1"/>
              </p:cNvSpPr>
              <p:nvPr/>
            </p:nvSpPr>
            <p:spPr bwMode="auto">
              <a:xfrm flipV="1">
                <a:off x="16172" y="16964"/>
                <a:ext cx="167" cy="97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3" name="Line 6777"/>
              <p:cNvSpPr>
                <a:spLocks noChangeShapeType="1"/>
              </p:cNvSpPr>
              <p:nvPr/>
            </p:nvSpPr>
            <p:spPr bwMode="auto">
              <a:xfrm flipV="1">
                <a:off x="16339" y="16867"/>
                <a:ext cx="173" cy="97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4" name="Line 6778"/>
              <p:cNvSpPr>
                <a:spLocks noChangeShapeType="1"/>
              </p:cNvSpPr>
              <p:nvPr/>
            </p:nvSpPr>
            <p:spPr bwMode="auto">
              <a:xfrm flipV="1">
                <a:off x="16512" y="16771"/>
                <a:ext cx="179" cy="9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5" name="Line 6779"/>
              <p:cNvSpPr>
                <a:spLocks noChangeShapeType="1"/>
              </p:cNvSpPr>
              <p:nvPr/>
            </p:nvSpPr>
            <p:spPr bwMode="auto">
              <a:xfrm flipV="1">
                <a:off x="16691" y="16676"/>
                <a:ext cx="183" cy="9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6" name="Line 6780"/>
              <p:cNvSpPr>
                <a:spLocks noChangeShapeType="1"/>
              </p:cNvSpPr>
              <p:nvPr/>
            </p:nvSpPr>
            <p:spPr bwMode="auto">
              <a:xfrm flipV="1">
                <a:off x="16874" y="16582"/>
                <a:ext cx="187" cy="9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7" name="Line 6781"/>
              <p:cNvSpPr>
                <a:spLocks noChangeShapeType="1"/>
              </p:cNvSpPr>
              <p:nvPr/>
            </p:nvSpPr>
            <p:spPr bwMode="auto">
              <a:xfrm flipV="1">
                <a:off x="17061" y="16488"/>
                <a:ext cx="191" cy="9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8" name="Line 6782"/>
              <p:cNvSpPr>
                <a:spLocks noChangeShapeType="1"/>
              </p:cNvSpPr>
              <p:nvPr/>
            </p:nvSpPr>
            <p:spPr bwMode="auto">
              <a:xfrm flipV="1">
                <a:off x="17252" y="16395"/>
                <a:ext cx="193" cy="93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49" name="Line 6783"/>
              <p:cNvSpPr>
                <a:spLocks noChangeShapeType="1"/>
              </p:cNvSpPr>
              <p:nvPr/>
            </p:nvSpPr>
            <p:spPr bwMode="auto">
              <a:xfrm flipV="1">
                <a:off x="17445" y="16302"/>
                <a:ext cx="195" cy="93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0" name="Line 6784"/>
              <p:cNvSpPr>
                <a:spLocks noChangeShapeType="1"/>
              </p:cNvSpPr>
              <p:nvPr/>
            </p:nvSpPr>
            <p:spPr bwMode="auto">
              <a:xfrm flipV="1">
                <a:off x="17640" y="16210"/>
                <a:ext cx="197" cy="92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1" name="Line 6785"/>
              <p:cNvSpPr>
                <a:spLocks noChangeShapeType="1"/>
              </p:cNvSpPr>
              <p:nvPr/>
            </p:nvSpPr>
            <p:spPr bwMode="auto">
              <a:xfrm flipV="1">
                <a:off x="17837" y="16118"/>
                <a:ext cx="197" cy="92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2" name="Line 6786"/>
              <p:cNvSpPr>
                <a:spLocks noChangeShapeType="1"/>
              </p:cNvSpPr>
              <p:nvPr/>
            </p:nvSpPr>
            <p:spPr bwMode="auto">
              <a:xfrm flipV="1">
                <a:off x="18034" y="16027"/>
                <a:ext cx="197" cy="91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3" name="Line 6787"/>
              <p:cNvSpPr>
                <a:spLocks noChangeShapeType="1"/>
              </p:cNvSpPr>
              <p:nvPr/>
            </p:nvSpPr>
            <p:spPr bwMode="auto">
              <a:xfrm flipV="1">
                <a:off x="14988" y="18102"/>
                <a:ext cx="53" cy="112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4" name="Line 6788"/>
              <p:cNvSpPr>
                <a:spLocks noChangeShapeType="1"/>
              </p:cNvSpPr>
              <p:nvPr/>
            </p:nvSpPr>
            <p:spPr bwMode="auto">
              <a:xfrm flipV="1">
                <a:off x="15041" y="17992"/>
                <a:ext cx="63" cy="110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5" name="Line 6789"/>
              <p:cNvSpPr>
                <a:spLocks noChangeShapeType="1"/>
              </p:cNvSpPr>
              <p:nvPr/>
            </p:nvSpPr>
            <p:spPr bwMode="auto">
              <a:xfrm flipV="1">
                <a:off x="15104" y="17882"/>
                <a:ext cx="72" cy="110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6" name="Line 6790"/>
              <p:cNvSpPr>
                <a:spLocks noChangeShapeType="1"/>
              </p:cNvSpPr>
              <p:nvPr/>
            </p:nvSpPr>
            <p:spPr bwMode="auto">
              <a:xfrm flipV="1">
                <a:off x="15176" y="17774"/>
                <a:ext cx="85" cy="108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7" name="Line 6791"/>
              <p:cNvSpPr>
                <a:spLocks noChangeShapeType="1"/>
              </p:cNvSpPr>
              <p:nvPr/>
            </p:nvSpPr>
            <p:spPr bwMode="auto">
              <a:xfrm flipV="1">
                <a:off x="15261" y="17666"/>
                <a:ext cx="99" cy="108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8" name="Line 6792"/>
              <p:cNvSpPr>
                <a:spLocks noChangeShapeType="1"/>
              </p:cNvSpPr>
              <p:nvPr/>
            </p:nvSpPr>
            <p:spPr bwMode="auto">
              <a:xfrm flipV="1">
                <a:off x="15360" y="17560"/>
                <a:ext cx="108" cy="106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59" name="Line 6793"/>
              <p:cNvSpPr>
                <a:spLocks noChangeShapeType="1"/>
              </p:cNvSpPr>
              <p:nvPr/>
            </p:nvSpPr>
            <p:spPr bwMode="auto">
              <a:xfrm flipV="1">
                <a:off x="15468" y="17455"/>
                <a:ext cx="120" cy="105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0" name="Line 6794"/>
              <p:cNvSpPr>
                <a:spLocks noChangeShapeType="1"/>
              </p:cNvSpPr>
              <p:nvPr/>
            </p:nvSpPr>
            <p:spPr bwMode="auto">
              <a:xfrm flipV="1">
                <a:off x="15588" y="17352"/>
                <a:ext cx="131" cy="103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1" name="Line 6795"/>
              <p:cNvSpPr>
                <a:spLocks noChangeShapeType="1"/>
              </p:cNvSpPr>
              <p:nvPr/>
            </p:nvSpPr>
            <p:spPr bwMode="auto">
              <a:xfrm flipV="1">
                <a:off x="15719" y="17250"/>
                <a:ext cx="143" cy="102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2" name="Line 6796"/>
              <p:cNvSpPr>
                <a:spLocks noChangeShapeType="1"/>
              </p:cNvSpPr>
              <p:nvPr/>
            </p:nvSpPr>
            <p:spPr bwMode="auto">
              <a:xfrm flipV="1">
                <a:off x="15862" y="17148"/>
                <a:ext cx="150" cy="102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3" name="Line 6797"/>
              <p:cNvSpPr>
                <a:spLocks noChangeShapeType="1"/>
              </p:cNvSpPr>
              <p:nvPr/>
            </p:nvSpPr>
            <p:spPr bwMode="auto">
              <a:xfrm flipV="1">
                <a:off x="16012" y="17047"/>
                <a:ext cx="160" cy="101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4" name="Line 6798"/>
              <p:cNvSpPr>
                <a:spLocks noChangeShapeType="1"/>
              </p:cNvSpPr>
              <p:nvPr/>
            </p:nvSpPr>
            <p:spPr bwMode="auto">
              <a:xfrm flipV="1">
                <a:off x="16172" y="16947"/>
                <a:ext cx="167" cy="100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5" name="Line 6799"/>
              <p:cNvSpPr>
                <a:spLocks noChangeShapeType="1"/>
              </p:cNvSpPr>
              <p:nvPr/>
            </p:nvSpPr>
            <p:spPr bwMode="auto">
              <a:xfrm flipV="1">
                <a:off x="16339" y="16849"/>
                <a:ext cx="173" cy="98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6" name="Line 6800"/>
              <p:cNvSpPr>
                <a:spLocks noChangeShapeType="1"/>
              </p:cNvSpPr>
              <p:nvPr/>
            </p:nvSpPr>
            <p:spPr bwMode="auto">
              <a:xfrm flipV="1">
                <a:off x="16512" y="16750"/>
                <a:ext cx="179" cy="99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7" name="Line 6801"/>
              <p:cNvSpPr>
                <a:spLocks noChangeShapeType="1"/>
              </p:cNvSpPr>
              <p:nvPr/>
            </p:nvSpPr>
            <p:spPr bwMode="auto">
              <a:xfrm flipV="1">
                <a:off x="16691" y="16651"/>
                <a:ext cx="183" cy="99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8" name="Line 6802"/>
              <p:cNvSpPr>
                <a:spLocks noChangeShapeType="1"/>
              </p:cNvSpPr>
              <p:nvPr/>
            </p:nvSpPr>
            <p:spPr bwMode="auto">
              <a:xfrm flipV="1">
                <a:off x="16874" y="16553"/>
                <a:ext cx="187" cy="98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69" name="Line 6803"/>
              <p:cNvSpPr>
                <a:spLocks noChangeShapeType="1"/>
              </p:cNvSpPr>
              <p:nvPr/>
            </p:nvSpPr>
            <p:spPr bwMode="auto">
              <a:xfrm flipV="1">
                <a:off x="17061" y="16457"/>
                <a:ext cx="191" cy="96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0" name="Line 6804"/>
              <p:cNvSpPr>
                <a:spLocks noChangeShapeType="1"/>
              </p:cNvSpPr>
              <p:nvPr/>
            </p:nvSpPr>
            <p:spPr bwMode="auto">
              <a:xfrm flipV="1">
                <a:off x="17252" y="16359"/>
                <a:ext cx="193" cy="98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1" name="Line 6805"/>
              <p:cNvSpPr>
                <a:spLocks noChangeShapeType="1"/>
              </p:cNvSpPr>
              <p:nvPr/>
            </p:nvSpPr>
            <p:spPr bwMode="auto">
              <a:xfrm flipV="1">
                <a:off x="17445" y="16263"/>
                <a:ext cx="195" cy="96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2" name="Line 6806"/>
              <p:cNvSpPr>
                <a:spLocks noChangeShapeType="1"/>
              </p:cNvSpPr>
              <p:nvPr/>
            </p:nvSpPr>
            <p:spPr bwMode="auto">
              <a:xfrm flipV="1">
                <a:off x="17640" y="16166"/>
                <a:ext cx="197" cy="97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3" name="Line 6807"/>
              <p:cNvSpPr>
                <a:spLocks noChangeShapeType="1"/>
              </p:cNvSpPr>
              <p:nvPr/>
            </p:nvSpPr>
            <p:spPr bwMode="auto">
              <a:xfrm flipV="1">
                <a:off x="17837" y="16069"/>
                <a:ext cx="197" cy="97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4" name="Line 6808"/>
              <p:cNvSpPr>
                <a:spLocks noChangeShapeType="1"/>
              </p:cNvSpPr>
              <p:nvPr/>
            </p:nvSpPr>
            <p:spPr bwMode="auto">
              <a:xfrm flipV="1">
                <a:off x="18034" y="15973"/>
                <a:ext cx="197" cy="96"/>
              </a:xfrm>
              <a:prstGeom prst="line">
                <a:avLst/>
              </a:prstGeom>
              <a:noFill/>
              <a:ln w="15875">
                <a:solidFill>
                  <a:srgbClr val="7737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5" name="Line 6809"/>
              <p:cNvSpPr>
                <a:spLocks noChangeShapeType="1"/>
              </p:cNvSpPr>
              <p:nvPr/>
            </p:nvSpPr>
            <p:spPr bwMode="auto">
              <a:xfrm flipV="1">
                <a:off x="14988" y="18096"/>
                <a:ext cx="53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6" name="Line 6810"/>
              <p:cNvSpPr>
                <a:spLocks noChangeShapeType="1"/>
              </p:cNvSpPr>
              <p:nvPr/>
            </p:nvSpPr>
            <p:spPr bwMode="auto">
              <a:xfrm flipV="1">
                <a:off x="15041" y="17979"/>
                <a:ext cx="63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7" name="Line 6811"/>
              <p:cNvSpPr>
                <a:spLocks noChangeShapeType="1"/>
              </p:cNvSpPr>
              <p:nvPr/>
            </p:nvSpPr>
            <p:spPr bwMode="auto">
              <a:xfrm flipV="1">
                <a:off x="15104" y="17862"/>
                <a:ext cx="72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8" name="Line 6812"/>
              <p:cNvSpPr>
                <a:spLocks noChangeShapeType="1"/>
              </p:cNvSpPr>
              <p:nvPr/>
            </p:nvSpPr>
            <p:spPr bwMode="auto">
              <a:xfrm flipV="1">
                <a:off x="15176" y="17744"/>
                <a:ext cx="85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79" name="Line 6813"/>
              <p:cNvSpPr>
                <a:spLocks noChangeShapeType="1"/>
              </p:cNvSpPr>
              <p:nvPr/>
            </p:nvSpPr>
            <p:spPr bwMode="auto">
              <a:xfrm flipV="1">
                <a:off x="15261" y="17626"/>
                <a:ext cx="99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0" name="Line 6814"/>
              <p:cNvSpPr>
                <a:spLocks noChangeShapeType="1"/>
              </p:cNvSpPr>
              <p:nvPr/>
            </p:nvSpPr>
            <p:spPr bwMode="auto">
              <a:xfrm flipV="1">
                <a:off x="15360" y="17509"/>
                <a:ext cx="108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1" name="Line 6815"/>
              <p:cNvSpPr>
                <a:spLocks noChangeShapeType="1"/>
              </p:cNvSpPr>
              <p:nvPr/>
            </p:nvSpPr>
            <p:spPr bwMode="auto">
              <a:xfrm flipV="1">
                <a:off x="15468" y="17391"/>
                <a:ext cx="120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2" name="Line 6816"/>
              <p:cNvSpPr>
                <a:spLocks noChangeShapeType="1"/>
              </p:cNvSpPr>
              <p:nvPr/>
            </p:nvSpPr>
            <p:spPr bwMode="auto">
              <a:xfrm flipV="1">
                <a:off x="15588" y="17273"/>
                <a:ext cx="131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3" name="Line 6817"/>
              <p:cNvSpPr>
                <a:spLocks noChangeShapeType="1"/>
              </p:cNvSpPr>
              <p:nvPr/>
            </p:nvSpPr>
            <p:spPr bwMode="auto">
              <a:xfrm flipV="1">
                <a:off x="15719" y="17156"/>
                <a:ext cx="143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4" name="Line 6818"/>
              <p:cNvSpPr>
                <a:spLocks noChangeShapeType="1"/>
              </p:cNvSpPr>
              <p:nvPr/>
            </p:nvSpPr>
            <p:spPr bwMode="auto">
              <a:xfrm flipV="1">
                <a:off x="15862" y="17039"/>
                <a:ext cx="150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5" name="Line 6819"/>
              <p:cNvSpPr>
                <a:spLocks noChangeShapeType="1"/>
              </p:cNvSpPr>
              <p:nvPr/>
            </p:nvSpPr>
            <p:spPr bwMode="auto">
              <a:xfrm flipV="1">
                <a:off x="16012" y="16921"/>
                <a:ext cx="160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6" name="Line 6820"/>
              <p:cNvSpPr>
                <a:spLocks noChangeShapeType="1"/>
              </p:cNvSpPr>
              <p:nvPr/>
            </p:nvSpPr>
            <p:spPr bwMode="auto">
              <a:xfrm flipV="1">
                <a:off x="16172" y="16803"/>
                <a:ext cx="167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7" name="Line 6821"/>
              <p:cNvSpPr>
                <a:spLocks noChangeShapeType="1"/>
              </p:cNvSpPr>
              <p:nvPr/>
            </p:nvSpPr>
            <p:spPr bwMode="auto">
              <a:xfrm flipV="1">
                <a:off x="16339" y="16686"/>
                <a:ext cx="173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8" name="Line 6822"/>
              <p:cNvSpPr>
                <a:spLocks noChangeShapeType="1"/>
              </p:cNvSpPr>
              <p:nvPr/>
            </p:nvSpPr>
            <p:spPr bwMode="auto">
              <a:xfrm flipV="1">
                <a:off x="16512" y="16568"/>
                <a:ext cx="179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89" name="Line 6823"/>
              <p:cNvSpPr>
                <a:spLocks noChangeShapeType="1"/>
              </p:cNvSpPr>
              <p:nvPr/>
            </p:nvSpPr>
            <p:spPr bwMode="auto">
              <a:xfrm flipV="1">
                <a:off x="16691" y="16451"/>
                <a:ext cx="183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0" name="Line 6824"/>
              <p:cNvSpPr>
                <a:spLocks noChangeShapeType="1"/>
              </p:cNvSpPr>
              <p:nvPr/>
            </p:nvSpPr>
            <p:spPr bwMode="auto">
              <a:xfrm flipV="1">
                <a:off x="16874" y="16333"/>
                <a:ext cx="187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1" name="Line 6825"/>
              <p:cNvSpPr>
                <a:spLocks noChangeShapeType="1"/>
              </p:cNvSpPr>
              <p:nvPr/>
            </p:nvSpPr>
            <p:spPr bwMode="auto">
              <a:xfrm flipV="1">
                <a:off x="17061" y="16216"/>
                <a:ext cx="191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2" name="Line 6826"/>
              <p:cNvSpPr>
                <a:spLocks noChangeShapeType="1"/>
              </p:cNvSpPr>
              <p:nvPr/>
            </p:nvSpPr>
            <p:spPr bwMode="auto">
              <a:xfrm flipV="1">
                <a:off x="17252" y="16098"/>
                <a:ext cx="193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3" name="Line 6827"/>
              <p:cNvSpPr>
                <a:spLocks noChangeShapeType="1"/>
              </p:cNvSpPr>
              <p:nvPr/>
            </p:nvSpPr>
            <p:spPr bwMode="auto">
              <a:xfrm flipV="1">
                <a:off x="17445" y="15981"/>
                <a:ext cx="195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4" name="Line 6828"/>
              <p:cNvSpPr>
                <a:spLocks noChangeShapeType="1"/>
              </p:cNvSpPr>
              <p:nvPr/>
            </p:nvSpPr>
            <p:spPr bwMode="auto">
              <a:xfrm flipV="1">
                <a:off x="17640" y="15863"/>
                <a:ext cx="197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5" name="Line 6829"/>
              <p:cNvSpPr>
                <a:spLocks noChangeShapeType="1"/>
              </p:cNvSpPr>
              <p:nvPr/>
            </p:nvSpPr>
            <p:spPr bwMode="auto">
              <a:xfrm flipV="1">
                <a:off x="17837" y="15745"/>
                <a:ext cx="197" cy="1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6" name="Line 6830"/>
              <p:cNvSpPr>
                <a:spLocks noChangeShapeType="1"/>
              </p:cNvSpPr>
              <p:nvPr/>
            </p:nvSpPr>
            <p:spPr bwMode="auto">
              <a:xfrm flipV="1">
                <a:off x="18034" y="15628"/>
                <a:ext cx="197" cy="1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7" name="Line 6831"/>
              <p:cNvSpPr>
                <a:spLocks noChangeShapeType="1"/>
              </p:cNvSpPr>
              <p:nvPr/>
            </p:nvSpPr>
            <p:spPr bwMode="auto">
              <a:xfrm flipV="1">
                <a:off x="14988" y="18145"/>
                <a:ext cx="0" cy="7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8" name="Line 6832"/>
              <p:cNvSpPr>
                <a:spLocks noChangeShapeType="1"/>
              </p:cNvSpPr>
              <p:nvPr/>
            </p:nvSpPr>
            <p:spPr bwMode="auto">
              <a:xfrm>
                <a:off x="14988" y="18217"/>
                <a:ext cx="7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99" name="Freeform 6833"/>
              <p:cNvSpPr>
                <a:spLocks/>
              </p:cNvSpPr>
              <p:nvPr/>
            </p:nvSpPr>
            <p:spPr bwMode="auto">
              <a:xfrm>
                <a:off x="15020" y="18190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23 w 42"/>
                  <a:gd name="T3" fmla="*/ 0 h 42"/>
                  <a:gd name="T4" fmla="*/ 27 w 42"/>
                  <a:gd name="T5" fmla="*/ 1 h 42"/>
                  <a:gd name="T6" fmla="*/ 30 w 42"/>
                  <a:gd name="T7" fmla="*/ 2 h 42"/>
                  <a:gd name="T8" fmla="*/ 31 w 42"/>
                  <a:gd name="T9" fmla="*/ 2 h 42"/>
                  <a:gd name="T10" fmla="*/ 33 w 42"/>
                  <a:gd name="T11" fmla="*/ 3 h 42"/>
                  <a:gd name="T12" fmla="*/ 33 w 42"/>
                  <a:gd name="T13" fmla="*/ 5 h 42"/>
                  <a:gd name="T14" fmla="*/ 34 w 42"/>
                  <a:gd name="T15" fmla="*/ 5 h 42"/>
                  <a:gd name="T16" fmla="*/ 36 w 42"/>
                  <a:gd name="T17" fmla="*/ 6 h 42"/>
                  <a:gd name="T18" fmla="*/ 37 w 42"/>
                  <a:gd name="T19" fmla="*/ 7 h 42"/>
                  <a:gd name="T20" fmla="*/ 37 w 42"/>
                  <a:gd name="T21" fmla="*/ 8 h 42"/>
                  <a:gd name="T22" fmla="*/ 38 w 42"/>
                  <a:gd name="T23" fmla="*/ 8 h 42"/>
                  <a:gd name="T24" fmla="*/ 39 w 42"/>
                  <a:gd name="T25" fmla="*/ 11 h 42"/>
                  <a:gd name="T26" fmla="*/ 41 w 42"/>
                  <a:gd name="T27" fmla="*/ 13 h 42"/>
                  <a:gd name="T28" fmla="*/ 42 w 42"/>
                  <a:gd name="T29" fmla="*/ 16 h 42"/>
                  <a:gd name="T30" fmla="*/ 42 w 42"/>
                  <a:gd name="T31" fmla="*/ 26 h 42"/>
                  <a:gd name="T32" fmla="*/ 41 w 42"/>
                  <a:gd name="T33" fmla="*/ 28 h 42"/>
                  <a:gd name="T34" fmla="*/ 39 w 42"/>
                  <a:gd name="T35" fmla="*/ 32 h 42"/>
                  <a:gd name="T36" fmla="*/ 37 w 42"/>
                  <a:gd name="T37" fmla="*/ 34 h 42"/>
                  <a:gd name="T38" fmla="*/ 36 w 42"/>
                  <a:gd name="T39" fmla="*/ 35 h 42"/>
                  <a:gd name="T40" fmla="*/ 33 w 42"/>
                  <a:gd name="T41" fmla="*/ 38 h 42"/>
                  <a:gd name="T42" fmla="*/ 32 w 42"/>
                  <a:gd name="T43" fmla="*/ 39 h 42"/>
                  <a:gd name="T44" fmla="*/ 31 w 42"/>
                  <a:gd name="T45" fmla="*/ 40 h 42"/>
                  <a:gd name="T46" fmla="*/ 30 w 42"/>
                  <a:gd name="T47" fmla="*/ 40 h 42"/>
                  <a:gd name="T48" fmla="*/ 27 w 42"/>
                  <a:gd name="T49" fmla="*/ 42 h 42"/>
                  <a:gd name="T50" fmla="*/ 27 w 42"/>
                  <a:gd name="T51" fmla="*/ 42 h 42"/>
                  <a:gd name="T52" fmla="*/ 25 w 42"/>
                  <a:gd name="T53" fmla="*/ 42 h 42"/>
                  <a:gd name="T54" fmla="*/ 17 w 42"/>
                  <a:gd name="T55" fmla="*/ 42 h 42"/>
                  <a:gd name="T56" fmla="*/ 16 w 42"/>
                  <a:gd name="T57" fmla="*/ 42 h 42"/>
                  <a:gd name="T58" fmla="*/ 14 w 42"/>
                  <a:gd name="T59" fmla="*/ 42 h 42"/>
                  <a:gd name="T60" fmla="*/ 14 w 42"/>
                  <a:gd name="T61" fmla="*/ 40 h 42"/>
                  <a:gd name="T62" fmla="*/ 12 w 42"/>
                  <a:gd name="T63" fmla="*/ 40 h 42"/>
                  <a:gd name="T64" fmla="*/ 11 w 42"/>
                  <a:gd name="T65" fmla="*/ 39 h 42"/>
                  <a:gd name="T66" fmla="*/ 9 w 42"/>
                  <a:gd name="T67" fmla="*/ 38 h 42"/>
                  <a:gd name="T68" fmla="*/ 6 w 42"/>
                  <a:gd name="T69" fmla="*/ 35 h 42"/>
                  <a:gd name="T70" fmla="*/ 4 w 42"/>
                  <a:gd name="T71" fmla="*/ 34 h 42"/>
                  <a:gd name="T72" fmla="*/ 4 w 42"/>
                  <a:gd name="T73" fmla="*/ 32 h 42"/>
                  <a:gd name="T74" fmla="*/ 1 w 42"/>
                  <a:gd name="T75" fmla="*/ 28 h 42"/>
                  <a:gd name="T76" fmla="*/ 1 w 42"/>
                  <a:gd name="T77" fmla="*/ 26 h 42"/>
                  <a:gd name="T78" fmla="*/ 1 w 42"/>
                  <a:gd name="T79" fmla="*/ 24 h 42"/>
                  <a:gd name="T80" fmla="*/ 0 w 42"/>
                  <a:gd name="T81" fmla="*/ 22 h 42"/>
                  <a:gd name="T82" fmla="*/ 0 w 42"/>
                  <a:gd name="T83" fmla="*/ 19 h 42"/>
                  <a:gd name="T84" fmla="*/ 1 w 42"/>
                  <a:gd name="T85" fmla="*/ 18 h 42"/>
                  <a:gd name="T86" fmla="*/ 1 w 42"/>
                  <a:gd name="T87" fmla="*/ 16 h 42"/>
                  <a:gd name="T88" fmla="*/ 1 w 42"/>
                  <a:gd name="T89" fmla="*/ 14 h 42"/>
                  <a:gd name="T90" fmla="*/ 1 w 42"/>
                  <a:gd name="T91" fmla="*/ 13 h 42"/>
                  <a:gd name="T92" fmla="*/ 2 w 42"/>
                  <a:gd name="T93" fmla="*/ 12 h 42"/>
                  <a:gd name="T94" fmla="*/ 4 w 42"/>
                  <a:gd name="T95" fmla="*/ 11 h 42"/>
                  <a:gd name="T96" fmla="*/ 4 w 42"/>
                  <a:gd name="T97" fmla="*/ 8 h 42"/>
                  <a:gd name="T98" fmla="*/ 6 w 42"/>
                  <a:gd name="T99" fmla="*/ 6 h 42"/>
                  <a:gd name="T100" fmla="*/ 9 w 42"/>
                  <a:gd name="T101" fmla="*/ 5 h 42"/>
                  <a:gd name="T102" fmla="*/ 11 w 42"/>
                  <a:gd name="T103" fmla="*/ 2 h 42"/>
                  <a:gd name="T104" fmla="*/ 14 w 42"/>
                  <a:gd name="T105" fmla="*/ 2 h 42"/>
                  <a:gd name="T106" fmla="*/ 16 w 42"/>
                  <a:gd name="T107" fmla="*/ 1 h 42"/>
                  <a:gd name="T108" fmla="*/ 18 w 42"/>
                  <a:gd name="T10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23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11"/>
                    </a:lnTo>
                    <a:lnTo>
                      <a:pt x="41" y="13"/>
                    </a:lnTo>
                    <a:lnTo>
                      <a:pt x="42" y="16"/>
                    </a:lnTo>
                    <a:lnTo>
                      <a:pt x="42" y="26"/>
                    </a:lnTo>
                    <a:lnTo>
                      <a:pt x="41" y="28"/>
                    </a:lnTo>
                    <a:lnTo>
                      <a:pt x="39" y="32"/>
                    </a:lnTo>
                    <a:lnTo>
                      <a:pt x="37" y="34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32" y="39"/>
                    </a:lnTo>
                    <a:lnTo>
                      <a:pt x="31" y="40"/>
                    </a:lnTo>
                    <a:lnTo>
                      <a:pt x="30" y="40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6" y="35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0" name="Line 6834"/>
              <p:cNvSpPr>
                <a:spLocks noChangeShapeType="1"/>
              </p:cNvSpPr>
              <p:nvPr/>
            </p:nvSpPr>
            <p:spPr bwMode="auto">
              <a:xfrm flipH="1">
                <a:off x="15038" y="18190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1" name="Line 6835"/>
              <p:cNvSpPr>
                <a:spLocks noChangeShapeType="1"/>
              </p:cNvSpPr>
              <p:nvPr/>
            </p:nvSpPr>
            <p:spPr bwMode="auto">
              <a:xfrm flipH="1">
                <a:off x="15036" y="18190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2" name="Line 6836"/>
              <p:cNvSpPr>
                <a:spLocks noChangeShapeType="1"/>
              </p:cNvSpPr>
              <p:nvPr/>
            </p:nvSpPr>
            <p:spPr bwMode="auto">
              <a:xfrm flipH="1">
                <a:off x="15034" y="1819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3" name="Line 6837"/>
              <p:cNvSpPr>
                <a:spLocks noChangeShapeType="1"/>
              </p:cNvSpPr>
              <p:nvPr/>
            </p:nvSpPr>
            <p:spPr bwMode="auto">
              <a:xfrm flipH="1">
                <a:off x="15031" y="18192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4" name="Line 6838"/>
              <p:cNvSpPr>
                <a:spLocks noChangeShapeType="1"/>
              </p:cNvSpPr>
              <p:nvPr/>
            </p:nvSpPr>
            <p:spPr bwMode="auto">
              <a:xfrm flipH="1">
                <a:off x="15029" y="18192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5" name="Line 6839"/>
              <p:cNvSpPr>
                <a:spLocks noChangeShapeType="1"/>
              </p:cNvSpPr>
              <p:nvPr/>
            </p:nvSpPr>
            <p:spPr bwMode="auto">
              <a:xfrm flipH="1">
                <a:off x="15026" y="1819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6" name="Line 6840"/>
              <p:cNvSpPr>
                <a:spLocks noChangeShapeType="1"/>
              </p:cNvSpPr>
              <p:nvPr/>
            </p:nvSpPr>
            <p:spPr bwMode="auto">
              <a:xfrm flipH="1">
                <a:off x="15024" y="1819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7" name="Line 6841"/>
              <p:cNvSpPr>
                <a:spLocks noChangeShapeType="1"/>
              </p:cNvSpPr>
              <p:nvPr/>
            </p:nvSpPr>
            <p:spPr bwMode="auto">
              <a:xfrm>
                <a:off x="15024" y="1819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8" name="Line 6842"/>
              <p:cNvSpPr>
                <a:spLocks noChangeShapeType="1"/>
              </p:cNvSpPr>
              <p:nvPr/>
            </p:nvSpPr>
            <p:spPr bwMode="auto">
              <a:xfrm flipH="1">
                <a:off x="15022" y="1820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09" name="Line 6843"/>
              <p:cNvSpPr>
                <a:spLocks noChangeShapeType="1"/>
              </p:cNvSpPr>
              <p:nvPr/>
            </p:nvSpPr>
            <p:spPr bwMode="auto">
              <a:xfrm flipH="1">
                <a:off x="15021" y="1820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0" name="Line 6844"/>
              <p:cNvSpPr>
                <a:spLocks noChangeShapeType="1"/>
              </p:cNvSpPr>
              <p:nvPr/>
            </p:nvSpPr>
            <p:spPr bwMode="auto">
              <a:xfrm>
                <a:off x="15021" y="18203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1" name="Line 6845"/>
              <p:cNvSpPr>
                <a:spLocks noChangeShapeType="1"/>
              </p:cNvSpPr>
              <p:nvPr/>
            </p:nvSpPr>
            <p:spPr bwMode="auto">
              <a:xfrm>
                <a:off x="15021" y="18204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2" name="Line 6846"/>
              <p:cNvSpPr>
                <a:spLocks noChangeShapeType="1"/>
              </p:cNvSpPr>
              <p:nvPr/>
            </p:nvSpPr>
            <p:spPr bwMode="auto">
              <a:xfrm>
                <a:off x="15021" y="18206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3" name="Line 6847"/>
              <p:cNvSpPr>
                <a:spLocks noChangeShapeType="1"/>
              </p:cNvSpPr>
              <p:nvPr/>
            </p:nvSpPr>
            <p:spPr bwMode="auto">
              <a:xfrm flipH="1">
                <a:off x="15020" y="1820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4" name="Line 6848"/>
              <p:cNvSpPr>
                <a:spLocks noChangeShapeType="1"/>
              </p:cNvSpPr>
              <p:nvPr/>
            </p:nvSpPr>
            <p:spPr bwMode="auto">
              <a:xfrm>
                <a:off x="15020" y="18209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5" name="Line 6849"/>
              <p:cNvSpPr>
                <a:spLocks noChangeShapeType="1"/>
              </p:cNvSpPr>
              <p:nvPr/>
            </p:nvSpPr>
            <p:spPr bwMode="auto">
              <a:xfrm>
                <a:off x="15020" y="1821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6" name="Line 6850"/>
              <p:cNvSpPr>
                <a:spLocks noChangeShapeType="1"/>
              </p:cNvSpPr>
              <p:nvPr/>
            </p:nvSpPr>
            <p:spPr bwMode="auto">
              <a:xfrm>
                <a:off x="15021" y="18214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7" name="Line 6851"/>
              <p:cNvSpPr>
                <a:spLocks noChangeShapeType="1"/>
              </p:cNvSpPr>
              <p:nvPr/>
            </p:nvSpPr>
            <p:spPr bwMode="auto">
              <a:xfrm>
                <a:off x="15021" y="18216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8" name="Line 6852"/>
              <p:cNvSpPr>
                <a:spLocks noChangeShapeType="1"/>
              </p:cNvSpPr>
              <p:nvPr/>
            </p:nvSpPr>
            <p:spPr bwMode="auto">
              <a:xfrm>
                <a:off x="15021" y="18218"/>
                <a:ext cx="3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19" name="Line 6853"/>
              <p:cNvSpPr>
                <a:spLocks noChangeShapeType="1"/>
              </p:cNvSpPr>
              <p:nvPr/>
            </p:nvSpPr>
            <p:spPr bwMode="auto">
              <a:xfrm>
                <a:off x="15024" y="18222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0" name="Line 6854"/>
              <p:cNvSpPr>
                <a:spLocks noChangeShapeType="1"/>
              </p:cNvSpPr>
              <p:nvPr/>
            </p:nvSpPr>
            <p:spPr bwMode="auto">
              <a:xfrm>
                <a:off x="15024" y="1822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1" name="Line 6855"/>
              <p:cNvSpPr>
                <a:spLocks noChangeShapeType="1"/>
              </p:cNvSpPr>
              <p:nvPr/>
            </p:nvSpPr>
            <p:spPr bwMode="auto">
              <a:xfrm>
                <a:off x="15026" y="18225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2" name="Line 6856"/>
              <p:cNvSpPr>
                <a:spLocks noChangeShapeType="1"/>
              </p:cNvSpPr>
              <p:nvPr/>
            </p:nvSpPr>
            <p:spPr bwMode="auto">
              <a:xfrm>
                <a:off x="15029" y="1822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3" name="Line 6857"/>
              <p:cNvSpPr>
                <a:spLocks noChangeShapeType="1"/>
              </p:cNvSpPr>
              <p:nvPr/>
            </p:nvSpPr>
            <p:spPr bwMode="auto">
              <a:xfrm>
                <a:off x="15031" y="1822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4" name="Line 6858"/>
              <p:cNvSpPr>
                <a:spLocks noChangeShapeType="1"/>
              </p:cNvSpPr>
              <p:nvPr/>
            </p:nvSpPr>
            <p:spPr bwMode="auto">
              <a:xfrm>
                <a:off x="15032" y="18230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5" name="Line 6859"/>
              <p:cNvSpPr>
                <a:spLocks noChangeShapeType="1"/>
              </p:cNvSpPr>
              <p:nvPr/>
            </p:nvSpPr>
            <p:spPr bwMode="auto">
              <a:xfrm>
                <a:off x="15034" y="18230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6" name="Line 6860"/>
              <p:cNvSpPr>
                <a:spLocks noChangeShapeType="1"/>
              </p:cNvSpPr>
              <p:nvPr/>
            </p:nvSpPr>
            <p:spPr bwMode="auto">
              <a:xfrm>
                <a:off x="15034" y="18232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7" name="Line 6861"/>
              <p:cNvSpPr>
                <a:spLocks noChangeShapeType="1"/>
              </p:cNvSpPr>
              <p:nvPr/>
            </p:nvSpPr>
            <p:spPr bwMode="auto">
              <a:xfrm>
                <a:off x="15036" y="1823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8" name="Line 6862"/>
              <p:cNvSpPr>
                <a:spLocks noChangeShapeType="1"/>
              </p:cNvSpPr>
              <p:nvPr/>
            </p:nvSpPr>
            <p:spPr bwMode="auto">
              <a:xfrm>
                <a:off x="15037" y="18232"/>
                <a:ext cx="8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29" name="Line 6863"/>
              <p:cNvSpPr>
                <a:spLocks noChangeShapeType="1"/>
              </p:cNvSpPr>
              <p:nvPr/>
            </p:nvSpPr>
            <p:spPr bwMode="auto">
              <a:xfrm>
                <a:off x="15045" y="18232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30" name="Line 6864"/>
              <p:cNvSpPr>
                <a:spLocks noChangeShapeType="1"/>
              </p:cNvSpPr>
              <p:nvPr/>
            </p:nvSpPr>
            <p:spPr bwMode="auto">
              <a:xfrm>
                <a:off x="15047" y="18232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31" name="Line 6865"/>
              <p:cNvSpPr>
                <a:spLocks noChangeShapeType="1"/>
              </p:cNvSpPr>
              <p:nvPr/>
            </p:nvSpPr>
            <p:spPr bwMode="auto">
              <a:xfrm flipV="1">
                <a:off x="15047" y="18230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32" name="Line 6866"/>
              <p:cNvSpPr>
                <a:spLocks noChangeShapeType="1"/>
              </p:cNvSpPr>
              <p:nvPr/>
            </p:nvSpPr>
            <p:spPr bwMode="auto">
              <a:xfrm>
                <a:off x="15050" y="18230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33" name="Line 6867"/>
              <p:cNvSpPr>
                <a:spLocks noChangeShapeType="1"/>
              </p:cNvSpPr>
              <p:nvPr/>
            </p:nvSpPr>
            <p:spPr bwMode="auto">
              <a:xfrm flipV="1">
                <a:off x="15051" y="1822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34" name="Line 6868"/>
              <p:cNvSpPr>
                <a:spLocks noChangeShapeType="1"/>
              </p:cNvSpPr>
              <p:nvPr/>
            </p:nvSpPr>
            <p:spPr bwMode="auto">
              <a:xfrm flipV="1">
                <a:off x="15052" y="1822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35" name="Line 6869"/>
              <p:cNvSpPr>
                <a:spLocks noChangeShapeType="1"/>
              </p:cNvSpPr>
              <p:nvPr/>
            </p:nvSpPr>
            <p:spPr bwMode="auto">
              <a:xfrm flipV="1">
                <a:off x="15053" y="18225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1" name="Group 7071"/>
            <p:cNvGrpSpPr>
              <a:grpSpLocks/>
            </p:cNvGrpSpPr>
            <p:nvPr/>
          </p:nvGrpSpPr>
          <p:grpSpPr bwMode="auto">
            <a:xfrm>
              <a:off x="15041" y="18155"/>
              <a:ext cx="340" cy="70"/>
              <a:chOff x="15041" y="18155"/>
              <a:chExt cx="340" cy="70"/>
            </a:xfrm>
          </p:grpSpPr>
          <p:sp>
            <p:nvSpPr>
              <p:cNvPr id="8236" name="Line 6871"/>
              <p:cNvSpPr>
                <a:spLocks noChangeShapeType="1"/>
              </p:cNvSpPr>
              <p:nvPr/>
            </p:nvSpPr>
            <p:spPr bwMode="auto">
              <a:xfrm flipV="1">
                <a:off x="15056" y="1822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7" name="Line 6872"/>
              <p:cNvSpPr>
                <a:spLocks noChangeShapeType="1"/>
              </p:cNvSpPr>
              <p:nvPr/>
            </p:nvSpPr>
            <p:spPr bwMode="auto">
              <a:xfrm flipV="1">
                <a:off x="15057" y="1822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8" name="Line 6873"/>
              <p:cNvSpPr>
                <a:spLocks noChangeShapeType="1"/>
              </p:cNvSpPr>
              <p:nvPr/>
            </p:nvSpPr>
            <p:spPr bwMode="auto">
              <a:xfrm flipV="1">
                <a:off x="15059" y="18218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9" name="Line 6874"/>
              <p:cNvSpPr>
                <a:spLocks noChangeShapeType="1"/>
              </p:cNvSpPr>
              <p:nvPr/>
            </p:nvSpPr>
            <p:spPr bwMode="auto">
              <a:xfrm flipV="1">
                <a:off x="15061" y="1821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0" name="Line 6875"/>
              <p:cNvSpPr>
                <a:spLocks noChangeShapeType="1"/>
              </p:cNvSpPr>
              <p:nvPr/>
            </p:nvSpPr>
            <p:spPr bwMode="auto">
              <a:xfrm flipV="1">
                <a:off x="15062" y="18206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1" name="Line 6876"/>
              <p:cNvSpPr>
                <a:spLocks noChangeShapeType="1"/>
              </p:cNvSpPr>
              <p:nvPr/>
            </p:nvSpPr>
            <p:spPr bwMode="auto">
              <a:xfrm flipH="1" flipV="1">
                <a:off x="15061" y="1820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2" name="Line 6877"/>
              <p:cNvSpPr>
                <a:spLocks noChangeShapeType="1"/>
              </p:cNvSpPr>
              <p:nvPr/>
            </p:nvSpPr>
            <p:spPr bwMode="auto">
              <a:xfrm flipH="1" flipV="1">
                <a:off x="15059" y="1820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3" name="Line 6878"/>
              <p:cNvSpPr>
                <a:spLocks noChangeShapeType="1"/>
              </p:cNvSpPr>
              <p:nvPr/>
            </p:nvSpPr>
            <p:spPr bwMode="auto">
              <a:xfrm flipH="1" flipV="1">
                <a:off x="15058" y="18198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4" name="Line 6879"/>
              <p:cNvSpPr>
                <a:spLocks noChangeShapeType="1"/>
              </p:cNvSpPr>
              <p:nvPr/>
            </p:nvSpPr>
            <p:spPr bwMode="auto">
              <a:xfrm flipH="1">
                <a:off x="15057" y="18198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5" name="Line 6880"/>
              <p:cNvSpPr>
                <a:spLocks noChangeShapeType="1"/>
              </p:cNvSpPr>
              <p:nvPr/>
            </p:nvSpPr>
            <p:spPr bwMode="auto">
              <a:xfrm flipV="1">
                <a:off x="15057" y="18197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6" name="Line 6881"/>
              <p:cNvSpPr>
                <a:spLocks noChangeShapeType="1"/>
              </p:cNvSpPr>
              <p:nvPr/>
            </p:nvSpPr>
            <p:spPr bwMode="auto">
              <a:xfrm flipH="1" flipV="1">
                <a:off x="15056" y="1819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7" name="Line 6882"/>
              <p:cNvSpPr>
                <a:spLocks noChangeShapeType="1"/>
              </p:cNvSpPr>
              <p:nvPr/>
            </p:nvSpPr>
            <p:spPr bwMode="auto">
              <a:xfrm flipH="1" flipV="1">
                <a:off x="15054" y="1819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8" name="Line 6883"/>
              <p:cNvSpPr>
                <a:spLocks noChangeShapeType="1"/>
              </p:cNvSpPr>
              <p:nvPr/>
            </p:nvSpPr>
            <p:spPr bwMode="auto">
              <a:xfrm flipH="1">
                <a:off x="15053" y="1819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49" name="Line 6884"/>
              <p:cNvSpPr>
                <a:spLocks noChangeShapeType="1"/>
              </p:cNvSpPr>
              <p:nvPr/>
            </p:nvSpPr>
            <p:spPr bwMode="auto">
              <a:xfrm flipV="1">
                <a:off x="15053" y="18193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0" name="Line 6885"/>
              <p:cNvSpPr>
                <a:spLocks noChangeShapeType="1"/>
              </p:cNvSpPr>
              <p:nvPr/>
            </p:nvSpPr>
            <p:spPr bwMode="auto">
              <a:xfrm flipH="1" flipV="1">
                <a:off x="15051" y="1819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1" name="Line 6886"/>
              <p:cNvSpPr>
                <a:spLocks noChangeShapeType="1"/>
              </p:cNvSpPr>
              <p:nvPr/>
            </p:nvSpPr>
            <p:spPr bwMode="auto">
              <a:xfrm flipH="1">
                <a:off x="15050" y="1819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2" name="Line 6887"/>
              <p:cNvSpPr>
                <a:spLocks noChangeShapeType="1"/>
              </p:cNvSpPr>
              <p:nvPr/>
            </p:nvSpPr>
            <p:spPr bwMode="auto">
              <a:xfrm flipH="1" flipV="1">
                <a:off x="15047" y="18191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3" name="Line 6888"/>
              <p:cNvSpPr>
                <a:spLocks noChangeShapeType="1"/>
              </p:cNvSpPr>
              <p:nvPr/>
            </p:nvSpPr>
            <p:spPr bwMode="auto">
              <a:xfrm flipH="1" flipV="1">
                <a:off x="15043" y="18190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4" name="Line 6889"/>
              <p:cNvSpPr>
                <a:spLocks noChangeShapeType="1"/>
              </p:cNvSpPr>
              <p:nvPr/>
            </p:nvSpPr>
            <p:spPr bwMode="auto">
              <a:xfrm flipH="1">
                <a:off x="15041" y="18190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5" name="Freeform 6890"/>
              <p:cNvSpPr>
                <a:spLocks/>
              </p:cNvSpPr>
              <p:nvPr/>
            </p:nvSpPr>
            <p:spPr bwMode="auto">
              <a:xfrm>
                <a:off x="15083" y="18184"/>
                <a:ext cx="43" cy="41"/>
              </a:xfrm>
              <a:custGeom>
                <a:avLst/>
                <a:gdLst>
                  <a:gd name="T0" fmla="*/ 16 w 43"/>
                  <a:gd name="T1" fmla="*/ 0 h 41"/>
                  <a:gd name="T2" fmla="*/ 27 w 43"/>
                  <a:gd name="T3" fmla="*/ 0 h 41"/>
                  <a:gd name="T4" fmla="*/ 29 w 43"/>
                  <a:gd name="T5" fmla="*/ 1 h 41"/>
                  <a:gd name="T6" fmla="*/ 32 w 43"/>
                  <a:gd name="T7" fmla="*/ 2 h 41"/>
                  <a:gd name="T8" fmla="*/ 33 w 43"/>
                  <a:gd name="T9" fmla="*/ 2 h 41"/>
                  <a:gd name="T10" fmla="*/ 33 w 43"/>
                  <a:gd name="T11" fmla="*/ 3 h 41"/>
                  <a:gd name="T12" fmla="*/ 35 w 43"/>
                  <a:gd name="T13" fmla="*/ 4 h 41"/>
                  <a:gd name="T14" fmla="*/ 37 w 43"/>
                  <a:gd name="T15" fmla="*/ 4 h 41"/>
                  <a:gd name="T16" fmla="*/ 37 w 43"/>
                  <a:gd name="T17" fmla="*/ 7 h 41"/>
                  <a:gd name="T18" fmla="*/ 38 w 43"/>
                  <a:gd name="T19" fmla="*/ 8 h 41"/>
                  <a:gd name="T20" fmla="*/ 39 w 43"/>
                  <a:gd name="T21" fmla="*/ 8 h 41"/>
                  <a:gd name="T22" fmla="*/ 39 w 43"/>
                  <a:gd name="T23" fmla="*/ 9 h 41"/>
                  <a:gd name="T24" fmla="*/ 40 w 43"/>
                  <a:gd name="T25" fmla="*/ 12 h 41"/>
                  <a:gd name="T26" fmla="*/ 42 w 43"/>
                  <a:gd name="T27" fmla="*/ 14 h 41"/>
                  <a:gd name="T28" fmla="*/ 42 w 43"/>
                  <a:gd name="T29" fmla="*/ 18 h 41"/>
                  <a:gd name="T30" fmla="*/ 43 w 43"/>
                  <a:gd name="T31" fmla="*/ 20 h 41"/>
                  <a:gd name="T32" fmla="*/ 42 w 43"/>
                  <a:gd name="T33" fmla="*/ 23 h 41"/>
                  <a:gd name="T34" fmla="*/ 42 w 43"/>
                  <a:gd name="T35" fmla="*/ 25 h 41"/>
                  <a:gd name="T36" fmla="*/ 40 w 43"/>
                  <a:gd name="T37" fmla="*/ 28 h 41"/>
                  <a:gd name="T38" fmla="*/ 39 w 43"/>
                  <a:gd name="T39" fmla="*/ 30 h 41"/>
                  <a:gd name="T40" fmla="*/ 38 w 43"/>
                  <a:gd name="T41" fmla="*/ 33 h 41"/>
                  <a:gd name="T42" fmla="*/ 37 w 43"/>
                  <a:gd name="T43" fmla="*/ 35 h 41"/>
                  <a:gd name="T44" fmla="*/ 33 w 43"/>
                  <a:gd name="T45" fmla="*/ 38 h 41"/>
                  <a:gd name="T46" fmla="*/ 32 w 43"/>
                  <a:gd name="T47" fmla="*/ 38 h 41"/>
                  <a:gd name="T48" fmla="*/ 31 w 43"/>
                  <a:gd name="T49" fmla="*/ 39 h 41"/>
                  <a:gd name="T50" fmla="*/ 29 w 43"/>
                  <a:gd name="T51" fmla="*/ 40 h 41"/>
                  <a:gd name="T52" fmla="*/ 27 w 43"/>
                  <a:gd name="T53" fmla="*/ 40 h 41"/>
                  <a:gd name="T54" fmla="*/ 27 w 43"/>
                  <a:gd name="T55" fmla="*/ 40 h 41"/>
                  <a:gd name="T56" fmla="*/ 23 w 43"/>
                  <a:gd name="T57" fmla="*/ 40 h 41"/>
                  <a:gd name="T58" fmla="*/ 23 w 43"/>
                  <a:gd name="T59" fmla="*/ 41 h 41"/>
                  <a:gd name="T60" fmla="*/ 21 w 43"/>
                  <a:gd name="T61" fmla="*/ 41 h 41"/>
                  <a:gd name="T62" fmla="*/ 18 w 43"/>
                  <a:gd name="T63" fmla="*/ 40 h 41"/>
                  <a:gd name="T64" fmla="*/ 16 w 43"/>
                  <a:gd name="T65" fmla="*/ 40 h 41"/>
                  <a:gd name="T66" fmla="*/ 15 w 43"/>
                  <a:gd name="T67" fmla="*/ 40 h 41"/>
                  <a:gd name="T68" fmla="*/ 13 w 43"/>
                  <a:gd name="T69" fmla="*/ 40 h 41"/>
                  <a:gd name="T70" fmla="*/ 12 w 43"/>
                  <a:gd name="T71" fmla="*/ 39 h 41"/>
                  <a:gd name="T72" fmla="*/ 11 w 43"/>
                  <a:gd name="T73" fmla="*/ 38 h 41"/>
                  <a:gd name="T74" fmla="*/ 8 w 43"/>
                  <a:gd name="T75" fmla="*/ 38 h 41"/>
                  <a:gd name="T76" fmla="*/ 7 w 43"/>
                  <a:gd name="T77" fmla="*/ 35 h 41"/>
                  <a:gd name="T78" fmla="*/ 3 w 43"/>
                  <a:gd name="T79" fmla="*/ 33 h 41"/>
                  <a:gd name="T80" fmla="*/ 3 w 43"/>
                  <a:gd name="T81" fmla="*/ 30 h 41"/>
                  <a:gd name="T82" fmla="*/ 1 w 43"/>
                  <a:gd name="T83" fmla="*/ 28 h 41"/>
                  <a:gd name="T84" fmla="*/ 0 w 43"/>
                  <a:gd name="T85" fmla="*/ 25 h 41"/>
                  <a:gd name="T86" fmla="*/ 0 w 43"/>
                  <a:gd name="T87" fmla="*/ 14 h 41"/>
                  <a:gd name="T88" fmla="*/ 1 w 43"/>
                  <a:gd name="T89" fmla="*/ 14 h 41"/>
                  <a:gd name="T90" fmla="*/ 1 w 43"/>
                  <a:gd name="T91" fmla="*/ 12 h 41"/>
                  <a:gd name="T92" fmla="*/ 2 w 43"/>
                  <a:gd name="T93" fmla="*/ 11 h 41"/>
                  <a:gd name="T94" fmla="*/ 3 w 43"/>
                  <a:gd name="T95" fmla="*/ 9 h 41"/>
                  <a:gd name="T96" fmla="*/ 5 w 43"/>
                  <a:gd name="T97" fmla="*/ 8 h 41"/>
                  <a:gd name="T98" fmla="*/ 7 w 43"/>
                  <a:gd name="T99" fmla="*/ 4 h 41"/>
                  <a:gd name="T100" fmla="*/ 8 w 43"/>
                  <a:gd name="T101" fmla="*/ 3 h 41"/>
                  <a:gd name="T102" fmla="*/ 11 w 43"/>
                  <a:gd name="T103" fmla="*/ 2 h 41"/>
                  <a:gd name="T104" fmla="*/ 13 w 43"/>
                  <a:gd name="T105" fmla="*/ 1 h 41"/>
                  <a:gd name="T106" fmla="*/ 16 w 43"/>
                  <a:gd name="T10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" h="41">
                    <a:moveTo>
                      <a:pt x="16" y="0"/>
                    </a:moveTo>
                    <a:lnTo>
                      <a:pt x="27" y="0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3" y="20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8" y="33"/>
                    </a:lnTo>
                    <a:lnTo>
                      <a:pt x="37" y="35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1" y="39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7" y="35"/>
                    </a:lnTo>
                    <a:lnTo>
                      <a:pt x="3" y="33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6" name="Line 6891"/>
              <p:cNvSpPr>
                <a:spLocks noChangeShapeType="1"/>
              </p:cNvSpPr>
              <p:nvPr/>
            </p:nvSpPr>
            <p:spPr bwMode="auto">
              <a:xfrm flipH="1">
                <a:off x="15099" y="18184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7" name="Line 6892"/>
              <p:cNvSpPr>
                <a:spLocks noChangeShapeType="1"/>
              </p:cNvSpPr>
              <p:nvPr/>
            </p:nvSpPr>
            <p:spPr bwMode="auto">
              <a:xfrm flipH="1">
                <a:off x="15096" y="18184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8" name="Line 6893"/>
              <p:cNvSpPr>
                <a:spLocks noChangeShapeType="1"/>
              </p:cNvSpPr>
              <p:nvPr/>
            </p:nvSpPr>
            <p:spPr bwMode="auto">
              <a:xfrm flipH="1">
                <a:off x="15094" y="1818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59" name="Line 6894"/>
              <p:cNvSpPr>
                <a:spLocks noChangeShapeType="1"/>
              </p:cNvSpPr>
              <p:nvPr/>
            </p:nvSpPr>
            <p:spPr bwMode="auto">
              <a:xfrm flipH="1">
                <a:off x="15091" y="18186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0" name="Line 6895"/>
              <p:cNvSpPr>
                <a:spLocks noChangeShapeType="1"/>
              </p:cNvSpPr>
              <p:nvPr/>
            </p:nvSpPr>
            <p:spPr bwMode="auto">
              <a:xfrm flipH="1">
                <a:off x="15090" y="18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1" name="Line 6896"/>
              <p:cNvSpPr>
                <a:spLocks noChangeShapeType="1"/>
              </p:cNvSpPr>
              <p:nvPr/>
            </p:nvSpPr>
            <p:spPr bwMode="auto">
              <a:xfrm flipH="1">
                <a:off x="15088" y="18188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2" name="Line 6897"/>
              <p:cNvSpPr>
                <a:spLocks noChangeShapeType="1"/>
              </p:cNvSpPr>
              <p:nvPr/>
            </p:nvSpPr>
            <p:spPr bwMode="auto">
              <a:xfrm flipH="1">
                <a:off x="15086" y="1819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3" name="Line 6898"/>
              <p:cNvSpPr>
                <a:spLocks noChangeShapeType="1"/>
              </p:cNvSpPr>
              <p:nvPr/>
            </p:nvSpPr>
            <p:spPr bwMode="auto">
              <a:xfrm flipH="1">
                <a:off x="15085" y="18193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4" name="Line 6899"/>
              <p:cNvSpPr>
                <a:spLocks noChangeShapeType="1"/>
              </p:cNvSpPr>
              <p:nvPr/>
            </p:nvSpPr>
            <p:spPr bwMode="auto">
              <a:xfrm flipH="1">
                <a:off x="15084" y="1819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5" name="Line 6900"/>
              <p:cNvSpPr>
                <a:spLocks noChangeShapeType="1"/>
              </p:cNvSpPr>
              <p:nvPr/>
            </p:nvSpPr>
            <p:spPr bwMode="auto">
              <a:xfrm>
                <a:off x="15084" y="18196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6" name="Line 6901"/>
              <p:cNvSpPr>
                <a:spLocks noChangeShapeType="1"/>
              </p:cNvSpPr>
              <p:nvPr/>
            </p:nvSpPr>
            <p:spPr bwMode="auto">
              <a:xfrm flipH="1">
                <a:off x="15083" y="18198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7" name="Line 6902"/>
              <p:cNvSpPr>
                <a:spLocks noChangeShapeType="1"/>
              </p:cNvSpPr>
              <p:nvPr/>
            </p:nvSpPr>
            <p:spPr bwMode="auto">
              <a:xfrm>
                <a:off x="15083" y="18198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8" name="Line 6903"/>
              <p:cNvSpPr>
                <a:spLocks noChangeShapeType="1"/>
              </p:cNvSpPr>
              <p:nvPr/>
            </p:nvSpPr>
            <p:spPr bwMode="auto">
              <a:xfrm>
                <a:off x="15083" y="18209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69" name="Line 6904"/>
              <p:cNvSpPr>
                <a:spLocks noChangeShapeType="1"/>
              </p:cNvSpPr>
              <p:nvPr/>
            </p:nvSpPr>
            <p:spPr bwMode="auto">
              <a:xfrm>
                <a:off x="15084" y="1821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0" name="Line 6905"/>
              <p:cNvSpPr>
                <a:spLocks noChangeShapeType="1"/>
              </p:cNvSpPr>
              <p:nvPr/>
            </p:nvSpPr>
            <p:spPr bwMode="auto">
              <a:xfrm>
                <a:off x="15086" y="18214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1" name="Line 6906"/>
              <p:cNvSpPr>
                <a:spLocks noChangeShapeType="1"/>
              </p:cNvSpPr>
              <p:nvPr/>
            </p:nvSpPr>
            <p:spPr bwMode="auto">
              <a:xfrm>
                <a:off x="15086" y="18217"/>
                <a:ext cx="4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2" name="Line 6907"/>
              <p:cNvSpPr>
                <a:spLocks noChangeShapeType="1"/>
              </p:cNvSpPr>
              <p:nvPr/>
            </p:nvSpPr>
            <p:spPr bwMode="auto">
              <a:xfrm>
                <a:off x="15090" y="18219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3" name="Line 6908"/>
              <p:cNvSpPr>
                <a:spLocks noChangeShapeType="1"/>
              </p:cNvSpPr>
              <p:nvPr/>
            </p:nvSpPr>
            <p:spPr bwMode="auto">
              <a:xfrm>
                <a:off x="15091" y="18222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4" name="Line 6909"/>
              <p:cNvSpPr>
                <a:spLocks noChangeShapeType="1"/>
              </p:cNvSpPr>
              <p:nvPr/>
            </p:nvSpPr>
            <p:spPr bwMode="auto">
              <a:xfrm>
                <a:off x="15094" y="1822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5" name="Line 6910"/>
              <p:cNvSpPr>
                <a:spLocks noChangeShapeType="1"/>
              </p:cNvSpPr>
              <p:nvPr/>
            </p:nvSpPr>
            <p:spPr bwMode="auto">
              <a:xfrm>
                <a:off x="15095" y="1822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6" name="Line 6911"/>
              <p:cNvSpPr>
                <a:spLocks noChangeShapeType="1"/>
              </p:cNvSpPr>
              <p:nvPr/>
            </p:nvSpPr>
            <p:spPr bwMode="auto">
              <a:xfrm>
                <a:off x="15096" y="18224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7" name="Line 6912"/>
              <p:cNvSpPr>
                <a:spLocks noChangeShapeType="1"/>
              </p:cNvSpPr>
              <p:nvPr/>
            </p:nvSpPr>
            <p:spPr bwMode="auto">
              <a:xfrm>
                <a:off x="15098" y="18224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8" name="Line 6913"/>
              <p:cNvSpPr>
                <a:spLocks noChangeShapeType="1"/>
              </p:cNvSpPr>
              <p:nvPr/>
            </p:nvSpPr>
            <p:spPr bwMode="auto">
              <a:xfrm>
                <a:off x="15099" y="18224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79" name="Line 6914"/>
              <p:cNvSpPr>
                <a:spLocks noChangeShapeType="1"/>
              </p:cNvSpPr>
              <p:nvPr/>
            </p:nvSpPr>
            <p:spPr bwMode="auto">
              <a:xfrm>
                <a:off x="15101" y="18224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0" name="Line 6915"/>
              <p:cNvSpPr>
                <a:spLocks noChangeShapeType="1"/>
              </p:cNvSpPr>
              <p:nvPr/>
            </p:nvSpPr>
            <p:spPr bwMode="auto">
              <a:xfrm>
                <a:off x="15104" y="1822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1" name="Line 6916"/>
              <p:cNvSpPr>
                <a:spLocks noChangeShapeType="1"/>
              </p:cNvSpPr>
              <p:nvPr/>
            </p:nvSpPr>
            <p:spPr bwMode="auto">
              <a:xfrm flipV="1">
                <a:off x="15106" y="1822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2" name="Line 6917"/>
              <p:cNvSpPr>
                <a:spLocks noChangeShapeType="1"/>
              </p:cNvSpPr>
              <p:nvPr/>
            </p:nvSpPr>
            <p:spPr bwMode="auto">
              <a:xfrm>
                <a:off x="15106" y="18224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3" name="Line 6918"/>
              <p:cNvSpPr>
                <a:spLocks noChangeShapeType="1"/>
              </p:cNvSpPr>
              <p:nvPr/>
            </p:nvSpPr>
            <p:spPr bwMode="auto">
              <a:xfrm>
                <a:off x="15110" y="18224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4" name="Line 6919"/>
              <p:cNvSpPr>
                <a:spLocks noChangeShapeType="1"/>
              </p:cNvSpPr>
              <p:nvPr/>
            </p:nvSpPr>
            <p:spPr bwMode="auto">
              <a:xfrm>
                <a:off x="15110" y="18224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5" name="Line 6920"/>
              <p:cNvSpPr>
                <a:spLocks noChangeShapeType="1"/>
              </p:cNvSpPr>
              <p:nvPr/>
            </p:nvSpPr>
            <p:spPr bwMode="auto">
              <a:xfrm flipV="1">
                <a:off x="15112" y="1822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6" name="Line 6921"/>
              <p:cNvSpPr>
                <a:spLocks noChangeShapeType="1"/>
              </p:cNvSpPr>
              <p:nvPr/>
            </p:nvSpPr>
            <p:spPr bwMode="auto">
              <a:xfrm flipV="1">
                <a:off x="15114" y="1822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7" name="Line 6922"/>
              <p:cNvSpPr>
                <a:spLocks noChangeShapeType="1"/>
              </p:cNvSpPr>
              <p:nvPr/>
            </p:nvSpPr>
            <p:spPr bwMode="auto">
              <a:xfrm>
                <a:off x="15115" y="1822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8" name="Line 6923"/>
              <p:cNvSpPr>
                <a:spLocks noChangeShapeType="1"/>
              </p:cNvSpPr>
              <p:nvPr/>
            </p:nvSpPr>
            <p:spPr bwMode="auto">
              <a:xfrm flipV="1">
                <a:off x="15116" y="18219"/>
                <a:ext cx="4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89" name="Line 6924"/>
              <p:cNvSpPr>
                <a:spLocks noChangeShapeType="1"/>
              </p:cNvSpPr>
              <p:nvPr/>
            </p:nvSpPr>
            <p:spPr bwMode="auto">
              <a:xfrm flipV="1">
                <a:off x="15120" y="1821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0" name="Line 6925"/>
              <p:cNvSpPr>
                <a:spLocks noChangeShapeType="1"/>
              </p:cNvSpPr>
              <p:nvPr/>
            </p:nvSpPr>
            <p:spPr bwMode="auto">
              <a:xfrm flipV="1">
                <a:off x="15121" y="1821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1" name="Line 6926"/>
              <p:cNvSpPr>
                <a:spLocks noChangeShapeType="1"/>
              </p:cNvSpPr>
              <p:nvPr/>
            </p:nvSpPr>
            <p:spPr bwMode="auto">
              <a:xfrm flipV="1">
                <a:off x="15122" y="1821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2" name="Line 6927"/>
              <p:cNvSpPr>
                <a:spLocks noChangeShapeType="1"/>
              </p:cNvSpPr>
              <p:nvPr/>
            </p:nvSpPr>
            <p:spPr bwMode="auto">
              <a:xfrm flipV="1">
                <a:off x="15123" y="18209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3" name="Line 6928"/>
              <p:cNvSpPr>
                <a:spLocks noChangeShapeType="1"/>
              </p:cNvSpPr>
              <p:nvPr/>
            </p:nvSpPr>
            <p:spPr bwMode="auto">
              <a:xfrm flipV="1">
                <a:off x="15125" y="18207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4" name="Line 6929"/>
              <p:cNvSpPr>
                <a:spLocks noChangeShapeType="1"/>
              </p:cNvSpPr>
              <p:nvPr/>
            </p:nvSpPr>
            <p:spPr bwMode="auto">
              <a:xfrm flipV="1">
                <a:off x="15125" y="1820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5" name="Line 6930"/>
              <p:cNvSpPr>
                <a:spLocks noChangeShapeType="1"/>
              </p:cNvSpPr>
              <p:nvPr/>
            </p:nvSpPr>
            <p:spPr bwMode="auto">
              <a:xfrm flipH="1" flipV="1">
                <a:off x="15125" y="1820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6" name="Line 6931"/>
              <p:cNvSpPr>
                <a:spLocks noChangeShapeType="1"/>
              </p:cNvSpPr>
              <p:nvPr/>
            </p:nvSpPr>
            <p:spPr bwMode="auto">
              <a:xfrm flipV="1">
                <a:off x="15125" y="18198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7" name="Line 6932"/>
              <p:cNvSpPr>
                <a:spLocks noChangeShapeType="1"/>
              </p:cNvSpPr>
              <p:nvPr/>
            </p:nvSpPr>
            <p:spPr bwMode="auto">
              <a:xfrm flipH="1" flipV="1">
                <a:off x="15123" y="1819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8" name="Line 6933"/>
              <p:cNvSpPr>
                <a:spLocks noChangeShapeType="1"/>
              </p:cNvSpPr>
              <p:nvPr/>
            </p:nvSpPr>
            <p:spPr bwMode="auto">
              <a:xfrm flipH="1" flipV="1">
                <a:off x="15122" y="1819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99" name="Line 6934"/>
              <p:cNvSpPr>
                <a:spLocks noChangeShapeType="1"/>
              </p:cNvSpPr>
              <p:nvPr/>
            </p:nvSpPr>
            <p:spPr bwMode="auto">
              <a:xfrm flipV="1">
                <a:off x="15122" y="18192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0" name="Line 6935"/>
              <p:cNvSpPr>
                <a:spLocks noChangeShapeType="1"/>
              </p:cNvSpPr>
              <p:nvPr/>
            </p:nvSpPr>
            <p:spPr bwMode="auto">
              <a:xfrm flipH="1">
                <a:off x="15121" y="1819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1" name="Line 6936"/>
              <p:cNvSpPr>
                <a:spLocks noChangeShapeType="1"/>
              </p:cNvSpPr>
              <p:nvPr/>
            </p:nvSpPr>
            <p:spPr bwMode="auto">
              <a:xfrm flipH="1" flipV="1">
                <a:off x="15120" y="1819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2" name="Line 6937"/>
              <p:cNvSpPr>
                <a:spLocks noChangeShapeType="1"/>
              </p:cNvSpPr>
              <p:nvPr/>
            </p:nvSpPr>
            <p:spPr bwMode="auto">
              <a:xfrm flipV="1">
                <a:off x="15120" y="1818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3" name="Line 6938"/>
              <p:cNvSpPr>
                <a:spLocks noChangeShapeType="1"/>
              </p:cNvSpPr>
              <p:nvPr/>
            </p:nvSpPr>
            <p:spPr bwMode="auto">
              <a:xfrm flipH="1">
                <a:off x="15118" y="18188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4" name="Line 6939"/>
              <p:cNvSpPr>
                <a:spLocks noChangeShapeType="1"/>
              </p:cNvSpPr>
              <p:nvPr/>
            </p:nvSpPr>
            <p:spPr bwMode="auto">
              <a:xfrm flipH="1" flipV="1">
                <a:off x="15116" y="18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5" name="Line 6940"/>
              <p:cNvSpPr>
                <a:spLocks noChangeShapeType="1"/>
              </p:cNvSpPr>
              <p:nvPr/>
            </p:nvSpPr>
            <p:spPr bwMode="auto">
              <a:xfrm flipV="1">
                <a:off x="15116" y="1818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6" name="Line 6941"/>
              <p:cNvSpPr>
                <a:spLocks noChangeShapeType="1"/>
              </p:cNvSpPr>
              <p:nvPr/>
            </p:nvSpPr>
            <p:spPr bwMode="auto">
              <a:xfrm flipH="1">
                <a:off x="15115" y="1818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7" name="Line 6942"/>
              <p:cNvSpPr>
                <a:spLocks noChangeShapeType="1"/>
              </p:cNvSpPr>
              <p:nvPr/>
            </p:nvSpPr>
            <p:spPr bwMode="auto">
              <a:xfrm flipH="1" flipV="1">
                <a:off x="15112" y="1818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8" name="Line 6943"/>
              <p:cNvSpPr>
                <a:spLocks noChangeShapeType="1"/>
              </p:cNvSpPr>
              <p:nvPr/>
            </p:nvSpPr>
            <p:spPr bwMode="auto">
              <a:xfrm flipH="1" flipV="1">
                <a:off x="15110" y="1818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09" name="Line 6944"/>
              <p:cNvSpPr>
                <a:spLocks noChangeShapeType="1"/>
              </p:cNvSpPr>
              <p:nvPr/>
            </p:nvSpPr>
            <p:spPr bwMode="auto">
              <a:xfrm flipH="1">
                <a:off x="15104" y="18184"/>
                <a:ext cx="6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0" name="Freeform 6945"/>
              <p:cNvSpPr>
                <a:spLocks/>
              </p:cNvSpPr>
              <p:nvPr/>
            </p:nvSpPr>
            <p:spPr bwMode="auto">
              <a:xfrm>
                <a:off x="15155" y="18175"/>
                <a:ext cx="43" cy="43"/>
              </a:xfrm>
              <a:custGeom>
                <a:avLst/>
                <a:gdLst>
                  <a:gd name="T0" fmla="*/ 20 w 43"/>
                  <a:gd name="T1" fmla="*/ 0 h 43"/>
                  <a:gd name="T2" fmla="*/ 25 w 43"/>
                  <a:gd name="T3" fmla="*/ 0 h 43"/>
                  <a:gd name="T4" fmla="*/ 27 w 43"/>
                  <a:gd name="T5" fmla="*/ 1 h 43"/>
                  <a:gd name="T6" fmla="*/ 31 w 43"/>
                  <a:gd name="T7" fmla="*/ 2 h 43"/>
                  <a:gd name="T8" fmla="*/ 34 w 43"/>
                  <a:gd name="T9" fmla="*/ 4 h 43"/>
                  <a:gd name="T10" fmla="*/ 34 w 43"/>
                  <a:gd name="T11" fmla="*/ 4 h 43"/>
                  <a:gd name="T12" fmla="*/ 35 w 43"/>
                  <a:gd name="T13" fmla="*/ 5 h 43"/>
                  <a:gd name="T14" fmla="*/ 36 w 43"/>
                  <a:gd name="T15" fmla="*/ 6 h 43"/>
                  <a:gd name="T16" fmla="*/ 37 w 43"/>
                  <a:gd name="T17" fmla="*/ 6 h 43"/>
                  <a:gd name="T18" fmla="*/ 39 w 43"/>
                  <a:gd name="T19" fmla="*/ 7 h 43"/>
                  <a:gd name="T20" fmla="*/ 40 w 43"/>
                  <a:gd name="T21" fmla="*/ 9 h 43"/>
                  <a:gd name="T22" fmla="*/ 40 w 43"/>
                  <a:gd name="T23" fmla="*/ 10 h 43"/>
                  <a:gd name="T24" fmla="*/ 41 w 43"/>
                  <a:gd name="T25" fmla="*/ 11 h 43"/>
                  <a:gd name="T26" fmla="*/ 42 w 43"/>
                  <a:gd name="T27" fmla="*/ 13 h 43"/>
                  <a:gd name="T28" fmla="*/ 43 w 43"/>
                  <a:gd name="T29" fmla="*/ 17 h 43"/>
                  <a:gd name="T30" fmla="*/ 43 w 43"/>
                  <a:gd name="T31" fmla="*/ 27 h 43"/>
                  <a:gd name="T32" fmla="*/ 42 w 43"/>
                  <a:gd name="T33" fmla="*/ 29 h 43"/>
                  <a:gd name="T34" fmla="*/ 41 w 43"/>
                  <a:gd name="T35" fmla="*/ 32 h 43"/>
                  <a:gd name="T36" fmla="*/ 40 w 43"/>
                  <a:gd name="T37" fmla="*/ 34 h 43"/>
                  <a:gd name="T38" fmla="*/ 37 w 43"/>
                  <a:gd name="T39" fmla="*/ 37 h 43"/>
                  <a:gd name="T40" fmla="*/ 35 w 43"/>
                  <a:gd name="T41" fmla="*/ 38 h 43"/>
                  <a:gd name="T42" fmla="*/ 34 w 43"/>
                  <a:gd name="T43" fmla="*/ 39 h 43"/>
                  <a:gd name="T44" fmla="*/ 31 w 43"/>
                  <a:gd name="T45" fmla="*/ 39 h 43"/>
                  <a:gd name="T46" fmla="*/ 31 w 43"/>
                  <a:gd name="T47" fmla="*/ 41 h 43"/>
                  <a:gd name="T48" fmla="*/ 29 w 43"/>
                  <a:gd name="T49" fmla="*/ 42 h 43"/>
                  <a:gd name="T50" fmla="*/ 27 w 43"/>
                  <a:gd name="T51" fmla="*/ 42 h 43"/>
                  <a:gd name="T52" fmla="*/ 26 w 43"/>
                  <a:gd name="T53" fmla="*/ 43 h 43"/>
                  <a:gd name="T54" fmla="*/ 18 w 43"/>
                  <a:gd name="T55" fmla="*/ 43 h 43"/>
                  <a:gd name="T56" fmla="*/ 18 w 43"/>
                  <a:gd name="T57" fmla="*/ 42 h 43"/>
                  <a:gd name="T58" fmla="*/ 16 w 43"/>
                  <a:gd name="T59" fmla="*/ 42 h 43"/>
                  <a:gd name="T60" fmla="*/ 14 w 43"/>
                  <a:gd name="T61" fmla="*/ 41 h 43"/>
                  <a:gd name="T62" fmla="*/ 14 w 43"/>
                  <a:gd name="T63" fmla="*/ 39 h 43"/>
                  <a:gd name="T64" fmla="*/ 11 w 43"/>
                  <a:gd name="T65" fmla="*/ 39 h 43"/>
                  <a:gd name="T66" fmla="*/ 10 w 43"/>
                  <a:gd name="T67" fmla="*/ 38 h 43"/>
                  <a:gd name="T68" fmla="*/ 8 w 43"/>
                  <a:gd name="T69" fmla="*/ 37 h 43"/>
                  <a:gd name="T70" fmla="*/ 5 w 43"/>
                  <a:gd name="T71" fmla="*/ 34 h 43"/>
                  <a:gd name="T72" fmla="*/ 4 w 43"/>
                  <a:gd name="T73" fmla="*/ 32 h 43"/>
                  <a:gd name="T74" fmla="*/ 3 w 43"/>
                  <a:gd name="T75" fmla="*/ 29 h 43"/>
                  <a:gd name="T76" fmla="*/ 2 w 43"/>
                  <a:gd name="T77" fmla="*/ 27 h 43"/>
                  <a:gd name="T78" fmla="*/ 2 w 43"/>
                  <a:gd name="T79" fmla="*/ 23 h 43"/>
                  <a:gd name="T80" fmla="*/ 0 w 43"/>
                  <a:gd name="T81" fmla="*/ 22 h 43"/>
                  <a:gd name="T82" fmla="*/ 0 w 43"/>
                  <a:gd name="T83" fmla="*/ 20 h 43"/>
                  <a:gd name="T84" fmla="*/ 2 w 43"/>
                  <a:gd name="T85" fmla="*/ 18 h 43"/>
                  <a:gd name="T86" fmla="*/ 2 w 43"/>
                  <a:gd name="T87" fmla="*/ 16 h 43"/>
                  <a:gd name="T88" fmla="*/ 3 w 43"/>
                  <a:gd name="T89" fmla="*/ 15 h 43"/>
                  <a:gd name="T90" fmla="*/ 3 w 43"/>
                  <a:gd name="T91" fmla="*/ 13 h 43"/>
                  <a:gd name="T92" fmla="*/ 4 w 43"/>
                  <a:gd name="T93" fmla="*/ 12 h 43"/>
                  <a:gd name="T94" fmla="*/ 4 w 43"/>
                  <a:gd name="T95" fmla="*/ 11 h 43"/>
                  <a:gd name="T96" fmla="*/ 5 w 43"/>
                  <a:gd name="T97" fmla="*/ 9 h 43"/>
                  <a:gd name="T98" fmla="*/ 8 w 43"/>
                  <a:gd name="T99" fmla="*/ 6 h 43"/>
                  <a:gd name="T100" fmla="*/ 10 w 43"/>
                  <a:gd name="T101" fmla="*/ 5 h 43"/>
                  <a:gd name="T102" fmla="*/ 11 w 43"/>
                  <a:gd name="T103" fmla="*/ 4 h 43"/>
                  <a:gd name="T104" fmla="*/ 14 w 43"/>
                  <a:gd name="T105" fmla="*/ 2 h 43"/>
                  <a:gd name="T106" fmla="*/ 18 w 43"/>
                  <a:gd name="T107" fmla="*/ 1 h 43"/>
                  <a:gd name="T108" fmla="*/ 20 w 43"/>
                  <a:gd name="T10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" h="43">
                    <a:moveTo>
                      <a:pt x="20" y="0"/>
                    </a:moveTo>
                    <a:lnTo>
                      <a:pt x="25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3"/>
                    </a:lnTo>
                    <a:lnTo>
                      <a:pt x="43" y="17"/>
                    </a:lnTo>
                    <a:lnTo>
                      <a:pt x="43" y="27"/>
                    </a:lnTo>
                    <a:lnTo>
                      <a:pt x="42" y="29"/>
                    </a:lnTo>
                    <a:lnTo>
                      <a:pt x="41" y="32"/>
                    </a:lnTo>
                    <a:lnTo>
                      <a:pt x="40" y="34"/>
                    </a:lnTo>
                    <a:lnTo>
                      <a:pt x="37" y="37"/>
                    </a:lnTo>
                    <a:lnTo>
                      <a:pt x="35" y="38"/>
                    </a:lnTo>
                    <a:lnTo>
                      <a:pt x="34" y="39"/>
                    </a:lnTo>
                    <a:lnTo>
                      <a:pt x="31" y="39"/>
                    </a:lnTo>
                    <a:lnTo>
                      <a:pt x="31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3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10" y="38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1" name="Line 6946"/>
              <p:cNvSpPr>
                <a:spLocks noChangeShapeType="1"/>
              </p:cNvSpPr>
              <p:nvPr/>
            </p:nvSpPr>
            <p:spPr bwMode="auto">
              <a:xfrm flipH="1">
                <a:off x="15175" y="18175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2" name="Line 6947"/>
              <p:cNvSpPr>
                <a:spLocks noChangeShapeType="1"/>
              </p:cNvSpPr>
              <p:nvPr/>
            </p:nvSpPr>
            <p:spPr bwMode="auto">
              <a:xfrm flipH="1">
                <a:off x="15173" y="1817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3" name="Line 6948"/>
              <p:cNvSpPr>
                <a:spLocks noChangeShapeType="1"/>
              </p:cNvSpPr>
              <p:nvPr/>
            </p:nvSpPr>
            <p:spPr bwMode="auto">
              <a:xfrm flipH="1">
                <a:off x="15169" y="18176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4" name="Line 6949"/>
              <p:cNvSpPr>
                <a:spLocks noChangeShapeType="1"/>
              </p:cNvSpPr>
              <p:nvPr/>
            </p:nvSpPr>
            <p:spPr bwMode="auto">
              <a:xfrm flipH="1">
                <a:off x="15166" y="18177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5" name="Line 6950"/>
              <p:cNvSpPr>
                <a:spLocks noChangeShapeType="1"/>
              </p:cNvSpPr>
              <p:nvPr/>
            </p:nvSpPr>
            <p:spPr bwMode="auto">
              <a:xfrm flipH="1">
                <a:off x="15165" y="1817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6" name="Line 6951"/>
              <p:cNvSpPr>
                <a:spLocks noChangeShapeType="1"/>
              </p:cNvSpPr>
              <p:nvPr/>
            </p:nvSpPr>
            <p:spPr bwMode="auto">
              <a:xfrm flipH="1">
                <a:off x="15163" y="18180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7" name="Line 6952"/>
              <p:cNvSpPr>
                <a:spLocks noChangeShapeType="1"/>
              </p:cNvSpPr>
              <p:nvPr/>
            </p:nvSpPr>
            <p:spPr bwMode="auto">
              <a:xfrm flipH="1">
                <a:off x="15160" y="18181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8" name="Line 6953"/>
              <p:cNvSpPr>
                <a:spLocks noChangeShapeType="1"/>
              </p:cNvSpPr>
              <p:nvPr/>
            </p:nvSpPr>
            <p:spPr bwMode="auto">
              <a:xfrm flipH="1">
                <a:off x="15159" y="1818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19" name="Line 6954"/>
              <p:cNvSpPr>
                <a:spLocks noChangeShapeType="1"/>
              </p:cNvSpPr>
              <p:nvPr/>
            </p:nvSpPr>
            <p:spPr bwMode="auto">
              <a:xfrm>
                <a:off x="15159" y="1818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0" name="Line 6955"/>
              <p:cNvSpPr>
                <a:spLocks noChangeShapeType="1"/>
              </p:cNvSpPr>
              <p:nvPr/>
            </p:nvSpPr>
            <p:spPr bwMode="auto">
              <a:xfrm flipH="1">
                <a:off x="15158" y="18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1" name="Line 6956"/>
              <p:cNvSpPr>
                <a:spLocks noChangeShapeType="1"/>
              </p:cNvSpPr>
              <p:nvPr/>
            </p:nvSpPr>
            <p:spPr bwMode="auto">
              <a:xfrm>
                <a:off x="15158" y="18188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2" name="Line 6957"/>
              <p:cNvSpPr>
                <a:spLocks noChangeShapeType="1"/>
              </p:cNvSpPr>
              <p:nvPr/>
            </p:nvSpPr>
            <p:spPr bwMode="auto">
              <a:xfrm flipH="1">
                <a:off x="15157" y="1819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3" name="Line 6958"/>
              <p:cNvSpPr>
                <a:spLocks noChangeShapeType="1"/>
              </p:cNvSpPr>
              <p:nvPr/>
            </p:nvSpPr>
            <p:spPr bwMode="auto">
              <a:xfrm>
                <a:off x="15157" y="18191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4" name="Line 6959"/>
              <p:cNvSpPr>
                <a:spLocks noChangeShapeType="1"/>
              </p:cNvSpPr>
              <p:nvPr/>
            </p:nvSpPr>
            <p:spPr bwMode="auto">
              <a:xfrm flipH="1">
                <a:off x="15155" y="18193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5" name="Line 6960"/>
              <p:cNvSpPr>
                <a:spLocks noChangeShapeType="1"/>
              </p:cNvSpPr>
              <p:nvPr/>
            </p:nvSpPr>
            <p:spPr bwMode="auto">
              <a:xfrm>
                <a:off x="15155" y="18195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6" name="Line 6961"/>
              <p:cNvSpPr>
                <a:spLocks noChangeShapeType="1"/>
              </p:cNvSpPr>
              <p:nvPr/>
            </p:nvSpPr>
            <p:spPr bwMode="auto">
              <a:xfrm>
                <a:off x="15155" y="1819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7" name="Line 6962"/>
              <p:cNvSpPr>
                <a:spLocks noChangeShapeType="1"/>
              </p:cNvSpPr>
              <p:nvPr/>
            </p:nvSpPr>
            <p:spPr bwMode="auto">
              <a:xfrm>
                <a:off x="15157" y="18198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8" name="Line 6963"/>
              <p:cNvSpPr>
                <a:spLocks noChangeShapeType="1"/>
              </p:cNvSpPr>
              <p:nvPr/>
            </p:nvSpPr>
            <p:spPr bwMode="auto">
              <a:xfrm>
                <a:off x="15157" y="1820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29" name="Line 6964"/>
              <p:cNvSpPr>
                <a:spLocks noChangeShapeType="1"/>
              </p:cNvSpPr>
              <p:nvPr/>
            </p:nvSpPr>
            <p:spPr bwMode="auto">
              <a:xfrm>
                <a:off x="15158" y="1820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0" name="Line 6965"/>
              <p:cNvSpPr>
                <a:spLocks noChangeShapeType="1"/>
              </p:cNvSpPr>
              <p:nvPr/>
            </p:nvSpPr>
            <p:spPr bwMode="auto">
              <a:xfrm>
                <a:off x="15159" y="1820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1" name="Line 6966"/>
              <p:cNvSpPr>
                <a:spLocks noChangeShapeType="1"/>
              </p:cNvSpPr>
              <p:nvPr/>
            </p:nvSpPr>
            <p:spPr bwMode="auto">
              <a:xfrm>
                <a:off x="15160" y="18209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2" name="Line 6967"/>
              <p:cNvSpPr>
                <a:spLocks noChangeShapeType="1"/>
              </p:cNvSpPr>
              <p:nvPr/>
            </p:nvSpPr>
            <p:spPr bwMode="auto">
              <a:xfrm>
                <a:off x="15163" y="1821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3" name="Line 6968"/>
              <p:cNvSpPr>
                <a:spLocks noChangeShapeType="1"/>
              </p:cNvSpPr>
              <p:nvPr/>
            </p:nvSpPr>
            <p:spPr bwMode="auto">
              <a:xfrm>
                <a:off x="15165" y="1821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4" name="Line 6969"/>
              <p:cNvSpPr>
                <a:spLocks noChangeShapeType="1"/>
              </p:cNvSpPr>
              <p:nvPr/>
            </p:nvSpPr>
            <p:spPr bwMode="auto">
              <a:xfrm>
                <a:off x="15166" y="18214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5" name="Line 6970"/>
              <p:cNvSpPr>
                <a:spLocks noChangeShapeType="1"/>
              </p:cNvSpPr>
              <p:nvPr/>
            </p:nvSpPr>
            <p:spPr bwMode="auto">
              <a:xfrm>
                <a:off x="15169" y="18214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6" name="Line 6971"/>
              <p:cNvSpPr>
                <a:spLocks noChangeShapeType="1"/>
              </p:cNvSpPr>
              <p:nvPr/>
            </p:nvSpPr>
            <p:spPr bwMode="auto">
              <a:xfrm>
                <a:off x="15169" y="1821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7" name="Line 6972"/>
              <p:cNvSpPr>
                <a:spLocks noChangeShapeType="1"/>
              </p:cNvSpPr>
              <p:nvPr/>
            </p:nvSpPr>
            <p:spPr bwMode="auto">
              <a:xfrm>
                <a:off x="15171" y="1821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8" name="Line 6973"/>
              <p:cNvSpPr>
                <a:spLocks noChangeShapeType="1"/>
              </p:cNvSpPr>
              <p:nvPr/>
            </p:nvSpPr>
            <p:spPr bwMode="auto">
              <a:xfrm>
                <a:off x="15173" y="18217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39" name="Line 6974"/>
              <p:cNvSpPr>
                <a:spLocks noChangeShapeType="1"/>
              </p:cNvSpPr>
              <p:nvPr/>
            </p:nvSpPr>
            <p:spPr bwMode="auto">
              <a:xfrm>
                <a:off x="15173" y="18218"/>
                <a:ext cx="8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0" name="Line 6975"/>
              <p:cNvSpPr>
                <a:spLocks noChangeShapeType="1"/>
              </p:cNvSpPr>
              <p:nvPr/>
            </p:nvSpPr>
            <p:spPr bwMode="auto">
              <a:xfrm flipV="1">
                <a:off x="15181" y="1821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1" name="Line 6976"/>
              <p:cNvSpPr>
                <a:spLocks noChangeShapeType="1"/>
              </p:cNvSpPr>
              <p:nvPr/>
            </p:nvSpPr>
            <p:spPr bwMode="auto">
              <a:xfrm>
                <a:off x="15182" y="1821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2" name="Line 6977"/>
              <p:cNvSpPr>
                <a:spLocks noChangeShapeType="1"/>
              </p:cNvSpPr>
              <p:nvPr/>
            </p:nvSpPr>
            <p:spPr bwMode="auto">
              <a:xfrm flipV="1">
                <a:off x="15184" y="1821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3" name="Line 6978"/>
              <p:cNvSpPr>
                <a:spLocks noChangeShapeType="1"/>
              </p:cNvSpPr>
              <p:nvPr/>
            </p:nvSpPr>
            <p:spPr bwMode="auto">
              <a:xfrm flipV="1">
                <a:off x="15186" y="18214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4" name="Line 6979"/>
              <p:cNvSpPr>
                <a:spLocks noChangeShapeType="1"/>
              </p:cNvSpPr>
              <p:nvPr/>
            </p:nvSpPr>
            <p:spPr bwMode="auto">
              <a:xfrm>
                <a:off x="15186" y="18214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5" name="Line 6980"/>
              <p:cNvSpPr>
                <a:spLocks noChangeShapeType="1"/>
              </p:cNvSpPr>
              <p:nvPr/>
            </p:nvSpPr>
            <p:spPr bwMode="auto">
              <a:xfrm flipV="1">
                <a:off x="15189" y="1821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6" name="Line 6981"/>
              <p:cNvSpPr>
                <a:spLocks noChangeShapeType="1"/>
              </p:cNvSpPr>
              <p:nvPr/>
            </p:nvSpPr>
            <p:spPr bwMode="auto">
              <a:xfrm flipV="1">
                <a:off x="15190" y="1821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7" name="Line 6982"/>
              <p:cNvSpPr>
                <a:spLocks noChangeShapeType="1"/>
              </p:cNvSpPr>
              <p:nvPr/>
            </p:nvSpPr>
            <p:spPr bwMode="auto">
              <a:xfrm flipV="1">
                <a:off x="15192" y="18209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8" name="Line 6983"/>
              <p:cNvSpPr>
                <a:spLocks noChangeShapeType="1"/>
              </p:cNvSpPr>
              <p:nvPr/>
            </p:nvSpPr>
            <p:spPr bwMode="auto">
              <a:xfrm flipV="1">
                <a:off x="15195" y="1820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49" name="Line 6984"/>
              <p:cNvSpPr>
                <a:spLocks noChangeShapeType="1"/>
              </p:cNvSpPr>
              <p:nvPr/>
            </p:nvSpPr>
            <p:spPr bwMode="auto">
              <a:xfrm flipV="1">
                <a:off x="15196" y="1820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0" name="Line 6985"/>
              <p:cNvSpPr>
                <a:spLocks noChangeShapeType="1"/>
              </p:cNvSpPr>
              <p:nvPr/>
            </p:nvSpPr>
            <p:spPr bwMode="auto">
              <a:xfrm flipV="1">
                <a:off x="15197" y="1820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1" name="Line 6986"/>
              <p:cNvSpPr>
                <a:spLocks noChangeShapeType="1"/>
              </p:cNvSpPr>
              <p:nvPr/>
            </p:nvSpPr>
            <p:spPr bwMode="auto">
              <a:xfrm flipV="1">
                <a:off x="15198" y="18192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2" name="Line 6987"/>
              <p:cNvSpPr>
                <a:spLocks noChangeShapeType="1"/>
              </p:cNvSpPr>
              <p:nvPr/>
            </p:nvSpPr>
            <p:spPr bwMode="auto">
              <a:xfrm flipH="1" flipV="1">
                <a:off x="15197" y="18188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3" name="Line 6988"/>
              <p:cNvSpPr>
                <a:spLocks noChangeShapeType="1"/>
              </p:cNvSpPr>
              <p:nvPr/>
            </p:nvSpPr>
            <p:spPr bwMode="auto">
              <a:xfrm flipH="1" flipV="1">
                <a:off x="15196" y="1818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4" name="Line 6989"/>
              <p:cNvSpPr>
                <a:spLocks noChangeShapeType="1"/>
              </p:cNvSpPr>
              <p:nvPr/>
            </p:nvSpPr>
            <p:spPr bwMode="auto">
              <a:xfrm flipH="1" flipV="1">
                <a:off x="15195" y="1818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5" name="Line 6990"/>
              <p:cNvSpPr>
                <a:spLocks noChangeShapeType="1"/>
              </p:cNvSpPr>
              <p:nvPr/>
            </p:nvSpPr>
            <p:spPr bwMode="auto">
              <a:xfrm flipV="1">
                <a:off x="15195" y="1818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6" name="Line 6991"/>
              <p:cNvSpPr>
                <a:spLocks noChangeShapeType="1"/>
              </p:cNvSpPr>
              <p:nvPr/>
            </p:nvSpPr>
            <p:spPr bwMode="auto">
              <a:xfrm flipH="1" flipV="1">
                <a:off x="15194" y="1818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7" name="Line 6992"/>
              <p:cNvSpPr>
                <a:spLocks noChangeShapeType="1"/>
              </p:cNvSpPr>
              <p:nvPr/>
            </p:nvSpPr>
            <p:spPr bwMode="auto">
              <a:xfrm flipH="1" flipV="1">
                <a:off x="15192" y="1818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8" name="Line 6993"/>
              <p:cNvSpPr>
                <a:spLocks noChangeShapeType="1"/>
              </p:cNvSpPr>
              <p:nvPr/>
            </p:nvSpPr>
            <p:spPr bwMode="auto">
              <a:xfrm flipH="1">
                <a:off x="15191" y="1818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59" name="Line 6994"/>
              <p:cNvSpPr>
                <a:spLocks noChangeShapeType="1"/>
              </p:cNvSpPr>
              <p:nvPr/>
            </p:nvSpPr>
            <p:spPr bwMode="auto">
              <a:xfrm flipH="1" flipV="1">
                <a:off x="15190" y="1818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0" name="Line 6995"/>
              <p:cNvSpPr>
                <a:spLocks noChangeShapeType="1"/>
              </p:cNvSpPr>
              <p:nvPr/>
            </p:nvSpPr>
            <p:spPr bwMode="auto">
              <a:xfrm flipH="1" flipV="1">
                <a:off x="15189" y="1817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1" name="Line 6996"/>
              <p:cNvSpPr>
                <a:spLocks noChangeShapeType="1"/>
              </p:cNvSpPr>
              <p:nvPr/>
            </p:nvSpPr>
            <p:spPr bwMode="auto">
              <a:xfrm>
                <a:off x="15189" y="18179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2" name="Line 6997"/>
              <p:cNvSpPr>
                <a:spLocks noChangeShapeType="1"/>
              </p:cNvSpPr>
              <p:nvPr/>
            </p:nvSpPr>
            <p:spPr bwMode="auto">
              <a:xfrm flipH="1" flipV="1">
                <a:off x="15186" y="18177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3" name="Line 6998"/>
              <p:cNvSpPr>
                <a:spLocks noChangeShapeType="1"/>
              </p:cNvSpPr>
              <p:nvPr/>
            </p:nvSpPr>
            <p:spPr bwMode="auto">
              <a:xfrm flipH="1" flipV="1">
                <a:off x="15182" y="18176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4" name="Line 6999"/>
              <p:cNvSpPr>
                <a:spLocks noChangeShapeType="1"/>
              </p:cNvSpPr>
              <p:nvPr/>
            </p:nvSpPr>
            <p:spPr bwMode="auto">
              <a:xfrm flipH="1" flipV="1">
                <a:off x="15180" y="1817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5" name="Line 7000"/>
              <p:cNvSpPr>
                <a:spLocks noChangeShapeType="1"/>
              </p:cNvSpPr>
              <p:nvPr/>
            </p:nvSpPr>
            <p:spPr bwMode="auto">
              <a:xfrm flipH="1">
                <a:off x="15178" y="1817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6" name="Freeform 7001"/>
              <p:cNvSpPr>
                <a:spLocks/>
              </p:cNvSpPr>
              <p:nvPr/>
            </p:nvSpPr>
            <p:spPr bwMode="auto">
              <a:xfrm>
                <a:off x="15242" y="18166"/>
                <a:ext cx="41" cy="42"/>
              </a:xfrm>
              <a:custGeom>
                <a:avLst/>
                <a:gdLst>
                  <a:gd name="T0" fmla="*/ 18 w 41"/>
                  <a:gd name="T1" fmla="*/ 0 h 42"/>
                  <a:gd name="T2" fmla="*/ 23 w 41"/>
                  <a:gd name="T3" fmla="*/ 0 h 42"/>
                  <a:gd name="T4" fmla="*/ 25 w 41"/>
                  <a:gd name="T5" fmla="*/ 2 h 42"/>
                  <a:gd name="T6" fmla="*/ 29 w 41"/>
                  <a:gd name="T7" fmla="*/ 3 h 42"/>
                  <a:gd name="T8" fmla="*/ 30 w 41"/>
                  <a:gd name="T9" fmla="*/ 3 h 42"/>
                  <a:gd name="T10" fmla="*/ 33 w 41"/>
                  <a:gd name="T11" fmla="*/ 4 h 42"/>
                  <a:gd name="T12" fmla="*/ 33 w 41"/>
                  <a:gd name="T13" fmla="*/ 5 h 42"/>
                  <a:gd name="T14" fmla="*/ 34 w 41"/>
                  <a:gd name="T15" fmla="*/ 5 h 42"/>
                  <a:gd name="T16" fmla="*/ 35 w 41"/>
                  <a:gd name="T17" fmla="*/ 6 h 42"/>
                  <a:gd name="T18" fmla="*/ 35 w 41"/>
                  <a:gd name="T19" fmla="*/ 8 h 42"/>
                  <a:gd name="T20" fmla="*/ 37 w 41"/>
                  <a:gd name="T21" fmla="*/ 9 h 42"/>
                  <a:gd name="T22" fmla="*/ 38 w 41"/>
                  <a:gd name="T23" fmla="*/ 9 h 42"/>
                  <a:gd name="T24" fmla="*/ 39 w 41"/>
                  <a:gd name="T25" fmla="*/ 11 h 42"/>
                  <a:gd name="T26" fmla="*/ 40 w 41"/>
                  <a:gd name="T27" fmla="*/ 14 h 42"/>
                  <a:gd name="T28" fmla="*/ 41 w 41"/>
                  <a:gd name="T29" fmla="*/ 15 h 42"/>
                  <a:gd name="T30" fmla="*/ 41 w 41"/>
                  <a:gd name="T31" fmla="*/ 26 h 42"/>
                  <a:gd name="T32" fmla="*/ 40 w 41"/>
                  <a:gd name="T33" fmla="*/ 29 h 42"/>
                  <a:gd name="T34" fmla="*/ 39 w 41"/>
                  <a:gd name="T35" fmla="*/ 32 h 42"/>
                  <a:gd name="T36" fmla="*/ 37 w 41"/>
                  <a:gd name="T37" fmla="*/ 35 h 42"/>
                  <a:gd name="T38" fmla="*/ 35 w 41"/>
                  <a:gd name="T39" fmla="*/ 36 h 42"/>
                  <a:gd name="T40" fmla="*/ 33 w 41"/>
                  <a:gd name="T41" fmla="*/ 38 h 42"/>
                  <a:gd name="T42" fmla="*/ 30 w 41"/>
                  <a:gd name="T43" fmla="*/ 40 h 42"/>
                  <a:gd name="T44" fmla="*/ 29 w 41"/>
                  <a:gd name="T45" fmla="*/ 40 h 42"/>
                  <a:gd name="T46" fmla="*/ 29 w 41"/>
                  <a:gd name="T47" fmla="*/ 41 h 42"/>
                  <a:gd name="T48" fmla="*/ 27 w 41"/>
                  <a:gd name="T49" fmla="*/ 42 h 42"/>
                  <a:gd name="T50" fmla="*/ 24 w 41"/>
                  <a:gd name="T51" fmla="*/ 42 h 42"/>
                  <a:gd name="T52" fmla="*/ 23 w 41"/>
                  <a:gd name="T53" fmla="*/ 42 h 42"/>
                  <a:gd name="T54" fmla="*/ 18 w 41"/>
                  <a:gd name="T55" fmla="*/ 42 h 42"/>
                  <a:gd name="T56" fmla="*/ 16 w 41"/>
                  <a:gd name="T57" fmla="*/ 42 h 42"/>
                  <a:gd name="T58" fmla="*/ 13 w 41"/>
                  <a:gd name="T59" fmla="*/ 42 h 42"/>
                  <a:gd name="T60" fmla="*/ 13 w 41"/>
                  <a:gd name="T61" fmla="*/ 41 h 42"/>
                  <a:gd name="T62" fmla="*/ 12 w 41"/>
                  <a:gd name="T63" fmla="*/ 40 h 42"/>
                  <a:gd name="T64" fmla="*/ 9 w 41"/>
                  <a:gd name="T65" fmla="*/ 40 h 42"/>
                  <a:gd name="T66" fmla="*/ 8 w 41"/>
                  <a:gd name="T67" fmla="*/ 38 h 42"/>
                  <a:gd name="T68" fmla="*/ 6 w 41"/>
                  <a:gd name="T69" fmla="*/ 36 h 42"/>
                  <a:gd name="T70" fmla="*/ 3 w 41"/>
                  <a:gd name="T71" fmla="*/ 35 h 42"/>
                  <a:gd name="T72" fmla="*/ 2 w 41"/>
                  <a:gd name="T73" fmla="*/ 32 h 42"/>
                  <a:gd name="T74" fmla="*/ 1 w 41"/>
                  <a:gd name="T75" fmla="*/ 29 h 42"/>
                  <a:gd name="T76" fmla="*/ 0 w 41"/>
                  <a:gd name="T77" fmla="*/ 26 h 42"/>
                  <a:gd name="T78" fmla="*/ 0 w 41"/>
                  <a:gd name="T79" fmla="*/ 24 h 42"/>
                  <a:gd name="T80" fmla="*/ 0 w 41"/>
                  <a:gd name="T81" fmla="*/ 21 h 42"/>
                  <a:gd name="T82" fmla="*/ 0 w 41"/>
                  <a:gd name="T83" fmla="*/ 20 h 42"/>
                  <a:gd name="T84" fmla="*/ 0 w 41"/>
                  <a:gd name="T85" fmla="*/ 19 h 42"/>
                  <a:gd name="T86" fmla="*/ 0 w 41"/>
                  <a:gd name="T87" fmla="*/ 15 h 42"/>
                  <a:gd name="T88" fmla="*/ 1 w 41"/>
                  <a:gd name="T89" fmla="*/ 15 h 42"/>
                  <a:gd name="T90" fmla="*/ 1 w 41"/>
                  <a:gd name="T91" fmla="*/ 13 h 42"/>
                  <a:gd name="T92" fmla="*/ 2 w 41"/>
                  <a:gd name="T93" fmla="*/ 13 h 42"/>
                  <a:gd name="T94" fmla="*/ 3 w 41"/>
                  <a:gd name="T95" fmla="*/ 11 h 42"/>
                  <a:gd name="T96" fmla="*/ 3 w 41"/>
                  <a:gd name="T97" fmla="*/ 9 h 42"/>
                  <a:gd name="T98" fmla="*/ 6 w 41"/>
                  <a:gd name="T99" fmla="*/ 6 h 42"/>
                  <a:gd name="T100" fmla="*/ 8 w 41"/>
                  <a:gd name="T101" fmla="*/ 5 h 42"/>
                  <a:gd name="T102" fmla="*/ 9 w 41"/>
                  <a:gd name="T103" fmla="*/ 3 h 42"/>
                  <a:gd name="T104" fmla="*/ 13 w 41"/>
                  <a:gd name="T105" fmla="*/ 3 h 42"/>
                  <a:gd name="T106" fmla="*/ 16 w 41"/>
                  <a:gd name="T107" fmla="*/ 2 h 42"/>
                  <a:gd name="T108" fmla="*/ 18 w 41"/>
                  <a:gd name="T10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" h="42">
                    <a:moveTo>
                      <a:pt x="18" y="0"/>
                    </a:moveTo>
                    <a:lnTo>
                      <a:pt x="23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1" y="15"/>
                    </a:lnTo>
                    <a:lnTo>
                      <a:pt x="41" y="26"/>
                    </a:lnTo>
                    <a:lnTo>
                      <a:pt x="40" y="29"/>
                    </a:lnTo>
                    <a:lnTo>
                      <a:pt x="39" y="32"/>
                    </a:lnTo>
                    <a:lnTo>
                      <a:pt x="37" y="35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3" y="35"/>
                    </a:lnTo>
                    <a:lnTo>
                      <a:pt x="2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7" name="Line 7002"/>
              <p:cNvSpPr>
                <a:spLocks noChangeShapeType="1"/>
              </p:cNvSpPr>
              <p:nvPr/>
            </p:nvSpPr>
            <p:spPr bwMode="auto">
              <a:xfrm flipH="1">
                <a:off x="15260" y="18166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8" name="Line 7003"/>
              <p:cNvSpPr>
                <a:spLocks noChangeShapeType="1"/>
              </p:cNvSpPr>
              <p:nvPr/>
            </p:nvSpPr>
            <p:spPr bwMode="auto">
              <a:xfrm flipH="1">
                <a:off x="15258" y="1816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69" name="Line 7004"/>
              <p:cNvSpPr>
                <a:spLocks noChangeShapeType="1"/>
              </p:cNvSpPr>
              <p:nvPr/>
            </p:nvSpPr>
            <p:spPr bwMode="auto">
              <a:xfrm flipH="1">
                <a:off x="15255" y="18168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0" name="Line 7005"/>
              <p:cNvSpPr>
                <a:spLocks noChangeShapeType="1"/>
              </p:cNvSpPr>
              <p:nvPr/>
            </p:nvSpPr>
            <p:spPr bwMode="auto">
              <a:xfrm flipH="1">
                <a:off x="15251" y="18169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1" name="Line 7006"/>
              <p:cNvSpPr>
                <a:spLocks noChangeShapeType="1"/>
              </p:cNvSpPr>
              <p:nvPr/>
            </p:nvSpPr>
            <p:spPr bwMode="auto">
              <a:xfrm flipH="1">
                <a:off x="15250" y="1816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2" name="Line 7007"/>
              <p:cNvSpPr>
                <a:spLocks noChangeShapeType="1"/>
              </p:cNvSpPr>
              <p:nvPr/>
            </p:nvSpPr>
            <p:spPr bwMode="auto">
              <a:xfrm flipH="1">
                <a:off x="15248" y="1817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3" name="Line 7008"/>
              <p:cNvSpPr>
                <a:spLocks noChangeShapeType="1"/>
              </p:cNvSpPr>
              <p:nvPr/>
            </p:nvSpPr>
            <p:spPr bwMode="auto">
              <a:xfrm flipH="1">
                <a:off x="15245" y="18172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4" name="Line 7009"/>
              <p:cNvSpPr>
                <a:spLocks noChangeShapeType="1"/>
              </p:cNvSpPr>
              <p:nvPr/>
            </p:nvSpPr>
            <p:spPr bwMode="auto">
              <a:xfrm>
                <a:off x="15245" y="18175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5" name="Line 7010"/>
              <p:cNvSpPr>
                <a:spLocks noChangeShapeType="1"/>
              </p:cNvSpPr>
              <p:nvPr/>
            </p:nvSpPr>
            <p:spPr bwMode="auto">
              <a:xfrm flipH="1">
                <a:off x="15244" y="1817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6" name="Line 7011"/>
              <p:cNvSpPr>
                <a:spLocks noChangeShapeType="1"/>
              </p:cNvSpPr>
              <p:nvPr/>
            </p:nvSpPr>
            <p:spPr bwMode="auto">
              <a:xfrm flipH="1">
                <a:off x="15243" y="18179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7" name="Line 7012"/>
              <p:cNvSpPr>
                <a:spLocks noChangeShapeType="1"/>
              </p:cNvSpPr>
              <p:nvPr/>
            </p:nvSpPr>
            <p:spPr bwMode="auto">
              <a:xfrm>
                <a:off x="15243" y="18179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8" name="Line 7013"/>
              <p:cNvSpPr>
                <a:spLocks noChangeShapeType="1"/>
              </p:cNvSpPr>
              <p:nvPr/>
            </p:nvSpPr>
            <p:spPr bwMode="auto">
              <a:xfrm flipH="1">
                <a:off x="15242" y="1818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79" name="Line 7014"/>
              <p:cNvSpPr>
                <a:spLocks noChangeShapeType="1"/>
              </p:cNvSpPr>
              <p:nvPr/>
            </p:nvSpPr>
            <p:spPr bwMode="auto">
              <a:xfrm>
                <a:off x="15242" y="18181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0" name="Line 7015"/>
              <p:cNvSpPr>
                <a:spLocks noChangeShapeType="1"/>
              </p:cNvSpPr>
              <p:nvPr/>
            </p:nvSpPr>
            <p:spPr bwMode="auto">
              <a:xfrm>
                <a:off x="15242" y="1818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1" name="Line 7016"/>
              <p:cNvSpPr>
                <a:spLocks noChangeShapeType="1"/>
              </p:cNvSpPr>
              <p:nvPr/>
            </p:nvSpPr>
            <p:spPr bwMode="auto">
              <a:xfrm>
                <a:off x="15242" y="1818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2" name="Line 7017"/>
              <p:cNvSpPr>
                <a:spLocks noChangeShapeType="1"/>
              </p:cNvSpPr>
              <p:nvPr/>
            </p:nvSpPr>
            <p:spPr bwMode="auto">
              <a:xfrm>
                <a:off x="15242" y="18187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3" name="Line 7018"/>
              <p:cNvSpPr>
                <a:spLocks noChangeShapeType="1"/>
              </p:cNvSpPr>
              <p:nvPr/>
            </p:nvSpPr>
            <p:spPr bwMode="auto">
              <a:xfrm>
                <a:off x="15242" y="18190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4" name="Line 7019"/>
              <p:cNvSpPr>
                <a:spLocks noChangeShapeType="1"/>
              </p:cNvSpPr>
              <p:nvPr/>
            </p:nvSpPr>
            <p:spPr bwMode="auto">
              <a:xfrm>
                <a:off x="15242" y="18192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5" name="Line 7020"/>
              <p:cNvSpPr>
                <a:spLocks noChangeShapeType="1"/>
              </p:cNvSpPr>
              <p:nvPr/>
            </p:nvSpPr>
            <p:spPr bwMode="auto">
              <a:xfrm>
                <a:off x="15243" y="1819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6" name="Line 7021"/>
              <p:cNvSpPr>
                <a:spLocks noChangeShapeType="1"/>
              </p:cNvSpPr>
              <p:nvPr/>
            </p:nvSpPr>
            <p:spPr bwMode="auto">
              <a:xfrm>
                <a:off x="15244" y="18198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7" name="Line 7022"/>
              <p:cNvSpPr>
                <a:spLocks noChangeShapeType="1"/>
              </p:cNvSpPr>
              <p:nvPr/>
            </p:nvSpPr>
            <p:spPr bwMode="auto">
              <a:xfrm>
                <a:off x="15245" y="18201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8" name="Line 7023"/>
              <p:cNvSpPr>
                <a:spLocks noChangeShapeType="1"/>
              </p:cNvSpPr>
              <p:nvPr/>
            </p:nvSpPr>
            <p:spPr bwMode="auto">
              <a:xfrm>
                <a:off x="15248" y="1820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89" name="Line 7024"/>
              <p:cNvSpPr>
                <a:spLocks noChangeShapeType="1"/>
              </p:cNvSpPr>
              <p:nvPr/>
            </p:nvSpPr>
            <p:spPr bwMode="auto">
              <a:xfrm>
                <a:off x="15250" y="1820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0" name="Line 7025"/>
              <p:cNvSpPr>
                <a:spLocks noChangeShapeType="1"/>
              </p:cNvSpPr>
              <p:nvPr/>
            </p:nvSpPr>
            <p:spPr bwMode="auto">
              <a:xfrm>
                <a:off x="15251" y="18206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1" name="Line 7026"/>
              <p:cNvSpPr>
                <a:spLocks noChangeShapeType="1"/>
              </p:cNvSpPr>
              <p:nvPr/>
            </p:nvSpPr>
            <p:spPr bwMode="auto">
              <a:xfrm>
                <a:off x="15254" y="1820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2" name="Line 7027"/>
              <p:cNvSpPr>
                <a:spLocks noChangeShapeType="1"/>
              </p:cNvSpPr>
              <p:nvPr/>
            </p:nvSpPr>
            <p:spPr bwMode="auto">
              <a:xfrm>
                <a:off x="15255" y="18207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3" name="Line 7028"/>
              <p:cNvSpPr>
                <a:spLocks noChangeShapeType="1"/>
              </p:cNvSpPr>
              <p:nvPr/>
            </p:nvSpPr>
            <p:spPr bwMode="auto">
              <a:xfrm>
                <a:off x="15255" y="18208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4" name="Line 7029"/>
              <p:cNvSpPr>
                <a:spLocks noChangeShapeType="1"/>
              </p:cNvSpPr>
              <p:nvPr/>
            </p:nvSpPr>
            <p:spPr bwMode="auto">
              <a:xfrm>
                <a:off x="15258" y="18208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5" name="Line 7030"/>
              <p:cNvSpPr>
                <a:spLocks noChangeShapeType="1"/>
              </p:cNvSpPr>
              <p:nvPr/>
            </p:nvSpPr>
            <p:spPr bwMode="auto">
              <a:xfrm>
                <a:off x="15260" y="18208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6" name="Line 7031"/>
              <p:cNvSpPr>
                <a:spLocks noChangeShapeType="1"/>
              </p:cNvSpPr>
              <p:nvPr/>
            </p:nvSpPr>
            <p:spPr bwMode="auto">
              <a:xfrm>
                <a:off x="15265" y="18208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7" name="Line 7032"/>
              <p:cNvSpPr>
                <a:spLocks noChangeShapeType="1"/>
              </p:cNvSpPr>
              <p:nvPr/>
            </p:nvSpPr>
            <p:spPr bwMode="auto">
              <a:xfrm>
                <a:off x="15266" y="18208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8" name="Line 7033"/>
              <p:cNvSpPr>
                <a:spLocks noChangeShapeType="1"/>
              </p:cNvSpPr>
              <p:nvPr/>
            </p:nvSpPr>
            <p:spPr bwMode="auto">
              <a:xfrm flipV="1">
                <a:off x="15269" y="1820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99" name="Line 7034"/>
              <p:cNvSpPr>
                <a:spLocks noChangeShapeType="1"/>
              </p:cNvSpPr>
              <p:nvPr/>
            </p:nvSpPr>
            <p:spPr bwMode="auto">
              <a:xfrm flipV="1">
                <a:off x="15271" y="1820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0" name="Line 7035"/>
              <p:cNvSpPr>
                <a:spLocks noChangeShapeType="1"/>
              </p:cNvSpPr>
              <p:nvPr/>
            </p:nvSpPr>
            <p:spPr bwMode="auto">
              <a:xfrm>
                <a:off x="15271" y="1820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1" name="Line 7036"/>
              <p:cNvSpPr>
                <a:spLocks noChangeShapeType="1"/>
              </p:cNvSpPr>
              <p:nvPr/>
            </p:nvSpPr>
            <p:spPr bwMode="auto">
              <a:xfrm flipV="1">
                <a:off x="15272" y="18204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2" name="Line 7037"/>
              <p:cNvSpPr>
                <a:spLocks noChangeShapeType="1"/>
              </p:cNvSpPr>
              <p:nvPr/>
            </p:nvSpPr>
            <p:spPr bwMode="auto">
              <a:xfrm flipV="1">
                <a:off x="15275" y="1820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3" name="Line 7038"/>
              <p:cNvSpPr>
                <a:spLocks noChangeShapeType="1"/>
              </p:cNvSpPr>
              <p:nvPr/>
            </p:nvSpPr>
            <p:spPr bwMode="auto">
              <a:xfrm flipV="1">
                <a:off x="15277" y="1820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4" name="Line 7039"/>
              <p:cNvSpPr>
                <a:spLocks noChangeShapeType="1"/>
              </p:cNvSpPr>
              <p:nvPr/>
            </p:nvSpPr>
            <p:spPr bwMode="auto">
              <a:xfrm flipV="1">
                <a:off x="15279" y="18198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5" name="Line 7040"/>
              <p:cNvSpPr>
                <a:spLocks noChangeShapeType="1"/>
              </p:cNvSpPr>
              <p:nvPr/>
            </p:nvSpPr>
            <p:spPr bwMode="auto">
              <a:xfrm flipV="1">
                <a:off x="15281" y="1819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6" name="Line 7041"/>
              <p:cNvSpPr>
                <a:spLocks noChangeShapeType="1"/>
              </p:cNvSpPr>
              <p:nvPr/>
            </p:nvSpPr>
            <p:spPr bwMode="auto">
              <a:xfrm flipV="1">
                <a:off x="15282" y="18192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7" name="Line 7042"/>
              <p:cNvSpPr>
                <a:spLocks noChangeShapeType="1"/>
              </p:cNvSpPr>
              <p:nvPr/>
            </p:nvSpPr>
            <p:spPr bwMode="auto">
              <a:xfrm flipV="1">
                <a:off x="15283" y="18181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8" name="Line 7043"/>
              <p:cNvSpPr>
                <a:spLocks noChangeShapeType="1"/>
              </p:cNvSpPr>
              <p:nvPr/>
            </p:nvSpPr>
            <p:spPr bwMode="auto">
              <a:xfrm flipH="1" flipV="1">
                <a:off x="15282" y="1818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09" name="Line 7044"/>
              <p:cNvSpPr>
                <a:spLocks noChangeShapeType="1"/>
              </p:cNvSpPr>
              <p:nvPr/>
            </p:nvSpPr>
            <p:spPr bwMode="auto">
              <a:xfrm flipH="1" flipV="1">
                <a:off x="15281" y="1817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0" name="Line 7045"/>
              <p:cNvSpPr>
                <a:spLocks noChangeShapeType="1"/>
              </p:cNvSpPr>
              <p:nvPr/>
            </p:nvSpPr>
            <p:spPr bwMode="auto">
              <a:xfrm flipH="1" flipV="1">
                <a:off x="15280" y="18175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1" name="Line 7046"/>
              <p:cNvSpPr>
                <a:spLocks noChangeShapeType="1"/>
              </p:cNvSpPr>
              <p:nvPr/>
            </p:nvSpPr>
            <p:spPr bwMode="auto">
              <a:xfrm flipH="1">
                <a:off x="15279" y="1817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2" name="Line 7047"/>
              <p:cNvSpPr>
                <a:spLocks noChangeShapeType="1"/>
              </p:cNvSpPr>
              <p:nvPr/>
            </p:nvSpPr>
            <p:spPr bwMode="auto">
              <a:xfrm flipH="1" flipV="1">
                <a:off x="15277" y="1817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3" name="Line 7048"/>
              <p:cNvSpPr>
                <a:spLocks noChangeShapeType="1"/>
              </p:cNvSpPr>
              <p:nvPr/>
            </p:nvSpPr>
            <p:spPr bwMode="auto">
              <a:xfrm flipV="1">
                <a:off x="15277" y="18172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4" name="Line 7049"/>
              <p:cNvSpPr>
                <a:spLocks noChangeShapeType="1"/>
              </p:cNvSpPr>
              <p:nvPr/>
            </p:nvSpPr>
            <p:spPr bwMode="auto">
              <a:xfrm flipH="1" flipV="1">
                <a:off x="15276" y="1817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5" name="Line 7050"/>
              <p:cNvSpPr>
                <a:spLocks noChangeShapeType="1"/>
              </p:cNvSpPr>
              <p:nvPr/>
            </p:nvSpPr>
            <p:spPr bwMode="auto">
              <a:xfrm flipH="1">
                <a:off x="15275" y="1817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6" name="Line 7051"/>
              <p:cNvSpPr>
                <a:spLocks noChangeShapeType="1"/>
              </p:cNvSpPr>
              <p:nvPr/>
            </p:nvSpPr>
            <p:spPr bwMode="auto">
              <a:xfrm flipV="1">
                <a:off x="15275" y="18170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7" name="Line 7052"/>
              <p:cNvSpPr>
                <a:spLocks noChangeShapeType="1"/>
              </p:cNvSpPr>
              <p:nvPr/>
            </p:nvSpPr>
            <p:spPr bwMode="auto">
              <a:xfrm flipH="1" flipV="1">
                <a:off x="15272" y="18169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8" name="Line 7053"/>
              <p:cNvSpPr>
                <a:spLocks noChangeShapeType="1"/>
              </p:cNvSpPr>
              <p:nvPr/>
            </p:nvSpPr>
            <p:spPr bwMode="auto">
              <a:xfrm flipH="1">
                <a:off x="15271" y="18169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19" name="Line 7054"/>
              <p:cNvSpPr>
                <a:spLocks noChangeShapeType="1"/>
              </p:cNvSpPr>
              <p:nvPr/>
            </p:nvSpPr>
            <p:spPr bwMode="auto">
              <a:xfrm flipH="1" flipV="1">
                <a:off x="15267" y="18168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0" name="Line 7055"/>
              <p:cNvSpPr>
                <a:spLocks noChangeShapeType="1"/>
              </p:cNvSpPr>
              <p:nvPr/>
            </p:nvSpPr>
            <p:spPr bwMode="auto">
              <a:xfrm flipH="1" flipV="1">
                <a:off x="15265" y="1816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1" name="Line 7056"/>
              <p:cNvSpPr>
                <a:spLocks noChangeShapeType="1"/>
              </p:cNvSpPr>
              <p:nvPr/>
            </p:nvSpPr>
            <p:spPr bwMode="auto">
              <a:xfrm flipH="1">
                <a:off x="15263" y="18166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2" name="Freeform 7057"/>
              <p:cNvSpPr>
                <a:spLocks/>
              </p:cNvSpPr>
              <p:nvPr/>
            </p:nvSpPr>
            <p:spPr bwMode="auto">
              <a:xfrm>
                <a:off x="15339" y="18155"/>
                <a:ext cx="42" cy="43"/>
              </a:xfrm>
              <a:custGeom>
                <a:avLst/>
                <a:gdLst>
                  <a:gd name="T0" fmla="*/ 21 w 42"/>
                  <a:gd name="T1" fmla="*/ 0 h 43"/>
                  <a:gd name="T2" fmla="*/ 23 w 42"/>
                  <a:gd name="T3" fmla="*/ 1 h 43"/>
                  <a:gd name="T4" fmla="*/ 26 w 42"/>
                  <a:gd name="T5" fmla="*/ 1 h 43"/>
                  <a:gd name="T6" fmla="*/ 28 w 42"/>
                  <a:gd name="T7" fmla="*/ 3 h 43"/>
                  <a:gd name="T8" fmla="*/ 31 w 42"/>
                  <a:gd name="T9" fmla="*/ 4 h 43"/>
                  <a:gd name="T10" fmla="*/ 32 w 42"/>
                  <a:gd name="T11" fmla="*/ 4 h 43"/>
                  <a:gd name="T12" fmla="*/ 34 w 42"/>
                  <a:gd name="T13" fmla="*/ 5 h 43"/>
                  <a:gd name="T14" fmla="*/ 34 w 42"/>
                  <a:gd name="T15" fmla="*/ 6 h 43"/>
                  <a:gd name="T16" fmla="*/ 36 w 42"/>
                  <a:gd name="T17" fmla="*/ 6 h 43"/>
                  <a:gd name="T18" fmla="*/ 37 w 42"/>
                  <a:gd name="T19" fmla="*/ 8 h 43"/>
                  <a:gd name="T20" fmla="*/ 38 w 42"/>
                  <a:gd name="T21" fmla="*/ 9 h 43"/>
                  <a:gd name="T22" fmla="*/ 38 w 42"/>
                  <a:gd name="T23" fmla="*/ 10 h 43"/>
                  <a:gd name="T24" fmla="*/ 39 w 42"/>
                  <a:gd name="T25" fmla="*/ 11 h 43"/>
                  <a:gd name="T26" fmla="*/ 40 w 42"/>
                  <a:gd name="T27" fmla="*/ 14 h 43"/>
                  <a:gd name="T28" fmla="*/ 40 w 42"/>
                  <a:gd name="T29" fmla="*/ 16 h 43"/>
                  <a:gd name="T30" fmla="*/ 42 w 42"/>
                  <a:gd name="T31" fmla="*/ 20 h 43"/>
                  <a:gd name="T32" fmla="*/ 42 w 42"/>
                  <a:gd name="T33" fmla="*/ 25 h 43"/>
                  <a:gd name="T34" fmla="*/ 40 w 42"/>
                  <a:gd name="T35" fmla="*/ 27 h 43"/>
                  <a:gd name="T36" fmla="*/ 40 w 42"/>
                  <a:gd name="T37" fmla="*/ 30 h 43"/>
                  <a:gd name="T38" fmla="*/ 39 w 42"/>
                  <a:gd name="T39" fmla="*/ 32 h 43"/>
                  <a:gd name="T40" fmla="*/ 38 w 42"/>
                  <a:gd name="T41" fmla="*/ 35 h 43"/>
                  <a:gd name="T42" fmla="*/ 36 w 42"/>
                  <a:gd name="T43" fmla="*/ 37 h 43"/>
                  <a:gd name="T44" fmla="*/ 34 w 42"/>
                  <a:gd name="T45" fmla="*/ 40 h 43"/>
                  <a:gd name="T46" fmla="*/ 31 w 42"/>
                  <a:gd name="T47" fmla="*/ 40 h 43"/>
                  <a:gd name="T48" fmla="*/ 31 w 42"/>
                  <a:gd name="T49" fmla="*/ 41 h 43"/>
                  <a:gd name="T50" fmla="*/ 28 w 42"/>
                  <a:gd name="T51" fmla="*/ 42 h 43"/>
                  <a:gd name="T52" fmla="*/ 28 w 42"/>
                  <a:gd name="T53" fmla="*/ 42 h 43"/>
                  <a:gd name="T54" fmla="*/ 26 w 42"/>
                  <a:gd name="T55" fmla="*/ 43 h 43"/>
                  <a:gd name="T56" fmla="*/ 15 w 42"/>
                  <a:gd name="T57" fmla="*/ 43 h 43"/>
                  <a:gd name="T58" fmla="*/ 15 w 42"/>
                  <a:gd name="T59" fmla="*/ 42 h 43"/>
                  <a:gd name="T60" fmla="*/ 12 w 42"/>
                  <a:gd name="T61" fmla="*/ 42 h 43"/>
                  <a:gd name="T62" fmla="*/ 11 w 42"/>
                  <a:gd name="T63" fmla="*/ 41 h 43"/>
                  <a:gd name="T64" fmla="*/ 11 w 42"/>
                  <a:gd name="T65" fmla="*/ 40 h 43"/>
                  <a:gd name="T66" fmla="*/ 7 w 42"/>
                  <a:gd name="T67" fmla="*/ 40 h 43"/>
                  <a:gd name="T68" fmla="*/ 6 w 42"/>
                  <a:gd name="T69" fmla="*/ 37 h 43"/>
                  <a:gd name="T70" fmla="*/ 5 w 42"/>
                  <a:gd name="T71" fmla="*/ 35 h 43"/>
                  <a:gd name="T72" fmla="*/ 2 w 42"/>
                  <a:gd name="T73" fmla="*/ 32 h 43"/>
                  <a:gd name="T74" fmla="*/ 1 w 42"/>
                  <a:gd name="T75" fmla="*/ 30 h 43"/>
                  <a:gd name="T76" fmla="*/ 1 w 42"/>
                  <a:gd name="T77" fmla="*/ 27 h 43"/>
                  <a:gd name="T78" fmla="*/ 0 w 42"/>
                  <a:gd name="T79" fmla="*/ 25 h 43"/>
                  <a:gd name="T80" fmla="*/ 0 w 42"/>
                  <a:gd name="T81" fmla="*/ 17 h 43"/>
                  <a:gd name="T82" fmla="*/ 1 w 42"/>
                  <a:gd name="T83" fmla="*/ 16 h 43"/>
                  <a:gd name="T84" fmla="*/ 1 w 42"/>
                  <a:gd name="T85" fmla="*/ 15 h 43"/>
                  <a:gd name="T86" fmla="*/ 1 w 42"/>
                  <a:gd name="T87" fmla="*/ 14 h 43"/>
                  <a:gd name="T88" fmla="*/ 1 w 42"/>
                  <a:gd name="T89" fmla="*/ 14 h 43"/>
                  <a:gd name="T90" fmla="*/ 2 w 42"/>
                  <a:gd name="T91" fmla="*/ 11 h 43"/>
                  <a:gd name="T92" fmla="*/ 5 w 42"/>
                  <a:gd name="T93" fmla="*/ 10 h 43"/>
                  <a:gd name="T94" fmla="*/ 6 w 42"/>
                  <a:gd name="T95" fmla="*/ 6 h 43"/>
                  <a:gd name="T96" fmla="*/ 7 w 42"/>
                  <a:gd name="T97" fmla="*/ 5 h 43"/>
                  <a:gd name="T98" fmla="*/ 11 w 42"/>
                  <a:gd name="T99" fmla="*/ 4 h 43"/>
                  <a:gd name="T100" fmla="*/ 13 w 42"/>
                  <a:gd name="T101" fmla="*/ 3 h 43"/>
                  <a:gd name="T102" fmla="*/ 15 w 42"/>
                  <a:gd name="T103" fmla="*/ 1 h 43"/>
                  <a:gd name="T104" fmla="*/ 18 w 42"/>
                  <a:gd name="T105" fmla="*/ 1 h 43"/>
                  <a:gd name="T106" fmla="*/ 21 w 42"/>
                  <a:gd name="T10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lnTo>
                      <a:pt x="23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42" y="20"/>
                    </a:lnTo>
                    <a:lnTo>
                      <a:pt x="42" y="25"/>
                    </a:lnTo>
                    <a:lnTo>
                      <a:pt x="40" y="27"/>
                    </a:lnTo>
                    <a:lnTo>
                      <a:pt x="40" y="30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6" y="37"/>
                    </a:lnTo>
                    <a:lnTo>
                      <a:pt x="34" y="40"/>
                    </a:lnTo>
                    <a:lnTo>
                      <a:pt x="31" y="40"/>
                    </a:lnTo>
                    <a:lnTo>
                      <a:pt x="31" y="41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7" y="40"/>
                    </a:lnTo>
                    <a:lnTo>
                      <a:pt x="6" y="37"/>
                    </a:lnTo>
                    <a:lnTo>
                      <a:pt x="5" y="35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5" y="10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3" name="Line 7058"/>
              <p:cNvSpPr>
                <a:spLocks noChangeShapeType="1"/>
              </p:cNvSpPr>
              <p:nvPr/>
            </p:nvSpPr>
            <p:spPr bwMode="auto">
              <a:xfrm flipH="1">
                <a:off x="15357" y="1815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4" name="Line 7059"/>
              <p:cNvSpPr>
                <a:spLocks noChangeShapeType="1"/>
              </p:cNvSpPr>
              <p:nvPr/>
            </p:nvSpPr>
            <p:spPr bwMode="auto">
              <a:xfrm flipH="1">
                <a:off x="15354" y="18156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5" name="Line 7060"/>
              <p:cNvSpPr>
                <a:spLocks noChangeShapeType="1"/>
              </p:cNvSpPr>
              <p:nvPr/>
            </p:nvSpPr>
            <p:spPr bwMode="auto">
              <a:xfrm flipH="1">
                <a:off x="15352" y="1815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6" name="Line 7061"/>
              <p:cNvSpPr>
                <a:spLocks noChangeShapeType="1"/>
              </p:cNvSpPr>
              <p:nvPr/>
            </p:nvSpPr>
            <p:spPr bwMode="auto">
              <a:xfrm flipH="1">
                <a:off x="15350" y="1815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7" name="Line 7062"/>
              <p:cNvSpPr>
                <a:spLocks noChangeShapeType="1"/>
              </p:cNvSpPr>
              <p:nvPr/>
            </p:nvSpPr>
            <p:spPr bwMode="auto">
              <a:xfrm flipH="1">
                <a:off x="15346" y="18159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8" name="Line 7063"/>
              <p:cNvSpPr>
                <a:spLocks noChangeShapeType="1"/>
              </p:cNvSpPr>
              <p:nvPr/>
            </p:nvSpPr>
            <p:spPr bwMode="auto">
              <a:xfrm flipH="1">
                <a:off x="15345" y="1816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29" name="Line 7064"/>
              <p:cNvSpPr>
                <a:spLocks noChangeShapeType="1"/>
              </p:cNvSpPr>
              <p:nvPr/>
            </p:nvSpPr>
            <p:spPr bwMode="auto">
              <a:xfrm flipH="1">
                <a:off x="15344" y="18161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0" name="Line 7065"/>
              <p:cNvSpPr>
                <a:spLocks noChangeShapeType="1"/>
              </p:cNvSpPr>
              <p:nvPr/>
            </p:nvSpPr>
            <p:spPr bwMode="auto">
              <a:xfrm flipH="1">
                <a:off x="15341" y="1816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1" name="Line 7066"/>
              <p:cNvSpPr>
                <a:spLocks noChangeShapeType="1"/>
              </p:cNvSpPr>
              <p:nvPr/>
            </p:nvSpPr>
            <p:spPr bwMode="auto">
              <a:xfrm flipH="1">
                <a:off x="15340" y="18166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2" name="Line 7067"/>
              <p:cNvSpPr>
                <a:spLocks noChangeShapeType="1"/>
              </p:cNvSpPr>
              <p:nvPr/>
            </p:nvSpPr>
            <p:spPr bwMode="auto">
              <a:xfrm>
                <a:off x="15340" y="18169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3" name="Line 7068"/>
              <p:cNvSpPr>
                <a:spLocks noChangeShapeType="1"/>
              </p:cNvSpPr>
              <p:nvPr/>
            </p:nvSpPr>
            <p:spPr bwMode="auto">
              <a:xfrm>
                <a:off x="15340" y="18169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4" name="Line 7069"/>
              <p:cNvSpPr>
                <a:spLocks noChangeShapeType="1"/>
              </p:cNvSpPr>
              <p:nvPr/>
            </p:nvSpPr>
            <p:spPr bwMode="auto">
              <a:xfrm>
                <a:off x="15340" y="18170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35" name="Line 7070"/>
              <p:cNvSpPr>
                <a:spLocks noChangeShapeType="1"/>
              </p:cNvSpPr>
              <p:nvPr/>
            </p:nvSpPr>
            <p:spPr bwMode="auto">
              <a:xfrm flipH="1">
                <a:off x="15339" y="1817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2" name="Group 7272"/>
            <p:cNvGrpSpPr>
              <a:grpSpLocks/>
            </p:cNvGrpSpPr>
            <p:nvPr/>
          </p:nvGrpSpPr>
          <p:grpSpPr bwMode="auto">
            <a:xfrm>
              <a:off x="15339" y="18118"/>
              <a:ext cx="402" cy="80"/>
              <a:chOff x="15339" y="18118"/>
              <a:chExt cx="402" cy="80"/>
            </a:xfrm>
          </p:grpSpPr>
          <p:sp>
            <p:nvSpPr>
              <p:cNvPr id="8036" name="Line 7072"/>
              <p:cNvSpPr>
                <a:spLocks noChangeShapeType="1"/>
              </p:cNvSpPr>
              <p:nvPr/>
            </p:nvSpPr>
            <p:spPr bwMode="auto">
              <a:xfrm>
                <a:off x="15339" y="18172"/>
                <a:ext cx="0" cy="8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7" name="Line 7073"/>
              <p:cNvSpPr>
                <a:spLocks noChangeShapeType="1"/>
              </p:cNvSpPr>
              <p:nvPr/>
            </p:nvSpPr>
            <p:spPr bwMode="auto">
              <a:xfrm>
                <a:off x="15339" y="18180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8" name="Line 7074"/>
              <p:cNvSpPr>
                <a:spLocks noChangeShapeType="1"/>
              </p:cNvSpPr>
              <p:nvPr/>
            </p:nvSpPr>
            <p:spPr bwMode="auto">
              <a:xfrm>
                <a:off x="15340" y="18182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9" name="Line 7075"/>
              <p:cNvSpPr>
                <a:spLocks noChangeShapeType="1"/>
              </p:cNvSpPr>
              <p:nvPr/>
            </p:nvSpPr>
            <p:spPr bwMode="auto">
              <a:xfrm>
                <a:off x="15340" y="18185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0" name="Line 7076"/>
              <p:cNvSpPr>
                <a:spLocks noChangeShapeType="1"/>
              </p:cNvSpPr>
              <p:nvPr/>
            </p:nvSpPr>
            <p:spPr bwMode="auto">
              <a:xfrm>
                <a:off x="15341" y="18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1" name="Line 7077"/>
              <p:cNvSpPr>
                <a:spLocks noChangeShapeType="1"/>
              </p:cNvSpPr>
              <p:nvPr/>
            </p:nvSpPr>
            <p:spPr bwMode="auto">
              <a:xfrm>
                <a:off x="15344" y="18190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2" name="Line 7078"/>
              <p:cNvSpPr>
                <a:spLocks noChangeShapeType="1"/>
              </p:cNvSpPr>
              <p:nvPr/>
            </p:nvSpPr>
            <p:spPr bwMode="auto">
              <a:xfrm>
                <a:off x="15345" y="18192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3" name="Line 7079"/>
              <p:cNvSpPr>
                <a:spLocks noChangeShapeType="1"/>
              </p:cNvSpPr>
              <p:nvPr/>
            </p:nvSpPr>
            <p:spPr bwMode="auto">
              <a:xfrm>
                <a:off x="15346" y="18195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4" name="Line 7080"/>
              <p:cNvSpPr>
                <a:spLocks noChangeShapeType="1"/>
              </p:cNvSpPr>
              <p:nvPr/>
            </p:nvSpPr>
            <p:spPr bwMode="auto">
              <a:xfrm>
                <a:off x="15350" y="1819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5" name="Line 7081"/>
              <p:cNvSpPr>
                <a:spLocks noChangeShapeType="1"/>
              </p:cNvSpPr>
              <p:nvPr/>
            </p:nvSpPr>
            <p:spPr bwMode="auto">
              <a:xfrm>
                <a:off x="15350" y="1819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6" name="Line 7082"/>
              <p:cNvSpPr>
                <a:spLocks noChangeShapeType="1"/>
              </p:cNvSpPr>
              <p:nvPr/>
            </p:nvSpPr>
            <p:spPr bwMode="auto">
              <a:xfrm>
                <a:off x="15351" y="18197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7" name="Line 7083"/>
              <p:cNvSpPr>
                <a:spLocks noChangeShapeType="1"/>
              </p:cNvSpPr>
              <p:nvPr/>
            </p:nvSpPr>
            <p:spPr bwMode="auto">
              <a:xfrm>
                <a:off x="15354" y="18197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8" name="Line 7084"/>
              <p:cNvSpPr>
                <a:spLocks noChangeShapeType="1"/>
              </p:cNvSpPr>
              <p:nvPr/>
            </p:nvSpPr>
            <p:spPr bwMode="auto">
              <a:xfrm>
                <a:off x="15354" y="18198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49" name="Line 7085"/>
              <p:cNvSpPr>
                <a:spLocks noChangeShapeType="1"/>
              </p:cNvSpPr>
              <p:nvPr/>
            </p:nvSpPr>
            <p:spPr bwMode="auto">
              <a:xfrm flipV="1">
                <a:off x="15365" y="1819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0" name="Line 7086"/>
              <p:cNvSpPr>
                <a:spLocks noChangeShapeType="1"/>
              </p:cNvSpPr>
              <p:nvPr/>
            </p:nvSpPr>
            <p:spPr bwMode="auto">
              <a:xfrm>
                <a:off x="15367" y="18197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1" name="Line 7087"/>
              <p:cNvSpPr>
                <a:spLocks noChangeShapeType="1"/>
              </p:cNvSpPr>
              <p:nvPr/>
            </p:nvSpPr>
            <p:spPr bwMode="auto">
              <a:xfrm flipV="1">
                <a:off x="15367" y="18196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2" name="Line 7088"/>
              <p:cNvSpPr>
                <a:spLocks noChangeShapeType="1"/>
              </p:cNvSpPr>
              <p:nvPr/>
            </p:nvSpPr>
            <p:spPr bwMode="auto">
              <a:xfrm flipV="1">
                <a:off x="15370" y="1819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3" name="Line 7089"/>
              <p:cNvSpPr>
                <a:spLocks noChangeShapeType="1"/>
              </p:cNvSpPr>
              <p:nvPr/>
            </p:nvSpPr>
            <p:spPr bwMode="auto">
              <a:xfrm>
                <a:off x="15370" y="18195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4" name="Line 7090"/>
              <p:cNvSpPr>
                <a:spLocks noChangeShapeType="1"/>
              </p:cNvSpPr>
              <p:nvPr/>
            </p:nvSpPr>
            <p:spPr bwMode="auto">
              <a:xfrm flipV="1">
                <a:off x="15373" y="18192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5" name="Line 7091"/>
              <p:cNvSpPr>
                <a:spLocks noChangeShapeType="1"/>
              </p:cNvSpPr>
              <p:nvPr/>
            </p:nvSpPr>
            <p:spPr bwMode="auto">
              <a:xfrm flipV="1">
                <a:off x="15375" y="18190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6" name="Line 7092"/>
              <p:cNvSpPr>
                <a:spLocks noChangeShapeType="1"/>
              </p:cNvSpPr>
              <p:nvPr/>
            </p:nvSpPr>
            <p:spPr bwMode="auto">
              <a:xfrm flipV="1">
                <a:off x="15377" y="18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7" name="Line 7093"/>
              <p:cNvSpPr>
                <a:spLocks noChangeShapeType="1"/>
              </p:cNvSpPr>
              <p:nvPr/>
            </p:nvSpPr>
            <p:spPr bwMode="auto">
              <a:xfrm flipV="1">
                <a:off x="15378" y="18185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8" name="Line 7094"/>
              <p:cNvSpPr>
                <a:spLocks noChangeShapeType="1"/>
              </p:cNvSpPr>
              <p:nvPr/>
            </p:nvSpPr>
            <p:spPr bwMode="auto">
              <a:xfrm flipV="1">
                <a:off x="15379" y="18182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59" name="Line 7095"/>
              <p:cNvSpPr>
                <a:spLocks noChangeShapeType="1"/>
              </p:cNvSpPr>
              <p:nvPr/>
            </p:nvSpPr>
            <p:spPr bwMode="auto">
              <a:xfrm flipV="1">
                <a:off x="15379" y="18180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0" name="Line 7096"/>
              <p:cNvSpPr>
                <a:spLocks noChangeShapeType="1"/>
              </p:cNvSpPr>
              <p:nvPr/>
            </p:nvSpPr>
            <p:spPr bwMode="auto">
              <a:xfrm flipV="1">
                <a:off x="15381" y="18175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1" name="Line 7097"/>
              <p:cNvSpPr>
                <a:spLocks noChangeShapeType="1"/>
              </p:cNvSpPr>
              <p:nvPr/>
            </p:nvSpPr>
            <p:spPr bwMode="auto">
              <a:xfrm flipH="1" flipV="1">
                <a:off x="15379" y="18171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2" name="Line 7098"/>
              <p:cNvSpPr>
                <a:spLocks noChangeShapeType="1"/>
              </p:cNvSpPr>
              <p:nvPr/>
            </p:nvSpPr>
            <p:spPr bwMode="auto">
              <a:xfrm flipV="1">
                <a:off x="15379" y="18169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3" name="Line 7099"/>
              <p:cNvSpPr>
                <a:spLocks noChangeShapeType="1"/>
              </p:cNvSpPr>
              <p:nvPr/>
            </p:nvSpPr>
            <p:spPr bwMode="auto">
              <a:xfrm flipH="1" flipV="1">
                <a:off x="15378" y="18166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4" name="Line 7100"/>
              <p:cNvSpPr>
                <a:spLocks noChangeShapeType="1"/>
              </p:cNvSpPr>
              <p:nvPr/>
            </p:nvSpPr>
            <p:spPr bwMode="auto">
              <a:xfrm flipH="1" flipV="1">
                <a:off x="15377" y="1816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5" name="Line 7101"/>
              <p:cNvSpPr>
                <a:spLocks noChangeShapeType="1"/>
              </p:cNvSpPr>
              <p:nvPr/>
            </p:nvSpPr>
            <p:spPr bwMode="auto">
              <a:xfrm flipV="1">
                <a:off x="15377" y="1816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6" name="Line 7102"/>
              <p:cNvSpPr>
                <a:spLocks noChangeShapeType="1"/>
              </p:cNvSpPr>
              <p:nvPr/>
            </p:nvSpPr>
            <p:spPr bwMode="auto">
              <a:xfrm flipH="1" flipV="1">
                <a:off x="15376" y="1816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7" name="Line 7103"/>
              <p:cNvSpPr>
                <a:spLocks noChangeShapeType="1"/>
              </p:cNvSpPr>
              <p:nvPr/>
            </p:nvSpPr>
            <p:spPr bwMode="auto">
              <a:xfrm flipH="1" flipV="1">
                <a:off x="15375" y="1816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8" name="Line 7104"/>
              <p:cNvSpPr>
                <a:spLocks noChangeShapeType="1"/>
              </p:cNvSpPr>
              <p:nvPr/>
            </p:nvSpPr>
            <p:spPr bwMode="auto">
              <a:xfrm flipH="1">
                <a:off x="15373" y="18161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69" name="Line 7105"/>
              <p:cNvSpPr>
                <a:spLocks noChangeShapeType="1"/>
              </p:cNvSpPr>
              <p:nvPr/>
            </p:nvSpPr>
            <p:spPr bwMode="auto">
              <a:xfrm flipV="1">
                <a:off x="15373" y="18160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0" name="Line 7106"/>
              <p:cNvSpPr>
                <a:spLocks noChangeShapeType="1"/>
              </p:cNvSpPr>
              <p:nvPr/>
            </p:nvSpPr>
            <p:spPr bwMode="auto">
              <a:xfrm flipH="1" flipV="1">
                <a:off x="15371" y="18159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1" name="Line 7107"/>
              <p:cNvSpPr>
                <a:spLocks noChangeShapeType="1"/>
              </p:cNvSpPr>
              <p:nvPr/>
            </p:nvSpPr>
            <p:spPr bwMode="auto">
              <a:xfrm flipH="1">
                <a:off x="15370" y="18159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2" name="Line 7108"/>
              <p:cNvSpPr>
                <a:spLocks noChangeShapeType="1"/>
              </p:cNvSpPr>
              <p:nvPr/>
            </p:nvSpPr>
            <p:spPr bwMode="auto">
              <a:xfrm flipH="1" flipV="1">
                <a:off x="15367" y="18158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3" name="Line 7109"/>
              <p:cNvSpPr>
                <a:spLocks noChangeShapeType="1"/>
              </p:cNvSpPr>
              <p:nvPr/>
            </p:nvSpPr>
            <p:spPr bwMode="auto">
              <a:xfrm flipH="1" flipV="1">
                <a:off x="15365" y="1815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4" name="Line 7110"/>
              <p:cNvSpPr>
                <a:spLocks noChangeShapeType="1"/>
              </p:cNvSpPr>
              <p:nvPr/>
            </p:nvSpPr>
            <p:spPr bwMode="auto">
              <a:xfrm flipH="1">
                <a:off x="15362" y="18156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5" name="Line 7111"/>
              <p:cNvSpPr>
                <a:spLocks noChangeShapeType="1"/>
              </p:cNvSpPr>
              <p:nvPr/>
            </p:nvSpPr>
            <p:spPr bwMode="auto">
              <a:xfrm flipH="1" flipV="1">
                <a:off x="15360" y="1815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6" name="Freeform 7112"/>
              <p:cNvSpPr>
                <a:spLocks/>
              </p:cNvSpPr>
              <p:nvPr/>
            </p:nvSpPr>
            <p:spPr bwMode="auto">
              <a:xfrm>
                <a:off x="15447" y="18145"/>
                <a:ext cx="42" cy="42"/>
              </a:xfrm>
              <a:custGeom>
                <a:avLst/>
                <a:gdLst>
                  <a:gd name="T0" fmla="*/ 15 w 42"/>
                  <a:gd name="T1" fmla="*/ 0 h 42"/>
                  <a:gd name="T2" fmla="*/ 26 w 42"/>
                  <a:gd name="T3" fmla="*/ 0 h 42"/>
                  <a:gd name="T4" fmla="*/ 29 w 42"/>
                  <a:gd name="T5" fmla="*/ 0 h 42"/>
                  <a:gd name="T6" fmla="*/ 32 w 42"/>
                  <a:gd name="T7" fmla="*/ 3 h 42"/>
                  <a:gd name="T8" fmla="*/ 32 w 42"/>
                  <a:gd name="T9" fmla="*/ 3 h 42"/>
                  <a:gd name="T10" fmla="*/ 33 w 42"/>
                  <a:gd name="T11" fmla="*/ 4 h 42"/>
                  <a:gd name="T12" fmla="*/ 35 w 42"/>
                  <a:gd name="T13" fmla="*/ 4 h 42"/>
                  <a:gd name="T14" fmla="*/ 36 w 42"/>
                  <a:gd name="T15" fmla="*/ 5 h 42"/>
                  <a:gd name="T16" fmla="*/ 37 w 42"/>
                  <a:gd name="T17" fmla="*/ 7 h 42"/>
                  <a:gd name="T18" fmla="*/ 38 w 42"/>
                  <a:gd name="T19" fmla="*/ 8 h 42"/>
                  <a:gd name="T20" fmla="*/ 38 w 42"/>
                  <a:gd name="T21" fmla="*/ 9 h 42"/>
                  <a:gd name="T22" fmla="*/ 40 w 42"/>
                  <a:gd name="T23" fmla="*/ 10 h 42"/>
                  <a:gd name="T24" fmla="*/ 41 w 42"/>
                  <a:gd name="T25" fmla="*/ 13 h 42"/>
                  <a:gd name="T26" fmla="*/ 42 w 42"/>
                  <a:gd name="T27" fmla="*/ 15 h 42"/>
                  <a:gd name="T28" fmla="*/ 42 w 42"/>
                  <a:gd name="T29" fmla="*/ 18 h 42"/>
                  <a:gd name="T30" fmla="*/ 42 w 42"/>
                  <a:gd name="T31" fmla="*/ 24 h 42"/>
                  <a:gd name="T32" fmla="*/ 42 w 42"/>
                  <a:gd name="T33" fmla="*/ 26 h 42"/>
                  <a:gd name="T34" fmla="*/ 41 w 42"/>
                  <a:gd name="T35" fmla="*/ 29 h 42"/>
                  <a:gd name="T36" fmla="*/ 40 w 42"/>
                  <a:gd name="T37" fmla="*/ 31 h 42"/>
                  <a:gd name="T38" fmla="*/ 38 w 42"/>
                  <a:gd name="T39" fmla="*/ 34 h 42"/>
                  <a:gd name="T40" fmla="*/ 36 w 42"/>
                  <a:gd name="T41" fmla="*/ 36 h 42"/>
                  <a:gd name="T42" fmla="*/ 35 w 42"/>
                  <a:gd name="T43" fmla="*/ 37 h 42"/>
                  <a:gd name="T44" fmla="*/ 32 w 42"/>
                  <a:gd name="T45" fmla="*/ 39 h 42"/>
                  <a:gd name="T46" fmla="*/ 31 w 42"/>
                  <a:gd name="T47" fmla="*/ 40 h 42"/>
                  <a:gd name="T48" fmla="*/ 29 w 42"/>
                  <a:gd name="T49" fmla="*/ 40 h 42"/>
                  <a:gd name="T50" fmla="*/ 29 w 42"/>
                  <a:gd name="T51" fmla="*/ 40 h 42"/>
                  <a:gd name="T52" fmla="*/ 26 w 42"/>
                  <a:gd name="T53" fmla="*/ 41 h 42"/>
                  <a:gd name="T54" fmla="*/ 24 w 42"/>
                  <a:gd name="T55" fmla="*/ 41 h 42"/>
                  <a:gd name="T56" fmla="*/ 22 w 42"/>
                  <a:gd name="T57" fmla="*/ 42 h 42"/>
                  <a:gd name="T58" fmla="*/ 20 w 42"/>
                  <a:gd name="T59" fmla="*/ 42 h 42"/>
                  <a:gd name="T60" fmla="*/ 19 w 42"/>
                  <a:gd name="T61" fmla="*/ 41 h 42"/>
                  <a:gd name="T62" fmla="*/ 15 w 42"/>
                  <a:gd name="T63" fmla="*/ 41 h 42"/>
                  <a:gd name="T64" fmla="*/ 15 w 42"/>
                  <a:gd name="T65" fmla="*/ 40 h 42"/>
                  <a:gd name="T66" fmla="*/ 13 w 42"/>
                  <a:gd name="T67" fmla="*/ 40 h 42"/>
                  <a:gd name="T68" fmla="*/ 13 w 42"/>
                  <a:gd name="T69" fmla="*/ 40 h 42"/>
                  <a:gd name="T70" fmla="*/ 11 w 42"/>
                  <a:gd name="T71" fmla="*/ 39 h 42"/>
                  <a:gd name="T72" fmla="*/ 9 w 42"/>
                  <a:gd name="T73" fmla="*/ 37 h 42"/>
                  <a:gd name="T74" fmla="*/ 6 w 42"/>
                  <a:gd name="T75" fmla="*/ 36 h 42"/>
                  <a:gd name="T76" fmla="*/ 5 w 42"/>
                  <a:gd name="T77" fmla="*/ 34 h 42"/>
                  <a:gd name="T78" fmla="*/ 3 w 42"/>
                  <a:gd name="T79" fmla="*/ 31 h 42"/>
                  <a:gd name="T80" fmla="*/ 3 w 42"/>
                  <a:gd name="T81" fmla="*/ 29 h 42"/>
                  <a:gd name="T82" fmla="*/ 1 w 42"/>
                  <a:gd name="T83" fmla="*/ 26 h 42"/>
                  <a:gd name="T84" fmla="*/ 0 w 42"/>
                  <a:gd name="T85" fmla="*/ 24 h 42"/>
                  <a:gd name="T86" fmla="*/ 0 w 42"/>
                  <a:gd name="T87" fmla="*/ 16 h 42"/>
                  <a:gd name="T88" fmla="*/ 1 w 42"/>
                  <a:gd name="T89" fmla="*/ 15 h 42"/>
                  <a:gd name="T90" fmla="*/ 1 w 42"/>
                  <a:gd name="T91" fmla="*/ 14 h 42"/>
                  <a:gd name="T92" fmla="*/ 3 w 42"/>
                  <a:gd name="T93" fmla="*/ 13 h 42"/>
                  <a:gd name="T94" fmla="*/ 3 w 42"/>
                  <a:gd name="T95" fmla="*/ 11 h 42"/>
                  <a:gd name="T96" fmla="*/ 3 w 42"/>
                  <a:gd name="T97" fmla="*/ 10 h 42"/>
                  <a:gd name="T98" fmla="*/ 5 w 42"/>
                  <a:gd name="T99" fmla="*/ 8 h 42"/>
                  <a:gd name="T100" fmla="*/ 6 w 42"/>
                  <a:gd name="T101" fmla="*/ 5 h 42"/>
                  <a:gd name="T102" fmla="*/ 9 w 42"/>
                  <a:gd name="T103" fmla="*/ 4 h 42"/>
                  <a:gd name="T104" fmla="*/ 11 w 42"/>
                  <a:gd name="T105" fmla="*/ 3 h 42"/>
                  <a:gd name="T106" fmla="*/ 14 w 42"/>
                  <a:gd name="T107" fmla="*/ 0 h 42"/>
                  <a:gd name="T108" fmla="*/ 15 w 42"/>
                  <a:gd name="T10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42">
                    <a:moveTo>
                      <a:pt x="15" y="0"/>
                    </a:moveTo>
                    <a:lnTo>
                      <a:pt x="26" y="0"/>
                    </a:lnTo>
                    <a:lnTo>
                      <a:pt x="29" y="0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1" y="13"/>
                    </a:lnTo>
                    <a:lnTo>
                      <a:pt x="42" y="15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1" y="29"/>
                    </a:lnTo>
                    <a:lnTo>
                      <a:pt x="40" y="31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5" y="37"/>
                    </a:lnTo>
                    <a:lnTo>
                      <a:pt x="32" y="39"/>
                    </a:lnTo>
                    <a:lnTo>
                      <a:pt x="31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19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1" y="39"/>
                    </a:lnTo>
                    <a:lnTo>
                      <a:pt x="9" y="37"/>
                    </a:lnTo>
                    <a:lnTo>
                      <a:pt x="6" y="36"/>
                    </a:lnTo>
                    <a:lnTo>
                      <a:pt x="5" y="34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7" name="Line 7113"/>
              <p:cNvSpPr>
                <a:spLocks noChangeShapeType="1"/>
              </p:cNvSpPr>
              <p:nvPr/>
            </p:nvSpPr>
            <p:spPr bwMode="auto">
              <a:xfrm flipH="1">
                <a:off x="15462" y="18145"/>
                <a:ext cx="6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8" name="Line 7114"/>
              <p:cNvSpPr>
                <a:spLocks noChangeShapeType="1"/>
              </p:cNvSpPr>
              <p:nvPr/>
            </p:nvSpPr>
            <p:spPr bwMode="auto">
              <a:xfrm flipH="1">
                <a:off x="15461" y="1814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79" name="Line 7115"/>
              <p:cNvSpPr>
                <a:spLocks noChangeShapeType="1"/>
              </p:cNvSpPr>
              <p:nvPr/>
            </p:nvSpPr>
            <p:spPr bwMode="auto">
              <a:xfrm flipH="1">
                <a:off x="15458" y="18145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0" name="Line 7116"/>
              <p:cNvSpPr>
                <a:spLocks noChangeShapeType="1"/>
              </p:cNvSpPr>
              <p:nvPr/>
            </p:nvSpPr>
            <p:spPr bwMode="auto">
              <a:xfrm flipH="1">
                <a:off x="15456" y="1814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1" name="Line 7117"/>
              <p:cNvSpPr>
                <a:spLocks noChangeShapeType="1"/>
              </p:cNvSpPr>
              <p:nvPr/>
            </p:nvSpPr>
            <p:spPr bwMode="auto">
              <a:xfrm flipH="1">
                <a:off x="15453" y="18149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2" name="Line 7118"/>
              <p:cNvSpPr>
                <a:spLocks noChangeShapeType="1"/>
              </p:cNvSpPr>
              <p:nvPr/>
            </p:nvSpPr>
            <p:spPr bwMode="auto">
              <a:xfrm flipH="1">
                <a:off x="15452" y="18150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3" name="Line 7119"/>
              <p:cNvSpPr>
                <a:spLocks noChangeShapeType="1"/>
              </p:cNvSpPr>
              <p:nvPr/>
            </p:nvSpPr>
            <p:spPr bwMode="auto">
              <a:xfrm flipH="1">
                <a:off x="15450" y="18153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4" name="Line 7120"/>
              <p:cNvSpPr>
                <a:spLocks noChangeShapeType="1"/>
              </p:cNvSpPr>
              <p:nvPr/>
            </p:nvSpPr>
            <p:spPr bwMode="auto">
              <a:xfrm>
                <a:off x="15450" y="1815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5" name="Line 7121"/>
              <p:cNvSpPr>
                <a:spLocks noChangeShapeType="1"/>
              </p:cNvSpPr>
              <p:nvPr/>
            </p:nvSpPr>
            <p:spPr bwMode="auto">
              <a:xfrm>
                <a:off x="15450" y="18156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6" name="Line 7122"/>
              <p:cNvSpPr>
                <a:spLocks noChangeShapeType="1"/>
              </p:cNvSpPr>
              <p:nvPr/>
            </p:nvSpPr>
            <p:spPr bwMode="auto">
              <a:xfrm flipH="1">
                <a:off x="15448" y="1815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7" name="Line 7123"/>
              <p:cNvSpPr>
                <a:spLocks noChangeShapeType="1"/>
              </p:cNvSpPr>
              <p:nvPr/>
            </p:nvSpPr>
            <p:spPr bwMode="auto">
              <a:xfrm>
                <a:off x="15448" y="18159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8" name="Line 7124"/>
              <p:cNvSpPr>
                <a:spLocks noChangeShapeType="1"/>
              </p:cNvSpPr>
              <p:nvPr/>
            </p:nvSpPr>
            <p:spPr bwMode="auto">
              <a:xfrm flipH="1">
                <a:off x="15447" y="1816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89" name="Line 7125"/>
              <p:cNvSpPr>
                <a:spLocks noChangeShapeType="1"/>
              </p:cNvSpPr>
              <p:nvPr/>
            </p:nvSpPr>
            <p:spPr bwMode="auto">
              <a:xfrm>
                <a:off x="15447" y="18161"/>
                <a:ext cx="0" cy="8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0" name="Line 7126"/>
              <p:cNvSpPr>
                <a:spLocks noChangeShapeType="1"/>
              </p:cNvSpPr>
              <p:nvPr/>
            </p:nvSpPr>
            <p:spPr bwMode="auto">
              <a:xfrm>
                <a:off x="15447" y="1816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1" name="Line 7127"/>
              <p:cNvSpPr>
                <a:spLocks noChangeShapeType="1"/>
              </p:cNvSpPr>
              <p:nvPr/>
            </p:nvSpPr>
            <p:spPr bwMode="auto">
              <a:xfrm>
                <a:off x="15448" y="18171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2" name="Line 7128"/>
              <p:cNvSpPr>
                <a:spLocks noChangeShapeType="1"/>
              </p:cNvSpPr>
              <p:nvPr/>
            </p:nvSpPr>
            <p:spPr bwMode="auto">
              <a:xfrm>
                <a:off x="15450" y="18174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3" name="Line 7129"/>
              <p:cNvSpPr>
                <a:spLocks noChangeShapeType="1"/>
              </p:cNvSpPr>
              <p:nvPr/>
            </p:nvSpPr>
            <p:spPr bwMode="auto">
              <a:xfrm>
                <a:off x="15450" y="18176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4" name="Line 7130"/>
              <p:cNvSpPr>
                <a:spLocks noChangeShapeType="1"/>
              </p:cNvSpPr>
              <p:nvPr/>
            </p:nvSpPr>
            <p:spPr bwMode="auto">
              <a:xfrm>
                <a:off x="15452" y="1817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5" name="Line 7131"/>
              <p:cNvSpPr>
                <a:spLocks noChangeShapeType="1"/>
              </p:cNvSpPr>
              <p:nvPr/>
            </p:nvSpPr>
            <p:spPr bwMode="auto">
              <a:xfrm>
                <a:off x="15453" y="18181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6" name="Line 7132"/>
              <p:cNvSpPr>
                <a:spLocks noChangeShapeType="1"/>
              </p:cNvSpPr>
              <p:nvPr/>
            </p:nvSpPr>
            <p:spPr bwMode="auto">
              <a:xfrm>
                <a:off x="15456" y="1818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7" name="Line 7133"/>
              <p:cNvSpPr>
                <a:spLocks noChangeShapeType="1"/>
              </p:cNvSpPr>
              <p:nvPr/>
            </p:nvSpPr>
            <p:spPr bwMode="auto">
              <a:xfrm>
                <a:off x="15458" y="1818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8" name="Line 7134"/>
              <p:cNvSpPr>
                <a:spLocks noChangeShapeType="1"/>
              </p:cNvSpPr>
              <p:nvPr/>
            </p:nvSpPr>
            <p:spPr bwMode="auto">
              <a:xfrm>
                <a:off x="15460" y="18185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99" name="Line 7135"/>
              <p:cNvSpPr>
                <a:spLocks noChangeShapeType="1"/>
              </p:cNvSpPr>
              <p:nvPr/>
            </p:nvSpPr>
            <p:spPr bwMode="auto">
              <a:xfrm>
                <a:off x="15460" y="1818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0" name="Line 7136"/>
              <p:cNvSpPr>
                <a:spLocks noChangeShapeType="1"/>
              </p:cNvSpPr>
              <p:nvPr/>
            </p:nvSpPr>
            <p:spPr bwMode="auto">
              <a:xfrm>
                <a:off x="15462" y="1818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1" name="Line 7137"/>
              <p:cNvSpPr>
                <a:spLocks noChangeShapeType="1"/>
              </p:cNvSpPr>
              <p:nvPr/>
            </p:nvSpPr>
            <p:spPr bwMode="auto">
              <a:xfrm>
                <a:off x="15462" y="18186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2" name="Line 7138"/>
              <p:cNvSpPr>
                <a:spLocks noChangeShapeType="1"/>
              </p:cNvSpPr>
              <p:nvPr/>
            </p:nvSpPr>
            <p:spPr bwMode="auto">
              <a:xfrm>
                <a:off x="15466" y="1818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3" name="Line 7139"/>
              <p:cNvSpPr>
                <a:spLocks noChangeShapeType="1"/>
              </p:cNvSpPr>
              <p:nvPr/>
            </p:nvSpPr>
            <p:spPr bwMode="auto">
              <a:xfrm>
                <a:off x="15467" y="1818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4" name="Line 7140"/>
              <p:cNvSpPr>
                <a:spLocks noChangeShapeType="1"/>
              </p:cNvSpPr>
              <p:nvPr/>
            </p:nvSpPr>
            <p:spPr bwMode="auto">
              <a:xfrm flipV="1">
                <a:off x="15469" y="1818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5" name="Line 7141"/>
              <p:cNvSpPr>
                <a:spLocks noChangeShapeType="1"/>
              </p:cNvSpPr>
              <p:nvPr/>
            </p:nvSpPr>
            <p:spPr bwMode="auto">
              <a:xfrm>
                <a:off x="15471" y="18186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6" name="Line 7142"/>
              <p:cNvSpPr>
                <a:spLocks noChangeShapeType="1"/>
              </p:cNvSpPr>
              <p:nvPr/>
            </p:nvSpPr>
            <p:spPr bwMode="auto">
              <a:xfrm flipV="1">
                <a:off x="15473" y="1818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7" name="Line 7143"/>
              <p:cNvSpPr>
                <a:spLocks noChangeShapeType="1"/>
              </p:cNvSpPr>
              <p:nvPr/>
            </p:nvSpPr>
            <p:spPr bwMode="auto">
              <a:xfrm>
                <a:off x="15476" y="18185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8" name="Line 7144"/>
              <p:cNvSpPr>
                <a:spLocks noChangeShapeType="1"/>
              </p:cNvSpPr>
              <p:nvPr/>
            </p:nvSpPr>
            <p:spPr bwMode="auto">
              <a:xfrm>
                <a:off x="15476" y="1818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09" name="Line 7145"/>
              <p:cNvSpPr>
                <a:spLocks noChangeShapeType="1"/>
              </p:cNvSpPr>
              <p:nvPr/>
            </p:nvSpPr>
            <p:spPr bwMode="auto">
              <a:xfrm flipV="1">
                <a:off x="15478" y="1818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0" name="Line 7146"/>
              <p:cNvSpPr>
                <a:spLocks noChangeShapeType="1"/>
              </p:cNvSpPr>
              <p:nvPr/>
            </p:nvSpPr>
            <p:spPr bwMode="auto">
              <a:xfrm flipV="1">
                <a:off x="15479" y="18182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1" name="Line 7147"/>
              <p:cNvSpPr>
                <a:spLocks noChangeShapeType="1"/>
              </p:cNvSpPr>
              <p:nvPr/>
            </p:nvSpPr>
            <p:spPr bwMode="auto">
              <a:xfrm flipV="1">
                <a:off x="15482" y="1818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2" name="Line 7148"/>
              <p:cNvSpPr>
                <a:spLocks noChangeShapeType="1"/>
              </p:cNvSpPr>
              <p:nvPr/>
            </p:nvSpPr>
            <p:spPr bwMode="auto">
              <a:xfrm flipV="1">
                <a:off x="15483" y="1817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3" name="Line 7149"/>
              <p:cNvSpPr>
                <a:spLocks noChangeShapeType="1"/>
              </p:cNvSpPr>
              <p:nvPr/>
            </p:nvSpPr>
            <p:spPr bwMode="auto">
              <a:xfrm flipV="1">
                <a:off x="15485" y="18176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4" name="Line 7150"/>
              <p:cNvSpPr>
                <a:spLocks noChangeShapeType="1"/>
              </p:cNvSpPr>
              <p:nvPr/>
            </p:nvSpPr>
            <p:spPr bwMode="auto">
              <a:xfrm flipV="1">
                <a:off x="15487" y="1817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5" name="Line 7151"/>
              <p:cNvSpPr>
                <a:spLocks noChangeShapeType="1"/>
              </p:cNvSpPr>
              <p:nvPr/>
            </p:nvSpPr>
            <p:spPr bwMode="auto">
              <a:xfrm flipV="1">
                <a:off x="15488" y="18171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6" name="Line 7152"/>
              <p:cNvSpPr>
                <a:spLocks noChangeShapeType="1"/>
              </p:cNvSpPr>
              <p:nvPr/>
            </p:nvSpPr>
            <p:spPr bwMode="auto">
              <a:xfrm flipV="1">
                <a:off x="15489" y="18169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7" name="Line 7153"/>
              <p:cNvSpPr>
                <a:spLocks noChangeShapeType="1"/>
              </p:cNvSpPr>
              <p:nvPr/>
            </p:nvSpPr>
            <p:spPr bwMode="auto">
              <a:xfrm flipV="1">
                <a:off x="15489" y="18163"/>
                <a:ext cx="0" cy="6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8" name="Line 7154"/>
              <p:cNvSpPr>
                <a:spLocks noChangeShapeType="1"/>
              </p:cNvSpPr>
              <p:nvPr/>
            </p:nvSpPr>
            <p:spPr bwMode="auto">
              <a:xfrm flipV="1">
                <a:off x="15489" y="18160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19" name="Line 7155"/>
              <p:cNvSpPr>
                <a:spLocks noChangeShapeType="1"/>
              </p:cNvSpPr>
              <p:nvPr/>
            </p:nvSpPr>
            <p:spPr bwMode="auto">
              <a:xfrm flipH="1" flipV="1">
                <a:off x="15488" y="18158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0" name="Line 7156"/>
              <p:cNvSpPr>
                <a:spLocks noChangeShapeType="1"/>
              </p:cNvSpPr>
              <p:nvPr/>
            </p:nvSpPr>
            <p:spPr bwMode="auto">
              <a:xfrm flipH="1" flipV="1">
                <a:off x="15487" y="1815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1" name="Line 7157"/>
              <p:cNvSpPr>
                <a:spLocks noChangeShapeType="1"/>
              </p:cNvSpPr>
              <p:nvPr/>
            </p:nvSpPr>
            <p:spPr bwMode="auto">
              <a:xfrm flipH="1" flipV="1">
                <a:off x="15485" y="1815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2" name="Line 7158"/>
              <p:cNvSpPr>
                <a:spLocks noChangeShapeType="1"/>
              </p:cNvSpPr>
              <p:nvPr/>
            </p:nvSpPr>
            <p:spPr bwMode="auto">
              <a:xfrm flipV="1">
                <a:off x="15485" y="18153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3" name="Line 7159"/>
              <p:cNvSpPr>
                <a:spLocks noChangeShapeType="1"/>
              </p:cNvSpPr>
              <p:nvPr/>
            </p:nvSpPr>
            <p:spPr bwMode="auto">
              <a:xfrm flipH="1" flipV="1">
                <a:off x="15484" y="1815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4" name="Line 7160"/>
              <p:cNvSpPr>
                <a:spLocks noChangeShapeType="1"/>
              </p:cNvSpPr>
              <p:nvPr/>
            </p:nvSpPr>
            <p:spPr bwMode="auto">
              <a:xfrm flipH="1" flipV="1">
                <a:off x="15483" y="18150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5" name="Line 7161"/>
              <p:cNvSpPr>
                <a:spLocks noChangeShapeType="1"/>
              </p:cNvSpPr>
              <p:nvPr/>
            </p:nvSpPr>
            <p:spPr bwMode="auto">
              <a:xfrm flipH="1" flipV="1">
                <a:off x="15482" y="1814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6" name="Line 7162"/>
              <p:cNvSpPr>
                <a:spLocks noChangeShapeType="1"/>
              </p:cNvSpPr>
              <p:nvPr/>
            </p:nvSpPr>
            <p:spPr bwMode="auto">
              <a:xfrm flipH="1">
                <a:off x="15480" y="18149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7" name="Line 7163"/>
              <p:cNvSpPr>
                <a:spLocks noChangeShapeType="1"/>
              </p:cNvSpPr>
              <p:nvPr/>
            </p:nvSpPr>
            <p:spPr bwMode="auto">
              <a:xfrm flipH="1" flipV="1">
                <a:off x="15479" y="1814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8" name="Line 7164"/>
              <p:cNvSpPr>
                <a:spLocks noChangeShapeType="1"/>
              </p:cNvSpPr>
              <p:nvPr/>
            </p:nvSpPr>
            <p:spPr bwMode="auto">
              <a:xfrm>
                <a:off x="15479" y="18148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29" name="Line 7165"/>
              <p:cNvSpPr>
                <a:spLocks noChangeShapeType="1"/>
              </p:cNvSpPr>
              <p:nvPr/>
            </p:nvSpPr>
            <p:spPr bwMode="auto">
              <a:xfrm flipH="1" flipV="1">
                <a:off x="15476" y="18145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0" name="Line 7166"/>
              <p:cNvSpPr>
                <a:spLocks noChangeShapeType="1"/>
              </p:cNvSpPr>
              <p:nvPr/>
            </p:nvSpPr>
            <p:spPr bwMode="auto">
              <a:xfrm flipH="1">
                <a:off x="15473" y="18145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1" name="Line 7167"/>
              <p:cNvSpPr>
                <a:spLocks noChangeShapeType="1"/>
              </p:cNvSpPr>
              <p:nvPr/>
            </p:nvSpPr>
            <p:spPr bwMode="auto">
              <a:xfrm flipH="1">
                <a:off x="15468" y="18145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2" name="Freeform 7168"/>
              <p:cNvSpPr>
                <a:spLocks/>
              </p:cNvSpPr>
              <p:nvPr/>
            </p:nvSpPr>
            <p:spPr bwMode="auto">
              <a:xfrm>
                <a:off x="15568" y="18132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22 w 42"/>
                  <a:gd name="T3" fmla="*/ 0 h 42"/>
                  <a:gd name="T4" fmla="*/ 26 w 42"/>
                  <a:gd name="T5" fmla="*/ 0 h 42"/>
                  <a:gd name="T6" fmla="*/ 28 w 42"/>
                  <a:gd name="T7" fmla="*/ 1 h 42"/>
                  <a:gd name="T8" fmla="*/ 31 w 42"/>
                  <a:gd name="T9" fmla="*/ 2 h 42"/>
                  <a:gd name="T10" fmla="*/ 32 w 42"/>
                  <a:gd name="T11" fmla="*/ 4 h 42"/>
                  <a:gd name="T12" fmla="*/ 33 w 42"/>
                  <a:gd name="T13" fmla="*/ 4 h 42"/>
                  <a:gd name="T14" fmla="*/ 34 w 42"/>
                  <a:gd name="T15" fmla="*/ 5 h 42"/>
                  <a:gd name="T16" fmla="*/ 36 w 42"/>
                  <a:gd name="T17" fmla="*/ 6 h 42"/>
                  <a:gd name="T18" fmla="*/ 36 w 42"/>
                  <a:gd name="T19" fmla="*/ 7 h 42"/>
                  <a:gd name="T20" fmla="*/ 37 w 42"/>
                  <a:gd name="T21" fmla="*/ 7 h 42"/>
                  <a:gd name="T22" fmla="*/ 38 w 42"/>
                  <a:gd name="T23" fmla="*/ 10 h 42"/>
                  <a:gd name="T24" fmla="*/ 39 w 42"/>
                  <a:gd name="T25" fmla="*/ 10 h 42"/>
                  <a:gd name="T26" fmla="*/ 39 w 42"/>
                  <a:gd name="T27" fmla="*/ 13 h 42"/>
                  <a:gd name="T28" fmla="*/ 40 w 42"/>
                  <a:gd name="T29" fmla="*/ 16 h 42"/>
                  <a:gd name="T30" fmla="*/ 42 w 42"/>
                  <a:gd name="T31" fmla="*/ 18 h 42"/>
                  <a:gd name="T32" fmla="*/ 42 w 42"/>
                  <a:gd name="T33" fmla="*/ 23 h 42"/>
                  <a:gd name="T34" fmla="*/ 40 w 42"/>
                  <a:gd name="T35" fmla="*/ 27 h 42"/>
                  <a:gd name="T36" fmla="*/ 39 w 42"/>
                  <a:gd name="T37" fmla="*/ 29 h 42"/>
                  <a:gd name="T38" fmla="*/ 39 w 42"/>
                  <a:gd name="T39" fmla="*/ 31 h 42"/>
                  <a:gd name="T40" fmla="*/ 37 w 42"/>
                  <a:gd name="T41" fmla="*/ 33 h 42"/>
                  <a:gd name="T42" fmla="*/ 36 w 42"/>
                  <a:gd name="T43" fmla="*/ 36 h 42"/>
                  <a:gd name="T44" fmla="*/ 33 w 42"/>
                  <a:gd name="T45" fmla="*/ 37 h 42"/>
                  <a:gd name="T46" fmla="*/ 31 w 42"/>
                  <a:gd name="T47" fmla="*/ 39 h 42"/>
                  <a:gd name="T48" fmla="*/ 29 w 42"/>
                  <a:gd name="T49" fmla="*/ 39 h 42"/>
                  <a:gd name="T50" fmla="*/ 28 w 42"/>
                  <a:gd name="T51" fmla="*/ 39 h 42"/>
                  <a:gd name="T52" fmla="*/ 27 w 42"/>
                  <a:gd name="T53" fmla="*/ 40 h 42"/>
                  <a:gd name="T54" fmla="*/ 26 w 42"/>
                  <a:gd name="T55" fmla="*/ 40 h 42"/>
                  <a:gd name="T56" fmla="*/ 24 w 42"/>
                  <a:gd name="T57" fmla="*/ 42 h 42"/>
                  <a:gd name="T58" fmla="*/ 16 w 42"/>
                  <a:gd name="T59" fmla="*/ 42 h 42"/>
                  <a:gd name="T60" fmla="*/ 16 w 42"/>
                  <a:gd name="T61" fmla="*/ 40 h 42"/>
                  <a:gd name="T62" fmla="*/ 13 w 42"/>
                  <a:gd name="T63" fmla="*/ 40 h 42"/>
                  <a:gd name="T64" fmla="*/ 12 w 42"/>
                  <a:gd name="T65" fmla="*/ 39 h 42"/>
                  <a:gd name="T66" fmla="*/ 11 w 42"/>
                  <a:gd name="T67" fmla="*/ 39 h 42"/>
                  <a:gd name="T68" fmla="*/ 10 w 42"/>
                  <a:gd name="T69" fmla="*/ 39 h 42"/>
                  <a:gd name="T70" fmla="*/ 7 w 42"/>
                  <a:gd name="T71" fmla="*/ 37 h 42"/>
                  <a:gd name="T72" fmla="*/ 6 w 42"/>
                  <a:gd name="T73" fmla="*/ 36 h 42"/>
                  <a:gd name="T74" fmla="*/ 4 w 42"/>
                  <a:gd name="T75" fmla="*/ 33 h 42"/>
                  <a:gd name="T76" fmla="*/ 2 w 42"/>
                  <a:gd name="T77" fmla="*/ 31 h 42"/>
                  <a:gd name="T78" fmla="*/ 1 w 42"/>
                  <a:gd name="T79" fmla="*/ 29 h 42"/>
                  <a:gd name="T80" fmla="*/ 0 w 42"/>
                  <a:gd name="T81" fmla="*/ 27 h 42"/>
                  <a:gd name="T82" fmla="*/ 0 w 42"/>
                  <a:gd name="T83" fmla="*/ 23 h 42"/>
                  <a:gd name="T84" fmla="*/ 0 w 42"/>
                  <a:gd name="T85" fmla="*/ 18 h 42"/>
                  <a:gd name="T86" fmla="*/ 0 w 42"/>
                  <a:gd name="T87" fmla="*/ 17 h 42"/>
                  <a:gd name="T88" fmla="*/ 0 w 42"/>
                  <a:gd name="T89" fmla="*/ 13 h 42"/>
                  <a:gd name="T90" fmla="*/ 1 w 42"/>
                  <a:gd name="T91" fmla="*/ 13 h 42"/>
                  <a:gd name="T92" fmla="*/ 2 w 42"/>
                  <a:gd name="T93" fmla="*/ 11 h 42"/>
                  <a:gd name="T94" fmla="*/ 2 w 42"/>
                  <a:gd name="T95" fmla="*/ 10 h 42"/>
                  <a:gd name="T96" fmla="*/ 4 w 42"/>
                  <a:gd name="T97" fmla="*/ 7 h 42"/>
                  <a:gd name="T98" fmla="*/ 6 w 42"/>
                  <a:gd name="T99" fmla="*/ 6 h 42"/>
                  <a:gd name="T100" fmla="*/ 7 w 42"/>
                  <a:gd name="T101" fmla="*/ 4 h 42"/>
                  <a:gd name="T102" fmla="*/ 10 w 42"/>
                  <a:gd name="T103" fmla="*/ 2 h 42"/>
                  <a:gd name="T104" fmla="*/ 12 w 42"/>
                  <a:gd name="T105" fmla="*/ 1 h 42"/>
                  <a:gd name="T106" fmla="*/ 16 w 42"/>
                  <a:gd name="T107" fmla="*/ 0 h 42"/>
                  <a:gd name="T108" fmla="*/ 18 w 42"/>
                  <a:gd name="T109" fmla="*/ 0 h 42"/>
                  <a:gd name="T110" fmla="*/ 21 w 42"/>
                  <a:gd name="T1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2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1" y="2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3"/>
                    </a:lnTo>
                    <a:lnTo>
                      <a:pt x="40" y="27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3"/>
                    </a:lnTo>
                    <a:lnTo>
                      <a:pt x="36" y="36"/>
                    </a:lnTo>
                    <a:lnTo>
                      <a:pt x="33" y="37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8" y="39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3" name="Line 7169"/>
              <p:cNvSpPr>
                <a:spLocks noChangeShapeType="1"/>
              </p:cNvSpPr>
              <p:nvPr/>
            </p:nvSpPr>
            <p:spPr bwMode="auto">
              <a:xfrm flipH="1">
                <a:off x="15586" y="18132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4" name="Line 7170"/>
              <p:cNvSpPr>
                <a:spLocks noChangeShapeType="1"/>
              </p:cNvSpPr>
              <p:nvPr/>
            </p:nvSpPr>
            <p:spPr bwMode="auto">
              <a:xfrm flipH="1">
                <a:off x="15584" y="18132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5" name="Line 7171"/>
              <p:cNvSpPr>
                <a:spLocks noChangeShapeType="1"/>
              </p:cNvSpPr>
              <p:nvPr/>
            </p:nvSpPr>
            <p:spPr bwMode="auto">
              <a:xfrm flipH="1">
                <a:off x="15580" y="18132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6" name="Line 7172"/>
              <p:cNvSpPr>
                <a:spLocks noChangeShapeType="1"/>
              </p:cNvSpPr>
              <p:nvPr/>
            </p:nvSpPr>
            <p:spPr bwMode="auto">
              <a:xfrm flipH="1">
                <a:off x="15578" y="1813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7" name="Line 7173"/>
              <p:cNvSpPr>
                <a:spLocks noChangeShapeType="1"/>
              </p:cNvSpPr>
              <p:nvPr/>
            </p:nvSpPr>
            <p:spPr bwMode="auto">
              <a:xfrm flipH="1">
                <a:off x="15575" y="18134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8" name="Line 7174"/>
              <p:cNvSpPr>
                <a:spLocks noChangeShapeType="1"/>
              </p:cNvSpPr>
              <p:nvPr/>
            </p:nvSpPr>
            <p:spPr bwMode="auto">
              <a:xfrm flipH="1">
                <a:off x="15574" y="1813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39" name="Line 7175"/>
              <p:cNvSpPr>
                <a:spLocks noChangeShapeType="1"/>
              </p:cNvSpPr>
              <p:nvPr/>
            </p:nvSpPr>
            <p:spPr bwMode="auto">
              <a:xfrm flipH="1">
                <a:off x="15572" y="1813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0" name="Line 7176"/>
              <p:cNvSpPr>
                <a:spLocks noChangeShapeType="1"/>
              </p:cNvSpPr>
              <p:nvPr/>
            </p:nvSpPr>
            <p:spPr bwMode="auto">
              <a:xfrm flipH="1">
                <a:off x="15570" y="18139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1" name="Line 7177"/>
              <p:cNvSpPr>
                <a:spLocks noChangeShapeType="1"/>
              </p:cNvSpPr>
              <p:nvPr/>
            </p:nvSpPr>
            <p:spPr bwMode="auto">
              <a:xfrm>
                <a:off x="15570" y="18142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2" name="Line 7178"/>
              <p:cNvSpPr>
                <a:spLocks noChangeShapeType="1"/>
              </p:cNvSpPr>
              <p:nvPr/>
            </p:nvSpPr>
            <p:spPr bwMode="auto">
              <a:xfrm flipH="1">
                <a:off x="15569" y="18143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3" name="Line 7179"/>
              <p:cNvSpPr>
                <a:spLocks noChangeShapeType="1"/>
              </p:cNvSpPr>
              <p:nvPr/>
            </p:nvSpPr>
            <p:spPr bwMode="auto">
              <a:xfrm flipH="1">
                <a:off x="15568" y="1814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4" name="Line 7180"/>
              <p:cNvSpPr>
                <a:spLocks noChangeShapeType="1"/>
              </p:cNvSpPr>
              <p:nvPr/>
            </p:nvSpPr>
            <p:spPr bwMode="auto">
              <a:xfrm>
                <a:off x="15568" y="18145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5" name="Line 7181"/>
              <p:cNvSpPr>
                <a:spLocks noChangeShapeType="1"/>
              </p:cNvSpPr>
              <p:nvPr/>
            </p:nvSpPr>
            <p:spPr bwMode="auto">
              <a:xfrm>
                <a:off x="15568" y="18149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6" name="Line 7182"/>
              <p:cNvSpPr>
                <a:spLocks noChangeShapeType="1"/>
              </p:cNvSpPr>
              <p:nvPr/>
            </p:nvSpPr>
            <p:spPr bwMode="auto">
              <a:xfrm>
                <a:off x="15568" y="18150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7" name="Line 7183"/>
              <p:cNvSpPr>
                <a:spLocks noChangeShapeType="1"/>
              </p:cNvSpPr>
              <p:nvPr/>
            </p:nvSpPr>
            <p:spPr bwMode="auto">
              <a:xfrm>
                <a:off x="15568" y="18155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8" name="Line 7184"/>
              <p:cNvSpPr>
                <a:spLocks noChangeShapeType="1"/>
              </p:cNvSpPr>
              <p:nvPr/>
            </p:nvSpPr>
            <p:spPr bwMode="auto">
              <a:xfrm>
                <a:off x="15568" y="1815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49" name="Line 7185"/>
              <p:cNvSpPr>
                <a:spLocks noChangeShapeType="1"/>
              </p:cNvSpPr>
              <p:nvPr/>
            </p:nvSpPr>
            <p:spPr bwMode="auto">
              <a:xfrm>
                <a:off x="15569" y="1816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0" name="Line 7186"/>
              <p:cNvSpPr>
                <a:spLocks noChangeShapeType="1"/>
              </p:cNvSpPr>
              <p:nvPr/>
            </p:nvSpPr>
            <p:spPr bwMode="auto">
              <a:xfrm>
                <a:off x="15570" y="18163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1" name="Line 7187"/>
              <p:cNvSpPr>
                <a:spLocks noChangeShapeType="1"/>
              </p:cNvSpPr>
              <p:nvPr/>
            </p:nvSpPr>
            <p:spPr bwMode="auto">
              <a:xfrm>
                <a:off x="15572" y="18165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2" name="Line 7188"/>
              <p:cNvSpPr>
                <a:spLocks noChangeShapeType="1"/>
              </p:cNvSpPr>
              <p:nvPr/>
            </p:nvSpPr>
            <p:spPr bwMode="auto">
              <a:xfrm>
                <a:off x="15574" y="1816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3" name="Line 7189"/>
              <p:cNvSpPr>
                <a:spLocks noChangeShapeType="1"/>
              </p:cNvSpPr>
              <p:nvPr/>
            </p:nvSpPr>
            <p:spPr bwMode="auto">
              <a:xfrm>
                <a:off x="15575" y="18169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4" name="Line 7190"/>
              <p:cNvSpPr>
                <a:spLocks noChangeShapeType="1"/>
              </p:cNvSpPr>
              <p:nvPr/>
            </p:nvSpPr>
            <p:spPr bwMode="auto">
              <a:xfrm>
                <a:off x="15578" y="1817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5" name="Line 7191"/>
              <p:cNvSpPr>
                <a:spLocks noChangeShapeType="1"/>
              </p:cNvSpPr>
              <p:nvPr/>
            </p:nvSpPr>
            <p:spPr bwMode="auto">
              <a:xfrm>
                <a:off x="15579" y="1817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6" name="Line 7192"/>
              <p:cNvSpPr>
                <a:spLocks noChangeShapeType="1"/>
              </p:cNvSpPr>
              <p:nvPr/>
            </p:nvSpPr>
            <p:spPr bwMode="auto">
              <a:xfrm>
                <a:off x="15580" y="1817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7" name="Line 7193"/>
              <p:cNvSpPr>
                <a:spLocks noChangeShapeType="1"/>
              </p:cNvSpPr>
              <p:nvPr/>
            </p:nvSpPr>
            <p:spPr bwMode="auto">
              <a:xfrm>
                <a:off x="15581" y="18172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8" name="Line 7194"/>
              <p:cNvSpPr>
                <a:spLocks noChangeShapeType="1"/>
              </p:cNvSpPr>
              <p:nvPr/>
            </p:nvSpPr>
            <p:spPr bwMode="auto">
              <a:xfrm>
                <a:off x="15584" y="18172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59" name="Line 7195"/>
              <p:cNvSpPr>
                <a:spLocks noChangeShapeType="1"/>
              </p:cNvSpPr>
              <p:nvPr/>
            </p:nvSpPr>
            <p:spPr bwMode="auto">
              <a:xfrm>
                <a:off x="15584" y="18174"/>
                <a:ext cx="8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0" name="Line 7196"/>
              <p:cNvSpPr>
                <a:spLocks noChangeShapeType="1"/>
              </p:cNvSpPr>
              <p:nvPr/>
            </p:nvSpPr>
            <p:spPr bwMode="auto">
              <a:xfrm flipV="1">
                <a:off x="15592" y="1817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1" name="Line 7197"/>
              <p:cNvSpPr>
                <a:spLocks noChangeShapeType="1"/>
              </p:cNvSpPr>
              <p:nvPr/>
            </p:nvSpPr>
            <p:spPr bwMode="auto">
              <a:xfrm>
                <a:off x="15594" y="1817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2" name="Line 7198"/>
              <p:cNvSpPr>
                <a:spLocks noChangeShapeType="1"/>
              </p:cNvSpPr>
              <p:nvPr/>
            </p:nvSpPr>
            <p:spPr bwMode="auto">
              <a:xfrm flipV="1">
                <a:off x="15595" y="1817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3" name="Line 7199"/>
              <p:cNvSpPr>
                <a:spLocks noChangeShapeType="1"/>
              </p:cNvSpPr>
              <p:nvPr/>
            </p:nvSpPr>
            <p:spPr bwMode="auto">
              <a:xfrm>
                <a:off x="15596" y="1817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4" name="Line 7200"/>
              <p:cNvSpPr>
                <a:spLocks noChangeShapeType="1"/>
              </p:cNvSpPr>
              <p:nvPr/>
            </p:nvSpPr>
            <p:spPr bwMode="auto">
              <a:xfrm>
                <a:off x="15597" y="18171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5" name="Line 7201"/>
              <p:cNvSpPr>
                <a:spLocks noChangeShapeType="1"/>
              </p:cNvSpPr>
              <p:nvPr/>
            </p:nvSpPr>
            <p:spPr bwMode="auto">
              <a:xfrm flipV="1">
                <a:off x="15599" y="1816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6" name="Line 7202"/>
              <p:cNvSpPr>
                <a:spLocks noChangeShapeType="1"/>
              </p:cNvSpPr>
              <p:nvPr/>
            </p:nvSpPr>
            <p:spPr bwMode="auto">
              <a:xfrm flipV="1">
                <a:off x="15601" y="18168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7" name="Line 7203"/>
              <p:cNvSpPr>
                <a:spLocks noChangeShapeType="1"/>
              </p:cNvSpPr>
              <p:nvPr/>
            </p:nvSpPr>
            <p:spPr bwMode="auto">
              <a:xfrm flipV="1">
                <a:off x="15604" y="1816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8" name="Line 7204"/>
              <p:cNvSpPr>
                <a:spLocks noChangeShapeType="1"/>
              </p:cNvSpPr>
              <p:nvPr/>
            </p:nvSpPr>
            <p:spPr bwMode="auto">
              <a:xfrm flipV="1">
                <a:off x="15605" y="18163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69" name="Line 7205"/>
              <p:cNvSpPr>
                <a:spLocks noChangeShapeType="1"/>
              </p:cNvSpPr>
              <p:nvPr/>
            </p:nvSpPr>
            <p:spPr bwMode="auto">
              <a:xfrm flipV="1">
                <a:off x="15607" y="18161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0" name="Line 7206"/>
              <p:cNvSpPr>
                <a:spLocks noChangeShapeType="1"/>
              </p:cNvSpPr>
              <p:nvPr/>
            </p:nvSpPr>
            <p:spPr bwMode="auto">
              <a:xfrm flipV="1">
                <a:off x="15607" y="1815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1" name="Line 7207"/>
              <p:cNvSpPr>
                <a:spLocks noChangeShapeType="1"/>
              </p:cNvSpPr>
              <p:nvPr/>
            </p:nvSpPr>
            <p:spPr bwMode="auto">
              <a:xfrm flipV="1">
                <a:off x="15608" y="18155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2" name="Line 7208"/>
              <p:cNvSpPr>
                <a:spLocks noChangeShapeType="1"/>
              </p:cNvSpPr>
              <p:nvPr/>
            </p:nvSpPr>
            <p:spPr bwMode="auto">
              <a:xfrm flipV="1">
                <a:off x="15610" y="18150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3" name="Line 7209"/>
              <p:cNvSpPr>
                <a:spLocks noChangeShapeType="1"/>
              </p:cNvSpPr>
              <p:nvPr/>
            </p:nvSpPr>
            <p:spPr bwMode="auto">
              <a:xfrm flipH="1" flipV="1">
                <a:off x="15608" y="18148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4" name="Line 7210"/>
              <p:cNvSpPr>
                <a:spLocks noChangeShapeType="1"/>
              </p:cNvSpPr>
              <p:nvPr/>
            </p:nvSpPr>
            <p:spPr bwMode="auto">
              <a:xfrm flipH="1" flipV="1">
                <a:off x="15607" y="1814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5" name="Line 7211"/>
              <p:cNvSpPr>
                <a:spLocks noChangeShapeType="1"/>
              </p:cNvSpPr>
              <p:nvPr/>
            </p:nvSpPr>
            <p:spPr bwMode="auto">
              <a:xfrm flipV="1">
                <a:off x="15607" y="18142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6" name="Line 7212"/>
              <p:cNvSpPr>
                <a:spLocks noChangeShapeType="1"/>
              </p:cNvSpPr>
              <p:nvPr/>
            </p:nvSpPr>
            <p:spPr bwMode="auto">
              <a:xfrm flipH="1">
                <a:off x="15606" y="1814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7" name="Line 7213"/>
              <p:cNvSpPr>
                <a:spLocks noChangeShapeType="1"/>
              </p:cNvSpPr>
              <p:nvPr/>
            </p:nvSpPr>
            <p:spPr bwMode="auto">
              <a:xfrm flipH="1" flipV="1">
                <a:off x="15605" y="18139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8" name="Line 7214"/>
              <p:cNvSpPr>
                <a:spLocks noChangeShapeType="1"/>
              </p:cNvSpPr>
              <p:nvPr/>
            </p:nvSpPr>
            <p:spPr bwMode="auto">
              <a:xfrm flipH="1">
                <a:off x="15604" y="18139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79" name="Line 7215"/>
              <p:cNvSpPr>
                <a:spLocks noChangeShapeType="1"/>
              </p:cNvSpPr>
              <p:nvPr/>
            </p:nvSpPr>
            <p:spPr bwMode="auto">
              <a:xfrm flipV="1">
                <a:off x="15604" y="18138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0" name="Line 7216"/>
              <p:cNvSpPr>
                <a:spLocks noChangeShapeType="1"/>
              </p:cNvSpPr>
              <p:nvPr/>
            </p:nvSpPr>
            <p:spPr bwMode="auto">
              <a:xfrm flipH="1" flipV="1">
                <a:off x="15602" y="1813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1" name="Line 7217"/>
              <p:cNvSpPr>
                <a:spLocks noChangeShapeType="1"/>
              </p:cNvSpPr>
              <p:nvPr/>
            </p:nvSpPr>
            <p:spPr bwMode="auto">
              <a:xfrm flipH="1" flipV="1">
                <a:off x="15601" y="1813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2" name="Line 7218"/>
              <p:cNvSpPr>
                <a:spLocks noChangeShapeType="1"/>
              </p:cNvSpPr>
              <p:nvPr/>
            </p:nvSpPr>
            <p:spPr bwMode="auto">
              <a:xfrm flipH="1">
                <a:off x="15600" y="1813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3" name="Line 7219"/>
              <p:cNvSpPr>
                <a:spLocks noChangeShapeType="1"/>
              </p:cNvSpPr>
              <p:nvPr/>
            </p:nvSpPr>
            <p:spPr bwMode="auto">
              <a:xfrm flipH="1" flipV="1">
                <a:off x="15599" y="1813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4" name="Line 7220"/>
              <p:cNvSpPr>
                <a:spLocks noChangeShapeType="1"/>
              </p:cNvSpPr>
              <p:nvPr/>
            </p:nvSpPr>
            <p:spPr bwMode="auto">
              <a:xfrm flipH="1" flipV="1">
                <a:off x="15596" y="18133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5" name="Line 7221"/>
              <p:cNvSpPr>
                <a:spLocks noChangeShapeType="1"/>
              </p:cNvSpPr>
              <p:nvPr/>
            </p:nvSpPr>
            <p:spPr bwMode="auto">
              <a:xfrm flipH="1" flipV="1">
                <a:off x="15594" y="1813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6" name="Line 7222"/>
              <p:cNvSpPr>
                <a:spLocks noChangeShapeType="1"/>
              </p:cNvSpPr>
              <p:nvPr/>
            </p:nvSpPr>
            <p:spPr bwMode="auto">
              <a:xfrm flipH="1">
                <a:off x="15590" y="18132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7" name="Line 7223"/>
              <p:cNvSpPr>
                <a:spLocks noChangeShapeType="1"/>
              </p:cNvSpPr>
              <p:nvPr/>
            </p:nvSpPr>
            <p:spPr bwMode="auto">
              <a:xfrm flipH="1">
                <a:off x="15589" y="1813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8" name="Freeform 7224"/>
              <p:cNvSpPr>
                <a:spLocks/>
              </p:cNvSpPr>
              <p:nvPr/>
            </p:nvSpPr>
            <p:spPr bwMode="auto">
              <a:xfrm>
                <a:off x="15700" y="18118"/>
                <a:ext cx="41" cy="42"/>
              </a:xfrm>
              <a:custGeom>
                <a:avLst/>
                <a:gdLst>
                  <a:gd name="T0" fmla="*/ 18 w 41"/>
                  <a:gd name="T1" fmla="*/ 0 h 42"/>
                  <a:gd name="T2" fmla="*/ 23 w 41"/>
                  <a:gd name="T3" fmla="*/ 0 h 42"/>
                  <a:gd name="T4" fmla="*/ 25 w 41"/>
                  <a:gd name="T5" fmla="*/ 2 h 42"/>
                  <a:gd name="T6" fmla="*/ 28 w 41"/>
                  <a:gd name="T7" fmla="*/ 2 h 42"/>
                  <a:gd name="T8" fmla="*/ 30 w 41"/>
                  <a:gd name="T9" fmla="*/ 3 h 42"/>
                  <a:gd name="T10" fmla="*/ 32 w 41"/>
                  <a:gd name="T11" fmla="*/ 4 h 42"/>
                  <a:gd name="T12" fmla="*/ 33 w 41"/>
                  <a:gd name="T13" fmla="*/ 4 h 42"/>
                  <a:gd name="T14" fmla="*/ 34 w 41"/>
                  <a:gd name="T15" fmla="*/ 4 h 42"/>
                  <a:gd name="T16" fmla="*/ 35 w 41"/>
                  <a:gd name="T17" fmla="*/ 5 h 42"/>
                  <a:gd name="T18" fmla="*/ 35 w 41"/>
                  <a:gd name="T19" fmla="*/ 8 h 42"/>
                  <a:gd name="T20" fmla="*/ 37 w 41"/>
                  <a:gd name="T21" fmla="*/ 8 h 42"/>
                  <a:gd name="T22" fmla="*/ 38 w 41"/>
                  <a:gd name="T23" fmla="*/ 9 h 42"/>
                  <a:gd name="T24" fmla="*/ 39 w 41"/>
                  <a:gd name="T25" fmla="*/ 10 h 42"/>
                  <a:gd name="T26" fmla="*/ 39 w 41"/>
                  <a:gd name="T27" fmla="*/ 13 h 42"/>
                  <a:gd name="T28" fmla="*/ 40 w 41"/>
                  <a:gd name="T29" fmla="*/ 15 h 42"/>
                  <a:gd name="T30" fmla="*/ 41 w 41"/>
                  <a:gd name="T31" fmla="*/ 18 h 42"/>
                  <a:gd name="T32" fmla="*/ 41 w 41"/>
                  <a:gd name="T33" fmla="*/ 24 h 42"/>
                  <a:gd name="T34" fmla="*/ 40 w 41"/>
                  <a:gd name="T35" fmla="*/ 26 h 42"/>
                  <a:gd name="T36" fmla="*/ 39 w 41"/>
                  <a:gd name="T37" fmla="*/ 29 h 42"/>
                  <a:gd name="T38" fmla="*/ 39 w 41"/>
                  <a:gd name="T39" fmla="*/ 31 h 42"/>
                  <a:gd name="T40" fmla="*/ 37 w 41"/>
                  <a:gd name="T41" fmla="*/ 34 h 42"/>
                  <a:gd name="T42" fmla="*/ 35 w 41"/>
                  <a:gd name="T43" fmla="*/ 36 h 42"/>
                  <a:gd name="T44" fmla="*/ 33 w 41"/>
                  <a:gd name="T45" fmla="*/ 37 h 42"/>
                  <a:gd name="T46" fmla="*/ 30 w 41"/>
                  <a:gd name="T47" fmla="*/ 40 h 42"/>
                  <a:gd name="T48" fmla="*/ 29 w 41"/>
                  <a:gd name="T49" fmla="*/ 40 h 42"/>
                  <a:gd name="T50" fmla="*/ 28 w 41"/>
                  <a:gd name="T51" fmla="*/ 41 h 42"/>
                  <a:gd name="T52" fmla="*/ 27 w 41"/>
                  <a:gd name="T53" fmla="*/ 41 h 42"/>
                  <a:gd name="T54" fmla="*/ 25 w 41"/>
                  <a:gd name="T55" fmla="*/ 41 h 42"/>
                  <a:gd name="T56" fmla="*/ 24 w 41"/>
                  <a:gd name="T57" fmla="*/ 41 h 42"/>
                  <a:gd name="T58" fmla="*/ 23 w 41"/>
                  <a:gd name="T59" fmla="*/ 42 h 42"/>
                  <a:gd name="T60" fmla="*/ 17 w 41"/>
                  <a:gd name="T61" fmla="*/ 42 h 42"/>
                  <a:gd name="T62" fmla="*/ 16 w 41"/>
                  <a:gd name="T63" fmla="*/ 41 h 42"/>
                  <a:gd name="T64" fmla="*/ 16 w 41"/>
                  <a:gd name="T65" fmla="*/ 41 h 42"/>
                  <a:gd name="T66" fmla="*/ 13 w 41"/>
                  <a:gd name="T67" fmla="*/ 41 h 42"/>
                  <a:gd name="T68" fmla="*/ 13 w 41"/>
                  <a:gd name="T69" fmla="*/ 41 h 42"/>
                  <a:gd name="T70" fmla="*/ 11 w 41"/>
                  <a:gd name="T71" fmla="*/ 40 h 42"/>
                  <a:gd name="T72" fmla="*/ 9 w 41"/>
                  <a:gd name="T73" fmla="*/ 40 h 42"/>
                  <a:gd name="T74" fmla="*/ 7 w 41"/>
                  <a:gd name="T75" fmla="*/ 37 h 42"/>
                  <a:gd name="T76" fmla="*/ 6 w 41"/>
                  <a:gd name="T77" fmla="*/ 36 h 42"/>
                  <a:gd name="T78" fmla="*/ 3 w 41"/>
                  <a:gd name="T79" fmla="*/ 34 h 42"/>
                  <a:gd name="T80" fmla="*/ 2 w 41"/>
                  <a:gd name="T81" fmla="*/ 31 h 42"/>
                  <a:gd name="T82" fmla="*/ 1 w 41"/>
                  <a:gd name="T83" fmla="*/ 29 h 42"/>
                  <a:gd name="T84" fmla="*/ 0 w 41"/>
                  <a:gd name="T85" fmla="*/ 26 h 42"/>
                  <a:gd name="T86" fmla="*/ 0 w 41"/>
                  <a:gd name="T87" fmla="*/ 24 h 42"/>
                  <a:gd name="T88" fmla="*/ 0 w 41"/>
                  <a:gd name="T89" fmla="*/ 18 h 42"/>
                  <a:gd name="T90" fmla="*/ 0 w 41"/>
                  <a:gd name="T91" fmla="*/ 15 h 42"/>
                  <a:gd name="T92" fmla="*/ 0 w 41"/>
                  <a:gd name="T93" fmla="*/ 14 h 42"/>
                  <a:gd name="T94" fmla="*/ 1 w 41"/>
                  <a:gd name="T95" fmla="*/ 13 h 42"/>
                  <a:gd name="T96" fmla="*/ 1 w 41"/>
                  <a:gd name="T97" fmla="*/ 11 h 42"/>
                  <a:gd name="T98" fmla="*/ 2 w 41"/>
                  <a:gd name="T99" fmla="*/ 10 h 42"/>
                  <a:gd name="T100" fmla="*/ 3 w 41"/>
                  <a:gd name="T101" fmla="*/ 8 h 42"/>
                  <a:gd name="T102" fmla="*/ 6 w 41"/>
                  <a:gd name="T103" fmla="*/ 6 h 42"/>
                  <a:gd name="T104" fmla="*/ 7 w 41"/>
                  <a:gd name="T105" fmla="*/ 4 h 42"/>
                  <a:gd name="T106" fmla="*/ 9 w 41"/>
                  <a:gd name="T107" fmla="*/ 3 h 42"/>
                  <a:gd name="T108" fmla="*/ 13 w 41"/>
                  <a:gd name="T109" fmla="*/ 2 h 42"/>
                  <a:gd name="T110" fmla="*/ 16 w 41"/>
                  <a:gd name="T111" fmla="*/ 2 h 42"/>
                  <a:gd name="T112" fmla="*/ 18 w 41"/>
                  <a:gd name="T1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" h="42">
                    <a:moveTo>
                      <a:pt x="18" y="0"/>
                    </a:moveTo>
                    <a:lnTo>
                      <a:pt x="23" y="0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40" y="15"/>
                    </a:lnTo>
                    <a:lnTo>
                      <a:pt x="41" y="18"/>
                    </a:lnTo>
                    <a:lnTo>
                      <a:pt x="41" y="24"/>
                    </a:lnTo>
                    <a:lnTo>
                      <a:pt x="40" y="26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4"/>
                    </a:lnTo>
                    <a:lnTo>
                      <a:pt x="35" y="36"/>
                    </a:lnTo>
                    <a:lnTo>
                      <a:pt x="33" y="37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3" y="42"/>
                    </a:lnTo>
                    <a:lnTo>
                      <a:pt x="17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89" name="Line 7225"/>
              <p:cNvSpPr>
                <a:spLocks noChangeShapeType="1"/>
              </p:cNvSpPr>
              <p:nvPr/>
            </p:nvSpPr>
            <p:spPr bwMode="auto">
              <a:xfrm flipH="1">
                <a:off x="15718" y="18118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0" name="Line 7226"/>
              <p:cNvSpPr>
                <a:spLocks noChangeShapeType="1"/>
              </p:cNvSpPr>
              <p:nvPr/>
            </p:nvSpPr>
            <p:spPr bwMode="auto">
              <a:xfrm flipH="1">
                <a:off x="15716" y="18118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1" name="Line 7227"/>
              <p:cNvSpPr>
                <a:spLocks noChangeShapeType="1"/>
              </p:cNvSpPr>
              <p:nvPr/>
            </p:nvSpPr>
            <p:spPr bwMode="auto">
              <a:xfrm flipH="1">
                <a:off x="15713" y="18120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2" name="Line 7228"/>
              <p:cNvSpPr>
                <a:spLocks noChangeShapeType="1"/>
              </p:cNvSpPr>
              <p:nvPr/>
            </p:nvSpPr>
            <p:spPr bwMode="auto">
              <a:xfrm flipH="1">
                <a:off x="15709" y="18120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3" name="Line 7229"/>
              <p:cNvSpPr>
                <a:spLocks noChangeShapeType="1"/>
              </p:cNvSpPr>
              <p:nvPr/>
            </p:nvSpPr>
            <p:spPr bwMode="auto">
              <a:xfrm flipH="1">
                <a:off x="15707" y="1812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4" name="Line 7230"/>
              <p:cNvSpPr>
                <a:spLocks noChangeShapeType="1"/>
              </p:cNvSpPr>
              <p:nvPr/>
            </p:nvSpPr>
            <p:spPr bwMode="auto">
              <a:xfrm flipH="1">
                <a:off x="15706" y="1812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5" name="Line 7231"/>
              <p:cNvSpPr>
                <a:spLocks noChangeShapeType="1"/>
              </p:cNvSpPr>
              <p:nvPr/>
            </p:nvSpPr>
            <p:spPr bwMode="auto">
              <a:xfrm flipH="1">
                <a:off x="15703" y="18124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6" name="Line 7232"/>
              <p:cNvSpPr>
                <a:spLocks noChangeShapeType="1"/>
              </p:cNvSpPr>
              <p:nvPr/>
            </p:nvSpPr>
            <p:spPr bwMode="auto">
              <a:xfrm flipH="1">
                <a:off x="15702" y="1812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7" name="Line 7233"/>
              <p:cNvSpPr>
                <a:spLocks noChangeShapeType="1"/>
              </p:cNvSpPr>
              <p:nvPr/>
            </p:nvSpPr>
            <p:spPr bwMode="auto">
              <a:xfrm flipH="1">
                <a:off x="15701" y="1812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8" name="Line 7234"/>
              <p:cNvSpPr>
                <a:spLocks noChangeShapeType="1"/>
              </p:cNvSpPr>
              <p:nvPr/>
            </p:nvSpPr>
            <p:spPr bwMode="auto">
              <a:xfrm>
                <a:off x="15701" y="18129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99" name="Line 7235"/>
              <p:cNvSpPr>
                <a:spLocks noChangeShapeType="1"/>
              </p:cNvSpPr>
              <p:nvPr/>
            </p:nvSpPr>
            <p:spPr bwMode="auto">
              <a:xfrm flipH="1">
                <a:off x="15700" y="1813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0" name="Line 7236"/>
              <p:cNvSpPr>
                <a:spLocks noChangeShapeType="1"/>
              </p:cNvSpPr>
              <p:nvPr/>
            </p:nvSpPr>
            <p:spPr bwMode="auto">
              <a:xfrm>
                <a:off x="15700" y="18132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1" name="Line 7237"/>
              <p:cNvSpPr>
                <a:spLocks noChangeShapeType="1"/>
              </p:cNvSpPr>
              <p:nvPr/>
            </p:nvSpPr>
            <p:spPr bwMode="auto">
              <a:xfrm>
                <a:off x="15700" y="18133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2" name="Line 7238"/>
              <p:cNvSpPr>
                <a:spLocks noChangeShapeType="1"/>
              </p:cNvSpPr>
              <p:nvPr/>
            </p:nvSpPr>
            <p:spPr bwMode="auto">
              <a:xfrm>
                <a:off x="15700" y="18136"/>
                <a:ext cx="0" cy="6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3" name="Line 7239"/>
              <p:cNvSpPr>
                <a:spLocks noChangeShapeType="1"/>
              </p:cNvSpPr>
              <p:nvPr/>
            </p:nvSpPr>
            <p:spPr bwMode="auto">
              <a:xfrm>
                <a:off x="15700" y="18142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4" name="Line 7240"/>
              <p:cNvSpPr>
                <a:spLocks noChangeShapeType="1"/>
              </p:cNvSpPr>
              <p:nvPr/>
            </p:nvSpPr>
            <p:spPr bwMode="auto">
              <a:xfrm>
                <a:off x="15700" y="1814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5" name="Line 7241"/>
              <p:cNvSpPr>
                <a:spLocks noChangeShapeType="1"/>
              </p:cNvSpPr>
              <p:nvPr/>
            </p:nvSpPr>
            <p:spPr bwMode="auto">
              <a:xfrm>
                <a:off x="15701" y="1814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6" name="Line 7242"/>
              <p:cNvSpPr>
                <a:spLocks noChangeShapeType="1"/>
              </p:cNvSpPr>
              <p:nvPr/>
            </p:nvSpPr>
            <p:spPr bwMode="auto">
              <a:xfrm>
                <a:off x="15702" y="18149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7" name="Line 7243"/>
              <p:cNvSpPr>
                <a:spLocks noChangeShapeType="1"/>
              </p:cNvSpPr>
              <p:nvPr/>
            </p:nvSpPr>
            <p:spPr bwMode="auto">
              <a:xfrm>
                <a:off x="15703" y="18152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8" name="Line 7244"/>
              <p:cNvSpPr>
                <a:spLocks noChangeShapeType="1"/>
              </p:cNvSpPr>
              <p:nvPr/>
            </p:nvSpPr>
            <p:spPr bwMode="auto">
              <a:xfrm>
                <a:off x="15706" y="1815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09" name="Line 7245"/>
              <p:cNvSpPr>
                <a:spLocks noChangeShapeType="1"/>
              </p:cNvSpPr>
              <p:nvPr/>
            </p:nvSpPr>
            <p:spPr bwMode="auto">
              <a:xfrm>
                <a:off x="15707" y="18155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0" name="Line 7246"/>
              <p:cNvSpPr>
                <a:spLocks noChangeShapeType="1"/>
              </p:cNvSpPr>
              <p:nvPr/>
            </p:nvSpPr>
            <p:spPr bwMode="auto">
              <a:xfrm>
                <a:off x="15709" y="18158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1" name="Line 7247"/>
              <p:cNvSpPr>
                <a:spLocks noChangeShapeType="1"/>
              </p:cNvSpPr>
              <p:nvPr/>
            </p:nvSpPr>
            <p:spPr bwMode="auto">
              <a:xfrm>
                <a:off x="15711" y="1815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2" name="Line 7248"/>
              <p:cNvSpPr>
                <a:spLocks noChangeShapeType="1"/>
              </p:cNvSpPr>
              <p:nvPr/>
            </p:nvSpPr>
            <p:spPr bwMode="auto">
              <a:xfrm>
                <a:off x="15713" y="18159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3" name="Line 7249"/>
              <p:cNvSpPr>
                <a:spLocks noChangeShapeType="1"/>
              </p:cNvSpPr>
              <p:nvPr/>
            </p:nvSpPr>
            <p:spPr bwMode="auto">
              <a:xfrm>
                <a:off x="15713" y="18159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4" name="Line 7250"/>
              <p:cNvSpPr>
                <a:spLocks noChangeShapeType="1"/>
              </p:cNvSpPr>
              <p:nvPr/>
            </p:nvSpPr>
            <p:spPr bwMode="auto">
              <a:xfrm>
                <a:off x="15716" y="18159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5" name="Line 7251"/>
              <p:cNvSpPr>
                <a:spLocks noChangeShapeType="1"/>
              </p:cNvSpPr>
              <p:nvPr/>
            </p:nvSpPr>
            <p:spPr bwMode="auto">
              <a:xfrm>
                <a:off x="15716" y="1815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6" name="Line 7252"/>
              <p:cNvSpPr>
                <a:spLocks noChangeShapeType="1"/>
              </p:cNvSpPr>
              <p:nvPr/>
            </p:nvSpPr>
            <p:spPr bwMode="auto">
              <a:xfrm>
                <a:off x="15717" y="18160"/>
                <a:ext cx="6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7" name="Line 7253"/>
              <p:cNvSpPr>
                <a:spLocks noChangeShapeType="1"/>
              </p:cNvSpPr>
              <p:nvPr/>
            </p:nvSpPr>
            <p:spPr bwMode="auto">
              <a:xfrm flipV="1">
                <a:off x="15723" y="1815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8" name="Line 7254"/>
              <p:cNvSpPr>
                <a:spLocks noChangeShapeType="1"/>
              </p:cNvSpPr>
              <p:nvPr/>
            </p:nvSpPr>
            <p:spPr bwMode="auto">
              <a:xfrm>
                <a:off x="15724" y="18159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19" name="Line 7255"/>
              <p:cNvSpPr>
                <a:spLocks noChangeShapeType="1"/>
              </p:cNvSpPr>
              <p:nvPr/>
            </p:nvSpPr>
            <p:spPr bwMode="auto">
              <a:xfrm>
                <a:off x="15725" y="18159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0" name="Line 7256"/>
              <p:cNvSpPr>
                <a:spLocks noChangeShapeType="1"/>
              </p:cNvSpPr>
              <p:nvPr/>
            </p:nvSpPr>
            <p:spPr bwMode="auto">
              <a:xfrm>
                <a:off x="15727" y="18159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1" name="Line 7257"/>
              <p:cNvSpPr>
                <a:spLocks noChangeShapeType="1"/>
              </p:cNvSpPr>
              <p:nvPr/>
            </p:nvSpPr>
            <p:spPr bwMode="auto">
              <a:xfrm flipV="1">
                <a:off x="15728" y="1815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2" name="Line 7258"/>
              <p:cNvSpPr>
                <a:spLocks noChangeShapeType="1"/>
              </p:cNvSpPr>
              <p:nvPr/>
            </p:nvSpPr>
            <p:spPr bwMode="auto">
              <a:xfrm>
                <a:off x="15729" y="18158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3" name="Line 7259"/>
              <p:cNvSpPr>
                <a:spLocks noChangeShapeType="1"/>
              </p:cNvSpPr>
              <p:nvPr/>
            </p:nvSpPr>
            <p:spPr bwMode="auto">
              <a:xfrm flipV="1">
                <a:off x="15730" y="18155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4" name="Line 7260"/>
              <p:cNvSpPr>
                <a:spLocks noChangeShapeType="1"/>
              </p:cNvSpPr>
              <p:nvPr/>
            </p:nvSpPr>
            <p:spPr bwMode="auto">
              <a:xfrm flipV="1">
                <a:off x="15733" y="1815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5" name="Line 7261"/>
              <p:cNvSpPr>
                <a:spLocks noChangeShapeType="1"/>
              </p:cNvSpPr>
              <p:nvPr/>
            </p:nvSpPr>
            <p:spPr bwMode="auto">
              <a:xfrm flipV="1">
                <a:off x="15735" y="1815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6" name="Line 7262"/>
              <p:cNvSpPr>
                <a:spLocks noChangeShapeType="1"/>
              </p:cNvSpPr>
              <p:nvPr/>
            </p:nvSpPr>
            <p:spPr bwMode="auto">
              <a:xfrm flipV="1">
                <a:off x="15737" y="18149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7" name="Line 7263"/>
              <p:cNvSpPr>
                <a:spLocks noChangeShapeType="1"/>
              </p:cNvSpPr>
              <p:nvPr/>
            </p:nvSpPr>
            <p:spPr bwMode="auto">
              <a:xfrm flipV="1">
                <a:off x="15739" y="18147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8" name="Line 7264"/>
              <p:cNvSpPr>
                <a:spLocks noChangeShapeType="1"/>
              </p:cNvSpPr>
              <p:nvPr/>
            </p:nvSpPr>
            <p:spPr bwMode="auto">
              <a:xfrm flipV="1">
                <a:off x="15739" y="1814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29" name="Line 7265"/>
              <p:cNvSpPr>
                <a:spLocks noChangeShapeType="1"/>
              </p:cNvSpPr>
              <p:nvPr/>
            </p:nvSpPr>
            <p:spPr bwMode="auto">
              <a:xfrm flipV="1">
                <a:off x="15740" y="1814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0" name="Line 7266"/>
              <p:cNvSpPr>
                <a:spLocks noChangeShapeType="1"/>
              </p:cNvSpPr>
              <p:nvPr/>
            </p:nvSpPr>
            <p:spPr bwMode="auto">
              <a:xfrm flipV="1">
                <a:off x="15741" y="18136"/>
                <a:ext cx="0" cy="6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1" name="Line 7267"/>
              <p:cNvSpPr>
                <a:spLocks noChangeShapeType="1"/>
              </p:cNvSpPr>
              <p:nvPr/>
            </p:nvSpPr>
            <p:spPr bwMode="auto">
              <a:xfrm flipH="1" flipV="1">
                <a:off x="15740" y="1813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2" name="Line 7268"/>
              <p:cNvSpPr>
                <a:spLocks noChangeShapeType="1"/>
              </p:cNvSpPr>
              <p:nvPr/>
            </p:nvSpPr>
            <p:spPr bwMode="auto">
              <a:xfrm flipH="1" flipV="1">
                <a:off x="15739" y="1813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3" name="Line 7269"/>
              <p:cNvSpPr>
                <a:spLocks noChangeShapeType="1"/>
              </p:cNvSpPr>
              <p:nvPr/>
            </p:nvSpPr>
            <p:spPr bwMode="auto">
              <a:xfrm flipV="1">
                <a:off x="15739" y="1812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4" name="Line 7270"/>
              <p:cNvSpPr>
                <a:spLocks noChangeShapeType="1"/>
              </p:cNvSpPr>
              <p:nvPr/>
            </p:nvSpPr>
            <p:spPr bwMode="auto">
              <a:xfrm flipH="1" flipV="1">
                <a:off x="15738" y="1812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35" name="Line 7271"/>
              <p:cNvSpPr>
                <a:spLocks noChangeShapeType="1"/>
              </p:cNvSpPr>
              <p:nvPr/>
            </p:nvSpPr>
            <p:spPr bwMode="auto">
              <a:xfrm flipH="1" flipV="1">
                <a:off x="15737" y="1812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3" name="Group 7473"/>
            <p:cNvGrpSpPr>
              <a:grpSpLocks/>
            </p:cNvGrpSpPr>
            <p:nvPr/>
          </p:nvGrpSpPr>
          <p:grpSpPr bwMode="auto">
            <a:xfrm>
              <a:off x="15719" y="18052"/>
              <a:ext cx="643" cy="93"/>
              <a:chOff x="15719" y="18052"/>
              <a:chExt cx="643" cy="93"/>
            </a:xfrm>
          </p:grpSpPr>
          <p:sp>
            <p:nvSpPr>
              <p:cNvPr id="7836" name="Line 7273"/>
              <p:cNvSpPr>
                <a:spLocks noChangeShapeType="1"/>
              </p:cNvSpPr>
              <p:nvPr/>
            </p:nvSpPr>
            <p:spPr bwMode="auto">
              <a:xfrm flipH="1">
                <a:off x="15735" y="18126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7" name="Line 7274"/>
              <p:cNvSpPr>
                <a:spLocks noChangeShapeType="1"/>
              </p:cNvSpPr>
              <p:nvPr/>
            </p:nvSpPr>
            <p:spPr bwMode="auto">
              <a:xfrm flipV="1">
                <a:off x="15735" y="18123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8" name="Line 7275"/>
              <p:cNvSpPr>
                <a:spLocks noChangeShapeType="1"/>
              </p:cNvSpPr>
              <p:nvPr/>
            </p:nvSpPr>
            <p:spPr bwMode="auto">
              <a:xfrm flipH="1" flipV="1">
                <a:off x="15734" y="1812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9" name="Line 7276"/>
              <p:cNvSpPr>
                <a:spLocks noChangeShapeType="1"/>
              </p:cNvSpPr>
              <p:nvPr/>
            </p:nvSpPr>
            <p:spPr bwMode="auto">
              <a:xfrm flipH="1">
                <a:off x="15733" y="1812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0" name="Line 7277"/>
              <p:cNvSpPr>
                <a:spLocks noChangeShapeType="1"/>
              </p:cNvSpPr>
              <p:nvPr/>
            </p:nvSpPr>
            <p:spPr bwMode="auto">
              <a:xfrm flipH="1">
                <a:off x="15732" y="1812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1" name="Line 7278"/>
              <p:cNvSpPr>
                <a:spLocks noChangeShapeType="1"/>
              </p:cNvSpPr>
              <p:nvPr/>
            </p:nvSpPr>
            <p:spPr bwMode="auto">
              <a:xfrm flipH="1" flipV="1">
                <a:off x="15730" y="1812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2" name="Line 7279"/>
              <p:cNvSpPr>
                <a:spLocks noChangeShapeType="1"/>
              </p:cNvSpPr>
              <p:nvPr/>
            </p:nvSpPr>
            <p:spPr bwMode="auto">
              <a:xfrm flipH="1" flipV="1">
                <a:off x="15728" y="18120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3" name="Line 7280"/>
              <p:cNvSpPr>
                <a:spLocks noChangeShapeType="1"/>
              </p:cNvSpPr>
              <p:nvPr/>
            </p:nvSpPr>
            <p:spPr bwMode="auto">
              <a:xfrm flipH="1">
                <a:off x="15725" y="18120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4" name="Line 7281"/>
              <p:cNvSpPr>
                <a:spLocks noChangeShapeType="1"/>
              </p:cNvSpPr>
              <p:nvPr/>
            </p:nvSpPr>
            <p:spPr bwMode="auto">
              <a:xfrm flipH="1" flipV="1">
                <a:off x="15723" y="18118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5" name="Line 7282"/>
              <p:cNvSpPr>
                <a:spLocks noChangeShapeType="1"/>
              </p:cNvSpPr>
              <p:nvPr/>
            </p:nvSpPr>
            <p:spPr bwMode="auto">
              <a:xfrm flipH="1">
                <a:off x="15719" y="18118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6" name="Freeform 7283"/>
              <p:cNvSpPr>
                <a:spLocks/>
              </p:cNvSpPr>
              <p:nvPr/>
            </p:nvSpPr>
            <p:spPr bwMode="auto">
              <a:xfrm>
                <a:off x="15841" y="18102"/>
                <a:ext cx="43" cy="43"/>
              </a:xfrm>
              <a:custGeom>
                <a:avLst/>
                <a:gdLst>
                  <a:gd name="T0" fmla="*/ 19 w 43"/>
                  <a:gd name="T1" fmla="*/ 0 h 43"/>
                  <a:gd name="T2" fmla="*/ 24 w 43"/>
                  <a:gd name="T3" fmla="*/ 0 h 43"/>
                  <a:gd name="T4" fmla="*/ 26 w 43"/>
                  <a:gd name="T5" fmla="*/ 2 h 43"/>
                  <a:gd name="T6" fmla="*/ 30 w 43"/>
                  <a:gd name="T7" fmla="*/ 3 h 43"/>
                  <a:gd name="T8" fmla="*/ 32 w 43"/>
                  <a:gd name="T9" fmla="*/ 4 h 43"/>
                  <a:gd name="T10" fmla="*/ 33 w 43"/>
                  <a:gd name="T11" fmla="*/ 4 h 43"/>
                  <a:gd name="T12" fmla="*/ 33 w 43"/>
                  <a:gd name="T13" fmla="*/ 5 h 43"/>
                  <a:gd name="T14" fmla="*/ 36 w 43"/>
                  <a:gd name="T15" fmla="*/ 7 h 43"/>
                  <a:gd name="T16" fmla="*/ 36 w 43"/>
                  <a:gd name="T17" fmla="*/ 7 h 43"/>
                  <a:gd name="T18" fmla="*/ 37 w 43"/>
                  <a:gd name="T19" fmla="*/ 8 h 43"/>
                  <a:gd name="T20" fmla="*/ 38 w 43"/>
                  <a:gd name="T21" fmla="*/ 9 h 43"/>
                  <a:gd name="T22" fmla="*/ 40 w 43"/>
                  <a:gd name="T23" fmla="*/ 10 h 43"/>
                  <a:gd name="T24" fmla="*/ 40 w 43"/>
                  <a:gd name="T25" fmla="*/ 11 h 43"/>
                  <a:gd name="T26" fmla="*/ 41 w 43"/>
                  <a:gd name="T27" fmla="*/ 14 h 43"/>
                  <a:gd name="T28" fmla="*/ 42 w 43"/>
                  <a:gd name="T29" fmla="*/ 16 h 43"/>
                  <a:gd name="T30" fmla="*/ 42 w 43"/>
                  <a:gd name="T31" fmla="*/ 19 h 43"/>
                  <a:gd name="T32" fmla="*/ 43 w 43"/>
                  <a:gd name="T33" fmla="*/ 21 h 43"/>
                  <a:gd name="T34" fmla="*/ 42 w 43"/>
                  <a:gd name="T35" fmla="*/ 24 h 43"/>
                  <a:gd name="T36" fmla="*/ 42 w 43"/>
                  <a:gd name="T37" fmla="*/ 27 h 43"/>
                  <a:gd name="T38" fmla="*/ 41 w 43"/>
                  <a:gd name="T39" fmla="*/ 30 h 43"/>
                  <a:gd name="T40" fmla="*/ 40 w 43"/>
                  <a:gd name="T41" fmla="*/ 32 h 43"/>
                  <a:gd name="T42" fmla="*/ 38 w 43"/>
                  <a:gd name="T43" fmla="*/ 35 h 43"/>
                  <a:gd name="T44" fmla="*/ 36 w 43"/>
                  <a:gd name="T45" fmla="*/ 37 h 43"/>
                  <a:gd name="T46" fmla="*/ 33 w 43"/>
                  <a:gd name="T47" fmla="*/ 38 h 43"/>
                  <a:gd name="T48" fmla="*/ 32 w 43"/>
                  <a:gd name="T49" fmla="*/ 40 h 43"/>
                  <a:gd name="T50" fmla="*/ 30 w 43"/>
                  <a:gd name="T51" fmla="*/ 40 h 43"/>
                  <a:gd name="T52" fmla="*/ 30 w 43"/>
                  <a:gd name="T53" fmla="*/ 41 h 43"/>
                  <a:gd name="T54" fmla="*/ 29 w 43"/>
                  <a:gd name="T55" fmla="*/ 42 h 43"/>
                  <a:gd name="T56" fmla="*/ 26 w 43"/>
                  <a:gd name="T57" fmla="*/ 42 h 43"/>
                  <a:gd name="T58" fmla="*/ 24 w 43"/>
                  <a:gd name="T59" fmla="*/ 43 h 43"/>
                  <a:gd name="T60" fmla="*/ 19 w 43"/>
                  <a:gd name="T61" fmla="*/ 43 h 43"/>
                  <a:gd name="T62" fmla="*/ 17 w 43"/>
                  <a:gd name="T63" fmla="*/ 42 h 43"/>
                  <a:gd name="T64" fmla="*/ 15 w 43"/>
                  <a:gd name="T65" fmla="*/ 42 h 43"/>
                  <a:gd name="T66" fmla="*/ 12 w 43"/>
                  <a:gd name="T67" fmla="*/ 41 h 43"/>
                  <a:gd name="T68" fmla="*/ 12 w 43"/>
                  <a:gd name="T69" fmla="*/ 40 h 43"/>
                  <a:gd name="T70" fmla="*/ 10 w 43"/>
                  <a:gd name="T71" fmla="*/ 40 h 43"/>
                  <a:gd name="T72" fmla="*/ 9 w 43"/>
                  <a:gd name="T73" fmla="*/ 38 h 43"/>
                  <a:gd name="T74" fmla="*/ 6 w 43"/>
                  <a:gd name="T75" fmla="*/ 37 h 43"/>
                  <a:gd name="T76" fmla="*/ 4 w 43"/>
                  <a:gd name="T77" fmla="*/ 35 h 43"/>
                  <a:gd name="T78" fmla="*/ 3 w 43"/>
                  <a:gd name="T79" fmla="*/ 32 h 43"/>
                  <a:gd name="T80" fmla="*/ 1 w 43"/>
                  <a:gd name="T81" fmla="*/ 30 h 43"/>
                  <a:gd name="T82" fmla="*/ 0 w 43"/>
                  <a:gd name="T83" fmla="*/ 27 h 43"/>
                  <a:gd name="T84" fmla="*/ 0 w 43"/>
                  <a:gd name="T85" fmla="*/ 16 h 43"/>
                  <a:gd name="T86" fmla="*/ 1 w 43"/>
                  <a:gd name="T87" fmla="*/ 15 h 43"/>
                  <a:gd name="T88" fmla="*/ 1 w 43"/>
                  <a:gd name="T89" fmla="*/ 14 h 43"/>
                  <a:gd name="T90" fmla="*/ 3 w 43"/>
                  <a:gd name="T91" fmla="*/ 13 h 43"/>
                  <a:gd name="T92" fmla="*/ 3 w 43"/>
                  <a:gd name="T93" fmla="*/ 11 h 43"/>
                  <a:gd name="T94" fmla="*/ 5 w 43"/>
                  <a:gd name="T95" fmla="*/ 9 h 43"/>
                  <a:gd name="T96" fmla="*/ 6 w 43"/>
                  <a:gd name="T97" fmla="*/ 7 h 43"/>
                  <a:gd name="T98" fmla="*/ 9 w 43"/>
                  <a:gd name="T99" fmla="*/ 5 h 43"/>
                  <a:gd name="T100" fmla="*/ 11 w 43"/>
                  <a:gd name="T101" fmla="*/ 4 h 43"/>
                  <a:gd name="T102" fmla="*/ 12 w 43"/>
                  <a:gd name="T103" fmla="*/ 3 h 43"/>
                  <a:gd name="T104" fmla="*/ 16 w 43"/>
                  <a:gd name="T105" fmla="*/ 2 h 43"/>
                  <a:gd name="T106" fmla="*/ 19 w 43"/>
                  <a:gd name="T10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" h="43">
                    <a:moveTo>
                      <a:pt x="19" y="0"/>
                    </a:moveTo>
                    <a:lnTo>
                      <a:pt x="24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2" y="24"/>
                    </a:lnTo>
                    <a:lnTo>
                      <a:pt x="42" y="27"/>
                    </a:lnTo>
                    <a:lnTo>
                      <a:pt x="41" y="30"/>
                    </a:lnTo>
                    <a:lnTo>
                      <a:pt x="40" y="32"/>
                    </a:lnTo>
                    <a:lnTo>
                      <a:pt x="38" y="35"/>
                    </a:lnTo>
                    <a:lnTo>
                      <a:pt x="36" y="37"/>
                    </a:lnTo>
                    <a:lnTo>
                      <a:pt x="33" y="38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1"/>
                    </a:lnTo>
                    <a:lnTo>
                      <a:pt x="29" y="42"/>
                    </a:lnTo>
                    <a:lnTo>
                      <a:pt x="26" y="42"/>
                    </a:lnTo>
                    <a:lnTo>
                      <a:pt x="24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38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7" name="Line 7284"/>
              <p:cNvSpPr>
                <a:spLocks noChangeShapeType="1"/>
              </p:cNvSpPr>
              <p:nvPr/>
            </p:nvSpPr>
            <p:spPr bwMode="auto">
              <a:xfrm flipH="1">
                <a:off x="15860" y="18102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8" name="Line 7285"/>
              <p:cNvSpPr>
                <a:spLocks noChangeShapeType="1"/>
              </p:cNvSpPr>
              <p:nvPr/>
            </p:nvSpPr>
            <p:spPr bwMode="auto">
              <a:xfrm flipH="1">
                <a:off x="15857" y="18102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49" name="Line 7286"/>
              <p:cNvSpPr>
                <a:spLocks noChangeShapeType="1"/>
              </p:cNvSpPr>
              <p:nvPr/>
            </p:nvSpPr>
            <p:spPr bwMode="auto">
              <a:xfrm flipH="1">
                <a:off x="15853" y="18104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0" name="Line 7287"/>
              <p:cNvSpPr>
                <a:spLocks noChangeShapeType="1"/>
              </p:cNvSpPr>
              <p:nvPr/>
            </p:nvSpPr>
            <p:spPr bwMode="auto">
              <a:xfrm flipH="1">
                <a:off x="15852" y="1810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1" name="Line 7288"/>
              <p:cNvSpPr>
                <a:spLocks noChangeShapeType="1"/>
              </p:cNvSpPr>
              <p:nvPr/>
            </p:nvSpPr>
            <p:spPr bwMode="auto">
              <a:xfrm flipH="1">
                <a:off x="15850" y="1810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2" name="Line 7289"/>
              <p:cNvSpPr>
                <a:spLocks noChangeShapeType="1"/>
              </p:cNvSpPr>
              <p:nvPr/>
            </p:nvSpPr>
            <p:spPr bwMode="auto">
              <a:xfrm flipH="1">
                <a:off x="15847" y="18107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3" name="Line 7290"/>
              <p:cNvSpPr>
                <a:spLocks noChangeShapeType="1"/>
              </p:cNvSpPr>
              <p:nvPr/>
            </p:nvSpPr>
            <p:spPr bwMode="auto">
              <a:xfrm flipH="1">
                <a:off x="15846" y="1810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4" name="Line 7291"/>
              <p:cNvSpPr>
                <a:spLocks noChangeShapeType="1"/>
              </p:cNvSpPr>
              <p:nvPr/>
            </p:nvSpPr>
            <p:spPr bwMode="auto">
              <a:xfrm flipH="1">
                <a:off x="15844" y="1811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5" name="Line 7292"/>
              <p:cNvSpPr>
                <a:spLocks noChangeShapeType="1"/>
              </p:cNvSpPr>
              <p:nvPr/>
            </p:nvSpPr>
            <p:spPr bwMode="auto">
              <a:xfrm>
                <a:off x="15844" y="18113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6" name="Line 7293"/>
              <p:cNvSpPr>
                <a:spLocks noChangeShapeType="1"/>
              </p:cNvSpPr>
              <p:nvPr/>
            </p:nvSpPr>
            <p:spPr bwMode="auto">
              <a:xfrm flipH="1">
                <a:off x="15842" y="1811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7" name="Line 7294"/>
              <p:cNvSpPr>
                <a:spLocks noChangeShapeType="1"/>
              </p:cNvSpPr>
              <p:nvPr/>
            </p:nvSpPr>
            <p:spPr bwMode="auto">
              <a:xfrm>
                <a:off x="15842" y="1811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8" name="Line 7295"/>
              <p:cNvSpPr>
                <a:spLocks noChangeShapeType="1"/>
              </p:cNvSpPr>
              <p:nvPr/>
            </p:nvSpPr>
            <p:spPr bwMode="auto">
              <a:xfrm flipH="1">
                <a:off x="15841" y="1811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59" name="Line 7296"/>
              <p:cNvSpPr>
                <a:spLocks noChangeShapeType="1"/>
              </p:cNvSpPr>
              <p:nvPr/>
            </p:nvSpPr>
            <p:spPr bwMode="auto">
              <a:xfrm>
                <a:off x="15841" y="18118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0" name="Line 7297"/>
              <p:cNvSpPr>
                <a:spLocks noChangeShapeType="1"/>
              </p:cNvSpPr>
              <p:nvPr/>
            </p:nvSpPr>
            <p:spPr bwMode="auto">
              <a:xfrm>
                <a:off x="15841" y="18129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1" name="Line 7298"/>
              <p:cNvSpPr>
                <a:spLocks noChangeShapeType="1"/>
              </p:cNvSpPr>
              <p:nvPr/>
            </p:nvSpPr>
            <p:spPr bwMode="auto">
              <a:xfrm>
                <a:off x="15842" y="1813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2" name="Line 7299"/>
              <p:cNvSpPr>
                <a:spLocks noChangeShapeType="1"/>
              </p:cNvSpPr>
              <p:nvPr/>
            </p:nvSpPr>
            <p:spPr bwMode="auto">
              <a:xfrm>
                <a:off x="15844" y="1813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3" name="Line 7300"/>
              <p:cNvSpPr>
                <a:spLocks noChangeShapeType="1"/>
              </p:cNvSpPr>
              <p:nvPr/>
            </p:nvSpPr>
            <p:spPr bwMode="auto">
              <a:xfrm>
                <a:off x="15845" y="18137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4" name="Line 7301"/>
              <p:cNvSpPr>
                <a:spLocks noChangeShapeType="1"/>
              </p:cNvSpPr>
              <p:nvPr/>
            </p:nvSpPr>
            <p:spPr bwMode="auto">
              <a:xfrm>
                <a:off x="15847" y="18139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5" name="Line 7302"/>
              <p:cNvSpPr>
                <a:spLocks noChangeShapeType="1"/>
              </p:cNvSpPr>
              <p:nvPr/>
            </p:nvSpPr>
            <p:spPr bwMode="auto">
              <a:xfrm>
                <a:off x="15850" y="18140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6" name="Line 7303"/>
              <p:cNvSpPr>
                <a:spLocks noChangeShapeType="1"/>
              </p:cNvSpPr>
              <p:nvPr/>
            </p:nvSpPr>
            <p:spPr bwMode="auto">
              <a:xfrm>
                <a:off x="15851" y="18142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7" name="Line 7304"/>
              <p:cNvSpPr>
                <a:spLocks noChangeShapeType="1"/>
              </p:cNvSpPr>
              <p:nvPr/>
            </p:nvSpPr>
            <p:spPr bwMode="auto">
              <a:xfrm>
                <a:off x="15853" y="18142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8" name="Line 7305"/>
              <p:cNvSpPr>
                <a:spLocks noChangeShapeType="1"/>
              </p:cNvSpPr>
              <p:nvPr/>
            </p:nvSpPr>
            <p:spPr bwMode="auto">
              <a:xfrm>
                <a:off x="15853" y="18143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69" name="Line 7306"/>
              <p:cNvSpPr>
                <a:spLocks noChangeShapeType="1"/>
              </p:cNvSpPr>
              <p:nvPr/>
            </p:nvSpPr>
            <p:spPr bwMode="auto">
              <a:xfrm>
                <a:off x="15856" y="18144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0" name="Line 7307"/>
              <p:cNvSpPr>
                <a:spLocks noChangeShapeType="1"/>
              </p:cNvSpPr>
              <p:nvPr/>
            </p:nvSpPr>
            <p:spPr bwMode="auto">
              <a:xfrm>
                <a:off x="15858" y="1814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1" name="Line 7308"/>
              <p:cNvSpPr>
                <a:spLocks noChangeShapeType="1"/>
              </p:cNvSpPr>
              <p:nvPr/>
            </p:nvSpPr>
            <p:spPr bwMode="auto">
              <a:xfrm>
                <a:off x="15860" y="18145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2" name="Line 7309"/>
              <p:cNvSpPr>
                <a:spLocks noChangeShapeType="1"/>
              </p:cNvSpPr>
              <p:nvPr/>
            </p:nvSpPr>
            <p:spPr bwMode="auto">
              <a:xfrm flipV="1">
                <a:off x="15865" y="1814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3" name="Line 7310"/>
              <p:cNvSpPr>
                <a:spLocks noChangeShapeType="1"/>
              </p:cNvSpPr>
              <p:nvPr/>
            </p:nvSpPr>
            <p:spPr bwMode="auto">
              <a:xfrm>
                <a:off x="15867" y="18144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4" name="Line 7311"/>
              <p:cNvSpPr>
                <a:spLocks noChangeShapeType="1"/>
              </p:cNvSpPr>
              <p:nvPr/>
            </p:nvSpPr>
            <p:spPr bwMode="auto">
              <a:xfrm flipV="1">
                <a:off x="15870" y="1814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5" name="Line 7312"/>
              <p:cNvSpPr>
                <a:spLocks noChangeShapeType="1"/>
              </p:cNvSpPr>
              <p:nvPr/>
            </p:nvSpPr>
            <p:spPr bwMode="auto">
              <a:xfrm flipV="1">
                <a:off x="15871" y="18142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6" name="Line 7313"/>
              <p:cNvSpPr>
                <a:spLocks noChangeShapeType="1"/>
              </p:cNvSpPr>
              <p:nvPr/>
            </p:nvSpPr>
            <p:spPr bwMode="auto">
              <a:xfrm>
                <a:off x="15871" y="18142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7" name="Line 7314"/>
              <p:cNvSpPr>
                <a:spLocks noChangeShapeType="1"/>
              </p:cNvSpPr>
              <p:nvPr/>
            </p:nvSpPr>
            <p:spPr bwMode="auto">
              <a:xfrm flipV="1">
                <a:off x="15873" y="18140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8" name="Line 7315"/>
              <p:cNvSpPr>
                <a:spLocks noChangeShapeType="1"/>
              </p:cNvSpPr>
              <p:nvPr/>
            </p:nvSpPr>
            <p:spPr bwMode="auto">
              <a:xfrm flipV="1">
                <a:off x="15874" y="18139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79" name="Line 7316"/>
              <p:cNvSpPr>
                <a:spLocks noChangeShapeType="1"/>
              </p:cNvSpPr>
              <p:nvPr/>
            </p:nvSpPr>
            <p:spPr bwMode="auto">
              <a:xfrm flipV="1">
                <a:off x="15877" y="18137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0" name="Line 7317"/>
              <p:cNvSpPr>
                <a:spLocks noChangeShapeType="1"/>
              </p:cNvSpPr>
              <p:nvPr/>
            </p:nvSpPr>
            <p:spPr bwMode="auto">
              <a:xfrm flipV="1">
                <a:off x="15879" y="18134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1" name="Line 7318"/>
              <p:cNvSpPr>
                <a:spLocks noChangeShapeType="1"/>
              </p:cNvSpPr>
              <p:nvPr/>
            </p:nvSpPr>
            <p:spPr bwMode="auto">
              <a:xfrm flipV="1">
                <a:off x="15881" y="1813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2" name="Line 7319"/>
              <p:cNvSpPr>
                <a:spLocks noChangeShapeType="1"/>
              </p:cNvSpPr>
              <p:nvPr/>
            </p:nvSpPr>
            <p:spPr bwMode="auto">
              <a:xfrm flipV="1">
                <a:off x="15882" y="18129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3" name="Line 7320"/>
              <p:cNvSpPr>
                <a:spLocks noChangeShapeType="1"/>
              </p:cNvSpPr>
              <p:nvPr/>
            </p:nvSpPr>
            <p:spPr bwMode="auto">
              <a:xfrm flipV="1">
                <a:off x="15883" y="18126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4" name="Line 7321"/>
              <p:cNvSpPr>
                <a:spLocks noChangeShapeType="1"/>
              </p:cNvSpPr>
              <p:nvPr/>
            </p:nvSpPr>
            <p:spPr bwMode="auto">
              <a:xfrm flipV="1">
                <a:off x="15883" y="1812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5" name="Line 7322"/>
              <p:cNvSpPr>
                <a:spLocks noChangeShapeType="1"/>
              </p:cNvSpPr>
              <p:nvPr/>
            </p:nvSpPr>
            <p:spPr bwMode="auto">
              <a:xfrm flipH="1" flipV="1">
                <a:off x="15883" y="1812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6" name="Line 7323"/>
              <p:cNvSpPr>
                <a:spLocks noChangeShapeType="1"/>
              </p:cNvSpPr>
              <p:nvPr/>
            </p:nvSpPr>
            <p:spPr bwMode="auto">
              <a:xfrm flipV="1">
                <a:off x="15883" y="1811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7" name="Line 7324"/>
              <p:cNvSpPr>
                <a:spLocks noChangeShapeType="1"/>
              </p:cNvSpPr>
              <p:nvPr/>
            </p:nvSpPr>
            <p:spPr bwMode="auto">
              <a:xfrm flipH="1" flipV="1">
                <a:off x="15882" y="1811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8" name="Line 7325"/>
              <p:cNvSpPr>
                <a:spLocks noChangeShapeType="1"/>
              </p:cNvSpPr>
              <p:nvPr/>
            </p:nvSpPr>
            <p:spPr bwMode="auto">
              <a:xfrm flipH="1" flipV="1">
                <a:off x="15881" y="1811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89" name="Line 7326"/>
              <p:cNvSpPr>
                <a:spLocks noChangeShapeType="1"/>
              </p:cNvSpPr>
              <p:nvPr/>
            </p:nvSpPr>
            <p:spPr bwMode="auto">
              <a:xfrm flipV="1">
                <a:off x="15881" y="18112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0" name="Line 7327"/>
              <p:cNvSpPr>
                <a:spLocks noChangeShapeType="1"/>
              </p:cNvSpPr>
              <p:nvPr/>
            </p:nvSpPr>
            <p:spPr bwMode="auto">
              <a:xfrm flipH="1" flipV="1">
                <a:off x="15879" y="1811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1" name="Line 7328"/>
              <p:cNvSpPr>
                <a:spLocks noChangeShapeType="1"/>
              </p:cNvSpPr>
              <p:nvPr/>
            </p:nvSpPr>
            <p:spPr bwMode="auto">
              <a:xfrm flipH="1" flipV="1">
                <a:off x="15878" y="1811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2" name="Line 7329"/>
              <p:cNvSpPr>
                <a:spLocks noChangeShapeType="1"/>
              </p:cNvSpPr>
              <p:nvPr/>
            </p:nvSpPr>
            <p:spPr bwMode="auto">
              <a:xfrm flipH="1" flipV="1">
                <a:off x="15877" y="1810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3" name="Line 7330"/>
              <p:cNvSpPr>
                <a:spLocks noChangeShapeType="1"/>
              </p:cNvSpPr>
              <p:nvPr/>
            </p:nvSpPr>
            <p:spPr bwMode="auto">
              <a:xfrm>
                <a:off x="15877" y="18109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4" name="Line 7331"/>
              <p:cNvSpPr>
                <a:spLocks noChangeShapeType="1"/>
              </p:cNvSpPr>
              <p:nvPr/>
            </p:nvSpPr>
            <p:spPr bwMode="auto">
              <a:xfrm flipH="1" flipV="1">
                <a:off x="15874" y="18107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5" name="Line 7332"/>
              <p:cNvSpPr>
                <a:spLocks noChangeShapeType="1"/>
              </p:cNvSpPr>
              <p:nvPr/>
            </p:nvSpPr>
            <p:spPr bwMode="auto">
              <a:xfrm flipV="1">
                <a:off x="15874" y="1810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6" name="Line 7333"/>
              <p:cNvSpPr>
                <a:spLocks noChangeShapeType="1"/>
              </p:cNvSpPr>
              <p:nvPr/>
            </p:nvSpPr>
            <p:spPr bwMode="auto">
              <a:xfrm flipH="1">
                <a:off x="15873" y="1810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7" name="Line 7334"/>
              <p:cNvSpPr>
                <a:spLocks noChangeShapeType="1"/>
              </p:cNvSpPr>
              <p:nvPr/>
            </p:nvSpPr>
            <p:spPr bwMode="auto">
              <a:xfrm flipH="1" flipV="1">
                <a:off x="15871" y="1810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8" name="Line 7335"/>
              <p:cNvSpPr>
                <a:spLocks noChangeShapeType="1"/>
              </p:cNvSpPr>
              <p:nvPr/>
            </p:nvSpPr>
            <p:spPr bwMode="auto">
              <a:xfrm flipH="1" flipV="1">
                <a:off x="15867" y="18104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99" name="Line 7336"/>
              <p:cNvSpPr>
                <a:spLocks noChangeShapeType="1"/>
              </p:cNvSpPr>
              <p:nvPr/>
            </p:nvSpPr>
            <p:spPr bwMode="auto">
              <a:xfrm flipH="1" flipV="1">
                <a:off x="15865" y="1810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0" name="Line 7337"/>
              <p:cNvSpPr>
                <a:spLocks noChangeShapeType="1"/>
              </p:cNvSpPr>
              <p:nvPr/>
            </p:nvSpPr>
            <p:spPr bwMode="auto">
              <a:xfrm flipH="1">
                <a:off x="15862" y="18102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1" name="Freeform 7338"/>
              <p:cNvSpPr>
                <a:spLocks/>
              </p:cNvSpPr>
              <p:nvPr/>
            </p:nvSpPr>
            <p:spPr bwMode="auto">
              <a:xfrm>
                <a:off x="15993" y="18086"/>
                <a:ext cx="43" cy="43"/>
              </a:xfrm>
              <a:custGeom>
                <a:avLst/>
                <a:gdLst>
                  <a:gd name="T0" fmla="*/ 18 w 43"/>
                  <a:gd name="T1" fmla="*/ 0 h 43"/>
                  <a:gd name="T2" fmla="*/ 23 w 43"/>
                  <a:gd name="T3" fmla="*/ 0 h 43"/>
                  <a:gd name="T4" fmla="*/ 25 w 43"/>
                  <a:gd name="T5" fmla="*/ 2 h 43"/>
                  <a:gd name="T6" fmla="*/ 29 w 43"/>
                  <a:gd name="T7" fmla="*/ 3 h 43"/>
                  <a:gd name="T8" fmla="*/ 32 w 43"/>
                  <a:gd name="T9" fmla="*/ 3 h 43"/>
                  <a:gd name="T10" fmla="*/ 33 w 43"/>
                  <a:gd name="T11" fmla="*/ 4 h 43"/>
                  <a:gd name="T12" fmla="*/ 33 w 43"/>
                  <a:gd name="T13" fmla="*/ 5 h 43"/>
                  <a:gd name="T14" fmla="*/ 35 w 43"/>
                  <a:gd name="T15" fmla="*/ 7 h 43"/>
                  <a:gd name="T16" fmla="*/ 35 w 43"/>
                  <a:gd name="T17" fmla="*/ 7 h 43"/>
                  <a:gd name="T18" fmla="*/ 37 w 43"/>
                  <a:gd name="T19" fmla="*/ 8 h 43"/>
                  <a:gd name="T20" fmla="*/ 38 w 43"/>
                  <a:gd name="T21" fmla="*/ 9 h 43"/>
                  <a:gd name="T22" fmla="*/ 39 w 43"/>
                  <a:gd name="T23" fmla="*/ 10 h 43"/>
                  <a:gd name="T24" fmla="*/ 39 w 43"/>
                  <a:gd name="T25" fmla="*/ 11 h 43"/>
                  <a:gd name="T26" fmla="*/ 40 w 43"/>
                  <a:gd name="T27" fmla="*/ 14 h 43"/>
                  <a:gd name="T28" fmla="*/ 41 w 43"/>
                  <a:gd name="T29" fmla="*/ 16 h 43"/>
                  <a:gd name="T30" fmla="*/ 41 w 43"/>
                  <a:gd name="T31" fmla="*/ 19 h 43"/>
                  <a:gd name="T32" fmla="*/ 43 w 43"/>
                  <a:gd name="T33" fmla="*/ 23 h 43"/>
                  <a:gd name="T34" fmla="*/ 41 w 43"/>
                  <a:gd name="T35" fmla="*/ 24 h 43"/>
                  <a:gd name="T36" fmla="*/ 41 w 43"/>
                  <a:gd name="T37" fmla="*/ 26 h 43"/>
                  <a:gd name="T38" fmla="*/ 40 w 43"/>
                  <a:gd name="T39" fmla="*/ 30 h 43"/>
                  <a:gd name="T40" fmla="*/ 39 w 43"/>
                  <a:gd name="T41" fmla="*/ 32 h 43"/>
                  <a:gd name="T42" fmla="*/ 38 w 43"/>
                  <a:gd name="T43" fmla="*/ 35 h 43"/>
                  <a:gd name="T44" fmla="*/ 35 w 43"/>
                  <a:gd name="T45" fmla="*/ 36 h 43"/>
                  <a:gd name="T46" fmla="*/ 33 w 43"/>
                  <a:gd name="T47" fmla="*/ 38 h 43"/>
                  <a:gd name="T48" fmla="*/ 32 w 43"/>
                  <a:gd name="T49" fmla="*/ 40 h 43"/>
                  <a:gd name="T50" fmla="*/ 29 w 43"/>
                  <a:gd name="T51" fmla="*/ 40 h 43"/>
                  <a:gd name="T52" fmla="*/ 29 w 43"/>
                  <a:gd name="T53" fmla="*/ 41 h 43"/>
                  <a:gd name="T54" fmla="*/ 28 w 43"/>
                  <a:gd name="T55" fmla="*/ 42 h 43"/>
                  <a:gd name="T56" fmla="*/ 25 w 43"/>
                  <a:gd name="T57" fmla="*/ 42 h 43"/>
                  <a:gd name="T58" fmla="*/ 25 w 43"/>
                  <a:gd name="T59" fmla="*/ 43 h 43"/>
                  <a:gd name="T60" fmla="*/ 17 w 43"/>
                  <a:gd name="T61" fmla="*/ 43 h 43"/>
                  <a:gd name="T62" fmla="*/ 16 w 43"/>
                  <a:gd name="T63" fmla="*/ 42 h 43"/>
                  <a:gd name="T64" fmla="*/ 14 w 43"/>
                  <a:gd name="T65" fmla="*/ 42 h 43"/>
                  <a:gd name="T66" fmla="*/ 13 w 43"/>
                  <a:gd name="T67" fmla="*/ 41 h 43"/>
                  <a:gd name="T68" fmla="*/ 12 w 43"/>
                  <a:gd name="T69" fmla="*/ 40 h 43"/>
                  <a:gd name="T70" fmla="*/ 11 w 43"/>
                  <a:gd name="T71" fmla="*/ 40 h 43"/>
                  <a:gd name="T72" fmla="*/ 8 w 43"/>
                  <a:gd name="T73" fmla="*/ 38 h 43"/>
                  <a:gd name="T74" fmla="*/ 6 w 43"/>
                  <a:gd name="T75" fmla="*/ 36 h 43"/>
                  <a:gd name="T76" fmla="*/ 5 w 43"/>
                  <a:gd name="T77" fmla="*/ 35 h 43"/>
                  <a:gd name="T78" fmla="*/ 3 w 43"/>
                  <a:gd name="T79" fmla="*/ 32 h 43"/>
                  <a:gd name="T80" fmla="*/ 1 w 43"/>
                  <a:gd name="T81" fmla="*/ 30 h 43"/>
                  <a:gd name="T82" fmla="*/ 0 w 43"/>
                  <a:gd name="T83" fmla="*/ 26 h 43"/>
                  <a:gd name="T84" fmla="*/ 0 w 43"/>
                  <a:gd name="T85" fmla="*/ 16 h 43"/>
                  <a:gd name="T86" fmla="*/ 1 w 43"/>
                  <a:gd name="T87" fmla="*/ 15 h 43"/>
                  <a:gd name="T88" fmla="*/ 2 w 43"/>
                  <a:gd name="T89" fmla="*/ 14 h 43"/>
                  <a:gd name="T90" fmla="*/ 2 w 43"/>
                  <a:gd name="T91" fmla="*/ 13 h 43"/>
                  <a:gd name="T92" fmla="*/ 3 w 43"/>
                  <a:gd name="T93" fmla="*/ 11 h 43"/>
                  <a:gd name="T94" fmla="*/ 5 w 43"/>
                  <a:gd name="T95" fmla="*/ 9 h 43"/>
                  <a:gd name="T96" fmla="*/ 6 w 43"/>
                  <a:gd name="T97" fmla="*/ 7 h 43"/>
                  <a:gd name="T98" fmla="*/ 8 w 43"/>
                  <a:gd name="T99" fmla="*/ 5 h 43"/>
                  <a:gd name="T100" fmla="*/ 11 w 43"/>
                  <a:gd name="T101" fmla="*/ 3 h 43"/>
                  <a:gd name="T102" fmla="*/ 13 w 43"/>
                  <a:gd name="T103" fmla="*/ 3 h 43"/>
                  <a:gd name="T104" fmla="*/ 16 w 43"/>
                  <a:gd name="T105" fmla="*/ 2 h 43"/>
                  <a:gd name="T106" fmla="*/ 18 w 43"/>
                  <a:gd name="T10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" h="43">
                    <a:moveTo>
                      <a:pt x="18" y="0"/>
                    </a:moveTo>
                    <a:lnTo>
                      <a:pt x="23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1" y="16"/>
                    </a:lnTo>
                    <a:lnTo>
                      <a:pt x="41" y="19"/>
                    </a:lnTo>
                    <a:lnTo>
                      <a:pt x="43" y="23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0" y="30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2" name="Line 7339"/>
              <p:cNvSpPr>
                <a:spLocks noChangeShapeType="1"/>
              </p:cNvSpPr>
              <p:nvPr/>
            </p:nvSpPr>
            <p:spPr bwMode="auto">
              <a:xfrm flipH="1">
                <a:off x="16011" y="18086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3" name="Line 7340"/>
              <p:cNvSpPr>
                <a:spLocks noChangeShapeType="1"/>
              </p:cNvSpPr>
              <p:nvPr/>
            </p:nvSpPr>
            <p:spPr bwMode="auto">
              <a:xfrm flipH="1">
                <a:off x="16009" y="1808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4" name="Line 7341"/>
              <p:cNvSpPr>
                <a:spLocks noChangeShapeType="1"/>
              </p:cNvSpPr>
              <p:nvPr/>
            </p:nvSpPr>
            <p:spPr bwMode="auto">
              <a:xfrm flipH="1">
                <a:off x="16006" y="18088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5" name="Line 7342"/>
              <p:cNvSpPr>
                <a:spLocks noChangeShapeType="1"/>
              </p:cNvSpPr>
              <p:nvPr/>
            </p:nvSpPr>
            <p:spPr bwMode="auto">
              <a:xfrm flipH="1">
                <a:off x="16004" y="18089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6" name="Line 7343"/>
              <p:cNvSpPr>
                <a:spLocks noChangeShapeType="1"/>
              </p:cNvSpPr>
              <p:nvPr/>
            </p:nvSpPr>
            <p:spPr bwMode="auto">
              <a:xfrm flipH="1">
                <a:off x="16001" y="18089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7" name="Line 7344"/>
              <p:cNvSpPr>
                <a:spLocks noChangeShapeType="1"/>
              </p:cNvSpPr>
              <p:nvPr/>
            </p:nvSpPr>
            <p:spPr bwMode="auto">
              <a:xfrm flipH="1">
                <a:off x="15999" y="1809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8" name="Line 7345"/>
              <p:cNvSpPr>
                <a:spLocks noChangeShapeType="1"/>
              </p:cNvSpPr>
              <p:nvPr/>
            </p:nvSpPr>
            <p:spPr bwMode="auto">
              <a:xfrm flipH="1">
                <a:off x="15998" y="18093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09" name="Line 7346"/>
              <p:cNvSpPr>
                <a:spLocks noChangeShapeType="1"/>
              </p:cNvSpPr>
              <p:nvPr/>
            </p:nvSpPr>
            <p:spPr bwMode="auto">
              <a:xfrm flipH="1">
                <a:off x="15996" y="18095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0" name="Line 7347"/>
              <p:cNvSpPr>
                <a:spLocks noChangeShapeType="1"/>
              </p:cNvSpPr>
              <p:nvPr/>
            </p:nvSpPr>
            <p:spPr bwMode="auto">
              <a:xfrm flipH="1">
                <a:off x="15995" y="1809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1" name="Line 7348"/>
              <p:cNvSpPr>
                <a:spLocks noChangeShapeType="1"/>
              </p:cNvSpPr>
              <p:nvPr/>
            </p:nvSpPr>
            <p:spPr bwMode="auto">
              <a:xfrm>
                <a:off x="15995" y="18099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2" name="Line 7349"/>
              <p:cNvSpPr>
                <a:spLocks noChangeShapeType="1"/>
              </p:cNvSpPr>
              <p:nvPr/>
            </p:nvSpPr>
            <p:spPr bwMode="auto">
              <a:xfrm flipH="1">
                <a:off x="15994" y="1810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3" name="Line 7350"/>
              <p:cNvSpPr>
                <a:spLocks noChangeShapeType="1"/>
              </p:cNvSpPr>
              <p:nvPr/>
            </p:nvSpPr>
            <p:spPr bwMode="auto">
              <a:xfrm flipH="1">
                <a:off x="15993" y="1810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4" name="Line 7351"/>
              <p:cNvSpPr>
                <a:spLocks noChangeShapeType="1"/>
              </p:cNvSpPr>
              <p:nvPr/>
            </p:nvSpPr>
            <p:spPr bwMode="auto">
              <a:xfrm>
                <a:off x="15993" y="18102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5" name="Line 7352"/>
              <p:cNvSpPr>
                <a:spLocks noChangeShapeType="1"/>
              </p:cNvSpPr>
              <p:nvPr/>
            </p:nvSpPr>
            <p:spPr bwMode="auto">
              <a:xfrm>
                <a:off x="15993" y="18112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6" name="Line 7353"/>
              <p:cNvSpPr>
                <a:spLocks noChangeShapeType="1"/>
              </p:cNvSpPr>
              <p:nvPr/>
            </p:nvSpPr>
            <p:spPr bwMode="auto">
              <a:xfrm>
                <a:off x="15994" y="1811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7" name="Line 7354"/>
              <p:cNvSpPr>
                <a:spLocks noChangeShapeType="1"/>
              </p:cNvSpPr>
              <p:nvPr/>
            </p:nvSpPr>
            <p:spPr bwMode="auto">
              <a:xfrm>
                <a:off x="15996" y="18118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8" name="Line 7355"/>
              <p:cNvSpPr>
                <a:spLocks noChangeShapeType="1"/>
              </p:cNvSpPr>
              <p:nvPr/>
            </p:nvSpPr>
            <p:spPr bwMode="auto">
              <a:xfrm>
                <a:off x="15998" y="1812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19" name="Line 7356"/>
              <p:cNvSpPr>
                <a:spLocks noChangeShapeType="1"/>
              </p:cNvSpPr>
              <p:nvPr/>
            </p:nvSpPr>
            <p:spPr bwMode="auto">
              <a:xfrm>
                <a:off x="15999" y="1812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0" name="Line 7357"/>
              <p:cNvSpPr>
                <a:spLocks noChangeShapeType="1"/>
              </p:cNvSpPr>
              <p:nvPr/>
            </p:nvSpPr>
            <p:spPr bwMode="auto">
              <a:xfrm>
                <a:off x="16001" y="18124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1" name="Line 7358"/>
              <p:cNvSpPr>
                <a:spLocks noChangeShapeType="1"/>
              </p:cNvSpPr>
              <p:nvPr/>
            </p:nvSpPr>
            <p:spPr bwMode="auto">
              <a:xfrm>
                <a:off x="16004" y="1812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2" name="Line 7359"/>
              <p:cNvSpPr>
                <a:spLocks noChangeShapeType="1"/>
              </p:cNvSpPr>
              <p:nvPr/>
            </p:nvSpPr>
            <p:spPr bwMode="auto">
              <a:xfrm>
                <a:off x="16005" y="1812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3" name="Line 7360"/>
              <p:cNvSpPr>
                <a:spLocks noChangeShapeType="1"/>
              </p:cNvSpPr>
              <p:nvPr/>
            </p:nvSpPr>
            <p:spPr bwMode="auto">
              <a:xfrm>
                <a:off x="16006" y="1812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4" name="Line 7361"/>
              <p:cNvSpPr>
                <a:spLocks noChangeShapeType="1"/>
              </p:cNvSpPr>
              <p:nvPr/>
            </p:nvSpPr>
            <p:spPr bwMode="auto">
              <a:xfrm>
                <a:off x="16007" y="18128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5" name="Line 7362"/>
              <p:cNvSpPr>
                <a:spLocks noChangeShapeType="1"/>
              </p:cNvSpPr>
              <p:nvPr/>
            </p:nvSpPr>
            <p:spPr bwMode="auto">
              <a:xfrm>
                <a:off x="16009" y="1812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6" name="Line 7363"/>
              <p:cNvSpPr>
                <a:spLocks noChangeShapeType="1"/>
              </p:cNvSpPr>
              <p:nvPr/>
            </p:nvSpPr>
            <p:spPr bwMode="auto">
              <a:xfrm>
                <a:off x="16010" y="18129"/>
                <a:ext cx="8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7" name="Line 7364"/>
              <p:cNvSpPr>
                <a:spLocks noChangeShapeType="1"/>
              </p:cNvSpPr>
              <p:nvPr/>
            </p:nvSpPr>
            <p:spPr bwMode="auto">
              <a:xfrm flipV="1">
                <a:off x="16018" y="18128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8" name="Line 7365"/>
              <p:cNvSpPr>
                <a:spLocks noChangeShapeType="1"/>
              </p:cNvSpPr>
              <p:nvPr/>
            </p:nvSpPr>
            <p:spPr bwMode="auto">
              <a:xfrm>
                <a:off x="16018" y="18128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29" name="Line 7366"/>
              <p:cNvSpPr>
                <a:spLocks noChangeShapeType="1"/>
              </p:cNvSpPr>
              <p:nvPr/>
            </p:nvSpPr>
            <p:spPr bwMode="auto">
              <a:xfrm flipV="1">
                <a:off x="16021" y="1812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0" name="Line 7367"/>
              <p:cNvSpPr>
                <a:spLocks noChangeShapeType="1"/>
              </p:cNvSpPr>
              <p:nvPr/>
            </p:nvSpPr>
            <p:spPr bwMode="auto">
              <a:xfrm flipV="1">
                <a:off x="16022" y="1812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1" name="Line 7368"/>
              <p:cNvSpPr>
                <a:spLocks noChangeShapeType="1"/>
              </p:cNvSpPr>
              <p:nvPr/>
            </p:nvSpPr>
            <p:spPr bwMode="auto">
              <a:xfrm>
                <a:off x="16022" y="18126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2" name="Line 7369"/>
              <p:cNvSpPr>
                <a:spLocks noChangeShapeType="1"/>
              </p:cNvSpPr>
              <p:nvPr/>
            </p:nvSpPr>
            <p:spPr bwMode="auto">
              <a:xfrm flipV="1">
                <a:off x="16025" y="1812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3" name="Line 7370"/>
              <p:cNvSpPr>
                <a:spLocks noChangeShapeType="1"/>
              </p:cNvSpPr>
              <p:nvPr/>
            </p:nvSpPr>
            <p:spPr bwMode="auto">
              <a:xfrm flipV="1">
                <a:off x="16026" y="1812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4" name="Line 7371"/>
              <p:cNvSpPr>
                <a:spLocks noChangeShapeType="1"/>
              </p:cNvSpPr>
              <p:nvPr/>
            </p:nvSpPr>
            <p:spPr bwMode="auto">
              <a:xfrm flipV="1">
                <a:off x="16028" y="18121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5" name="Line 7372"/>
              <p:cNvSpPr>
                <a:spLocks noChangeShapeType="1"/>
              </p:cNvSpPr>
              <p:nvPr/>
            </p:nvSpPr>
            <p:spPr bwMode="auto">
              <a:xfrm flipV="1">
                <a:off x="16031" y="18118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6" name="Line 7373"/>
              <p:cNvSpPr>
                <a:spLocks noChangeShapeType="1"/>
              </p:cNvSpPr>
              <p:nvPr/>
            </p:nvSpPr>
            <p:spPr bwMode="auto">
              <a:xfrm flipV="1">
                <a:off x="16032" y="1811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7" name="Line 7374"/>
              <p:cNvSpPr>
                <a:spLocks noChangeShapeType="1"/>
              </p:cNvSpPr>
              <p:nvPr/>
            </p:nvSpPr>
            <p:spPr bwMode="auto">
              <a:xfrm flipV="1">
                <a:off x="16033" y="18112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8" name="Line 7375"/>
              <p:cNvSpPr>
                <a:spLocks noChangeShapeType="1"/>
              </p:cNvSpPr>
              <p:nvPr/>
            </p:nvSpPr>
            <p:spPr bwMode="auto">
              <a:xfrm flipV="1">
                <a:off x="16034" y="18110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39" name="Line 7376"/>
              <p:cNvSpPr>
                <a:spLocks noChangeShapeType="1"/>
              </p:cNvSpPr>
              <p:nvPr/>
            </p:nvSpPr>
            <p:spPr bwMode="auto">
              <a:xfrm flipV="1">
                <a:off x="16034" y="18109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0" name="Line 7377"/>
              <p:cNvSpPr>
                <a:spLocks noChangeShapeType="1"/>
              </p:cNvSpPr>
              <p:nvPr/>
            </p:nvSpPr>
            <p:spPr bwMode="auto">
              <a:xfrm flipH="1" flipV="1">
                <a:off x="16034" y="18105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1" name="Line 7378"/>
              <p:cNvSpPr>
                <a:spLocks noChangeShapeType="1"/>
              </p:cNvSpPr>
              <p:nvPr/>
            </p:nvSpPr>
            <p:spPr bwMode="auto">
              <a:xfrm flipV="1">
                <a:off x="16034" y="18102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2" name="Line 7379"/>
              <p:cNvSpPr>
                <a:spLocks noChangeShapeType="1"/>
              </p:cNvSpPr>
              <p:nvPr/>
            </p:nvSpPr>
            <p:spPr bwMode="auto">
              <a:xfrm flipH="1" flipV="1">
                <a:off x="16033" y="18100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3" name="Line 7380"/>
              <p:cNvSpPr>
                <a:spLocks noChangeShapeType="1"/>
              </p:cNvSpPr>
              <p:nvPr/>
            </p:nvSpPr>
            <p:spPr bwMode="auto">
              <a:xfrm flipH="1" flipV="1">
                <a:off x="16032" y="1809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4" name="Line 7381"/>
              <p:cNvSpPr>
                <a:spLocks noChangeShapeType="1"/>
              </p:cNvSpPr>
              <p:nvPr/>
            </p:nvSpPr>
            <p:spPr bwMode="auto">
              <a:xfrm flipV="1">
                <a:off x="16032" y="1809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5" name="Line 7382"/>
              <p:cNvSpPr>
                <a:spLocks noChangeShapeType="1"/>
              </p:cNvSpPr>
              <p:nvPr/>
            </p:nvSpPr>
            <p:spPr bwMode="auto">
              <a:xfrm flipH="1" flipV="1">
                <a:off x="16031" y="1809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6" name="Line 7383"/>
              <p:cNvSpPr>
                <a:spLocks noChangeShapeType="1"/>
              </p:cNvSpPr>
              <p:nvPr/>
            </p:nvSpPr>
            <p:spPr bwMode="auto">
              <a:xfrm flipH="1" flipV="1">
                <a:off x="16030" y="1809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7" name="Line 7384"/>
              <p:cNvSpPr>
                <a:spLocks noChangeShapeType="1"/>
              </p:cNvSpPr>
              <p:nvPr/>
            </p:nvSpPr>
            <p:spPr bwMode="auto">
              <a:xfrm flipH="1" flipV="1">
                <a:off x="16028" y="1809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8" name="Line 7385"/>
              <p:cNvSpPr>
                <a:spLocks noChangeShapeType="1"/>
              </p:cNvSpPr>
              <p:nvPr/>
            </p:nvSpPr>
            <p:spPr bwMode="auto">
              <a:xfrm>
                <a:off x="16028" y="18093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49" name="Line 7386"/>
              <p:cNvSpPr>
                <a:spLocks noChangeShapeType="1"/>
              </p:cNvSpPr>
              <p:nvPr/>
            </p:nvSpPr>
            <p:spPr bwMode="auto">
              <a:xfrm flipH="1" flipV="1">
                <a:off x="16026" y="1809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0" name="Line 7387"/>
              <p:cNvSpPr>
                <a:spLocks noChangeShapeType="1"/>
              </p:cNvSpPr>
              <p:nvPr/>
            </p:nvSpPr>
            <p:spPr bwMode="auto">
              <a:xfrm flipV="1">
                <a:off x="16026" y="18090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1" name="Line 7388"/>
              <p:cNvSpPr>
                <a:spLocks noChangeShapeType="1"/>
              </p:cNvSpPr>
              <p:nvPr/>
            </p:nvSpPr>
            <p:spPr bwMode="auto">
              <a:xfrm flipH="1" flipV="1">
                <a:off x="16025" y="1808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2" name="Line 7389"/>
              <p:cNvSpPr>
                <a:spLocks noChangeShapeType="1"/>
              </p:cNvSpPr>
              <p:nvPr/>
            </p:nvSpPr>
            <p:spPr bwMode="auto">
              <a:xfrm flipH="1">
                <a:off x="16022" y="18089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3" name="Line 7390"/>
              <p:cNvSpPr>
                <a:spLocks noChangeShapeType="1"/>
              </p:cNvSpPr>
              <p:nvPr/>
            </p:nvSpPr>
            <p:spPr bwMode="auto">
              <a:xfrm flipH="1" flipV="1">
                <a:off x="16018" y="18088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4" name="Line 7391"/>
              <p:cNvSpPr>
                <a:spLocks noChangeShapeType="1"/>
              </p:cNvSpPr>
              <p:nvPr/>
            </p:nvSpPr>
            <p:spPr bwMode="auto">
              <a:xfrm flipH="1" flipV="1">
                <a:off x="16016" y="1808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5" name="Line 7392"/>
              <p:cNvSpPr>
                <a:spLocks noChangeShapeType="1"/>
              </p:cNvSpPr>
              <p:nvPr/>
            </p:nvSpPr>
            <p:spPr bwMode="auto">
              <a:xfrm flipH="1">
                <a:off x="16014" y="18086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6" name="Freeform 7393"/>
              <p:cNvSpPr>
                <a:spLocks/>
              </p:cNvSpPr>
              <p:nvPr/>
            </p:nvSpPr>
            <p:spPr bwMode="auto">
              <a:xfrm>
                <a:off x="16153" y="18069"/>
                <a:ext cx="42" cy="43"/>
              </a:xfrm>
              <a:custGeom>
                <a:avLst/>
                <a:gdLst>
                  <a:gd name="T0" fmla="*/ 18 w 42"/>
                  <a:gd name="T1" fmla="*/ 0 h 43"/>
                  <a:gd name="T2" fmla="*/ 23 w 42"/>
                  <a:gd name="T3" fmla="*/ 0 h 43"/>
                  <a:gd name="T4" fmla="*/ 26 w 42"/>
                  <a:gd name="T5" fmla="*/ 1 h 43"/>
                  <a:gd name="T6" fmla="*/ 28 w 42"/>
                  <a:gd name="T7" fmla="*/ 3 h 43"/>
                  <a:gd name="T8" fmla="*/ 30 w 42"/>
                  <a:gd name="T9" fmla="*/ 4 h 43"/>
                  <a:gd name="T10" fmla="*/ 32 w 42"/>
                  <a:gd name="T11" fmla="*/ 4 h 43"/>
                  <a:gd name="T12" fmla="*/ 34 w 42"/>
                  <a:gd name="T13" fmla="*/ 5 h 43"/>
                  <a:gd name="T14" fmla="*/ 34 w 42"/>
                  <a:gd name="T15" fmla="*/ 6 h 43"/>
                  <a:gd name="T16" fmla="*/ 35 w 42"/>
                  <a:gd name="T17" fmla="*/ 8 h 43"/>
                  <a:gd name="T18" fmla="*/ 37 w 42"/>
                  <a:gd name="T19" fmla="*/ 8 h 43"/>
                  <a:gd name="T20" fmla="*/ 38 w 42"/>
                  <a:gd name="T21" fmla="*/ 9 h 43"/>
                  <a:gd name="T22" fmla="*/ 38 w 42"/>
                  <a:gd name="T23" fmla="*/ 10 h 43"/>
                  <a:gd name="T24" fmla="*/ 39 w 42"/>
                  <a:gd name="T25" fmla="*/ 11 h 43"/>
                  <a:gd name="T26" fmla="*/ 40 w 42"/>
                  <a:gd name="T27" fmla="*/ 14 h 43"/>
                  <a:gd name="T28" fmla="*/ 40 w 42"/>
                  <a:gd name="T29" fmla="*/ 17 h 43"/>
                  <a:gd name="T30" fmla="*/ 42 w 42"/>
                  <a:gd name="T31" fmla="*/ 20 h 43"/>
                  <a:gd name="T32" fmla="*/ 42 w 42"/>
                  <a:gd name="T33" fmla="*/ 24 h 43"/>
                  <a:gd name="T34" fmla="*/ 40 w 42"/>
                  <a:gd name="T35" fmla="*/ 27 h 43"/>
                  <a:gd name="T36" fmla="*/ 40 w 42"/>
                  <a:gd name="T37" fmla="*/ 30 h 43"/>
                  <a:gd name="T38" fmla="*/ 39 w 42"/>
                  <a:gd name="T39" fmla="*/ 32 h 43"/>
                  <a:gd name="T40" fmla="*/ 38 w 42"/>
                  <a:gd name="T41" fmla="*/ 35 h 43"/>
                  <a:gd name="T42" fmla="*/ 35 w 42"/>
                  <a:gd name="T43" fmla="*/ 37 h 43"/>
                  <a:gd name="T44" fmla="*/ 34 w 42"/>
                  <a:gd name="T45" fmla="*/ 38 h 43"/>
                  <a:gd name="T46" fmla="*/ 30 w 42"/>
                  <a:gd name="T47" fmla="*/ 40 h 43"/>
                  <a:gd name="T48" fmla="*/ 30 w 42"/>
                  <a:gd name="T49" fmla="*/ 41 h 43"/>
                  <a:gd name="T50" fmla="*/ 28 w 42"/>
                  <a:gd name="T51" fmla="*/ 41 h 43"/>
                  <a:gd name="T52" fmla="*/ 28 w 42"/>
                  <a:gd name="T53" fmla="*/ 42 h 43"/>
                  <a:gd name="T54" fmla="*/ 27 w 42"/>
                  <a:gd name="T55" fmla="*/ 42 h 43"/>
                  <a:gd name="T56" fmla="*/ 24 w 42"/>
                  <a:gd name="T57" fmla="*/ 43 h 43"/>
                  <a:gd name="T58" fmla="*/ 17 w 42"/>
                  <a:gd name="T59" fmla="*/ 43 h 43"/>
                  <a:gd name="T60" fmla="*/ 16 w 42"/>
                  <a:gd name="T61" fmla="*/ 42 h 43"/>
                  <a:gd name="T62" fmla="*/ 14 w 42"/>
                  <a:gd name="T63" fmla="*/ 42 h 43"/>
                  <a:gd name="T64" fmla="*/ 13 w 42"/>
                  <a:gd name="T65" fmla="*/ 41 h 43"/>
                  <a:gd name="T66" fmla="*/ 11 w 42"/>
                  <a:gd name="T67" fmla="*/ 41 h 43"/>
                  <a:gd name="T68" fmla="*/ 11 w 42"/>
                  <a:gd name="T69" fmla="*/ 40 h 43"/>
                  <a:gd name="T70" fmla="*/ 7 w 42"/>
                  <a:gd name="T71" fmla="*/ 38 h 43"/>
                  <a:gd name="T72" fmla="*/ 6 w 42"/>
                  <a:gd name="T73" fmla="*/ 37 h 43"/>
                  <a:gd name="T74" fmla="*/ 5 w 42"/>
                  <a:gd name="T75" fmla="*/ 35 h 43"/>
                  <a:gd name="T76" fmla="*/ 2 w 42"/>
                  <a:gd name="T77" fmla="*/ 32 h 43"/>
                  <a:gd name="T78" fmla="*/ 1 w 42"/>
                  <a:gd name="T79" fmla="*/ 30 h 43"/>
                  <a:gd name="T80" fmla="*/ 1 w 42"/>
                  <a:gd name="T81" fmla="*/ 27 h 43"/>
                  <a:gd name="T82" fmla="*/ 0 w 42"/>
                  <a:gd name="T83" fmla="*/ 24 h 43"/>
                  <a:gd name="T84" fmla="*/ 0 w 42"/>
                  <a:gd name="T85" fmla="*/ 17 h 43"/>
                  <a:gd name="T86" fmla="*/ 1 w 42"/>
                  <a:gd name="T87" fmla="*/ 17 h 43"/>
                  <a:gd name="T88" fmla="*/ 1 w 42"/>
                  <a:gd name="T89" fmla="*/ 15 h 43"/>
                  <a:gd name="T90" fmla="*/ 1 w 42"/>
                  <a:gd name="T91" fmla="*/ 14 h 43"/>
                  <a:gd name="T92" fmla="*/ 2 w 42"/>
                  <a:gd name="T93" fmla="*/ 12 h 43"/>
                  <a:gd name="T94" fmla="*/ 2 w 42"/>
                  <a:gd name="T95" fmla="*/ 11 h 43"/>
                  <a:gd name="T96" fmla="*/ 5 w 42"/>
                  <a:gd name="T97" fmla="*/ 9 h 43"/>
                  <a:gd name="T98" fmla="*/ 6 w 42"/>
                  <a:gd name="T99" fmla="*/ 8 h 43"/>
                  <a:gd name="T100" fmla="*/ 7 w 42"/>
                  <a:gd name="T101" fmla="*/ 5 h 43"/>
                  <a:gd name="T102" fmla="*/ 11 w 42"/>
                  <a:gd name="T103" fmla="*/ 4 h 43"/>
                  <a:gd name="T104" fmla="*/ 13 w 42"/>
                  <a:gd name="T105" fmla="*/ 3 h 43"/>
                  <a:gd name="T106" fmla="*/ 16 w 42"/>
                  <a:gd name="T107" fmla="*/ 1 h 43"/>
                  <a:gd name="T108" fmla="*/ 18 w 42"/>
                  <a:gd name="T10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43">
                    <a:moveTo>
                      <a:pt x="18" y="0"/>
                    </a:moveTo>
                    <a:lnTo>
                      <a:pt x="23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2" y="20"/>
                    </a:lnTo>
                    <a:lnTo>
                      <a:pt x="42" y="24"/>
                    </a:lnTo>
                    <a:lnTo>
                      <a:pt x="40" y="27"/>
                    </a:lnTo>
                    <a:lnTo>
                      <a:pt x="40" y="30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5" y="37"/>
                    </a:lnTo>
                    <a:lnTo>
                      <a:pt x="34" y="38"/>
                    </a:lnTo>
                    <a:lnTo>
                      <a:pt x="30" y="40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4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5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6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7" name="Line 7394"/>
              <p:cNvSpPr>
                <a:spLocks noChangeShapeType="1"/>
              </p:cNvSpPr>
              <p:nvPr/>
            </p:nvSpPr>
            <p:spPr bwMode="auto">
              <a:xfrm flipH="1">
                <a:off x="16171" y="18069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8" name="Line 7395"/>
              <p:cNvSpPr>
                <a:spLocks noChangeShapeType="1"/>
              </p:cNvSpPr>
              <p:nvPr/>
            </p:nvSpPr>
            <p:spPr bwMode="auto">
              <a:xfrm flipH="1">
                <a:off x="16169" y="18069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59" name="Line 7396"/>
              <p:cNvSpPr>
                <a:spLocks noChangeShapeType="1"/>
              </p:cNvSpPr>
              <p:nvPr/>
            </p:nvSpPr>
            <p:spPr bwMode="auto">
              <a:xfrm flipH="1">
                <a:off x="16166" y="18070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0" name="Line 7397"/>
              <p:cNvSpPr>
                <a:spLocks noChangeShapeType="1"/>
              </p:cNvSpPr>
              <p:nvPr/>
            </p:nvSpPr>
            <p:spPr bwMode="auto">
              <a:xfrm flipH="1">
                <a:off x="16164" y="1807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1" name="Line 7398"/>
              <p:cNvSpPr>
                <a:spLocks noChangeShapeType="1"/>
              </p:cNvSpPr>
              <p:nvPr/>
            </p:nvSpPr>
            <p:spPr bwMode="auto">
              <a:xfrm flipH="1">
                <a:off x="16160" y="18073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2" name="Line 7399"/>
              <p:cNvSpPr>
                <a:spLocks noChangeShapeType="1"/>
              </p:cNvSpPr>
              <p:nvPr/>
            </p:nvSpPr>
            <p:spPr bwMode="auto">
              <a:xfrm flipH="1">
                <a:off x="16159" y="1807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3" name="Line 7400"/>
              <p:cNvSpPr>
                <a:spLocks noChangeShapeType="1"/>
              </p:cNvSpPr>
              <p:nvPr/>
            </p:nvSpPr>
            <p:spPr bwMode="auto">
              <a:xfrm flipH="1">
                <a:off x="16158" y="1807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4" name="Line 7401"/>
              <p:cNvSpPr>
                <a:spLocks noChangeShapeType="1"/>
              </p:cNvSpPr>
              <p:nvPr/>
            </p:nvSpPr>
            <p:spPr bwMode="auto">
              <a:xfrm flipH="1">
                <a:off x="16155" y="18078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5" name="Line 7402"/>
              <p:cNvSpPr>
                <a:spLocks noChangeShapeType="1"/>
              </p:cNvSpPr>
              <p:nvPr/>
            </p:nvSpPr>
            <p:spPr bwMode="auto">
              <a:xfrm>
                <a:off x="16155" y="18080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6" name="Line 7403"/>
              <p:cNvSpPr>
                <a:spLocks noChangeShapeType="1"/>
              </p:cNvSpPr>
              <p:nvPr/>
            </p:nvSpPr>
            <p:spPr bwMode="auto">
              <a:xfrm flipH="1">
                <a:off x="16154" y="1808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7" name="Line 7404"/>
              <p:cNvSpPr>
                <a:spLocks noChangeShapeType="1"/>
              </p:cNvSpPr>
              <p:nvPr/>
            </p:nvSpPr>
            <p:spPr bwMode="auto">
              <a:xfrm>
                <a:off x="16154" y="18083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8" name="Line 7405"/>
              <p:cNvSpPr>
                <a:spLocks noChangeShapeType="1"/>
              </p:cNvSpPr>
              <p:nvPr/>
            </p:nvSpPr>
            <p:spPr bwMode="auto">
              <a:xfrm>
                <a:off x="16154" y="18084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69" name="Line 7406"/>
              <p:cNvSpPr>
                <a:spLocks noChangeShapeType="1"/>
              </p:cNvSpPr>
              <p:nvPr/>
            </p:nvSpPr>
            <p:spPr bwMode="auto">
              <a:xfrm flipH="1">
                <a:off x="16153" y="1808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0" name="Line 7407"/>
              <p:cNvSpPr>
                <a:spLocks noChangeShapeType="1"/>
              </p:cNvSpPr>
              <p:nvPr/>
            </p:nvSpPr>
            <p:spPr bwMode="auto">
              <a:xfrm>
                <a:off x="16153" y="18086"/>
                <a:ext cx="0" cy="7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1" name="Line 7408"/>
              <p:cNvSpPr>
                <a:spLocks noChangeShapeType="1"/>
              </p:cNvSpPr>
              <p:nvPr/>
            </p:nvSpPr>
            <p:spPr bwMode="auto">
              <a:xfrm>
                <a:off x="16153" y="1809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2" name="Line 7409"/>
              <p:cNvSpPr>
                <a:spLocks noChangeShapeType="1"/>
              </p:cNvSpPr>
              <p:nvPr/>
            </p:nvSpPr>
            <p:spPr bwMode="auto">
              <a:xfrm>
                <a:off x="16154" y="18096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3" name="Line 7410"/>
              <p:cNvSpPr>
                <a:spLocks noChangeShapeType="1"/>
              </p:cNvSpPr>
              <p:nvPr/>
            </p:nvSpPr>
            <p:spPr bwMode="auto">
              <a:xfrm>
                <a:off x="16154" y="1809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4" name="Line 7411"/>
              <p:cNvSpPr>
                <a:spLocks noChangeShapeType="1"/>
              </p:cNvSpPr>
              <p:nvPr/>
            </p:nvSpPr>
            <p:spPr bwMode="auto">
              <a:xfrm>
                <a:off x="16155" y="18101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5" name="Line 7412"/>
              <p:cNvSpPr>
                <a:spLocks noChangeShapeType="1"/>
              </p:cNvSpPr>
              <p:nvPr/>
            </p:nvSpPr>
            <p:spPr bwMode="auto">
              <a:xfrm>
                <a:off x="16158" y="1810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6" name="Line 7413"/>
              <p:cNvSpPr>
                <a:spLocks noChangeShapeType="1"/>
              </p:cNvSpPr>
              <p:nvPr/>
            </p:nvSpPr>
            <p:spPr bwMode="auto">
              <a:xfrm>
                <a:off x="16159" y="1810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7" name="Line 7414"/>
              <p:cNvSpPr>
                <a:spLocks noChangeShapeType="1"/>
              </p:cNvSpPr>
              <p:nvPr/>
            </p:nvSpPr>
            <p:spPr bwMode="auto">
              <a:xfrm>
                <a:off x="16160" y="18107"/>
                <a:ext cx="4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8" name="Line 7415"/>
              <p:cNvSpPr>
                <a:spLocks noChangeShapeType="1"/>
              </p:cNvSpPr>
              <p:nvPr/>
            </p:nvSpPr>
            <p:spPr bwMode="auto">
              <a:xfrm>
                <a:off x="16164" y="18109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79" name="Line 7416"/>
              <p:cNvSpPr>
                <a:spLocks noChangeShapeType="1"/>
              </p:cNvSpPr>
              <p:nvPr/>
            </p:nvSpPr>
            <p:spPr bwMode="auto">
              <a:xfrm>
                <a:off x="16164" y="18110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0" name="Line 7417"/>
              <p:cNvSpPr>
                <a:spLocks noChangeShapeType="1"/>
              </p:cNvSpPr>
              <p:nvPr/>
            </p:nvSpPr>
            <p:spPr bwMode="auto">
              <a:xfrm>
                <a:off x="16166" y="1811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1" name="Line 7418"/>
              <p:cNvSpPr>
                <a:spLocks noChangeShapeType="1"/>
              </p:cNvSpPr>
              <p:nvPr/>
            </p:nvSpPr>
            <p:spPr bwMode="auto">
              <a:xfrm>
                <a:off x="16167" y="18111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2" name="Line 7419"/>
              <p:cNvSpPr>
                <a:spLocks noChangeShapeType="1"/>
              </p:cNvSpPr>
              <p:nvPr/>
            </p:nvSpPr>
            <p:spPr bwMode="auto">
              <a:xfrm>
                <a:off x="16169" y="1811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3" name="Line 7420"/>
              <p:cNvSpPr>
                <a:spLocks noChangeShapeType="1"/>
              </p:cNvSpPr>
              <p:nvPr/>
            </p:nvSpPr>
            <p:spPr bwMode="auto">
              <a:xfrm>
                <a:off x="16170" y="18112"/>
                <a:ext cx="7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4" name="Line 7421"/>
              <p:cNvSpPr>
                <a:spLocks noChangeShapeType="1"/>
              </p:cNvSpPr>
              <p:nvPr/>
            </p:nvSpPr>
            <p:spPr bwMode="auto">
              <a:xfrm flipV="1">
                <a:off x="16177" y="18111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5" name="Line 7422"/>
              <p:cNvSpPr>
                <a:spLocks noChangeShapeType="1"/>
              </p:cNvSpPr>
              <p:nvPr/>
            </p:nvSpPr>
            <p:spPr bwMode="auto">
              <a:xfrm>
                <a:off x="16180" y="1811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6" name="Line 7423"/>
              <p:cNvSpPr>
                <a:spLocks noChangeShapeType="1"/>
              </p:cNvSpPr>
              <p:nvPr/>
            </p:nvSpPr>
            <p:spPr bwMode="auto">
              <a:xfrm flipV="1">
                <a:off x="16181" y="18110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7" name="Line 7424"/>
              <p:cNvSpPr>
                <a:spLocks noChangeShapeType="1"/>
              </p:cNvSpPr>
              <p:nvPr/>
            </p:nvSpPr>
            <p:spPr bwMode="auto">
              <a:xfrm>
                <a:off x="16181" y="18110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8" name="Line 7425"/>
              <p:cNvSpPr>
                <a:spLocks noChangeShapeType="1"/>
              </p:cNvSpPr>
              <p:nvPr/>
            </p:nvSpPr>
            <p:spPr bwMode="auto">
              <a:xfrm flipV="1">
                <a:off x="16183" y="18109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89" name="Line 7426"/>
              <p:cNvSpPr>
                <a:spLocks noChangeShapeType="1"/>
              </p:cNvSpPr>
              <p:nvPr/>
            </p:nvSpPr>
            <p:spPr bwMode="auto">
              <a:xfrm flipV="1">
                <a:off x="16183" y="18107"/>
                <a:ext cx="4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0" name="Line 7427"/>
              <p:cNvSpPr>
                <a:spLocks noChangeShapeType="1"/>
              </p:cNvSpPr>
              <p:nvPr/>
            </p:nvSpPr>
            <p:spPr bwMode="auto">
              <a:xfrm flipV="1">
                <a:off x="16187" y="1810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1" name="Line 7428"/>
              <p:cNvSpPr>
                <a:spLocks noChangeShapeType="1"/>
              </p:cNvSpPr>
              <p:nvPr/>
            </p:nvSpPr>
            <p:spPr bwMode="auto">
              <a:xfrm flipV="1">
                <a:off x="16188" y="18104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2" name="Line 7429"/>
              <p:cNvSpPr>
                <a:spLocks noChangeShapeType="1"/>
              </p:cNvSpPr>
              <p:nvPr/>
            </p:nvSpPr>
            <p:spPr bwMode="auto">
              <a:xfrm flipV="1">
                <a:off x="16191" y="18101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3" name="Line 7430"/>
              <p:cNvSpPr>
                <a:spLocks noChangeShapeType="1"/>
              </p:cNvSpPr>
              <p:nvPr/>
            </p:nvSpPr>
            <p:spPr bwMode="auto">
              <a:xfrm flipV="1">
                <a:off x="16192" y="1809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4" name="Line 7431"/>
              <p:cNvSpPr>
                <a:spLocks noChangeShapeType="1"/>
              </p:cNvSpPr>
              <p:nvPr/>
            </p:nvSpPr>
            <p:spPr bwMode="auto">
              <a:xfrm flipV="1">
                <a:off x="16193" y="18096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5" name="Line 7432"/>
              <p:cNvSpPr>
                <a:spLocks noChangeShapeType="1"/>
              </p:cNvSpPr>
              <p:nvPr/>
            </p:nvSpPr>
            <p:spPr bwMode="auto">
              <a:xfrm flipV="1">
                <a:off x="16193" y="18093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6" name="Line 7433"/>
              <p:cNvSpPr>
                <a:spLocks noChangeShapeType="1"/>
              </p:cNvSpPr>
              <p:nvPr/>
            </p:nvSpPr>
            <p:spPr bwMode="auto">
              <a:xfrm flipV="1">
                <a:off x="16195" y="18089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7" name="Line 7434"/>
              <p:cNvSpPr>
                <a:spLocks noChangeShapeType="1"/>
              </p:cNvSpPr>
              <p:nvPr/>
            </p:nvSpPr>
            <p:spPr bwMode="auto">
              <a:xfrm flipH="1" flipV="1">
                <a:off x="16193" y="18086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8" name="Line 7435"/>
              <p:cNvSpPr>
                <a:spLocks noChangeShapeType="1"/>
              </p:cNvSpPr>
              <p:nvPr/>
            </p:nvSpPr>
            <p:spPr bwMode="auto">
              <a:xfrm flipV="1">
                <a:off x="16193" y="18083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99" name="Line 7436"/>
              <p:cNvSpPr>
                <a:spLocks noChangeShapeType="1"/>
              </p:cNvSpPr>
              <p:nvPr/>
            </p:nvSpPr>
            <p:spPr bwMode="auto">
              <a:xfrm flipH="1" flipV="1">
                <a:off x="16192" y="18080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0" name="Line 7437"/>
              <p:cNvSpPr>
                <a:spLocks noChangeShapeType="1"/>
              </p:cNvSpPr>
              <p:nvPr/>
            </p:nvSpPr>
            <p:spPr bwMode="auto">
              <a:xfrm flipH="1" flipV="1">
                <a:off x="16191" y="1807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1" name="Line 7438"/>
              <p:cNvSpPr>
                <a:spLocks noChangeShapeType="1"/>
              </p:cNvSpPr>
              <p:nvPr/>
            </p:nvSpPr>
            <p:spPr bwMode="auto">
              <a:xfrm flipV="1">
                <a:off x="16191" y="18078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2" name="Line 7439"/>
              <p:cNvSpPr>
                <a:spLocks noChangeShapeType="1"/>
              </p:cNvSpPr>
              <p:nvPr/>
            </p:nvSpPr>
            <p:spPr bwMode="auto">
              <a:xfrm flipH="1" flipV="1">
                <a:off x="16190" y="1807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3" name="Line 7440"/>
              <p:cNvSpPr>
                <a:spLocks noChangeShapeType="1"/>
              </p:cNvSpPr>
              <p:nvPr/>
            </p:nvSpPr>
            <p:spPr bwMode="auto">
              <a:xfrm flipH="1">
                <a:off x="16188" y="1807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4" name="Line 7441"/>
              <p:cNvSpPr>
                <a:spLocks noChangeShapeType="1"/>
              </p:cNvSpPr>
              <p:nvPr/>
            </p:nvSpPr>
            <p:spPr bwMode="auto">
              <a:xfrm flipH="1" flipV="1">
                <a:off x="16187" y="18075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5" name="Line 7442"/>
              <p:cNvSpPr>
                <a:spLocks noChangeShapeType="1"/>
              </p:cNvSpPr>
              <p:nvPr/>
            </p:nvSpPr>
            <p:spPr bwMode="auto">
              <a:xfrm flipV="1">
                <a:off x="16187" y="1807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6" name="Line 7443"/>
              <p:cNvSpPr>
                <a:spLocks noChangeShapeType="1"/>
              </p:cNvSpPr>
              <p:nvPr/>
            </p:nvSpPr>
            <p:spPr bwMode="auto">
              <a:xfrm flipH="1" flipV="1">
                <a:off x="16185" y="1807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7" name="Line 7444"/>
              <p:cNvSpPr>
                <a:spLocks noChangeShapeType="1"/>
              </p:cNvSpPr>
              <p:nvPr/>
            </p:nvSpPr>
            <p:spPr bwMode="auto">
              <a:xfrm flipH="1">
                <a:off x="16183" y="18073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8" name="Line 7445"/>
              <p:cNvSpPr>
                <a:spLocks noChangeShapeType="1"/>
              </p:cNvSpPr>
              <p:nvPr/>
            </p:nvSpPr>
            <p:spPr bwMode="auto">
              <a:xfrm flipH="1" flipV="1">
                <a:off x="16181" y="1807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09" name="Line 7446"/>
              <p:cNvSpPr>
                <a:spLocks noChangeShapeType="1"/>
              </p:cNvSpPr>
              <p:nvPr/>
            </p:nvSpPr>
            <p:spPr bwMode="auto">
              <a:xfrm flipH="1" flipV="1">
                <a:off x="16179" y="18070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0" name="Line 7447"/>
              <p:cNvSpPr>
                <a:spLocks noChangeShapeType="1"/>
              </p:cNvSpPr>
              <p:nvPr/>
            </p:nvSpPr>
            <p:spPr bwMode="auto">
              <a:xfrm flipH="1" flipV="1">
                <a:off x="16176" y="18069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1" name="Line 7448"/>
              <p:cNvSpPr>
                <a:spLocks noChangeShapeType="1"/>
              </p:cNvSpPr>
              <p:nvPr/>
            </p:nvSpPr>
            <p:spPr bwMode="auto">
              <a:xfrm flipH="1">
                <a:off x="16174" y="18069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2" name="Freeform 7449"/>
              <p:cNvSpPr>
                <a:spLocks/>
              </p:cNvSpPr>
              <p:nvPr/>
            </p:nvSpPr>
            <p:spPr bwMode="auto">
              <a:xfrm>
                <a:off x="16320" y="18052"/>
                <a:ext cx="42" cy="42"/>
              </a:xfrm>
              <a:custGeom>
                <a:avLst/>
                <a:gdLst>
                  <a:gd name="T0" fmla="*/ 19 w 42"/>
                  <a:gd name="T1" fmla="*/ 0 h 42"/>
                  <a:gd name="T2" fmla="*/ 24 w 42"/>
                  <a:gd name="T3" fmla="*/ 0 h 42"/>
                  <a:gd name="T4" fmla="*/ 26 w 42"/>
                  <a:gd name="T5" fmla="*/ 1 h 42"/>
                  <a:gd name="T6" fmla="*/ 28 w 42"/>
                  <a:gd name="T7" fmla="*/ 1 h 42"/>
                  <a:gd name="T8" fmla="*/ 32 w 42"/>
                  <a:gd name="T9" fmla="*/ 2 h 42"/>
                  <a:gd name="T10" fmla="*/ 32 w 42"/>
                  <a:gd name="T11" fmla="*/ 4 h 42"/>
                  <a:gd name="T12" fmla="*/ 33 w 42"/>
                  <a:gd name="T13" fmla="*/ 5 h 42"/>
                  <a:gd name="T14" fmla="*/ 35 w 42"/>
                  <a:gd name="T15" fmla="*/ 5 h 42"/>
                  <a:gd name="T16" fmla="*/ 36 w 42"/>
                  <a:gd name="T17" fmla="*/ 6 h 42"/>
                  <a:gd name="T18" fmla="*/ 37 w 42"/>
                  <a:gd name="T19" fmla="*/ 7 h 42"/>
                  <a:gd name="T20" fmla="*/ 38 w 42"/>
                  <a:gd name="T21" fmla="*/ 7 h 42"/>
                  <a:gd name="T22" fmla="*/ 38 w 42"/>
                  <a:gd name="T23" fmla="*/ 10 h 42"/>
                  <a:gd name="T24" fmla="*/ 38 w 42"/>
                  <a:gd name="T25" fmla="*/ 11 h 42"/>
                  <a:gd name="T26" fmla="*/ 41 w 42"/>
                  <a:gd name="T27" fmla="*/ 13 h 42"/>
                  <a:gd name="T28" fmla="*/ 42 w 42"/>
                  <a:gd name="T29" fmla="*/ 16 h 42"/>
                  <a:gd name="T30" fmla="*/ 42 w 42"/>
                  <a:gd name="T31" fmla="*/ 18 h 42"/>
                  <a:gd name="T32" fmla="*/ 42 w 42"/>
                  <a:gd name="T33" fmla="*/ 21 h 42"/>
                  <a:gd name="T34" fmla="*/ 42 w 42"/>
                  <a:gd name="T35" fmla="*/ 25 h 42"/>
                  <a:gd name="T36" fmla="*/ 42 w 42"/>
                  <a:gd name="T37" fmla="*/ 27 h 42"/>
                  <a:gd name="T38" fmla="*/ 41 w 42"/>
                  <a:gd name="T39" fmla="*/ 28 h 42"/>
                  <a:gd name="T40" fmla="*/ 38 w 42"/>
                  <a:gd name="T41" fmla="*/ 31 h 42"/>
                  <a:gd name="T42" fmla="*/ 38 w 42"/>
                  <a:gd name="T43" fmla="*/ 34 h 42"/>
                  <a:gd name="T44" fmla="*/ 36 w 42"/>
                  <a:gd name="T45" fmla="*/ 36 h 42"/>
                  <a:gd name="T46" fmla="*/ 33 w 42"/>
                  <a:gd name="T47" fmla="*/ 37 h 42"/>
                  <a:gd name="T48" fmla="*/ 32 w 42"/>
                  <a:gd name="T49" fmla="*/ 39 h 42"/>
                  <a:gd name="T50" fmla="*/ 30 w 42"/>
                  <a:gd name="T51" fmla="*/ 41 h 42"/>
                  <a:gd name="T52" fmla="*/ 28 w 42"/>
                  <a:gd name="T53" fmla="*/ 41 h 42"/>
                  <a:gd name="T54" fmla="*/ 27 w 42"/>
                  <a:gd name="T55" fmla="*/ 41 h 42"/>
                  <a:gd name="T56" fmla="*/ 26 w 42"/>
                  <a:gd name="T57" fmla="*/ 41 h 42"/>
                  <a:gd name="T58" fmla="*/ 25 w 42"/>
                  <a:gd name="T59" fmla="*/ 42 h 42"/>
                  <a:gd name="T60" fmla="*/ 17 w 42"/>
                  <a:gd name="T61" fmla="*/ 42 h 42"/>
                  <a:gd name="T62" fmla="*/ 15 w 42"/>
                  <a:gd name="T63" fmla="*/ 41 h 42"/>
                  <a:gd name="T64" fmla="*/ 15 w 42"/>
                  <a:gd name="T65" fmla="*/ 41 h 42"/>
                  <a:gd name="T66" fmla="*/ 12 w 42"/>
                  <a:gd name="T67" fmla="*/ 41 h 42"/>
                  <a:gd name="T68" fmla="*/ 12 w 42"/>
                  <a:gd name="T69" fmla="*/ 41 h 42"/>
                  <a:gd name="T70" fmla="*/ 10 w 42"/>
                  <a:gd name="T71" fmla="*/ 39 h 42"/>
                  <a:gd name="T72" fmla="*/ 9 w 42"/>
                  <a:gd name="T73" fmla="*/ 37 h 42"/>
                  <a:gd name="T74" fmla="*/ 5 w 42"/>
                  <a:gd name="T75" fmla="*/ 36 h 42"/>
                  <a:gd name="T76" fmla="*/ 4 w 42"/>
                  <a:gd name="T77" fmla="*/ 34 h 42"/>
                  <a:gd name="T78" fmla="*/ 3 w 42"/>
                  <a:gd name="T79" fmla="*/ 31 h 42"/>
                  <a:gd name="T80" fmla="*/ 1 w 42"/>
                  <a:gd name="T81" fmla="*/ 28 h 42"/>
                  <a:gd name="T82" fmla="*/ 0 w 42"/>
                  <a:gd name="T83" fmla="*/ 27 h 42"/>
                  <a:gd name="T84" fmla="*/ 0 w 42"/>
                  <a:gd name="T85" fmla="*/ 16 h 42"/>
                  <a:gd name="T86" fmla="*/ 1 w 42"/>
                  <a:gd name="T87" fmla="*/ 15 h 42"/>
                  <a:gd name="T88" fmla="*/ 1 w 42"/>
                  <a:gd name="T89" fmla="*/ 13 h 42"/>
                  <a:gd name="T90" fmla="*/ 3 w 42"/>
                  <a:gd name="T91" fmla="*/ 11 h 42"/>
                  <a:gd name="T92" fmla="*/ 3 w 42"/>
                  <a:gd name="T93" fmla="*/ 11 h 42"/>
                  <a:gd name="T94" fmla="*/ 4 w 42"/>
                  <a:gd name="T95" fmla="*/ 7 h 42"/>
                  <a:gd name="T96" fmla="*/ 5 w 42"/>
                  <a:gd name="T97" fmla="*/ 6 h 42"/>
                  <a:gd name="T98" fmla="*/ 9 w 42"/>
                  <a:gd name="T99" fmla="*/ 5 h 42"/>
                  <a:gd name="T100" fmla="*/ 10 w 42"/>
                  <a:gd name="T101" fmla="*/ 2 h 42"/>
                  <a:gd name="T102" fmla="*/ 12 w 42"/>
                  <a:gd name="T103" fmla="*/ 1 h 42"/>
                  <a:gd name="T104" fmla="*/ 15 w 42"/>
                  <a:gd name="T105" fmla="*/ 1 h 42"/>
                  <a:gd name="T106" fmla="*/ 19 w 42"/>
                  <a:gd name="T10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42">
                    <a:moveTo>
                      <a:pt x="19" y="0"/>
                    </a:move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41" y="13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38" y="31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2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9" y="37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3" name="Line 7450"/>
              <p:cNvSpPr>
                <a:spLocks noChangeShapeType="1"/>
              </p:cNvSpPr>
              <p:nvPr/>
            </p:nvSpPr>
            <p:spPr bwMode="auto">
              <a:xfrm flipH="1">
                <a:off x="16339" y="18052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4" name="Line 7451"/>
              <p:cNvSpPr>
                <a:spLocks noChangeShapeType="1"/>
              </p:cNvSpPr>
              <p:nvPr/>
            </p:nvSpPr>
            <p:spPr bwMode="auto">
              <a:xfrm flipH="1">
                <a:off x="16335" y="18052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5" name="Line 7452"/>
              <p:cNvSpPr>
                <a:spLocks noChangeShapeType="1"/>
              </p:cNvSpPr>
              <p:nvPr/>
            </p:nvSpPr>
            <p:spPr bwMode="auto">
              <a:xfrm flipH="1">
                <a:off x="16332" y="18053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6" name="Line 7453"/>
              <p:cNvSpPr>
                <a:spLocks noChangeShapeType="1"/>
              </p:cNvSpPr>
              <p:nvPr/>
            </p:nvSpPr>
            <p:spPr bwMode="auto">
              <a:xfrm flipH="1">
                <a:off x="16330" y="1805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7" name="Line 7454"/>
              <p:cNvSpPr>
                <a:spLocks noChangeShapeType="1"/>
              </p:cNvSpPr>
              <p:nvPr/>
            </p:nvSpPr>
            <p:spPr bwMode="auto">
              <a:xfrm flipH="1">
                <a:off x="16329" y="1805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8" name="Line 7455"/>
              <p:cNvSpPr>
                <a:spLocks noChangeShapeType="1"/>
              </p:cNvSpPr>
              <p:nvPr/>
            </p:nvSpPr>
            <p:spPr bwMode="auto">
              <a:xfrm flipH="1">
                <a:off x="16325" y="1805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19" name="Line 7456"/>
              <p:cNvSpPr>
                <a:spLocks noChangeShapeType="1"/>
              </p:cNvSpPr>
              <p:nvPr/>
            </p:nvSpPr>
            <p:spPr bwMode="auto">
              <a:xfrm flipH="1">
                <a:off x="16324" y="1805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0" name="Line 7457"/>
              <p:cNvSpPr>
                <a:spLocks noChangeShapeType="1"/>
              </p:cNvSpPr>
              <p:nvPr/>
            </p:nvSpPr>
            <p:spPr bwMode="auto">
              <a:xfrm flipH="1">
                <a:off x="16323" y="18059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1" name="Line 7458"/>
              <p:cNvSpPr>
                <a:spLocks noChangeShapeType="1"/>
              </p:cNvSpPr>
              <p:nvPr/>
            </p:nvSpPr>
            <p:spPr bwMode="auto">
              <a:xfrm>
                <a:off x="16323" y="18063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2" name="Line 7459"/>
              <p:cNvSpPr>
                <a:spLocks noChangeShapeType="1"/>
              </p:cNvSpPr>
              <p:nvPr/>
            </p:nvSpPr>
            <p:spPr bwMode="auto">
              <a:xfrm flipH="1">
                <a:off x="16321" y="18063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3" name="Line 7460"/>
              <p:cNvSpPr>
                <a:spLocks noChangeShapeType="1"/>
              </p:cNvSpPr>
              <p:nvPr/>
            </p:nvSpPr>
            <p:spPr bwMode="auto">
              <a:xfrm>
                <a:off x="16321" y="18065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4" name="Line 7461"/>
              <p:cNvSpPr>
                <a:spLocks noChangeShapeType="1"/>
              </p:cNvSpPr>
              <p:nvPr/>
            </p:nvSpPr>
            <p:spPr bwMode="auto">
              <a:xfrm flipH="1">
                <a:off x="16320" y="1806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5" name="Line 7462"/>
              <p:cNvSpPr>
                <a:spLocks noChangeShapeType="1"/>
              </p:cNvSpPr>
              <p:nvPr/>
            </p:nvSpPr>
            <p:spPr bwMode="auto">
              <a:xfrm>
                <a:off x="16320" y="18068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6" name="Line 7463"/>
              <p:cNvSpPr>
                <a:spLocks noChangeShapeType="1"/>
              </p:cNvSpPr>
              <p:nvPr/>
            </p:nvSpPr>
            <p:spPr bwMode="auto">
              <a:xfrm>
                <a:off x="16320" y="1807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7" name="Line 7464"/>
              <p:cNvSpPr>
                <a:spLocks noChangeShapeType="1"/>
              </p:cNvSpPr>
              <p:nvPr/>
            </p:nvSpPr>
            <p:spPr bwMode="auto">
              <a:xfrm>
                <a:off x="16321" y="18080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8" name="Line 7465"/>
              <p:cNvSpPr>
                <a:spLocks noChangeShapeType="1"/>
              </p:cNvSpPr>
              <p:nvPr/>
            </p:nvSpPr>
            <p:spPr bwMode="auto">
              <a:xfrm>
                <a:off x="16323" y="1808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29" name="Line 7466"/>
              <p:cNvSpPr>
                <a:spLocks noChangeShapeType="1"/>
              </p:cNvSpPr>
              <p:nvPr/>
            </p:nvSpPr>
            <p:spPr bwMode="auto">
              <a:xfrm>
                <a:off x="16324" y="1808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0" name="Line 7467"/>
              <p:cNvSpPr>
                <a:spLocks noChangeShapeType="1"/>
              </p:cNvSpPr>
              <p:nvPr/>
            </p:nvSpPr>
            <p:spPr bwMode="auto">
              <a:xfrm>
                <a:off x="16325" y="18088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1" name="Line 7468"/>
              <p:cNvSpPr>
                <a:spLocks noChangeShapeType="1"/>
              </p:cNvSpPr>
              <p:nvPr/>
            </p:nvSpPr>
            <p:spPr bwMode="auto">
              <a:xfrm>
                <a:off x="16329" y="1808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2" name="Line 7469"/>
              <p:cNvSpPr>
                <a:spLocks noChangeShapeType="1"/>
              </p:cNvSpPr>
              <p:nvPr/>
            </p:nvSpPr>
            <p:spPr bwMode="auto">
              <a:xfrm>
                <a:off x="16330" y="1809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3" name="Line 7470"/>
              <p:cNvSpPr>
                <a:spLocks noChangeShapeType="1"/>
              </p:cNvSpPr>
              <p:nvPr/>
            </p:nvSpPr>
            <p:spPr bwMode="auto">
              <a:xfrm>
                <a:off x="16332" y="18093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4" name="Line 7471"/>
              <p:cNvSpPr>
                <a:spLocks noChangeShapeType="1"/>
              </p:cNvSpPr>
              <p:nvPr/>
            </p:nvSpPr>
            <p:spPr bwMode="auto">
              <a:xfrm>
                <a:off x="16332" y="18093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35" name="Line 7472"/>
              <p:cNvSpPr>
                <a:spLocks noChangeShapeType="1"/>
              </p:cNvSpPr>
              <p:nvPr/>
            </p:nvSpPr>
            <p:spPr bwMode="auto">
              <a:xfrm>
                <a:off x="16335" y="18093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4" name="Group 7674"/>
            <p:cNvGrpSpPr>
              <a:grpSpLocks/>
            </p:cNvGrpSpPr>
            <p:nvPr/>
          </p:nvGrpSpPr>
          <p:grpSpPr bwMode="auto">
            <a:xfrm>
              <a:off x="16335" y="17995"/>
              <a:ext cx="563" cy="99"/>
              <a:chOff x="16335" y="17995"/>
              <a:chExt cx="563" cy="99"/>
            </a:xfrm>
          </p:grpSpPr>
          <p:sp>
            <p:nvSpPr>
              <p:cNvPr id="7636" name="Line 7474"/>
              <p:cNvSpPr>
                <a:spLocks noChangeShapeType="1"/>
              </p:cNvSpPr>
              <p:nvPr/>
            </p:nvSpPr>
            <p:spPr bwMode="auto">
              <a:xfrm>
                <a:off x="16335" y="1809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7" name="Line 7475"/>
              <p:cNvSpPr>
                <a:spLocks noChangeShapeType="1"/>
              </p:cNvSpPr>
              <p:nvPr/>
            </p:nvSpPr>
            <p:spPr bwMode="auto">
              <a:xfrm>
                <a:off x="16337" y="18094"/>
                <a:ext cx="8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8" name="Line 7476"/>
              <p:cNvSpPr>
                <a:spLocks noChangeShapeType="1"/>
              </p:cNvSpPr>
              <p:nvPr/>
            </p:nvSpPr>
            <p:spPr bwMode="auto">
              <a:xfrm flipV="1">
                <a:off x="16345" y="1809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9" name="Line 7477"/>
              <p:cNvSpPr>
                <a:spLocks noChangeShapeType="1"/>
              </p:cNvSpPr>
              <p:nvPr/>
            </p:nvSpPr>
            <p:spPr bwMode="auto">
              <a:xfrm>
                <a:off x="16346" y="18093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0" name="Line 7478"/>
              <p:cNvSpPr>
                <a:spLocks noChangeShapeType="1"/>
              </p:cNvSpPr>
              <p:nvPr/>
            </p:nvSpPr>
            <p:spPr bwMode="auto">
              <a:xfrm>
                <a:off x="16347" y="18093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1" name="Line 7479"/>
              <p:cNvSpPr>
                <a:spLocks noChangeShapeType="1"/>
              </p:cNvSpPr>
              <p:nvPr/>
            </p:nvSpPr>
            <p:spPr bwMode="auto">
              <a:xfrm>
                <a:off x="16348" y="18093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2" name="Line 7480"/>
              <p:cNvSpPr>
                <a:spLocks noChangeShapeType="1"/>
              </p:cNvSpPr>
              <p:nvPr/>
            </p:nvSpPr>
            <p:spPr bwMode="auto">
              <a:xfrm flipV="1">
                <a:off x="16350" y="1809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3" name="Line 7481"/>
              <p:cNvSpPr>
                <a:spLocks noChangeShapeType="1"/>
              </p:cNvSpPr>
              <p:nvPr/>
            </p:nvSpPr>
            <p:spPr bwMode="auto">
              <a:xfrm flipV="1">
                <a:off x="16352" y="1808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4" name="Line 7482"/>
              <p:cNvSpPr>
                <a:spLocks noChangeShapeType="1"/>
              </p:cNvSpPr>
              <p:nvPr/>
            </p:nvSpPr>
            <p:spPr bwMode="auto">
              <a:xfrm flipV="1">
                <a:off x="16353" y="18088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5" name="Line 7483"/>
              <p:cNvSpPr>
                <a:spLocks noChangeShapeType="1"/>
              </p:cNvSpPr>
              <p:nvPr/>
            </p:nvSpPr>
            <p:spPr bwMode="auto">
              <a:xfrm flipV="1">
                <a:off x="16356" y="1808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6" name="Line 7484"/>
              <p:cNvSpPr>
                <a:spLocks noChangeShapeType="1"/>
              </p:cNvSpPr>
              <p:nvPr/>
            </p:nvSpPr>
            <p:spPr bwMode="auto">
              <a:xfrm flipV="1">
                <a:off x="16358" y="18083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7" name="Line 7485"/>
              <p:cNvSpPr>
                <a:spLocks noChangeShapeType="1"/>
              </p:cNvSpPr>
              <p:nvPr/>
            </p:nvSpPr>
            <p:spPr bwMode="auto">
              <a:xfrm flipV="1">
                <a:off x="16358" y="18080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8" name="Line 7486"/>
              <p:cNvSpPr>
                <a:spLocks noChangeShapeType="1"/>
              </p:cNvSpPr>
              <p:nvPr/>
            </p:nvSpPr>
            <p:spPr bwMode="auto">
              <a:xfrm flipV="1">
                <a:off x="16361" y="1807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49" name="Line 7487"/>
              <p:cNvSpPr>
                <a:spLocks noChangeShapeType="1"/>
              </p:cNvSpPr>
              <p:nvPr/>
            </p:nvSpPr>
            <p:spPr bwMode="auto">
              <a:xfrm flipV="1">
                <a:off x="16362" y="18077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0" name="Line 7488"/>
              <p:cNvSpPr>
                <a:spLocks noChangeShapeType="1"/>
              </p:cNvSpPr>
              <p:nvPr/>
            </p:nvSpPr>
            <p:spPr bwMode="auto">
              <a:xfrm flipV="1">
                <a:off x="16362" y="18073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1" name="Line 7489"/>
              <p:cNvSpPr>
                <a:spLocks noChangeShapeType="1"/>
              </p:cNvSpPr>
              <p:nvPr/>
            </p:nvSpPr>
            <p:spPr bwMode="auto">
              <a:xfrm flipV="1">
                <a:off x="16362" y="18070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2" name="Line 7490"/>
              <p:cNvSpPr>
                <a:spLocks noChangeShapeType="1"/>
              </p:cNvSpPr>
              <p:nvPr/>
            </p:nvSpPr>
            <p:spPr bwMode="auto">
              <a:xfrm flipV="1">
                <a:off x="16362" y="18068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3" name="Line 7491"/>
              <p:cNvSpPr>
                <a:spLocks noChangeShapeType="1"/>
              </p:cNvSpPr>
              <p:nvPr/>
            </p:nvSpPr>
            <p:spPr bwMode="auto">
              <a:xfrm flipH="1" flipV="1">
                <a:off x="16361" y="1806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4" name="Line 7492"/>
              <p:cNvSpPr>
                <a:spLocks noChangeShapeType="1"/>
              </p:cNvSpPr>
              <p:nvPr/>
            </p:nvSpPr>
            <p:spPr bwMode="auto">
              <a:xfrm flipH="1" flipV="1">
                <a:off x="16358" y="18063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5" name="Line 7493"/>
              <p:cNvSpPr>
                <a:spLocks noChangeShapeType="1"/>
              </p:cNvSpPr>
              <p:nvPr/>
            </p:nvSpPr>
            <p:spPr bwMode="auto">
              <a:xfrm flipV="1">
                <a:off x="16358" y="18062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6" name="Line 7494"/>
              <p:cNvSpPr>
                <a:spLocks noChangeShapeType="1"/>
              </p:cNvSpPr>
              <p:nvPr/>
            </p:nvSpPr>
            <p:spPr bwMode="auto">
              <a:xfrm flipV="1">
                <a:off x="16358" y="18059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7" name="Line 7495"/>
              <p:cNvSpPr>
                <a:spLocks noChangeShapeType="1"/>
              </p:cNvSpPr>
              <p:nvPr/>
            </p:nvSpPr>
            <p:spPr bwMode="auto">
              <a:xfrm flipH="1">
                <a:off x="16357" y="18059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8" name="Line 7496"/>
              <p:cNvSpPr>
                <a:spLocks noChangeShapeType="1"/>
              </p:cNvSpPr>
              <p:nvPr/>
            </p:nvSpPr>
            <p:spPr bwMode="auto">
              <a:xfrm flipH="1" flipV="1">
                <a:off x="16356" y="1805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59" name="Line 7497"/>
              <p:cNvSpPr>
                <a:spLocks noChangeShapeType="1"/>
              </p:cNvSpPr>
              <p:nvPr/>
            </p:nvSpPr>
            <p:spPr bwMode="auto">
              <a:xfrm flipH="1" flipV="1">
                <a:off x="16355" y="1805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0" name="Line 7498"/>
              <p:cNvSpPr>
                <a:spLocks noChangeShapeType="1"/>
              </p:cNvSpPr>
              <p:nvPr/>
            </p:nvSpPr>
            <p:spPr bwMode="auto">
              <a:xfrm flipH="1">
                <a:off x="16353" y="1805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1" name="Line 7499"/>
              <p:cNvSpPr>
                <a:spLocks noChangeShapeType="1"/>
              </p:cNvSpPr>
              <p:nvPr/>
            </p:nvSpPr>
            <p:spPr bwMode="auto">
              <a:xfrm flipH="1" flipV="1">
                <a:off x="16352" y="1805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2" name="Line 7500"/>
              <p:cNvSpPr>
                <a:spLocks noChangeShapeType="1"/>
              </p:cNvSpPr>
              <p:nvPr/>
            </p:nvSpPr>
            <p:spPr bwMode="auto">
              <a:xfrm flipV="1">
                <a:off x="16352" y="18054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3" name="Line 7501"/>
              <p:cNvSpPr>
                <a:spLocks noChangeShapeType="1"/>
              </p:cNvSpPr>
              <p:nvPr/>
            </p:nvSpPr>
            <p:spPr bwMode="auto">
              <a:xfrm flipH="1" flipV="1">
                <a:off x="16348" y="18053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4" name="Line 7502"/>
              <p:cNvSpPr>
                <a:spLocks noChangeShapeType="1"/>
              </p:cNvSpPr>
              <p:nvPr/>
            </p:nvSpPr>
            <p:spPr bwMode="auto">
              <a:xfrm flipH="1">
                <a:off x="16346" y="18053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5" name="Line 7503"/>
              <p:cNvSpPr>
                <a:spLocks noChangeShapeType="1"/>
              </p:cNvSpPr>
              <p:nvPr/>
            </p:nvSpPr>
            <p:spPr bwMode="auto">
              <a:xfrm flipH="1" flipV="1">
                <a:off x="16344" y="1805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6" name="Line 7504"/>
              <p:cNvSpPr>
                <a:spLocks noChangeShapeType="1"/>
              </p:cNvSpPr>
              <p:nvPr/>
            </p:nvSpPr>
            <p:spPr bwMode="auto">
              <a:xfrm flipH="1">
                <a:off x="16341" y="18052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7" name="Freeform 7505"/>
              <p:cNvSpPr>
                <a:spLocks/>
              </p:cNvSpPr>
              <p:nvPr/>
            </p:nvSpPr>
            <p:spPr bwMode="auto">
              <a:xfrm>
                <a:off x="16494" y="18033"/>
                <a:ext cx="42" cy="44"/>
              </a:xfrm>
              <a:custGeom>
                <a:avLst/>
                <a:gdLst>
                  <a:gd name="T0" fmla="*/ 16 w 42"/>
                  <a:gd name="T1" fmla="*/ 0 h 44"/>
                  <a:gd name="T2" fmla="*/ 26 w 42"/>
                  <a:gd name="T3" fmla="*/ 0 h 44"/>
                  <a:gd name="T4" fmla="*/ 28 w 42"/>
                  <a:gd name="T5" fmla="*/ 2 h 44"/>
                  <a:gd name="T6" fmla="*/ 31 w 42"/>
                  <a:gd name="T7" fmla="*/ 4 h 44"/>
                  <a:gd name="T8" fmla="*/ 33 w 42"/>
                  <a:gd name="T9" fmla="*/ 4 h 44"/>
                  <a:gd name="T10" fmla="*/ 33 w 42"/>
                  <a:gd name="T11" fmla="*/ 4 h 44"/>
                  <a:gd name="T12" fmla="*/ 34 w 42"/>
                  <a:gd name="T13" fmla="*/ 5 h 44"/>
                  <a:gd name="T14" fmla="*/ 35 w 42"/>
                  <a:gd name="T15" fmla="*/ 7 h 44"/>
                  <a:gd name="T16" fmla="*/ 35 w 42"/>
                  <a:gd name="T17" fmla="*/ 8 h 44"/>
                  <a:gd name="T18" fmla="*/ 37 w 42"/>
                  <a:gd name="T19" fmla="*/ 9 h 44"/>
                  <a:gd name="T20" fmla="*/ 38 w 42"/>
                  <a:gd name="T21" fmla="*/ 10 h 44"/>
                  <a:gd name="T22" fmla="*/ 39 w 42"/>
                  <a:gd name="T23" fmla="*/ 10 h 44"/>
                  <a:gd name="T24" fmla="*/ 39 w 42"/>
                  <a:gd name="T25" fmla="*/ 14 h 44"/>
                  <a:gd name="T26" fmla="*/ 40 w 42"/>
                  <a:gd name="T27" fmla="*/ 16 h 44"/>
                  <a:gd name="T28" fmla="*/ 42 w 42"/>
                  <a:gd name="T29" fmla="*/ 19 h 44"/>
                  <a:gd name="T30" fmla="*/ 42 w 42"/>
                  <a:gd name="T31" fmla="*/ 24 h 44"/>
                  <a:gd name="T32" fmla="*/ 40 w 42"/>
                  <a:gd name="T33" fmla="*/ 26 h 44"/>
                  <a:gd name="T34" fmla="*/ 39 w 42"/>
                  <a:gd name="T35" fmla="*/ 30 h 44"/>
                  <a:gd name="T36" fmla="*/ 39 w 42"/>
                  <a:gd name="T37" fmla="*/ 32 h 44"/>
                  <a:gd name="T38" fmla="*/ 37 w 42"/>
                  <a:gd name="T39" fmla="*/ 34 h 44"/>
                  <a:gd name="T40" fmla="*/ 35 w 42"/>
                  <a:gd name="T41" fmla="*/ 36 h 44"/>
                  <a:gd name="T42" fmla="*/ 33 w 42"/>
                  <a:gd name="T43" fmla="*/ 39 h 44"/>
                  <a:gd name="T44" fmla="*/ 31 w 42"/>
                  <a:gd name="T45" fmla="*/ 40 h 44"/>
                  <a:gd name="T46" fmla="*/ 29 w 42"/>
                  <a:gd name="T47" fmla="*/ 40 h 44"/>
                  <a:gd name="T48" fmla="*/ 28 w 42"/>
                  <a:gd name="T49" fmla="*/ 41 h 44"/>
                  <a:gd name="T50" fmla="*/ 27 w 42"/>
                  <a:gd name="T51" fmla="*/ 41 h 44"/>
                  <a:gd name="T52" fmla="*/ 26 w 42"/>
                  <a:gd name="T53" fmla="*/ 42 h 44"/>
                  <a:gd name="T54" fmla="*/ 24 w 42"/>
                  <a:gd name="T55" fmla="*/ 42 h 44"/>
                  <a:gd name="T56" fmla="*/ 23 w 42"/>
                  <a:gd name="T57" fmla="*/ 44 h 44"/>
                  <a:gd name="T58" fmla="*/ 18 w 42"/>
                  <a:gd name="T59" fmla="*/ 44 h 44"/>
                  <a:gd name="T60" fmla="*/ 16 w 42"/>
                  <a:gd name="T61" fmla="*/ 42 h 44"/>
                  <a:gd name="T62" fmla="*/ 16 w 42"/>
                  <a:gd name="T63" fmla="*/ 42 h 44"/>
                  <a:gd name="T64" fmla="*/ 13 w 42"/>
                  <a:gd name="T65" fmla="*/ 41 h 44"/>
                  <a:gd name="T66" fmla="*/ 13 w 42"/>
                  <a:gd name="T67" fmla="*/ 41 h 44"/>
                  <a:gd name="T68" fmla="*/ 11 w 42"/>
                  <a:gd name="T69" fmla="*/ 40 h 44"/>
                  <a:gd name="T70" fmla="*/ 10 w 42"/>
                  <a:gd name="T71" fmla="*/ 40 h 44"/>
                  <a:gd name="T72" fmla="*/ 7 w 42"/>
                  <a:gd name="T73" fmla="*/ 39 h 44"/>
                  <a:gd name="T74" fmla="*/ 6 w 42"/>
                  <a:gd name="T75" fmla="*/ 36 h 44"/>
                  <a:gd name="T76" fmla="*/ 3 w 42"/>
                  <a:gd name="T77" fmla="*/ 34 h 44"/>
                  <a:gd name="T78" fmla="*/ 2 w 42"/>
                  <a:gd name="T79" fmla="*/ 32 h 44"/>
                  <a:gd name="T80" fmla="*/ 1 w 42"/>
                  <a:gd name="T81" fmla="*/ 30 h 44"/>
                  <a:gd name="T82" fmla="*/ 0 w 42"/>
                  <a:gd name="T83" fmla="*/ 26 h 44"/>
                  <a:gd name="T84" fmla="*/ 0 w 42"/>
                  <a:gd name="T85" fmla="*/ 24 h 44"/>
                  <a:gd name="T86" fmla="*/ 0 w 42"/>
                  <a:gd name="T87" fmla="*/ 19 h 44"/>
                  <a:gd name="T88" fmla="*/ 0 w 42"/>
                  <a:gd name="T89" fmla="*/ 18 h 44"/>
                  <a:gd name="T90" fmla="*/ 0 w 42"/>
                  <a:gd name="T91" fmla="*/ 15 h 44"/>
                  <a:gd name="T92" fmla="*/ 1 w 42"/>
                  <a:gd name="T93" fmla="*/ 14 h 44"/>
                  <a:gd name="T94" fmla="*/ 2 w 42"/>
                  <a:gd name="T95" fmla="*/ 13 h 44"/>
                  <a:gd name="T96" fmla="*/ 2 w 42"/>
                  <a:gd name="T97" fmla="*/ 10 h 44"/>
                  <a:gd name="T98" fmla="*/ 3 w 42"/>
                  <a:gd name="T99" fmla="*/ 9 h 44"/>
                  <a:gd name="T100" fmla="*/ 6 w 42"/>
                  <a:gd name="T101" fmla="*/ 7 h 44"/>
                  <a:gd name="T102" fmla="*/ 7 w 42"/>
                  <a:gd name="T103" fmla="*/ 4 h 44"/>
                  <a:gd name="T104" fmla="*/ 10 w 42"/>
                  <a:gd name="T105" fmla="*/ 4 h 44"/>
                  <a:gd name="T106" fmla="*/ 13 w 42"/>
                  <a:gd name="T107" fmla="*/ 2 h 44"/>
                  <a:gd name="T108" fmla="*/ 16 w 42"/>
                  <a:gd name="T10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44">
                    <a:moveTo>
                      <a:pt x="16" y="0"/>
                    </a:moveTo>
                    <a:lnTo>
                      <a:pt x="26" y="0"/>
                    </a:lnTo>
                    <a:lnTo>
                      <a:pt x="28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0" y="16"/>
                    </a:lnTo>
                    <a:lnTo>
                      <a:pt x="42" y="19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7" y="34"/>
                    </a:lnTo>
                    <a:lnTo>
                      <a:pt x="35" y="36"/>
                    </a:lnTo>
                    <a:lnTo>
                      <a:pt x="33" y="39"/>
                    </a:lnTo>
                    <a:lnTo>
                      <a:pt x="31" y="40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3" y="44"/>
                    </a:lnTo>
                    <a:lnTo>
                      <a:pt x="18" y="44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7" y="39"/>
                    </a:lnTo>
                    <a:lnTo>
                      <a:pt x="6" y="36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8" name="Line 7506"/>
              <p:cNvSpPr>
                <a:spLocks noChangeShapeType="1"/>
              </p:cNvSpPr>
              <p:nvPr/>
            </p:nvSpPr>
            <p:spPr bwMode="auto">
              <a:xfrm flipH="1">
                <a:off x="16510" y="18033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69" name="Line 7507"/>
              <p:cNvSpPr>
                <a:spLocks noChangeShapeType="1"/>
              </p:cNvSpPr>
              <p:nvPr/>
            </p:nvSpPr>
            <p:spPr bwMode="auto">
              <a:xfrm flipH="1">
                <a:off x="16507" y="18033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0" name="Line 7508"/>
              <p:cNvSpPr>
                <a:spLocks noChangeShapeType="1"/>
              </p:cNvSpPr>
              <p:nvPr/>
            </p:nvSpPr>
            <p:spPr bwMode="auto">
              <a:xfrm flipH="1">
                <a:off x="16504" y="18035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1" name="Line 7509"/>
              <p:cNvSpPr>
                <a:spLocks noChangeShapeType="1"/>
              </p:cNvSpPr>
              <p:nvPr/>
            </p:nvSpPr>
            <p:spPr bwMode="auto">
              <a:xfrm flipH="1">
                <a:off x="16501" y="18037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2" name="Line 7510"/>
              <p:cNvSpPr>
                <a:spLocks noChangeShapeType="1"/>
              </p:cNvSpPr>
              <p:nvPr/>
            </p:nvSpPr>
            <p:spPr bwMode="auto">
              <a:xfrm flipH="1">
                <a:off x="16500" y="1803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3" name="Line 7511"/>
              <p:cNvSpPr>
                <a:spLocks noChangeShapeType="1"/>
              </p:cNvSpPr>
              <p:nvPr/>
            </p:nvSpPr>
            <p:spPr bwMode="auto">
              <a:xfrm flipH="1">
                <a:off x="16497" y="18040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4" name="Line 7512"/>
              <p:cNvSpPr>
                <a:spLocks noChangeShapeType="1"/>
              </p:cNvSpPr>
              <p:nvPr/>
            </p:nvSpPr>
            <p:spPr bwMode="auto">
              <a:xfrm flipH="1">
                <a:off x="16496" y="1804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5" name="Line 7513"/>
              <p:cNvSpPr>
                <a:spLocks noChangeShapeType="1"/>
              </p:cNvSpPr>
              <p:nvPr/>
            </p:nvSpPr>
            <p:spPr bwMode="auto">
              <a:xfrm>
                <a:off x="16496" y="18043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6" name="Line 7514"/>
              <p:cNvSpPr>
                <a:spLocks noChangeShapeType="1"/>
              </p:cNvSpPr>
              <p:nvPr/>
            </p:nvSpPr>
            <p:spPr bwMode="auto">
              <a:xfrm flipH="1">
                <a:off x="16495" y="1804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7" name="Line 7515"/>
              <p:cNvSpPr>
                <a:spLocks noChangeShapeType="1"/>
              </p:cNvSpPr>
              <p:nvPr/>
            </p:nvSpPr>
            <p:spPr bwMode="auto">
              <a:xfrm flipH="1">
                <a:off x="16494" y="1804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8" name="Line 7516"/>
              <p:cNvSpPr>
                <a:spLocks noChangeShapeType="1"/>
              </p:cNvSpPr>
              <p:nvPr/>
            </p:nvSpPr>
            <p:spPr bwMode="auto">
              <a:xfrm>
                <a:off x="16494" y="1804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79" name="Line 7517"/>
              <p:cNvSpPr>
                <a:spLocks noChangeShapeType="1"/>
              </p:cNvSpPr>
              <p:nvPr/>
            </p:nvSpPr>
            <p:spPr bwMode="auto">
              <a:xfrm>
                <a:off x="16494" y="18051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0" name="Line 7518"/>
              <p:cNvSpPr>
                <a:spLocks noChangeShapeType="1"/>
              </p:cNvSpPr>
              <p:nvPr/>
            </p:nvSpPr>
            <p:spPr bwMode="auto">
              <a:xfrm>
                <a:off x="16494" y="18052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1" name="Line 7519"/>
              <p:cNvSpPr>
                <a:spLocks noChangeShapeType="1"/>
              </p:cNvSpPr>
              <p:nvPr/>
            </p:nvSpPr>
            <p:spPr bwMode="auto">
              <a:xfrm>
                <a:off x="16494" y="18057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2" name="Line 7520"/>
              <p:cNvSpPr>
                <a:spLocks noChangeShapeType="1"/>
              </p:cNvSpPr>
              <p:nvPr/>
            </p:nvSpPr>
            <p:spPr bwMode="auto">
              <a:xfrm>
                <a:off x="16494" y="18059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3" name="Line 7521"/>
              <p:cNvSpPr>
                <a:spLocks noChangeShapeType="1"/>
              </p:cNvSpPr>
              <p:nvPr/>
            </p:nvSpPr>
            <p:spPr bwMode="auto">
              <a:xfrm>
                <a:off x="16495" y="18063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4" name="Line 7522"/>
              <p:cNvSpPr>
                <a:spLocks noChangeShapeType="1"/>
              </p:cNvSpPr>
              <p:nvPr/>
            </p:nvSpPr>
            <p:spPr bwMode="auto">
              <a:xfrm>
                <a:off x="16496" y="18065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5" name="Line 7523"/>
              <p:cNvSpPr>
                <a:spLocks noChangeShapeType="1"/>
              </p:cNvSpPr>
              <p:nvPr/>
            </p:nvSpPr>
            <p:spPr bwMode="auto">
              <a:xfrm>
                <a:off x="16497" y="18067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6" name="Line 7524"/>
              <p:cNvSpPr>
                <a:spLocks noChangeShapeType="1"/>
              </p:cNvSpPr>
              <p:nvPr/>
            </p:nvSpPr>
            <p:spPr bwMode="auto">
              <a:xfrm>
                <a:off x="16500" y="18069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7" name="Line 7525"/>
              <p:cNvSpPr>
                <a:spLocks noChangeShapeType="1"/>
              </p:cNvSpPr>
              <p:nvPr/>
            </p:nvSpPr>
            <p:spPr bwMode="auto">
              <a:xfrm>
                <a:off x="16501" y="18072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8" name="Line 7526"/>
              <p:cNvSpPr>
                <a:spLocks noChangeShapeType="1"/>
              </p:cNvSpPr>
              <p:nvPr/>
            </p:nvSpPr>
            <p:spPr bwMode="auto">
              <a:xfrm>
                <a:off x="16504" y="18073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89" name="Line 7527"/>
              <p:cNvSpPr>
                <a:spLocks noChangeShapeType="1"/>
              </p:cNvSpPr>
              <p:nvPr/>
            </p:nvSpPr>
            <p:spPr bwMode="auto">
              <a:xfrm>
                <a:off x="16505" y="1807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0" name="Line 7528"/>
              <p:cNvSpPr>
                <a:spLocks noChangeShapeType="1"/>
              </p:cNvSpPr>
              <p:nvPr/>
            </p:nvSpPr>
            <p:spPr bwMode="auto">
              <a:xfrm>
                <a:off x="16507" y="18074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1" name="Line 7529"/>
              <p:cNvSpPr>
                <a:spLocks noChangeShapeType="1"/>
              </p:cNvSpPr>
              <p:nvPr/>
            </p:nvSpPr>
            <p:spPr bwMode="auto">
              <a:xfrm>
                <a:off x="16507" y="18074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2" name="Line 7530"/>
              <p:cNvSpPr>
                <a:spLocks noChangeShapeType="1"/>
              </p:cNvSpPr>
              <p:nvPr/>
            </p:nvSpPr>
            <p:spPr bwMode="auto">
              <a:xfrm>
                <a:off x="16510" y="18075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3" name="Line 7531"/>
              <p:cNvSpPr>
                <a:spLocks noChangeShapeType="1"/>
              </p:cNvSpPr>
              <p:nvPr/>
            </p:nvSpPr>
            <p:spPr bwMode="auto">
              <a:xfrm>
                <a:off x="16510" y="18075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4" name="Line 7532"/>
              <p:cNvSpPr>
                <a:spLocks noChangeShapeType="1"/>
              </p:cNvSpPr>
              <p:nvPr/>
            </p:nvSpPr>
            <p:spPr bwMode="auto">
              <a:xfrm>
                <a:off x="16512" y="18077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5" name="Line 7533"/>
              <p:cNvSpPr>
                <a:spLocks noChangeShapeType="1"/>
              </p:cNvSpPr>
              <p:nvPr/>
            </p:nvSpPr>
            <p:spPr bwMode="auto">
              <a:xfrm flipV="1">
                <a:off x="16517" y="18075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6" name="Line 7534"/>
              <p:cNvSpPr>
                <a:spLocks noChangeShapeType="1"/>
              </p:cNvSpPr>
              <p:nvPr/>
            </p:nvSpPr>
            <p:spPr bwMode="auto">
              <a:xfrm>
                <a:off x="16518" y="1807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7" name="Line 7535"/>
              <p:cNvSpPr>
                <a:spLocks noChangeShapeType="1"/>
              </p:cNvSpPr>
              <p:nvPr/>
            </p:nvSpPr>
            <p:spPr bwMode="auto">
              <a:xfrm flipV="1">
                <a:off x="16520" y="1807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8" name="Line 7536"/>
              <p:cNvSpPr>
                <a:spLocks noChangeShapeType="1"/>
              </p:cNvSpPr>
              <p:nvPr/>
            </p:nvSpPr>
            <p:spPr bwMode="auto">
              <a:xfrm>
                <a:off x="16521" y="18074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99" name="Line 7537"/>
              <p:cNvSpPr>
                <a:spLocks noChangeShapeType="1"/>
              </p:cNvSpPr>
              <p:nvPr/>
            </p:nvSpPr>
            <p:spPr bwMode="auto">
              <a:xfrm flipV="1">
                <a:off x="16522" y="1807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0" name="Line 7538"/>
              <p:cNvSpPr>
                <a:spLocks noChangeShapeType="1"/>
              </p:cNvSpPr>
              <p:nvPr/>
            </p:nvSpPr>
            <p:spPr bwMode="auto">
              <a:xfrm>
                <a:off x="16523" y="18073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1" name="Line 7539"/>
              <p:cNvSpPr>
                <a:spLocks noChangeShapeType="1"/>
              </p:cNvSpPr>
              <p:nvPr/>
            </p:nvSpPr>
            <p:spPr bwMode="auto">
              <a:xfrm flipV="1">
                <a:off x="16525" y="1807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2" name="Line 7540"/>
              <p:cNvSpPr>
                <a:spLocks noChangeShapeType="1"/>
              </p:cNvSpPr>
              <p:nvPr/>
            </p:nvSpPr>
            <p:spPr bwMode="auto">
              <a:xfrm flipV="1">
                <a:off x="16527" y="18069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3" name="Line 7541"/>
              <p:cNvSpPr>
                <a:spLocks noChangeShapeType="1"/>
              </p:cNvSpPr>
              <p:nvPr/>
            </p:nvSpPr>
            <p:spPr bwMode="auto">
              <a:xfrm flipV="1">
                <a:off x="16529" y="18067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4" name="Line 7542"/>
              <p:cNvSpPr>
                <a:spLocks noChangeShapeType="1"/>
              </p:cNvSpPr>
              <p:nvPr/>
            </p:nvSpPr>
            <p:spPr bwMode="auto">
              <a:xfrm flipV="1">
                <a:off x="16531" y="18065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5" name="Line 7543"/>
              <p:cNvSpPr>
                <a:spLocks noChangeShapeType="1"/>
              </p:cNvSpPr>
              <p:nvPr/>
            </p:nvSpPr>
            <p:spPr bwMode="auto">
              <a:xfrm flipV="1">
                <a:off x="16533" y="18063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6" name="Line 7544"/>
              <p:cNvSpPr>
                <a:spLocks noChangeShapeType="1"/>
              </p:cNvSpPr>
              <p:nvPr/>
            </p:nvSpPr>
            <p:spPr bwMode="auto">
              <a:xfrm flipV="1">
                <a:off x="16533" y="18059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7" name="Line 7545"/>
              <p:cNvSpPr>
                <a:spLocks noChangeShapeType="1"/>
              </p:cNvSpPr>
              <p:nvPr/>
            </p:nvSpPr>
            <p:spPr bwMode="auto">
              <a:xfrm flipV="1">
                <a:off x="16534" y="18057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8" name="Line 7546"/>
              <p:cNvSpPr>
                <a:spLocks noChangeShapeType="1"/>
              </p:cNvSpPr>
              <p:nvPr/>
            </p:nvSpPr>
            <p:spPr bwMode="auto">
              <a:xfrm flipV="1">
                <a:off x="16536" y="18052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09" name="Line 7547"/>
              <p:cNvSpPr>
                <a:spLocks noChangeShapeType="1"/>
              </p:cNvSpPr>
              <p:nvPr/>
            </p:nvSpPr>
            <p:spPr bwMode="auto">
              <a:xfrm flipH="1" flipV="1">
                <a:off x="16534" y="18049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0" name="Line 7548"/>
              <p:cNvSpPr>
                <a:spLocks noChangeShapeType="1"/>
              </p:cNvSpPr>
              <p:nvPr/>
            </p:nvSpPr>
            <p:spPr bwMode="auto">
              <a:xfrm flipH="1" flipV="1">
                <a:off x="16533" y="1804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1" name="Line 7549"/>
              <p:cNvSpPr>
                <a:spLocks noChangeShapeType="1"/>
              </p:cNvSpPr>
              <p:nvPr/>
            </p:nvSpPr>
            <p:spPr bwMode="auto">
              <a:xfrm flipV="1">
                <a:off x="16533" y="18043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2" name="Line 7550"/>
              <p:cNvSpPr>
                <a:spLocks noChangeShapeType="1"/>
              </p:cNvSpPr>
              <p:nvPr/>
            </p:nvSpPr>
            <p:spPr bwMode="auto">
              <a:xfrm flipH="1">
                <a:off x="16532" y="18043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3" name="Line 7551"/>
              <p:cNvSpPr>
                <a:spLocks noChangeShapeType="1"/>
              </p:cNvSpPr>
              <p:nvPr/>
            </p:nvSpPr>
            <p:spPr bwMode="auto">
              <a:xfrm flipH="1" flipV="1">
                <a:off x="16531" y="1804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4" name="Line 7552"/>
              <p:cNvSpPr>
                <a:spLocks noChangeShapeType="1"/>
              </p:cNvSpPr>
              <p:nvPr/>
            </p:nvSpPr>
            <p:spPr bwMode="auto">
              <a:xfrm flipH="1" flipV="1">
                <a:off x="16529" y="1804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5" name="Line 7553"/>
              <p:cNvSpPr>
                <a:spLocks noChangeShapeType="1"/>
              </p:cNvSpPr>
              <p:nvPr/>
            </p:nvSpPr>
            <p:spPr bwMode="auto">
              <a:xfrm flipV="1">
                <a:off x="16529" y="18040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6" name="Line 7554"/>
              <p:cNvSpPr>
                <a:spLocks noChangeShapeType="1"/>
              </p:cNvSpPr>
              <p:nvPr/>
            </p:nvSpPr>
            <p:spPr bwMode="auto">
              <a:xfrm flipH="1" flipV="1">
                <a:off x="16528" y="18038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7" name="Line 7555"/>
              <p:cNvSpPr>
                <a:spLocks noChangeShapeType="1"/>
              </p:cNvSpPr>
              <p:nvPr/>
            </p:nvSpPr>
            <p:spPr bwMode="auto">
              <a:xfrm flipH="1" flipV="1">
                <a:off x="16527" y="1803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8" name="Line 7556"/>
              <p:cNvSpPr>
                <a:spLocks noChangeShapeType="1"/>
              </p:cNvSpPr>
              <p:nvPr/>
            </p:nvSpPr>
            <p:spPr bwMode="auto">
              <a:xfrm>
                <a:off x="16527" y="18037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19" name="Line 7557"/>
              <p:cNvSpPr>
                <a:spLocks noChangeShapeType="1"/>
              </p:cNvSpPr>
              <p:nvPr/>
            </p:nvSpPr>
            <p:spPr bwMode="auto">
              <a:xfrm flipH="1">
                <a:off x="16525" y="1803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0" name="Line 7558"/>
              <p:cNvSpPr>
                <a:spLocks noChangeShapeType="1"/>
              </p:cNvSpPr>
              <p:nvPr/>
            </p:nvSpPr>
            <p:spPr bwMode="auto">
              <a:xfrm flipH="1" flipV="1">
                <a:off x="16522" y="18035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1" name="Line 7559"/>
              <p:cNvSpPr>
                <a:spLocks noChangeShapeType="1"/>
              </p:cNvSpPr>
              <p:nvPr/>
            </p:nvSpPr>
            <p:spPr bwMode="auto">
              <a:xfrm flipH="1" flipV="1">
                <a:off x="16520" y="18033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2" name="Line 7560"/>
              <p:cNvSpPr>
                <a:spLocks noChangeShapeType="1"/>
              </p:cNvSpPr>
              <p:nvPr/>
            </p:nvSpPr>
            <p:spPr bwMode="auto">
              <a:xfrm flipH="1">
                <a:off x="16515" y="18033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3" name="Freeform 7561"/>
              <p:cNvSpPr>
                <a:spLocks/>
              </p:cNvSpPr>
              <p:nvPr/>
            </p:nvSpPr>
            <p:spPr bwMode="auto">
              <a:xfrm>
                <a:off x="16672" y="18015"/>
                <a:ext cx="42" cy="42"/>
              </a:xfrm>
              <a:custGeom>
                <a:avLst/>
                <a:gdLst>
                  <a:gd name="T0" fmla="*/ 15 w 42"/>
                  <a:gd name="T1" fmla="*/ 0 h 42"/>
                  <a:gd name="T2" fmla="*/ 26 w 42"/>
                  <a:gd name="T3" fmla="*/ 0 h 42"/>
                  <a:gd name="T4" fmla="*/ 29 w 42"/>
                  <a:gd name="T5" fmla="*/ 1 h 42"/>
                  <a:gd name="T6" fmla="*/ 32 w 42"/>
                  <a:gd name="T7" fmla="*/ 2 h 42"/>
                  <a:gd name="T8" fmla="*/ 32 w 42"/>
                  <a:gd name="T9" fmla="*/ 2 h 42"/>
                  <a:gd name="T10" fmla="*/ 33 w 42"/>
                  <a:gd name="T11" fmla="*/ 4 h 42"/>
                  <a:gd name="T12" fmla="*/ 36 w 42"/>
                  <a:gd name="T13" fmla="*/ 5 h 42"/>
                  <a:gd name="T14" fmla="*/ 36 w 42"/>
                  <a:gd name="T15" fmla="*/ 5 h 42"/>
                  <a:gd name="T16" fmla="*/ 37 w 42"/>
                  <a:gd name="T17" fmla="*/ 6 h 42"/>
                  <a:gd name="T18" fmla="*/ 38 w 42"/>
                  <a:gd name="T19" fmla="*/ 9 h 42"/>
                  <a:gd name="T20" fmla="*/ 38 w 42"/>
                  <a:gd name="T21" fmla="*/ 9 h 42"/>
                  <a:gd name="T22" fmla="*/ 38 w 42"/>
                  <a:gd name="T23" fmla="*/ 10 h 42"/>
                  <a:gd name="T24" fmla="*/ 41 w 42"/>
                  <a:gd name="T25" fmla="*/ 12 h 42"/>
                  <a:gd name="T26" fmla="*/ 42 w 42"/>
                  <a:gd name="T27" fmla="*/ 15 h 42"/>
                  <a:gd name="T28" fmla="*/ 42 w 42"/>
                  <a:gd name="T29" fmla="*/ 18 h 42"/>
                  <a:gd name="T30" fmla="*/ 42 w 42"/>
                  <a:gd name="T31" fmla="*/ 21 h 42"/>
                  <a:gd name="T32" fmla="*/ 42 w 42"/>
                  <a:gd name="T33" fmla="*/ 23 h 42"/>
                  <a:gd name="T34" fmla="*/ 42 w 42"/>
                  <a:gd name="T35" fmla="*/ 26 h 42"/>
                  <a:gd name="T36" fmla="*/ 41 w 42"/>
                  <a:gd name="T37" fmla="*/ 28 h 42"/>
                  <a:gd name="T38" fmla="*/ 38 w 42"/>
                  <a:gd name="T39" fmla="*/ 32 h 42"/>
                  <a:gd name="T40" fmla="*/ 38 w 42"/>
                  <a:gd name="T41" fmla="*/ 33 h 42"/>
                  <a:gd name="T42" fmla="*/ 36 w 42"/>
                  <a:gd name="T43" fmla="*/ 36 h 42"/>
                  <a:gd name="T44" fmla="*/ 33 w 42"/>
                  <a:gd name="T45" fmla="*/ 38 h 42"/>
                  <a:gd name="T46" fmla="*/ 32 w 42"/>
                  <a:gd name="T47" fmla="*/ 38 h 42"/>
                  <a:gd name="T48" fmla="*/ 30 w 42"/>
                  <a:gd name="T49" fmla="*/ 39 h 42"/>
                  <a:gd name="T50" fmla="*/ 29 w 42"/>
                  <a:gd name="T51" fmla="*/ 41 h 42"/>
                  <a:gd name="T52" fmla="*/ 29 w 42"/>
                  <a:gd name="T53" fmla="*/ 41 h 42"/>
                  <a:gd name="T54" fmla="*/ 26 w 42"/>
                  <a:gd name="T55" fmla="*/ 42 h 42"/>
                  <a:gd name="T56" fmla="*/ 22 w 42"/>
                  <a:gd name="T57" fmla="*/ 42 h 42"/>
                  <a:gd name="T58" fmla="*/ 21 w 42"/>
                  <a:gd name="T59" fmla="*/ 42 h 42"/>
                  <a:gd name="T60" fmla="*/ 20 w 42"/>
                  <a:gd name="T61" fmla="*/ 42 h 42"/>
                  <a:gd name="T62" fmla="*/ 15 w 42"/>
                  <a:gd name="T63" fmla="*/ 42 h 42"/>
                  <a:gd name="T64" fmla="*/ 15 w 42"/>
                  <a:gd name="T65" fmla="*/ 41 h 42"/>
                  <a:gd name="T66" fmla="*/ 13 w 42"/>
                  <a:gd name="T67" fmla="*/ 41 h 42"/>
                  <a:gd name="T68" fmla="*/ 13 w 42"/>
                  <a:gd name="T69" fmla="*/ 39 h 42"/>
                  <a:gd name="T70" fmla="*/ 11 w 42"/>
                  <a:gd name="T71" fmla="*/ 38 h 42"/>
                  <a:gd name="T72" fmla="*/ 9 w 42"/>
                  <a:gd name="T73" fmla="*/ 38 h 42"/>
                  <a:gd name="T74" fmla="*/ 6 w 42"/>
                  <a:gd name="T75" fmla="*/ 36 h 42"/>
                  <a:gd name="T76" fmla="*/ 5 w 42"/>
                  <a:gd name="T77" fmla="*/ 33 h 42"/>
                  <a:gd name="T78" fmla="*/ 3 w 42"/>
                  <a:gd name="T79" fmla="*/ 32 h 42"/>
                  <a:gd name="T80" fmla="*/ 1 w 42"/>
                  <a:gd name="T81" fmla="*/ 28 h 42"/>
                  <a:gd name="T82" fmla="*/ 0 w 42"/>
                  <a:gd name="T83" fmla="*/ 26 h 42"/>
                  <a:gd name="T84" fmla="*/ 0 w 42"/>
                  <a:gd name="T85" fmla="*/ 15 h 42"/>
                  <a:gd name="T86" fmla="*/ 1 w 42"/>
                  <a:gd name="T87" fmla="*/ 15 h 42"/>
                  <a:gd name="T88" fmla="*/ 1 w 42"/>
                  <a:gd name="T89" fmla="*/ 12 h 42"/>
                  <a:gd name="T90" fmla="*/ 3 w 42"/>
                  <a:gd name="T91" fmla="*/ 12 h 42"/>
                  <a:gd name="T92" fmla="*/ 3 w 42"/>
                  <a:gd name="T93" fmla="*/ 10 h 42"/>
                  <a:gd name="T94" fmla="*/ 5 w 42"/>
                  <a:gd name="T95" fmla="*/ 9 h 42"/>
                  <a:gd name="T96" fmla="*/ 6 w 42"/>
                  <a:gd name="T97" fmla="*/ 5 h 42"/>
                  <a:gd name="T98" fmla="*/ 9 w 42"/>
                  <a:gd name="T99" fmla="*/ 4 h 42"/>
                  <a:gd name="T100" fmla="*/ 11 w 42"/>
                  <a:gd name="T101" fmla="*/ 2 h 42"/>
                  <a:gd name="T102" fmla="*/ 13 w 42"/>
                  <a:gd name="T103" fmla="*/ 1 h 42"/>
                  <a:gd name="T104" fmla="*/ 15 w 42"/>
                  <a:gd name="T10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" h="42">
                    <a:moveTo>
                      <a:pt x="15" y="0"/>
                    </a:moveTo>
                    <a:lnTo>
                      <a:pt x="26" y="0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3" y="4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41" y="12"/>
                    </a:lnTo>
                    <a:lnTo>
                      <a:pt x="42" y="15"/>
                    </a:lnTo>
                    <a:lnTo>
                      <a:pt x="42" y="18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6"/>
                    </a:lnTo>
                    <a:lnTo>
                      <a:pt x="41" y="28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6" y="36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0" y="39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6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6" y="36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4" name="Line 7562"/>
              <p:cNvSpPr>
                <a:spLocks noChangeShapeType="1"/>
              </p:cNvSpPr>
              <p:nvPr/>
            </p:nvSpPr>
            <p:spPr bwMode="auto">
              <a:xfrm flipH="1">
                <a:off x="16687" y="18015"/>
                <a:ext cx="6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5" name="Line 7563"/>
              <p:cNvSpPr>
                <a:spLocks noChangeShapeType="1"/>
              </p:cNvSpPr>
              <p:nvPr/>
            </p:nvSpPr>
            <p:spPr bwMode="auto">
              <a:xfrm flipH="1">
                <a:off x="16685" y="1801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6" name="Line 7564"/>
              <p:cNvSpPr>
                <a:spLocks noChangeShapeType="1"/>
              </p:cNvSpPr>
              <p:nvPr/>
            </p:nvSpPr>
            <p:spPr bwMode="auto">
              <a:xfrm flipH="1">
                <a:off x="16683" y="1801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7" name="Line 7565"/>
              <p:cNvSpPr>
                <a:spLocks noChangeShapeType="1"/>
              </p:cNvSpPr>
              <p:nvPr/>
            </p:nvSpPr>
            <p:spPr bwMode="auto">
              <a:xfrm flipH="1">
                <a:off x="16681" y="18017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8" name="Line 7566"/>
              <p:cNvSpPr>
                <a:spLocks noChangeShapeType="1"/>
              </p:cNvSpPr>
              <p:nvPr/>
            </p:nvSpPr>
            <p:spPr bwMode="auto">
              <a:xfrm flipH="1">
                <a:off x="16678" y="18019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29" name="Line 7567"/>
              <p:cNvSpPr>
                <a:spLocks noChangeShapeType="1"/>
              </p:cNvSpPr>
              <p:nvPr/>
            </p:nvSpPr>
            <p:spPr bwMode="auto">
              <a:xfrm flipH="1">
                <a:off x="16677" y="18020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0" name="Line 7568"/>
              <p:cNvSpPr>
                <a:spLocks noChangeShapeType="1"/>
              </p:cNvSpPr>
              <p:nvPr/>
            </p:nvSpPr>
            <p:spPr bwMode="auto">
              <a:xfrm flipH="1">
                <a:off x="16675" y="1802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1" name="Line 7569"/>
              <p:cNvSpPr>
                <a:spLocks noChangeShapeType="1"/>
              </p:cNvSpPr>
              <p:nvPr/>
            </p:nvSpPr>
            <p:spPr bwMode="auto">
              <a:xfrm>
                <a:off x="16675" y="18025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2" name="Line 7570"/>
              <p:cNvSpPr>
                <a:spLocks noChangeShapeType="1"/>
              </p:cNvSpPr>
              <p:nvPr/>
            </p:nvSpPr>
            <p:spPr bwMode="auto">
              <a:xfrm flipH="1">
                <a:off x="16673" y="1802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3" name="Line 7571"/>
              <p:cNvSpPr>
                <a:spLocks noChangeShapeType="1"/>
              </p:cNvSpPr>
              <p:nvPr/>
            </p:nvSpPr>
            <p:spPr bwMode="auto">
              <a:xfrm>
                <a:off x="16673" y="18027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4" name="Line 7572"/>
              <p:cNvSpPr>
                <a:spLocks noChangeShapeType="1"/>
              </p:cNvSpPr>
              <p:nvPr/>
            </p:nvSpPr>
            <p:spPr bwMode="auto">
              <a:xfrm flipH="1">
                <a:off x="16672" y="18030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5" name="Line 7573"/>
              <p:cNvSpPr>
                <a:spLocks noChangeShapeType="1"/>
              </p:cNvSpPr>
              <p:nvPr/>
            </p:nvSpPr>
            <p:spPr bwMode="auto">
              <a:xfrm>
                <a:off x="16672" y="18030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6" name="Line 7574"/>
              <p:cNvSpPr>
                <a:spLocks noChangeShapeType="1"/>
              </p:cNvSpPr>
              <p:nvPr/>
            </p:nvSpPr>
            <p:spPr bwMode="auto">
              <a:xfrm>
                <a:off x="16672" y="1804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7" name="Line 7575"/>
              <p:cNvSpPr>
                <a:spLocks noChangeShapeType="1"/>
              </p:cNvSpPr>
              <p:nvPr/>
            </p:nvSpPr>
            <p:spPr bwMode="auto">
              <a:xfrm>
                <a:off x="16673" y="18043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8" name="Line 7576"/>
              <p:cNvSpPr>
                <a:spLocks noChangeShapeType="1"/>
              </p:cNvSpPr>
              <p:nvPr/>
            </p:nvSpPr>
            <p:spPr bwMode="auto">
              <a:xfrm>
                <a:off x="16675" y="1804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39" name="Line 7577"/>
              <p:cNvSpPr>
                <a:spLocks noChangeShapeType="1"/>
              </p:cNvSpPr>
              <p:nvPr/>
            </p:nvSpPr>
            <p:spPr bwMode="auto">
              <a:xfrm>
                <a:off x="16677" y="18048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0" name="Line 7578"/>
              <p:cNvSpPr>
                <a:spLocks noChangeShapeType="1"/>
              </p:cNvSpPr>
              <p:nvPr/>
            </p:nvSpPr>
            <p:spPr bwMode="auto">
              <a:xfrm>
                <a:off x="16678" y="18051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1" name="Line 7579"/>
              <p:cNvSpPr>
                <a:spLocks noChangeShapeType="1"/>
              </p:cNvSpPr>
              <p:nvPr/>
            </p:nvSpPr>
            <p:spPr bwMode="auto">
              <a:xfrm>
                <a:off x="16681" y="18053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2" name="Line 7580"/>
              <p:cNvSpPr>
                <a:spLocks noChangeShapeType="1"/>
              </p:cNvSpPr>
              <p:nvPr/>
            </p:nvSpPr>
            <p:spPr bwMode="auto">
              <a:xfrm>
                <a:off x="16683" y="1805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3" name="Line 7581"/>
              <p:cNvSpPr>
                <a:spLocks noChangeShapeType="1"/>
              </p:cNvSpPr>
              <p:nvPr/>
            </p:nvSpPr>
            <p:spPr bwMode="auto">
              <a:xfrm>
                <a:off x="16685" y="18054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4" name="Line 7582"/>
              <p:cNvSpPr>
                <a:spLocks noChangeShapeType="1"/>
              </p:cNvSpPr>
              <p:nvPr/>
            </p:nvSpPr>
            <p:spPr bwMode="auto">
              <a:xfrm>
                <a:off x="16685" y="18056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5" name="Line 7583"/>
              <p:cNvSpPr>
                <a:spLocks noChangeShapeType="1"/>
              </p:cNvSpPr>
              <p:nvPr/>
            </p:nvSpPr>
            <p:spPr bwMode="auto">
              <a:xfrm>
                <a:off x="16687" y="1805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6" name="Line 7584"/>
              <p:cNvSpPr>
                <a:spLocks noChangeShapeType="1"/>
              </p:cNvSpPr>
              <p:nvPr/>
            </p:nvSpPr>
            <p:spPr bwMode="auto">
              <a:xfrm>
                <a:off x="16687" y="18057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7" name="Line 7585"/>
              <p:cNvSpPr>
                <a:spLocks noChangeShapeType="1"/>
              </p:cNvSpPr>
              <p:nvPr/>
            </p:nvSpPr>
            <p:spPr bwMode="auto">
              <a:xfrm>
                <a:off x="16692" y="18057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8" name="Line 7586"/>
              <p:cNvSpPr>
                <a:spLocks noChangeShapeType="1"/>
              </p:cNvSpPr>
              <p:nvPr/>
            </p:nvSpPr>
            <p:spPr bwMode="auto">
              <a:xfrm>
                <a:off x="16693" y="18057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49" name="Line 7587"/>
              <p:cNvSpPr>
                <a:spLocks noChangeShapeType="1"/>
              </p:cNvSpPr>
              <p:nvPr/>
            </p:nvSpPr>
            <p:spPr bwMode="auto">
              <a:xfrm>
                <a:off x="16694" y="18057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0" name="Line 7588"/>
              <p:cNvSpPr>
                <a:spLocks noChangeShapeType="1"/>
              </p:cNvSpPr>
              <p:nvPr/>
            </p:nvSpPr>
            <p:spPr bwMode="auto">
              <a:xfrm flipV="1">
                <a:off x="16698" y="18056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1" name="Line 7589"/>
              <p:cNvSpPr>
                <a:spLocks noChangeShapeType="1"/>
              </p:cNvSpPr>
              <p:nvPr/>
            </p:nvSpPr>
            <p:spPr bwMode="auto">
              <a:xfrm>
                <a:off x="16701" y="18056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2" name="Line 7590"/>
              <p:cNvSpPr>
                <a:spLocks noChangeShapeType="1"/>
              </p:cNvSpPr>
              <p:nvPr/>
            </p:nvSpPr>
            <p:spPr bwMode="auto">
              <a:xfrm flipV="1">
                <a:off x="16701" y="1805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3" name="Line 7591"/>
              <p:cNvSpPr>
                <a:spLocks noChangeShapeType="1"/>
              </p:cNvSpPr>
              <p:nvPr/>
            </p:nvSpPr>
            <p:spPr bwMode="auto">
              <a:xfrm flipV="1">
                <a:off x="16702" y="1805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4" name="Line 7592"/>
              <p:cNvSpPr>
                <a:spLocks noChangeShapeType="1"/>
              </p:cNvSpPr>
              <p:nvPr/>
            </p:nvSpPr>
            <p:spPr bwMode="auto">
              <a:xfrm>
                <a:off x="16704" y="18053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5" name="Line 7593"/>
              <p:cNvSpPr>
                <a:spLocks noChangeShapeType="1"/>
              </p:cNvSpPr>
              <p:nvPr/>
            </p:nvSpPr>
            <p:spPr bwMode="auto">
              <a:xfrm flipV="1">
                <a:off x="16705" y="18051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6" name="Line 7594"/>
              <p:cNvSpPr>
                <a:spLocks noChangeShapeType="1"/>
              </p:cNvSpPr>
              <p:nvPr/>
            </p:nvSpPr>
            <p:spPr bwMode="auto">
              <a:xfrm flipV="1">
                <a:off x="16708" y="18048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7" name="Line 7595"/>
              <p:cNvSpPr>
                <a:spLocks noChangeShapeType="1"/>
              </p:cNvSpPr>
              <p:nvPr/>
            </p:nvSpPr>
            <p:spPr bwMode="auto">
              <a:xfrm flipV="1">
                <a:off x="16710" y="18047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8" name="Line 7596"/>
              <p:cNvSpPr>
                <a:spLocks noChangeShapeType="1"/>
              </p:cNvSpPr>
              <p:nvPr/>
            </p:nvSpPr>
            <p:spPr bwMode="auto">
              <a:xfrm flipV="1">
                <a:off x="16710" y="18043"/>
                <a:ext cx="3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59" name="Line 7597"/>
              <p:cNvSpPr>
                <a:spLocks noChangeShapeType="1"/>
              </p:cNvSpPr>
              <p:nvPr/>
            </p:nvSpPr>
            <p:spPr bwMode="auto">
              <a:xfrm flipV="1">
                <a:off x="16713" y="1804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0" name="Line 7598"/>
              <p:cNvSpPr>
                <a:spLocks noChangeShapeType="1"/>
              </p:cNvSpPr>
              <p:nvPr/>
            </p:nvSpPr>
            <p:spPr bwMode="auto">
              <a:xfrm flipV="1">
                <a:off x="16714" y="1803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1" name="Line 7599"/>
              <p:cNvSpPr>
                <a:spLocks noChangeShapeType="1"/>
              </p:cNvSpPr>
              <p:nvPr/>
            </p:nvSpPr>
            <p:spPr bwMode="auto">
              <a:xfrm flipV="1">
                <a:off x="16714" y="18036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2" name="Line 7600"/>
              <p:cNvSpPr>
                <a:spLocks noChangeShapeType="1"/>
              </p:cNvSpPr>
              <p:nvPr/>
            </p:nvSpPr>
            <p:spPr bwMode="auto">
              <a:xfrm flipV="1">
                <a:off x="16714" y="18033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3" name="Line 7601"/>
              <p:cNvSpPr>
                <a:spLocks noChangeShapeType="1"/>
              </p:cNvSpPr>
              <p:nvPr/>
            </p:nvSpPr>
            <p:spPr bwMode="auto">
              <a:xfrm flipV="1">
                <a:off x="16714" y="18030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4" name="Line 7602"/>
              <p:cNvSpPr>
                <a:spLocks noChangeShapeType="1"/>
              </p:cNvSpPr>
              <p:nvPr/>
            </p:nvSpPr>
            <p:spPr bwMode="auto">
              <a:xfrm flipH="1" flipV="1">
                <a:off x="16713" y="1802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5" name="Line 7603"/>
              <p:cNvSpPr>
                <a:spLocks noChangeShapeType="1"/>
              </p:cNvSpPr>
              <p:nvPr/>
            </p:nvSpPr>
            <p:spPr bwMode="auto">
              <a:xfrm flipH="1" flipV="1">
                <a:off x="16710" y="18025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6" name="Line 7604"/>
              <p:cNvSpPr>
                <a:spLocks noChangeShapeType="1"/>
              </p:cNvSpPr>
              <p:nvPr/>
            </p:nvSpPr>
            <p:spPr bwMode="auto">
              <a:xfrm flipV="1">
                <a:off x="16710" y="1802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7" name="Line 7605"/>
              <p:cNvSpPr>
                <a:spLocks noChangeShapeType="1"/>
              </p:cNvSpPr>
              <p:nvPr/>
            </p:nvSpPr>
            <p:spPr bwMode="auto">
              <a:xfrm>
                <a:off x="16710" y="18024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8" name="Line 7606"/>
              <p:cNvSpPr>
                <a:spLocks noChangeShapeType="1"/>
              </p:cNvSpPr>
              <p:nvPr/>
            </p:nvSpPr>
            <p:spPr bwMode="auto">
              <a:xfrm flipH="1" flipV="1">
                <a:off x="16709" y="18021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69" name="Line 7607"/>
              <p:cNvSpPr>
                <a:spLocks noChangeShapeType="1"/>
              </p:cNvSpPr>
              <p:nvPr/>
            </p:nvSpPr>
            <p:spPr bwMode="auto">
              <a:xfrm flipH="1" flipV="1">
                <a:off x="16708" y="1802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0" name="Line 7608"/>
              <p:cNvSpPr>
                <a:spLocks noChangeShapeType="1"/>
              </p:cNvSpPr>
              <p:nvPr/>
            </p:nvSpPr>
            <p:spPr bwMode="auto">
              <a:xfrm>
                <a:off x="16708" y="18020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1" name="Line 7609"/>
              <p:cNvSpPr>
                <a:spLocks noChangeShapeType="1"/>
              </p:cNvSpPr>
              <p:nvPr/>
            </p:nvSpPr>
            <p:spPr bwMode="auto">
              <a:xfrm flipH="1" flipV="1">
                <a:off x="16705" y="18019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2" name="Line 7610"/>
              <p:cNvSpPr>
                <a:spLocks noChangeShapeType="1"/>
              </p:cNvSpPr>
              <p:nvPr/>
            </p:nvSpPr>
            <p:spPr bwMode="auto">
              <a:xfrm flipH="1" flipV="1">
                <a:off x="16704" y="1801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3" name="Line 7611"/>
              <p:cNvSpPr>
                <a:spLocks noChangeShapeType="1"/>
              </p:cNvSpPr>
              <p:nvPr/>
            </p:nvSpPr>
            <p:spPr bwMode="auto">
              <a:xfrm>
                <a:off x="16704" y="18017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4" name="Line 7612"/>
              <p:cNvSpPr>
                <a:spLocks noChangeShapeType="1"/>
              </p:cNvSpPr>
              <p:nvPr/>
            </p:nvSpPr>
            <p:spPr bwMode="auto">
              <a:xfrm flipH="1" flipV="1">
                <a:off x="16701" y="18016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5" name="Line 7613"/>
              <p:cNvSpPr>
                <a:spLocks noChangeShapeType="1"/>
              </p:cNvSpPr>
              <p:nvPr/>
            </p:nvSpPr>
            <p:spPr bwMode="auto">
              <a:xfrm flipH="1" flipV="1">
                <a:off x="16698" y="1801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6" name="Line 7614"/>
              <p:cNvSpPr>
                <a:spLocks noChangeShapeType="1"/>
              </p:cNvSpPr>
              <p:nvPr/>
            </p:nvSpPr>
            <p:spPr bwMode="auto">
              <a:xfrm flipH="1">
                <a:off x="16693" y="18015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7" name="Freeform 7615"/>
              <p:cNvSpPr>
                <a:spLocks/>
              </p:cNvSpPr>
              <p:nvPr/>
            </p:nvSpPr>
            <p:spPr bwMode="auto">
              <a:xfrm>
                <a:off x="16856" y="17995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23 w 42"/>
                  <a:gd name="T3" fmla="*/ 0 h 42"/>
                  <a:gd name="T4" fmla="*/ 26 w 42"/>
                  <a:gd name="T5" fmla="*/ 2 h 42"/>
                  <a:gd name="T6" fmla="*/ 28 w 42"/>
                  <a:gd name="T7" fmla="*/ 3 h 42"/>
                  <a:gd name="T8" fmla="*/ 30 w 42"/>
                  <a:gd name="T9" fmla="*/ 3 h 42"/>
                  <a:gd name="T10" fmla="*/ 33 w 42"/>
                  <a:gd name="T11" fmla="*/ 4 h 42"/>
                  <a:gd name="T12" fmla="*/ 33 w 42"/>
                  <a:gd name="T13" fmla="*/ 4 h 42"/>
                  <a:gd name="T14" fmla="*/ 34 w 42"/>
                  <a:gd name="T15" fmla="*/ 5 h 42"/>
                  <a:gd name="T16" fmla="*/ 35 w 42"/>
                  <a:gd name="T17" fmla="*/ 6 h 42"/>
                  <a:gd name="T18" fmla="*/ 35 w 42"/>
                  <a:gd name="T19" fmla="*/ 8 h 42"/>
                  <a:gd name="T20" fmla="*/ 37 w 42"/>
                  <a:gd name="T21" fmla="*/ 9 h 42"/>
                  <a:gd name="T22" fmla="*/ 38 w 42"/>
                  <a:gd name="T23" fmla="*/ 9 h 42"/>
                  <a:gd name="T24" fmla="*/ 39 w 42"/>
                  <a:gd name="T25" fmla="*/ 10 h 42"/>
                  <a:gd name="T26" fmla="*/ 39 w 42"/>
                  <a:gd name="T27" fmla="*/ 13 h 42"/>
                  <a:gd name="T28" fmla="*/ 40 w 42"/>
                  <a:gd name="T29" fmla="*/ 15 h 42"/>
                  <a:gd name="T30" fmla="*/ 42 w 42"/>
                  <a:gd name="T31" fmla="*/ 19 h 42"/>
                  <a:gd name="T32" fmla="*/ 42 w 42"/>
                  <a:gd name="T33" fmla="*/ 24 h 42"/>
                  <a:gd name="T34" fmla="*/ 40 w 42"/>
                  <a:gd name="T35" fmla="*/ 26 h 42"/>
                  <a:gd name="T36" fmla="*/ 39 w 42"/>
                  <a:gd name="T37" fmla="*/ 29 h 42"/>
                  <a:gd name="T38" fmla="*/ 39 w 42"/>
                  <a:gd name="T39" fmla="*/ 32 h 42"/>
                  <a:gd name="T40" fmla="*/ 37 w 42"/>
                  <a:gd name="T41" fmla="*/ 35 h 42"/>
                  <a:gd name="T42" fmla="*/ 35 w 42"/>
                  <a:gd name="T43" fmla="*/ 36 h 42"/>
                  <a:gd name="T44" fmla="*/ 33 w 42"/>
                  <a:gd name="T45" fmla="*/ 38 h 42"/>
                  <a:gd name="T46" fmla="*/ 30 w 42"/>
                  <a:gd name="T47" fmla="*/ 40 h 42"/>
                  <a:gd name="T48" fmla="*/ 29 w 42"/>
                  <a:gd name="T49" fmla="*/ 40 h 42"/>
                  <a:gd name="T50" fmla="*/ 29 w 42"/>
                  <a:gd name="T51" fmla="*/ 41 h 42"/>
                  <a:gd name="T52" fmla="*/ 27 w 42"/>
                  <a:gd name="T53" fmla="*/ 41 h 42"/>
                  <a:gd name="T54" fmla="*/ 26 w 42"/>
                  <a:gd name="T55" fmla="*/ 42 h 42"/>
                  <a:gd name="T56" fmla="*/ 24 w 42"/>
                  <a:gd name="T57" fmla="*/ 42 h 42"/>
                  <a:gd name="T58" fmla="*/ 23 w 42"/>
                  <a:gd name="T59" fmla="*/ 42 h 42"/>
                  <a:gd name="T60" fmla="*/ 18 w 42"/>
                  <a:gd name="T61" fmla="*/ 42 h 42"/>
                  <a:gd name="T62" fmla="*/ 16 w 42"/>
                  <a:gd name="T63" fmla="*/ 42 h 42"/>
                  <a:gd name="T64" fmla="*/ 16 w 42"/>
                  <a:gd name="T65" fmla="*/ 42 h 42"/>
                  <a:gd name="T66" fmla="*/ 13 w 42"/>
                  <a:gd name="T67" fmla="*/ 41 h 42"/>
                  <a:gd name="T68" fmla="*/ 13 w 42"/>
                  <a:gd name="T69" fmla="*/ 41 h 42"/>
                  <a:gd name="T70" fmla="*/ 12 w 42"/>
                  <a:gd name="T71" fmla="*/ 40 h 42"/>
                  <a:gd name="T72" fmla="*/ 10 w 42"/>
                  <a:gd name="T73" fmla="*/ 40 h 42"/>
                  <a:gd name="T74" fmla="*/ 8 w 42"/>
                  <a:gd name="T75" fmla="*/ 38 h 42"/>
                  <a:gd name="T76" fmla="*/ 6 w 42"/>
                  <a:gd name="T77" fmla="*/ 36 h 42"/>
                  <a:gd name="T78" fmla="*/ 3 w 42"/>
                  <a:gd name="T79" fmla="*/ 35 h 42"/>
                  <a:gd name="T80" fmla="*/ 2 w 42"/>
                  <a:gd name="T81" fmla="*/ 32 h 42"/>
                  <a:gd name="T82" fmla="*/ 1 w 42"/>
                  <a:gd name="T83" fmla="*/ 29 h 42"/>
                  <a:gd name="T84" fmla="*/ 0 w 42"/>
                  <a:gd name="T85" fmla="*/ 26 h 42"/>
                  <a:gd name="T86" fmla="*/ 0 w 42"/>
                  <a:gd name="T87" fmla="*/ 24 h 42"/>
                  <a:gd name="T88" fmla="*/ 0 w 42"/>
                  <a:gd name="T89" fmla="*/ 19 h 42"/>
                  <a:gd name="T90" fmla="*/ 0 w 42"/>
                  <a:gd name="T91" fmla="*/ 18 h 42"/>
                  <a:gd name="T92" fmla="*/ 0 w 42"/>
                  <a:gd name="T93" fmla="*/ 15 h 42"/>
                  <a:gd name="T94" fmla="*/ 1 w 42"/>
                  <a:gd name="T95" fmla="*/ 15 h 42"/>
                  <a:gd name="T96" fmla="*/ 1 w 42"/>
                  <a:gd name="T97" fmla="*/ 13 h 42"/>
                  <a:gd name="T98" fmla="*/ 2 w 42"/>
                  <a:gd name="T99" fmla="*/ 13 h 42"/>
                  <a:gd name="T100" fmla="*/ 2 w 42"/>
                  <a:gd name="T101" fmla="*/ 10 h 42"/>
                  <a:gd name="T102" fmla="*/ 3 w 42"/>
                  <a:gd name="T103" fmla="*/ 9 h 42"/>
                  <a:gd name="T104" fmla="*/ 6 w 42"/>
                  <a:gd name="T105" fmla="*/ 6 h 42"/>
                  <a:gd name="T106" fmla="*/ 8 w 42"/>
                  <a:gd name="T107" fmla="*/ 5 h 42"/>
                  <a:gd name="T108" fmla="*/ 10 w 42"/>
                  <a:gd name="T109" fmla="*/ 3 h 42"/>
                  <a:gd name="T110" fmla="*/ 13 w 42"/>
                  <a:gd name="T111" fmla="*/ 3 h 42"/>
                  <a:gd name="T112" fmla="*/ 16 w 42"/>
                  <a:gd name="T113" fmla="*/ 2 h 42"/>
                  <a:gd name="T114" fmla="*/ 18 w 42"/>
                  <a:gd name="T1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23" y="0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40" y="15"/>
                    </a:lnTo>
                    <a:lnTo>
                      <a:pt x="42" y="19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9" y="29"/>
                    </a:lnTo>
                    <a:lnTo>
                      <a:pt x="39" y="32"/>
                    </a:lnTo>
                    <a:lnTo>
                      <a:pt x="37" y="35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3" y="35"/>
                    </a:lnTo>
                    <a:lnTo>
                      <a:pt x="2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8" name="Line 7616"/>
              <p:cNvSpPr>
                <a:spLocks noChangeShapeType="1"/>
              </p:cNvSpPr>
              <p:nvPr/>
            </p:nvSpPr>
            <p:spPr bwMode="auto">
              <a:xfrm flipH="1">
                <a:off x="16874" y="17995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79" name="Line 7617"/>
              <p:cNvSpPr>
                <a:spLocks noChangeShapeType="1"/>
              </p:cNvSpPr>
              <p:nvPr/>
            </p:nvSpPr>
            <p:spPr bwMode="auto">
              <a:xfrm flipH="1">
                <a:off x="16872" y="17995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0" name="Line 7618"/>
              <p:cNvSpPr>
                <a:spLocks noChangeShapeType="1"/>
              </p:cNvSpPr>
              <p:nvPr/>
            </p:nvSpPr>
            <p:spPr bwMode="auto">
              <a:xfrm flipH="1">
                <a:off x="16869" y="1799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1" name="Line 7619"/>
              <p:cNvSpPr>
                <a:spLocks noChangeShapeType="1"/>
              </p:cNvSpPr>
              <p:nvPr/>
            </p:nvSpPr>
            <p:spPr bwMode="auto">
              <a:xfrm flipH="1">
                <a:off x="16866" y="17998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2" name="Line 7620"/>
              <p:cNvSpPr>
                <a:spLocks noChangeShapeType="1"/>
              </p:cNvSpPr>
              <p:nvPr/>
            </p:nvSpPr>
            <p:spPr bwMode="auto">
              <a:xfrm flipH="1">
                <a:off x="16864" y="17998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3" name="Line 7621"/>
              <p:cNvSpPr>
                <a:spLocks noChangeShapeType="1"/>
              </p:cNvSpPr>
              <p:nvPr/>
            </p:nvSpPr>
            <p:spPr bwMode="auto">
              <a:xfrm flipH="1">
                <a:off x="16862" y="18000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4" name="Line 7622"/>
              <p:cNvSpPr>
                <a:spLocks noChangeShapeType="1"/>
              </p:cNvSpPr>
              <p:nvPr/>
            </p:nvSpPr>
            <p:spPr bwMode="auto">
              <a:xfrm flipH="1">
                <a:off x="16859" y="18001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5" name="Line 7623"/>
              <p:cNvSpPr>
                <a:spLocks noChangeShapeType="1"/>
              </p:cNvSpPr>
              <p:nvPr/>
            </p:nvSpPr>
            <p:spPr bwMode="auto">
              <a:xfrm flipH="1">
                <a:off x="16858" y="1800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6" name="Line 7624"/>
              <p:cNvSpPr>
                <a:spLocks noChangeShapeType="1"/>
              </p:cNvSpPr>
              <p:nvPr/>
            </p:nvSpPr>
            <p:spPr bwMode="auto">
              <a:xfrm>
                <a:off x="16858" y="18005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7" name="Line 7625"/>
              <p:cNvSpPr>
                <a:spLocks noChangeShapeType="1"/>
              </p:cNvSpPr>
              <p:nvPr/>
            </p:nvSpPr>
            <p:spPr bwMode="auto">
              <a:xfrm flipH="1">
                <a:off x="16857" y="18008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8" name="Line 7626"/>
              <p:cNvSpPr>
                <a:spLocks noChangeShapeType="1"/>
              </p:cNvSpPr>
              <p:nvPr/>
            </p:nvSpPr>
            <p:spPr bwMode="auto">
              <a:xfrm>
                <a:off x="16857" y="18008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89" name="Line 7627"/>
              <p:cNvSpPr>
                <a:spLocks noChangeShapeType="1"/>
              </p:cNvSpPr>
              <p:nvPr/>
            </p:nvSpPr>
            <p:spPr bwMode="auto">
              <a:xfrm flipH="1">
                <a:off x="16856" y="18010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0" name="Line 7628"/>
              <p:cNvSpPr>
                <a:spLocks noChangeShapeType="1"/>
              </p:cNvSpPr>
              <p:nvPr/>
            </p:nvSpPr>
            <p:spPr bwMode="auto">
              <a:xfrm>
                <a:off x="16856" y="18010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1" name="Line 7629"/>
              <p:cNvSpPr>
                <a:spLocks noChangeShapeType="1"/>
              </p:cNvSpPr>
              <p:nvPr/>
            </p:nvSpPr>
            <p:spPr bwMode="auto">
              <a:xfrm>
                <a:off x="16856" y="18013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2" name="Line 7630"/>
              <p:cNvSpPr>
                <a:spLocks noChangeShapeType="1"/>
              </p:cNvSpPr>
              <p:nvPr/>
            </p:nvSpPr>
            <p:spPr bwMode="auto">
              <a:xfrm>
                <a:off x="16856" y="18014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3" name="Line 7631"/>
              <p:cNvSpPr>
                <a:spLocks noChangeShapeType="1"/>
              </p:cNvSpPr>
              <p:nvPr/>
            </p:nvSpPr>
            <p:spPr bwMode="auto">
              <a:xfrm>
                <a:off x="16856" y="18019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4" name="Line 7632"/>
              <p:cNvSpPr>
                <a:spLocks noChangeShapeType="1"/>
              </p:cNvSpPr>
              <p:nvPr/>
            </p:nvSpPr>
            <p:spPr bwMode="auto">
              <a:xfrm>
                <a:off x="16856" y="18021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5" name="Line 7633"/>
              <p:cNvSpPr>
                <a:spLocks noChangeShapeType="1"/>
              </p:cNvSpPr>
              <p:nvPr/>
            </p:nvSpPr>
            <p:spPr bwMode="auto">
              <a:xfrm>
                <a:off x="16857" y="1802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6" name="Line 7634"/>
              <p:cNvSpPr>
                <a:spLocks noChangeShapeType="1"/>
              </p:cNvSpPr>
              <p:nvPr/>
            </p:nvSpPr>
            <p:spPr bwMode="auto">
              <a:xfrm>
                <a:off x="16858" y="1802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7" name="Line 7635"/>
              <p:cNvSpPr>
                <a:spLocks noChangeShapeType="1"/>
              </p:cNvSpPr>
              <p:nvPr/>
            </p:nvSpPr>
            <p:spPr bwMode="auto">
              <a:xfrm>
                <a:off x="16859" y="18030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8" name="Line 7636"/>
              <p:cNvSpPr>
                <a:spLocks noChangeShapeType="1"/>
              </p:cNvSpPr>
              <p:nvPr/>
            </p:nvSpPr>
            <p:spPr bwMode="auto">
              <a:xfrm>
                <a:off x="16862" y="1803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99" name="Line 7637"/>
              <p:cNvSpPr>
                <a:spLocks noChangeShapeType="1"/>
              </p:cNvSpPr>
              <p:nvPr/>
            </p:nvSpPr>
            <p:spPr bwMode="auto">
              <a:xfrm>
                <a:off x="16864" y="18033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0" name="Line 7638"/>
              <p:cNvSpPr>
                <a:spLocks noChangeShapeType="1"/>
              </p:cNvSpPr>
              <p:nvPr/>
            </p:nvSpPr>
            <p:spPr bwMode="auto">
              <a:xfrm>
                <a:off x="16866" y="1803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1" name="Line 7639"/>
              <p:cNvSpPr>
                <a:spLocks noChangeShapeType="1"/>
              </p:cNvSpPr>
              <p:nvPr/>
            </p:nvSpPr>
            <p:spPr bwMode="auto">
              <a:xfrm>
                <a:off x="16868" y="1803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2" name="Line 7640"/>
              <p:cNvSpPr>
                <a:spLocks noChangeShapeType="1"/>
              </p:cNvSpPr>
              <p:nvPr/>
            </p:nvSpPr>
            <p:spPr bwMode="auto">
              <a:xfrm>
                <a:off x="16869" y="18036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3" name="Line 7641"/>
              <p:cNvSpPr>
                <a:spLocks noChangeShapeType="1"/>
              </p:cNvSpPr>
              <p:nvPr/>
            </p:nvSpPr>
            <p:spPr bwMode="auto">
              <a:xfrm>
                <a:off x="16869" y="18036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4" name="Line 7642"/>
              <p:cNvSpPr>
                <a:spLocks noChangeShapeType="1"/>
              </p:cNvSpPr>
              <p:nvPr/>
            </p:nvSpPr>
            <p:spPr bwMode="auto">
              <a:xfrm>
                <a:off x="16872" y="18037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5" name="Line 7643"/>
              <p:cNvSpPr>
                <a:spLocks noChangeShapeType="1"/>
              </p:cNvSpPr>
              <p:nvPr/>
            </p:nvSpPr>
            <p:spPr bwMode="auto">
              <a:xfrm>
                <a:off x="16872" y="1803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6" name="Line 7644"/>
              <p:cNvSpPr>
                <a:spLocks noChangeShapeType="1"/>
              </p:cNvSpPr>
              <p:nvPr/>
            </p:nvSpPr>
            <p:spPr bwMode="auto">
              <a:xfrm>
                <a:off x="16874" y="18037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7" name="Line 7645"/>
              <p:cNvSpPr>
                <a:spLocks noChangeShapeType="1"/>
              </p:cNvSpPr>
              <p:nvPr/>
            </p:nvSpPr>
            <p:spPr bwMode="auto">
              <a:xfrm>
                <a:off x="16879" y="18037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8" name="Line 7646"/>
              <p:cNvSpPr>
                <a:spLocks noChangeShapeType="1"/>
              </p:cNvSpPr>
              <p:nvPr/>
            </p:nvSpPr>
            <p:spPr bwMode="auto">
              <a:xfrm>
                <a:off x="16880" y="1803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09" name="Line 7647"/>
              <p:cNvSpPr>
                <a:spLocks noChangeShapeType="1"/>
              </p:cNvSpPr>
              <p:nvPr/>
            </p:nvSpPr>
            <p:spPr bwMode="auto">
              <a:xfrm flipV="1">
                <a:off x="16882" y="1803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0" name="Line 7648"/>
              <p:cNvSpPr>
                <a:spLocks noChangeShapeType="1"/>
              </p:cNvSpPr>
              <p:nvPr/>
            </p:nvSpPr>
            <p:spPr bwMode="auto">
              <a:xfrm>
                <a:off x="16883" y="18036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1" name="Line 7649"/>
              <p:cNvSpPr>
                <a:spLocks noChangeShapeType="1"/>
              </p:cNvSpPr>
              <p:nvPr/>
            </p:nvSpPr>
            <p:spPr bwMode="auto">
              <a:xfrm flipV="1">
                <a:off x="16885" y="1803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2" name="Line 7650"/>
              <p:cNvSpPr>
                <a:spLocks noChangeShapeType="1"/>
              </p:cNvSpPr>
              <p:nvPr/>
            </p:nvSpPr>
            <p:spPr bwMode="auto">
              <a:xfrm>
                <a:off x="16885" y="1803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3" name="Line 7651"/>
              <p:cNvSpPr>
                <a:spLocks noChangeShapeType="1"/>
              </p:cNvSpPr>
              <p:nvPr/>
            </p:nvSpPr>
            <p:spPr bwMode="auto">
              <a:xfrm flipV="1">
                <a:off x="16886" y="18033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4" name="Line 7652"/>
              <p:cNvSpPr>
                <a:spLocks noChangeShapeType="1"/>
              </p:cNvSpPr>
              <p:nvPr/>
            </p:nvSpPr>
            <p:spPr bwMode="auto">
              <a:xfrm flipV="1">
                <a:off x="16889" y="1803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5" name="Line 7653"/>
              <p:cNvSpPr>
                <a:spLocks noChangeShapeType="1"/>
              </p:cNvSpPr>
              <p:nvPr/>
            </p:nvSpPr>
            <p:spPr bwMode="auto">
              <a:xfrm flipV="1">
                <a:off x="16891" y="18030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6" name="Line 7654"/>
              <p:cNvSpPr>
                <a:spLocks noChangeShapeType="1"/>
              </p:cNvSpPr>
              <p:nvPr/>
            </p:nvSpPr>
            <p:spPr bwMode="auto">
              <a:xfrm flipV="1">
                <a:off x="16893" y="1802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7" name="Line 7655"/>
              <p:cNvSpPr>
                <a:spLocks noChangeShapeType="1"/>
              </p:cNvSpPr>
              <p:nvPr/>
            </p:nvSpPr>
            <p:spPr bwMode="auto">
              <a:xfrm flipV="1">
                <a:off x="16895" y="18024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8" name="Line 7656"/>
              <p:cNvSpPr>
                <a:spLocks noChangeShapeType="1"/>
              </p:cNvSpPr>
              <p:nvPr/>
            </p:nvSpPr>
            <p:spPr bwMode="auto">
              <a:xfrm flipV="1">
                <a:off x="16895" y="18021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19" name="Line 7657"/>
              <p:cNvSpPr>
                <a:spLocks noChangeShapeType="1"/>
              </p:cNvSpPr>
              <p:nvPr/>
            </p:nvSpPr>
            <p:spPr bwMode="auto">
              <a:xfrm flipV="1">
                <a:off x="16896" y="1801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0" name="Line 7658"/>
              <p:cNvSpPr>
                <a:spLocks noChangeShapeType="1"/>
              </p:cNvSpPr>
              <p:nvPr/>
            </p:nvSpPr>
            <p:spPr bwMode="auto">
              <a:xfrm flipV="1">
                <a:off x="16898" y="18014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1" name="Line 7659"/>
              <p:cNvSpPr>
                <a:spLocks noChangeShapeType="1"/>
              </p:cNvSpPr>
              <p:nvPr/>
            </p:nvSpPr>
            <p:spPr bwMode="auto">
              <a:xfrm flipH="1" flipV="1">
                <a:off x="16896" y="18010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2" name="Line 7660"/>
              <p:cNvSpPr>
                <a:spLocks noChangeShapeType="1"/>
              </p:cNvSpPr>
              <p:nvPr/>
            </p:nvSpPr>
            <p:spPr bwMode="auto">
              <a:xfrm flipH="1" flipV="1">
                <a:off x="16895" y="18008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3" name="Line 7661"/>
              <p:cNvSpPr>
                <a:spLocks noChangeShapeType="1"/>
              </p:cNvSpPr>
              <p:nvPr/>
            </p:nvSpPr>
            <p:spPr bwMode="auto">
              <a:xfrm flipV="1">
                <a:off x="16895" y="18005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4" name="Line 7662"/>
              <p:cNvSpPr>
                <a:spLocks noChangeShapeType="1"/>
              </p:cNvSpPr>
              <p:nvPr/>
            </p:nvSpPr>
            <p:spPr bwMode="auto">
              <a:xfrm flipH="1" flipV="1">
                <a:off x="16894" y="1800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5" name="Line 7663"/>
              <p:cNvSpPr>
                <a:spLocks noChangeShapeType="1"/>
              </p:cNvSpPr>
              <p:nvPr/>
            </p:nvSpPr>
            <p:spPr bwMode="auto">
              <a:xfrm flipH="1">
                <a:off x="16893" y="18004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6" name="Line 7664"/>
              <p:cNvSpPr>
                <a:spLocks noChangeShapeType="1"/>
              </p:cNvSpPr>
              <p:nvPr/>
            </p:nvSpPr>
            <p:spPr bwMode="auto">
              <a:xfrm flipH="1" flipV="1">
                <a:off x="16891" y="1800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7" name="Line 7665"/>
              <p:cNvSpPr>
                <a:spLocks noChangeShapeType="1"/>
              </p:cNvSpPr>
              <p:nvPr/>
            </p:nvSpPr>
            <p:spPr bwMode="auto">
              <a:xfrm flipV="1">
                <a:off x="16891" y="18001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8" name="Line 7666"/>
              <p:cNvSpPr>
                <a:spLocks noChangeShapeType="1"/>
              </p:cNvSpPr>
              <p:nvPr/>
            </p:nvSpPr>
            <p:spPr bwMode="auto">
              <a:xfrm flipH="1" flipV="1">
                <a:off x="16890" y="1800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29" name="Line 7667"/>
              <p:cNvSpPr>
                <a:spLocks noChangeShapeType="1"/>
              </p:cNvSpPr>
              <p:nvPr/>
            </p:nvSpPr>
            <p:spPr bwMode="auto">
              <a:xfrm flipH="1" flipV="1">
                <a:off x="16889" y="1799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0" name="Line 7668"/>
              <p:cNvSpPr>
                <a:spLocks noChangeShapeType="1"/>
              </p:cNvSpPr>
              <p:nvPr/>
            </p:nvSpPr>
            <p:spPr bwMode="auto">
              <a:xfrm>
                <a:off x="16889" y="17999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1" name="Line 7669"/>
              <p:cNvSpPr>
                <a:spLocks noChangeShapeType="1"/>
              </p:cNvSpPr>
              <p:nvPr/>
            </p:nvSpPr>
            <p:spPr bwMode="auto">
              <a:xfrm flipH="1" flipV="1">
                <a:off x="16886" y="17998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2" name="Line 7670"/>
              <p:cNvSpPr>
                <a:spLocks noChangeShapeType="1"/>
              </p:cNvSpPr>
              <p:nvPr/>
            </p:nvSpPr>
            <p:spPr bwMode="auto">
              <a:xfrm flipH="1">
                <a:off x="16884" y="17998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3" name="Line 7671"/>
              <p:cNvSpPr>
                <a:spLocks noChangeShapeType="1"/>
              </p:cNvSpPr>
              <p:nvPr/>
            </p:nvSpPr>
            <p:spPr bwMode="auto">
              <a:xfrm flipH="1" flipV="1">
                <a:off x="16882" y="1799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4" name="Line 7672"/>
              <p:cNvSpPr>
                <a:spLocks noChangeShapeType="1"/>
              </p:cNvSpPr>
              <p:nvPr/>
            </p:nvSpPr>
            <p:spPr bwMode="auto">
              <a:xfrm flipH="1" flipV="1">
                <a:off x="16879" y="17995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35" name="Line 7673"/>
              <p:cNvSpPr>
                <a:spLocks noChangeShapeType="1"/>
              </p:cNvSpPr>
              <p:nvPr/>
            </p:nvSpPr>
            <p:spPr bwMode="auto">
              <a:xfrm flipH="1">
                <a:off x="16877" y="1799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5" name="Group 7875"/>
            <p:cNvGrpSpPr>
              <a:grpSpLocks/>
            </p:cNvGrpSpPr>
            <p:nvPr/>
          </p:nvGrpSpPr>
          <p:grpSpPr bwMode="auto">
            <a:xfrm>
              <a:off x="17043" y="17914"/>
              <a:ext cx="620" cy="103"/>
              <a:chOff x="17043" y="17914"/>
              <a:chExt cx="620" cy="103"/>
            </a:xfrm>
          </p:grpSpPr>
          <p:sp>
            <p:nvSpPr>
              <p:cNvPr id="7436" name="Freeform 7675"/>
              <p:cNvSpPr>
                <a:spLocks/>
              </p:cNvSpPr>
              <p:nvPr/>
            </p:nvSpPr>
            <p:spPr bwMode="auto">
              <a:xfrm>
                <a:off x="17043" y="17976"/>
                <a:ext cx="42" cy="41"/>
              </a:xfrm>
              <a:custGeom>
                <a:avLst/>
                <a:gdLst>
                  <a:gd name="T0" fmla="*/ 16 w 42"/>
                  <a:gd name="T1" fmla="*/ 0 h 41"/>
                  <a:gd name="T2" fmla="*/ 26 w 42"/>
                  <a:gd name="T3" fmla="*/ 0 h 41"/>
                  <a:gd name="T4" fmla="*/ 28 w 42"/>
                  <a:gd name="T5" fmla="*/ 1 h 41"/>
                  <a:gd name="T6" fmla="*/ 31 w 42"/>
                  <a:gd name="T7" fmla="*/ 2 h 41"/>
                  <a:gd name="T8" fmla="*/ 33 w 42"/>
                  <a:gd name="T9" fmla="*/ 2 h 41"/>
                  <a:gd name="T10" fmla="*/ 33 w 42"/>
                  <a:gd name="T11" fmla="*/ 3 h 41"/>
                  <a:gd name="T12" fmla="*/ 34 w 42"/>
                  <a:gd name="T13" fmla="*/ 5 h 41"/>
                  <a:gd name="T14" fmla="*/ 36 w 42"/>
                  <a:gd name="T15" fmla="*/ 5 h 41"/>
                  <a:gd name="T16" fmla="*/ 37 w 42"/>
                  <a:gd name="T17" fmla="*/ 6 h 41"/>
                  <a:gd name="T18" fmla="*/ 37 w 42"/>
                  <a:gd name="T19" fmla="*/ 8 h 41"/>
                  <a:gd name="T20" fmla="*/ 38 w 42"/>
                  <a:gd name="T21" fmla="*/ 8 h 41"/>
                  <a:gd name="T22" fmla="*/ 39 w 42"/>
                  <a:gd name="T23" fmla="*/ 9 h 41"/>
                  <a:gd name="T24" fmla="*/ 40 w 42"/>
                  <a:gd name="T25" fmla="*/ 12 h 41"/>
                  <a:gd name="T26" fmla="*/ 40 w 42"/>
                  <a:gd name="T27" fmla="*/ 14 h 41"/>
                  <a:gd name="T28" fmla="*/ 42 w 42"/>
                  <a:gd name="T29" fmla="*/ 18 h 41"/>
                  <a:gd name="T30" fmla="*/ 42 w 42"/>
                  <a:gd name="T31" fmla="*/ 23 h 41"/>
                  <a:gd name="T32" fmla="*/ 40 w 42"/>
                  <a:gd name="T33" fmla="*/ 25 h 41"/>
                  <a:gd name="T34" fmla="*/ 40 w 42"/>
                  <a:gd name="T35" fmla="*/ 28 h 41"/>
                  <a:gd name="T36" fmla="*/ 39 w 42"/>
                  <a:gd name="T37" fmla="*/ 32 h 41"/>
                  <a:gd name="T38" fmla="*/ 37 w 42"/>
                  <a:gd name="T39" fmla="*/ 33 h 41"/>
                  <a:gd name="T40" fmla="*/ 36 w 42"/>
                  <a:gd name="T41" fmla="*/ 35 h 41"/>
                  <a:gd name="T42" fmla="*/ 33 w 42"/>
                  <a:gd name="T43" fmla="*/ 38 h 41"/>
                  <a:gd name="T44" fmla="*/ 31 w 42"/>
                  <a:gd name="T45" fmla="*/ 38 h 41"/>
                  <a:gd name="T46" fmla="*/ 31 w 42"/>
                  <a:gd name="T47" fmla="*/ 39 h 41"/>
                  <a:gd name="T48" fmla="*/ 29 w 42"/>
                  <a:gd name="T49" fmla="*/ 40 h 41"/>
                  <a:gd name="T50" fmla="*/ 27 w 42"/>
                  <a:gd name="T51" fmla="*/ 40 h 41"/>
                  <a:gd name="T52" fmla="*/ 27 w 42"/>
                  <a:gd name="T53" fmla="*/ 41 h 41"/>
                  <a:gd name="T54" fmla="*/ 23 w 42"/>
                  <a:gd name="T55" fmla="*/ 41 h 41"/>
                  <a:gd name="T56" fmla="*/ 22 w 42"/>
                  <a:gd name="T57" fmla="*/ 41 h 41"/>
                  <a:gd name="T58" fmla="*/ 20 w 42"/>
                  <a:gd name="T59" fmla="*/ 41 h 41"/>
                  <a:gd name="T60" fmla="*/ 18 w 42"/>
                  <a:gd name="T61" fmla="*/ 41 h 41"/>
                  <a:gd name="T62" fmla="*/ 16 w 42"/>
                  <a:gd name="T63" fmla="*/ 41 h 41"/>
                  <a:gd name="T64" fmla="*/ 13 w 42"/>
                  <a:gd name="T65" fmla="*/ 40 h 41"/>
                  <a:gd name="T66" fmla="*/ 13 w 42"/>
                  <a:gd name="T67" fmla="*/ 40 h 41"/>
                  <a:gd name="T68" fmla="*/ 11 w 42"/>
                  <a:gd name="T69" fmla="*/ 39 h 41"/>
                  <a:gd name="T70" fmla="*/ 11 w 42"/>
                  <a:gd name="T71" fmla="*/ 38 h 41"/>
                  <a:gd name="T72" fmla="*/ 7 w 42"/>
                  <a:gd name="T73" fmla="*/ 38 h 41"/>
                  <a:gd name="T74" fmla="*/ 6 w 42"/>
                  <a:gd name="T75" fmla="*/ 35 h 41"/>
                  <a:gd name="T76" fmla="*/ 4 w 42"/>
                  <a:gd name="T77" fmla="*/ 33 h 41"/>
                  <a:gd name="T78" fmla="*/ 2 w 42"/>
                  <a:gd name="T79" fmla="*/ 32 h 41"/>
                  <a:gd name="T80" fmla="*/ 1 w 42"/>
                  <a:gd name="T81" fmla="*/ 28 h 41"/>
                  <a:gd name="T82" fmla="*/ 1 w 42"/>
                  <a:gd name="T83" fmla="*/ 25 h 41"/>
                  <a:gd name="T84" fmla="*/ 0 w 42"/>
                  <a:gd name="T85" fmla="*/ 23 h 41"/>
                  <a:gd name="T86" fmla="*/ 0 w 42"/>
                  <a:gd name="T87" fmla="*/ 18 h 41"/>
                  <a:gd name="T88" fmla="*/ 1 w 42"/>
                  <a:gd name="T89" fmla="*/ 17 h 41"/>
                  <a:gd name="T90" fmla="*/ 1 w 42"/>
                  <a:gd name="T91" fmla="*/ 14 h 41"/>
                  <a:gd name="T92" fmla="*/ 1 w 42"/>
                  <a:gd name="T93" fmla="*/ 12 h 41"/>
                  <a:gd name="T94" fmla="*/ 2 w 42"/>
                  <a:gd name="T95" fmla="*/ 12 h 41"/>
                  <a:gd name="T96" fmla="*/ 2 w 42"/>
                  <a:gd name="T97" fmla="*/ 9 h 41"/>
                  <a:gd name="T98" fmla="*/ 4 w 42"/>
                  <a:gd name="T99" fmla="*/ 8 h 41"/>
                  <a:gd name="T100" fmla="*/ 6 w 42"/>
                  <a:gd name="T101" fmla="*/ 5 h 41"/>
                  <a:gd name="T102" fmla="*/ 7 w 42"/>
                  <a:gd name="T103" fmla="*/ 3 h 41"/>
                  <a:gd name="T104" fmla="*/ 11 w 42"/>
                  <a:gd name="T105" fmla="*/ 2 h 41"/>
                  <a:gd name="T106" fmla="*/ 13 w 42"/>
                  <a:gd name="T107" fmla="*/ 1 h 41"/>
                  <a:gd name="T108" fmla="*/ 16 w 42"/>
                  <a:gd name="T10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41">
                    <a:moveTo>
                      <a:pt x="16" y="0"/>
                    </a:moveTo>
                    <a:lnTo>
                      <a:pt x="26" y="0"/>
                    </a:lnTo>
                    <a:lnTo>
                      <a:pt x="28" y="1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2" y="18"/>
                    </a:lnTo>
                    <a:lnTo>
                      <a:pt x="42" y="23"/>
                    </a:lnTo>
                    <a:lnTo>
                      <a:pt x="40" y="25"/>
                    </a:lnTo>
                    <a:lnTo>
                      <a:pt x="40" y="28"/>
                    </a:lnTo>
                    <a:lnTo>
                      <a:pt x="39" y="32"/>
                    </a:lnTo>
                    <a:lnTo>
                      <a:pt x="37" y="33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7" y="38"/>
                    </a:lnTo>
                    <a:lnTo>
                      <a:pt x="6" y="35"/>
                    </a:lnTo>
                    <a:lnTo>
                      <a:pt x="4" y="33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7" name="Line 7676"/>
              <p:cNvSpPr>
                <a:spLocks noChangeShapeType="1"/>
              </p:cNvSpPr>
              <p:nvPr/>
            </p:nvSpPr>
            <p:spPr bwMode="auto">
              <a:xfrm flipH="1">
                <a:off x="17059" y="17976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8" name="Line 7677"/>
              <p:cNvSpPr>
                <a:spLocks noChangeShapeType="1"/>
              </p:cNvSpPr>
              <p:nvPr/>
            </p:nvSpPr>
            <p:spPr bwMode="auto">
              <a:xfrm flipH="1">
                <a:off x="17056" y="17976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9" name="Line 7678"/>
              <p:cNvSpPr>
                <a:spLocks noChangeShapeType="1"/>
              </p:cNvSpPr>
              <p:nvPr/>
            </p:nvSpPr>
            <p:spPr bwMode="auto">
              <a:xfrm flipH="1">
                <a:off x="17054" y="1797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0" name="Line 7679"/>
              <p:cNvSpPr>
                <a:spLocks noChangeShapeType="1"/>
              </p:cNvSpPr>
              <p:nvPr/>
            </p:nvSpPr>
            <p:spPr bwMode="auto">
              <a:xfrm flipH="1">
                <a:off x="17050" y="17978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1" name="Line 7680"/>
              <p:cNvSpPr>
                <a:spLocks noChangeShapeType="1"/>
              </p:cNvSpPr>
              <p:nvPr/>
            </p:nvSpPr>
            <p:spPr bwMode="auto">
              <a:xfrm flipH="1">
                <a:off x="17049" y="1797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2" name="Line 7681"/>
              <p:cNvSpPr>
                <a:spLocks noChangeShapeType="1"/>
              </p:cNvSpPr>
              <p:nvPr/>
            </p:nvSpPr>
            <p:spPr bwMode="auto">
              <a:xfrm flipH="1">
                <a:off x="17047" y="17981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3" name="Line 7682"/>
              <p:cNvSpPr>
                <a:spLocks noChangeShapeType="1"/>
              </p:cNvSpPr>
              <p:nvPr/>
            </p:nvSpPr>
            <p:spPr bwMode="auto">
              <a:xfrm flipH="1">
                <a:off x="17045" y="1798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4" name="Line 7683"/>
              <p:cNvSpPr>
                <a:spLocks noChangeShapeType="1"/>
              </p:cNvSpPr>
              <p:nvPr/>
            </p:nvSpPr>
            <p:spPr bwMode="auto">
              <a:xfrm>
                <a:off x="17045" y="17985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5" name="Line 7684"/>
              <p:cNvSpPr>
                <a:spLocks noChangeShapeType="1"/>
              </p:cNvSpPr>
              <p:nvPr/>
            </p:nvSpPr>
            <p:spPr bwMode="auto">
              <a:xfrm flipH="1">
                <a:off x="17044" y="17988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6" name="Line 7685"/>
              <p:cNvSpPr>
                <a:spLocks noChangeShapeType="1"/>
              </p:cNvSpPr>
              <p:nvPr/>
            </p:nvSpPr>
            <p:spPr bwMode="auto">
              <a:xfrm>
                <a:off x="17044" y="17988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7" name="Line 7686"/>
              <p:cNvSpPr>
                <a:spLocks noChangeShapeType="1"/>
              </p:cNvSpPr>
              <p:nvPr/>
            </p:nvSpPr>
            <p:spPr bwMode="auto">
              <a:xfrm>
                <a:off x="17044" y="17990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8" name="Line 7687"/>
              <p:cNvSpPr>
                <a:spLocks noChangeShapeType="1"/>
              </p:cNvSpPr>
              <p:nvPr/>
            </p:nvSpPr>
            <p:spPr bwMode="auto">
              <a:xfrm flipH="1">
                <a:off x="17043" y="1799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49" name="Line 7688"/>
              <p:cNvSpPr>
                <a:spLocks noChangeShapeType="1"/>
              </p:cNvSpPr>
              <p:nvPr/>
            </p:nvSpPr>
            <p:spPr bwMode="auto">
              <a:xfrm>
                <a:off x="17043" y="17994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0" name="Line 7689"/>
              <p:cNvSpPr>
                <a:spLocks noChangeShapeType="1"/>
              </p:cNvSpPr>
              <p:nvPr/>
            </p:nvSpPr>
            <p:spPr bwMode="auto">
              <a:xfrm>
                <a:off x="17043" y="1799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1" name="Line 7690"/>
              <p:cNvSpPr>
                <a:spLocks noChangeShapeType="1"/>
              </p:cNvSpPr>
              <p:nvPr/>
            </p:nvSpPr>
            <p:spPr bwMode="auto">
              <a:xfrm>
                <a:off x="17044" y="18001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2" name="Line 7691"/>
              <p:cNvSpPr>
                <a:spLocks noChangeShapeType="1"/>
              </p:cNvSpPr>
              <p:nvPr/>
            </p:nvSpPr>
            <p:spPr bwMode="auto">
              <a:xfrm>
                <a:off x="17044" y="18004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3" name="Line 7692"/>
              <p:cNvSpPr>
                <a:spLocks noChangeShapeType="1"/>
              </p:cNvSpPr>
              <p:nvPr/>
            </p:nvSpPr>
            <p:spPr bwMode="auto">
              <a:xfrm>
                <a:off x="17045" y="1800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4" name="Line 7693"/>
              <p:cNvSpPr>
                <a:spLocks noChangeShapeType="1"/>
              </p:cNvSpPr>
              <p:nvPr/>
            </p:nvSpPr>
            <p:spPr bwMode="auto">
              <a:xfrm>
                <a:off x="17047" y="1800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5" name="Line 7694"/>
              <p:cNvSpPr>
                <a:spLocks noChangeShapeType="1"/>
              </p:cNvSpPr>
              <p:nvPr/>
            </p:nvSpPr>
            <p:spPr bwMode="auto">
              <a:xfrm>
                <a:off x="17049" y="18011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6" name="Line 7695"/>
              <p:cNvSpPr>
                <a:spLocks noChangeShapeType="1"/>
              </p:cNvSpPr>
              <p:nvPr/>
            </p:nvSpPr>
            <p:spPr bwMode="auto">
              <a:xfrm>
                <a:off x="17050" y="18014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7" name="Line 7696"/>
              <p:cNvSpPr>
                <a:spLocks noChangeShapeType="1"/>
              </p:cNvSpPr>
              <p:nvPr/>
            </p:nvSpPr>
            <p:spPr bwMode="auto">
              <a:xfrm>
                <a:off x="17054" y="1801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8" name="Line 7697"/>
              <p:cNvSpPr>
                <a:spLocks noChangeShapeType="1"/>
              </p:cNvSpPr>
              <p:nvPr/>
            </p:nvSpPr>
            <p:spPr bwMode="auto">
              <a:xfrm>
                <a:off x="17054" y="1801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59" name="Line 7698"/>
              <p:cNvSpPr>
                <a:spLocks noChangeShapeType="1"/>
              </p:cNvSpPr>
              <p:nvPr/>
            </p:nvSpPr>
            <p:spPr bwMode="auto">
              <a:xfrm>
                <a:off x="17056" y="18016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0" name="Line 7699"/>
              <p:cNvSpPr>
                <a:spLocks noChangeShapeType="1"/>
              </p:cNvSpPr>
              <p:nvPr/>
            </p:nvSpPr>
            <p:spPr bwMode="auto">
              <a:xfrm>
                <a:off x="17056" y="18016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1" name="Line 7700"/>
              <p:cNvSpPr>
                <a:spLocks noChangeShapeType="1"/>
              </p:cNvSpPr>
              <p:nvPr/>
            </p:nvSpPr>
            <p:spPr bwMode="auto">
              <a:xfrm>
                <a:off x="17059" y="1801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2" name="Line 7701"/>
              <p:cNvSpPr>
                <a:spLocks noChangeShapeType="1"/>
              </p:cNvSpPr>
              <p:nvPr/>
            </p:nvSpPr>
            <p:spPr bwMode="auto">
              <a:xfrm>
                <a:off x="17061" y="1801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3" name="Line 7702"/>
              <p:cNvSpPr>
                <a:spLocks noChangeShapeType="1"/>
              </p:cNvSpPr>
              <p:nvPr/>
            </p:nvSpPr>
            <p:spPr bwMode="auto">
              <a:xfrm>
                <a:off x="17063" y="18017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4" name="Line 7703"/>
              <p:cNvSpPr>
                <a:spLocks noChangeShapeType="1"/>
              </p:cNvSpPr>
              <p:nvPr/>
            </p:nvSpPr>
            <p:spPr bwMode="auto">
              <a:xfrm>
                <a:off x="17065" y="18017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5" name="Line 7704"/>
              <p:cNvSpPr>
                <a:spLocks noChangeShapeType="1"/>
              </p:cNvSpPr>
              <p:nvPr/>
            </p:nvSpPr>
            <p:spPr bwMode="auto">
              <a:xfrm>
                <a:off x="17066" y="18017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6" name="Line 7705"/>
              <p:cNvSpPr>
                <a:spLocks noChangeShapeType="1"/>
              </p:cNvSpPr>
              <p:nvPr/>
            </p:nvSpPr>
            <p:spPr bwMode="auto">
              <a:xfrm flipV="1">
                <a:off x="17070" y="1801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7" name="Line 7706"/>
              <p:cNvSpPr>
                <a:spLocks noChangeShapeType="1"/>
              </p:cNvSpPr>
              <p:nvPr/>
            </p:nvSpPr>
            <p:spPr bwMode="auto">
              <a:xfrm>
                <a:off x="17070" y="18016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8" name="Line 7707"/>
              <p:cNvSpPr>
                <a:spLocks noChangeShapeType="1"/>
              </p:cNvSpPr>
              <p:nvPr/>
            </p:nvSpPr>
            <p:spPr bwMode="auto">
              <a:xfrm flipV="1">
                <a:off x="17072" y="1801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69" name="Line 7708"/>
              <p:cNvSpPr>
                <a:spLocks noChangeShapeType="1"/>
              </p:cNvSpPr>
              <p:nvPr/>
            </p:nvSpPr>
            <p:spPr bwMode="auto">
              <a:xfrm flipV="1">
                <a:off x="17074" y="1801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0" name="Line 7709"/>
              <p:cNvSpPr>
                <a:spLocks noChangeShapeType="1"/>
              </p:cNvSpPr>
              <p:nvPr/>
            </p:nvSpPr>
            <p:spPr bwMode="auto">
              <a:xfrm>
                <a:off x="17074" y="18014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1" name="Line 7710"/>
              <p:cNvSpPr>
                <a:spLocks noChangeShapeType="1"/>
              </p:cNvSpPr>
              <p:nvPr/>
            </p:nvSpPr>
            <p:spPr bwMode="auto">
              <a:xfrm flipV="1">
                <a:off x="17076" y="18011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2" name="Line 7711"/>
              <p:cNvSpPr>
                <a:spLocks noChangeShapeType="1"/>
              </p:cNvSpPr>
              <p:nvPr/>
            </p:nvSpPr>
            <p:spPr bwMode="auto">
              <a:xfrm flipV="1">
                <a:off x="17079" y="1800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3" name="Line 7712"/>
              <p:cNvSpPr>
                <a:spLocks noChangeShapeType="1"/>
              </p:cNvSpPr>
              <p:nvPr/>
            </p:nvSpPr>
            <p:spPr bwMode="auto">
              <a:xfrm flipV="1">
                <a:off x="17080" y="1800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4" name="Line 7713"/>
              <p:cNvSpPr>
                <a:spLocks noChangeShapeType="1"/>
              </p:cNvSpPr>
              <p:nvPr/>
            </p:nvSpPr>
            <p:spPr bwMode="auto">
              <a:xfrm flipV="1">
                <a:off x="17082" y="18004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5" name="Line 7714"/>
              <p:cNvSpPr>
                <a:spLocks noChangeShapeType="1"/>
              </p:cNvSpPr>
              <p:nvPr/>
            </p:nvSpPr>
            <p:spPr bwMode="auto">
              <a:xfrm flipV="1">
                <a:off x="17083" y="18001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6" name="Line 7715"/>
              <p:cNvSpPr>
                <a:spLocks noChangeShapeType="1"/>
              </p:cNvSpPr>
              <p:nvPr/>
            </p:nvSpPr>
            <p:spPr bwMode="auto">
              <a:xfrm flipV="1">
                <a:off x="17083" y="1799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7" name="Line 7716"/>
              <p:cNvSpPr>
                <a:spLocks noChangeShapeType="1"/>
              </p:cNvSpPr>
              <p:nvPr/>
            </p:nvSpPr>
            <p:spPr bwMode="auto">
              <a:xfrm flipV="1">
                <a:off x="17085" y="17994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8" name="Line 7717"/>
              <p:cNvSpPr>
                <a:spLocks noChangeShapeType="1"/>
              </p:cNvSpPr>
              <p:nvPr/>
            </p:nvSpPr>
            <p:spPr bwMode="auto">
              <a:xfrm flipH="1" flipV="1">
                <a:off x="17083" y="17990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79" name="Line 7718"/>
              <p:cNvSpPr>
                <a:spLocks noChangeShapeType="1"/>
              </p:cNvSpPr>
              <p:nvPr/>
            </p:nvSpPr>
            <p:spPr bwMode="auto">
              <a:xfrm flipV="1">
                <a:off x="17083" y="17988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0" name="Line 7719"/>
              <p:cNvSpPr>
                <a:spLocks noChangeShapeType="1"/>
              </p:cNvSpPr>
              <p:nvPr/>
            </p:nvSpPr>
            <p:spPr bwMode="auto">
              <a:xfrm flipH="1" flipV="1">
                <a:off x="17082" y="1798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1" name="Line 7720"/>
              <p:cNvSpPr>
                <a:spLocks noChangeShapeType="1"/>
              </p:cNvSpPr>
              <p:nvPr/>
            </p:nvSpPr>
            <p:spPr bwMode="auto">
              <a:xfrm flipH="1" flipV="1">
                <a:off x="17081" y="1798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2" name="Line 7721"/>
              <p:cNvSpPr>
                <a:spLocks noChangeShapeType="1"/>
              </p:cNvSpPr>
              <p:nvPr/>
            </p:nvSpPr>
            <p:spPr bwMode="auto">
              <a:xfrm flipH="1">
                <a:off x="17080" y="17984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3" name="Line 7722"/>
              <p:cNvSpPr>
                <a:spLocks noChangeShapeType="1"/>
              </p:cNvSpPr>
              <p:nvPr/>
            </p:nvSpPr>
            <p:spPr bwMode="auto">
              <a:xfrm flipV="1">
                <a:off x="17080" y="17982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4" name="Line 7723"/>
              <p:cNvSpPr>
                <a:spLocks noChangeShapeType="1"/>
              </p:cNvSpPr>
              <p:nvPr/>
            </p:nvSpPr>
            <p:spPr bwMode="auto">
              <a:xfrm flipH="1" flipV="1">
                <a:off x="17079" y="1798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5" name="Line 7724"/>
              <p:cNvSpPr>
                <a:spLocks noChangeShapeType="1"/>
              </p:cNvSpPr>
              <p:nvPr/>
            </p:nvSpPr>
            <p:spPr bwMode="auto">
              <a:xfrm flipH="1">
                <a:off x="17077" y="17981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6" name="Line 7725"/>
              <p:cNvSpPr>
                <a:spLocks noChangeShapeType="1"/>
              </p:cNvSpPr>
              <p:nvPr/>
            </p:nvSpPr>
            <p:spPr bwMode="auto">
              <a:xfrm flipH="1" flipV="1">
                <a:off x="17076" y="1797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7" name="Line 7726"/>
              <p:cNvSpPr>
                <a:spLocks noChangeShapeType="1"/>
              </p:cNvSpPr>
              <p:nvPr/>
            </p:nvSpPr>
            <p:spPr bwMode="auto">
              <a:xfrm flipV="1">
                <a:off x="17076" y="17978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8" name="Line 7727"/>
              <p:cNvSpPr>
                <a:spLocks noChangeShapeType="1"/>
              </p:cNvSpPr>
              <p:nvPr/>
            </p:nvSpPr>
            <p:spPr bwMode="auto">
              <a:xfrm flipH="1">
                <a:off x="17074" y="17978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89" name="Line 7728"/>
              <p:cNvSpPr>
                <a:spLocks noChangeShapeType="1"/>
              </p:cNvSpPr>
              <p:nvPr/>
            </p:nvSpPr>
            <p:spPr bwMode="auto">
              <a:xfrm flipH="1" flipV="1">
                <a:off x="17071" y="1797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0" name="Line 7729"/>
              <p:cNvSpPr>
                <a:spLocks noChangeShapeType="1"/>
              </p:cNvSpPr>
              <p:nvPr/>
            </p:nvSpPr>
            <p:spPr bwMode="auto">
              <a:xfrm flipH="1" flipV="1">
                <a:off x="17069" y="1797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1" name="Line 7730"/>
              <p:cNvSpPr>
                <a:spLocks noChangeShapeType="1"/>
              </p:cNvSpPr>
              <p:nvPr/>
            </p:nvSpPr>
            <p:spPr bwMode="auto">
              <a:xfrm flipH="1">
                <a:off x="17064" y="17976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2" name="Freeform 7731"/>
              <p:cNvSpPr>
                <a:spLocks/>
              </p:cNvSpPr>
              <p:nvPr/>
            </p:nvSpPr>
            <p:spPr bwMode="auto">
              <a:xfrm>
                <a:off x="17234" y="17955"/>
                <a:ext cx="42" cy="43"/>
              </a:xfrm>
              <a:custGeom>
                <a:avLst/>
                <a:gdLst>
                  <a:gd name="T0" fmla="*/ 17 w 42"/>
                  <a:gd name="T1" fmla="*/ 0 h 43"/>
                  <a:gd name="T2" fmla="*/ 23 w 42"/>
                  <a:gd name="T3" fmla="*/ 0 h 43"/>
                  <a:gd name="T4" fmla="*/ 26 w 42"/>
                  <a:gd name="T5" fmla="*/ 1 h 43"/>
                  <a:gd name="T6" fmla="*/ 28 w 42"/>
                  <a:gd name="T7" fmla="*/ 2 h 43"/>
                  <a:gd name="T8" fmla="*/ 30 w 42"/>
                  <a:gd name="T9" fmla="*/ 3 h 43"/>
                  <a:gd name="T10" fmla="*/ 32 w 42"/>
                  <a:gd name="T11" fmla="*/ 3 h 43"/>
                  <a:gd name="T12" fmla="*/ 33 w 42"/>
                  <a:gd name="T13" fmla="*/ 5 h 43"/>
                  <a:gd name="T14" fmla="*/ 34 w 42"/>
                  <a:gd name="T15" fmla="*/ 6 h 43"/>
                  <a:gd name="T16" fmla="*/ 35 w 42"/>
                  <a:gd name="T17" fmla="*/ 6 h 43"/>
                  <a:gd name="T18" fmla="*/ 37 w 42"/>
                  <a:gd name="T19" fmla="*/ 7 h 43"/>
                  <a:gd name="T20" fmla="*/ 37 w 42"/>
                  <a:gd name="T21" fmla="*/ 8 h 43"/>
                  <a:gd name="T22" fmla="*/ 38 w 42"/>
                  <a:gd name="T23" fmla="*/ 10 h 43"/>
                  <a:gd name="T24" fmla="*/ 38 w 42"/>
                  <a:gd name="T25" fmla="*/ 11 h 43"/>
                  <a:gd name="T26" fmla="*/ 40 w 42"/>
                  <a:gd name="T27" fmla="*/ 13 h 43"/>
                  <a:gd name="T28" fmla="*/ 40 w 42"/>
                  <a:gd name="T29" fmla="*/ 16 h 43"/>
                  <a:gd name="T30" fmla="*/ 40 w 42"/>
                  <a:gd name="T31" fmla="*/ 19 h 43"/>
                  <a:gd name="T32" fmla="*/ 42 w 42"/>
                  <a:gd name="T33" fmla="*/ 22 h 43"/>
                  <a:gd name="T34" fmla="*/ 40 w 42"/>
                  <a:gd name="T35" fmla="*/ 24 h 43"/>
                  <a:gd name="T36" fmla="*/ 40 w 42"/>
                  <a:gd name="T37" fmla="*/ 26 h 43"/>
                  <a:gd name="T38" fmla="*/ 40 w 42"/>
                  <a:gd name="T39" fmla="*/ 29 h 43"/>
                  <a:gd name="T40" fmla="*/ 38 w 42"/>
                  <a:gd name="T41" fmla="*/ 32 h 43"/>
                  <a:gd name="T42" fmla="*/ 37 w 42"/>
                  <a:gd name="T43" fmla="*/ 34 h 43"/>
                  <a:gd name="T44" fmla="*/ 35 w 42"/>
                  <a:gd name="T45" fmla="*/ 35 h 43"/>
                  <a:gd name="T46" fmla="*/ 33 w 42"/>
                  <a:gd name="T47" fmla="*/ 38 h 43"/>
                  <a:gd name="T48" fmla="*/ 30 w 42"/>
                  <a:gd name="T49" fmla="*/ 39 h 43"/>
                  <a:gd name="T50" fmla="*/ 29 w 42"/>
                  <a:gd name="T51" fmla="*/ 40 h 43"/>
                  <a:gd name="T52" fmla="*/ 28 w 42"/>
                  <a:gd name="T53" fmla="*/ 40 h 43"/>
                  <a:gd name="T54" fmla="*/ 27 w 42"/>
                  <a:gd name="T55" fmla="*/ 42 h 43"/>
                  <a:gd name="T56" fmla="*/ 26 w 42"/>
                  <a:gd name="T57" fmla="*/ 42 h 43"/>
                  <a:gd name="T58" fmla="*/ 24 w 42"/>
                  <a:gd name="T59" fmla="*/ 43 h 43"/>
                  <a:gd name="T60" fmla="*/ 17 w 42"/>
                  <a:gd name="T61" fmla="*/ 43 h 43"/>
                  <a:gd name="T62" fmla="*/ 14 w 42"/>
                  <a:gd name="T63" fmla="*/ 42 h 43"/>
                  <a:gd name="T64" fmla="*/ 13 w 42"/>
                  <a:gd name="T65" fmla="*/ 42 h 43"/>
                  <a:gd name="T66" fmla="*/ 12 w 42"/>
                  <a:gd name="T67" fmla="*/ 40 h 43"/>
                  <a:gd name="T68" fmla="*/ 11 w 42"/>
                  <a:gd name="T69" fmla="*/ 40 h 43"/>
                  <a:gd name="T70" fmla="*/ 10 w 42"/>
                  <a:gd name="T71" fmla="*/ 39 h 43"/>
                  <a:gd name="T72" fmla="*/ 7 w 42"/>
                  <a:gd name="T73" fmla="*/ 38 h 43"/>
                  <a:gd name="T74" fmla="*/ 6 w 42"/>
                  <a:gd name="T75" fmla="*/ 35 h 43"/>
                  <a:gd name="T76" fmla="*/ 3 w 42"/>
                  <a:gd name="T77" fmla="*/ 34 h 43"/>
                  <a:gd name="T78" fmla="*/ 2 w 42"/>
                  <a:gd name="T79" fmla="*/ 32 h 43"/>
                  <a:gd name="T80" fmla="*/ 1 w 42"/>
                  <a:gd name="T81" fmla="*/ 29 h 43"/>
                  <a:gd name="T82" fmla="*/ 0 w 42"/>
                  <a:gd name="T83" fmla="*/ 26 h 43"/>
                  <a:gd name="T84" fmla="*/ 0 w 42"/>
                  <a:gd name="T85" fmla="*/ 16 h 43"/>
                  <a:gd name="T86" fmla="*/ 1 w 42"/>
                  <a:gd name="T87" fmla="*/ 14 h 43"/>
                  <a:gd name="T88" fmla="*/ 1 w 42"/>
                  <a:gd name="T89" fmla="*/ 13 h 43"/>
                  <a:gd name="T90" fmla="*/ 1 w 42"/>
                  <a:gd name="T91" fmla="*/ 12 h 43"/>
                  <a:gd name="T92" fmla="*/ 2 w 42"/>
                  <a:gd name="T93" fmla="*/ 11 h 43"/>
                  <a:gd name="T94" fmla="*/ 3 w 42"/>
                  <a:gd name="T95" fmla="*/ 8 h 43"/>
                  <a:gd name="T96" fmla="*/ 6 w 42"/>
                  <a:gd name="T97" fmla="*/ 6 h 43"/>
                  <a:gd name="T98" fmla="*/ 7 w 42"/>
                  <a:gd name="T99" fmla="*/ 5 h 43"/>
                  <a:gd name="T100" fmla="*/ 11 w 42"/>
                  <a:gd name="T101" fmla="*/ 3 h 43"/>
                  <a:gd name="T102" fmla="*/ 12 w 42"/>
                  <a:gd name="T103" fmla="*/ 2 h 43"/>
                  <a:gd name="T104" fmla="*/ 14 w 42"/>
                  <a:gd name="T105" fmla="*/ 1 h 43"/>
                  <a:gd name="T106" fmla="*/ 17 w 42"/>
                  <a:gd name="T10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43">
                    <a:moveTo>
                      <a:pt x="17" y="0"/>
                    </a:moveTo>
                    <a:lnTo>
                      <a:pt x="23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40" y="13"/>
                    </a:lnTo>
                    <a:lnTo>
                      <a:pt x="40" y="16"/>
                    </a:lnTo>
                    <a:lnTo>
                      <a:pt x="40" y="19"/>
                    </a:lnTo>
                    <a:lnTo>
                      <a:pt x="42" y="22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38" y="32"/>
                    </a:lnTo>
                    <a:lnTo>
                      <a:pt x="37" y="34"/>
                    </a:lnTo>
                    <a:lnTo>
                      <a:pt x="35" y="35"/>
                    </a:lnTo>
                    <a:lnTo>
                      <a:pt x="33" y="38"/>
                    </a:lnTo>
                    <a:lnTo>
                      <a:pt x="30" y="39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3"/>
                    </a:lnTo>
                    <a:lnTo>
                      <a:pt x="17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6" y="35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3" name="Line 7732"/>
              <p:cNvSpPr>
                <a:spLocks noChangeShapeType="1"/>
              </p:cNvSpPr>
              <p:nvPr/>
            </p:nvSpPr>
            <p:spPr bwMode="auto">
              <a:xfrm flipH="1">
                <a:off x="17251" y="17955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4" name="Line 7733"/>
              <p:cNvSpPr>
                <a:spLocks noChangeShapeType="1"/>
              </p:cNvSpPr>
              <p:nvPr/>
            </p:nvSpPr>
            <p:spPr bwMode="auto">
              <a:xfrm flipH="1">
                <a:off x="17248" y="1795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5" name="Line 7734"/>
              <p:cNvSpPr>
                <a:spLocks noChangeShapeType="1"/>
              </p:cNvSpPr>
              <p:nvPr/>
            </p:nvSpPr>
            <p:spPr bwMode="auto">
              <a:xfrm flipH="1">
                <a:off x="17246" y="1795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6" name="Line 7735"/>
              <p:cNvSpPr>
                <a:spLocks noChangeShapeType="1"/>
              </p:cNvSpPr>
              <p:nvPr/>
            </p:nvSpPr>
            <p:spPr bwMode="auto">
              <a:xfrm flipH="1">
                <a:off x="17245" y="1795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7" name="Line 7736"/>
              <p:cNvSpPr>
                <a:spLocks noChangeShapeType="1"/>
              </p:cNvSpPr>
              <p:nvPr/>
            </p:nvSpPr>
            <p:spPr bwMode="auto">
              <a:xfrm flipH="1">
                <a:off x="17241" y="17958"/>
                <a:ext cx="4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8" name="Line 7737"/>
              <p:cNvSpPr>
                <a:spLocks noChangeShapeType="1"/>
              </p:cNvSpPr>
              <p:nvPr/>
            </p:nvSpPr>
            <p:spPr bwMode="auto">
              <a:xfrm flipH="1">
                <a:off x="17240" y="1796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99" name="Line 7738"/>
              <p:cNvSpPr>
                <a:spLocks noChangeShapeType="1"/>
              </p:cNvSpPr>
              <p:nvPr/>
            </p:nvSpPr>
            <p:spPr bwMode="auto">
              <a:xfrm flipH="1">
                <a:off x="17237" y="17961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0" name="Line 7739"/>
              <p:cNvSpPr>
                <a:spLocks noChangeShapeType="1"/>
              </p:cNvSpPr>
              <p:nvPr/>
            </p:nvSpPr>
            <p:spPr bwMode="auto">
              <a:xfrm flipH="1">
                <a:off x="17236" y="1796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1" name="Line 7740"/>
              <p:cNvSpPr>
                <a:spLocks noChangeShapeType="1"/>
              </p:cNvSpPr>
              <p:nvPr/>
            </p:nvSpPr>
            <p:spPr bwMode="auto">
              <a:xfrm flipH="1">
                <a:off x="17235" y="1796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2" name="Line 7741"/>
              <p:cNvSpPr>
                <a:spLocks noChangeShapeType="1"/>
              </p:cNvSpPr>
              <p:nvPr/>
            </p:nvSpPr>
            <p:spPr bwMode="auto">
              <a:xfrm>
                <a:off x="17235" y="17967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3" name="Line 7742"/>
              <p:cNvSpPr>
                <a:spLocks noChangeShapeType="1"/>
              </p:cNvSpPr>
              <p:nvPr/>
            </p:nvSpPr>
            <p:spPr bwMode="auto">
              <a:xfrm>
                <a:off x="17235" y="17968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4" name="Line 7743"/>
              <p:cNvSpPr>
                <a:spLocks noChangeShapeType="1"/>
              </p:cNvSpPr>
              <p:nvPr/>
            </p:nvSpPr>
            <p:spPr bwMode="auto">
              <a:xfrm flipH="1">
                <a:off x="17234" y="1796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5" name="Line 7744"/>
              <p:cNvSpPr>
                <a:spLocks noChangeShapeType="1"/>
              </p:cNvSpPr>
              <p:nvPr/>
            </p:nvSpPr>
            <p:spPr bwMode="auto">
              <a:xfrm>
                <a:off x="17234" y="17971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6" name="Line 7745"/>
              <p:cNvSpPr>
                <a:spLocks noChangeShapeType="1"/>
              </p:cNvSpPr>
              <p:nvPr/>
            </p:nvSpPr>
            <p:spPr bwMode="auto">
              <a:xfrm>
                <a:off x="17234" y="17981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7" name="Line 7746"/>
              <p:cNvSpPr>
                <a:spLocks noChangeShapeType="1"/>
              </p:cNvSpPr>
              <p:nvPr/>
            </p:nvSpPr>
            <p:spPr bwMode="auto">
              <a:xfrm>
                <a:off x="17235" y="1798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8" name="Line 7747"/>
              <p:cNvSpPr>
                <a:spLocks noChangeShapeType="1"/>
              </p:cNvSpPr>
              <p:nvPr/>
            </p:nvSpPr>
            <p:spPr bwMode="auto">
              <a:xfrm>
                <a:off x="17236" y="1798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09" name="Line 7748"/>
              <p:cNvSpPr>
                <a:spLocks noChangeShapeType="1"/>
              </p:cNvSpPr>
              <p:nvPr/>
            </p:nvSpPr>
            <p:spPr bwMode="auto">
              <a:xfrm>
                <a:off x="17237" y="17989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0" name="Line 7749"/>
              <p:cNvSpPr>
                <a:spLocks noChangeShapeType="1"/>
              </p:cNvSpPr>
              <p:nvPr/>
            </p:nvSpPr>
            <p:spPr bwMode="auto">
              <a:xfrm>
                <a:off x="17240" y="17990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1" name="Line 7750"/>
              <p:cNvSpPr>
                <a:spLocks noChangeShapeType="1"/>
              </p:cNvSpPr>
              <p:nvPr/>
            </p:nvSpPr>
            <p:spPr bwMode="auto">
              <a:xfrm>
                <a:off x="17241" y="17993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2" name="Line 7751"/>
              <p:cNvSpPr>
                <a:spLocks noChangeShapeType="1"/>
              </p:cNvSpPr>
              <p:nvPr/>
            </p:nvSpPr>
            <p:spPr bwMode="auto">
              <a:xfrm>
                <a:off x="17244" y="1799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3" name="Line 7752"/>
              <p:cNvSpPr>
                <a:spLocks noChangeShapeType="1"/>
              </p:cNvSpPr>
              <p:nvPr/>
            </p:nvSpPr>
            <p:spPr bwMode="auto">
              <a:xfrm>
                <a:off x="17245" y="1799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4" name="Line 7753"/>
              <p:cNvSpPr>
                <a:spLocks noChangeShapeType="1"/>
              </p:cNvSpPr>
              <p:nvPr/>
            </p:nvSpPr>
            <p:spPr bwMode="auto">
              <a:xfrm>
                <a:off x="17246" y="17995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5" name="Line 7754"/>
              <p:cNvSpPr>
                <a:spLocks noChangeShapeType="1"/>
              </p:cNvSpPr>
              <p:nvPr/>
            </p:nvSpPr>
            <p:spPr bwMode="auto">
              <a:xfrm>
                <a:off x="17247" y="17997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6" name="Line 7755"/>
              <p:cNvSpPr>
                <a:spLocks noChangeShapeType="1"/>
              </p:cNvSpPr>
              <p:nvPr/>
            </p:nvSpPr>
            <p:spPr bwMode="auto">
              <a:xfrm>
                <a:off x="17248" y="1799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7" name="Line 7756"/>
              <p:cNvSpPr>
                <a:spLocks noChangeShapeType="1"/>
              </p:cNvSpPr>
              <p:nvPr/>
            </p:nvSpPr>
            <p:spPr bwMode="auto">
              <a:xfrm>
                <a:off x="17251" y="17998"/>
                <a:ext cx="7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8" name="Line 7757"/>
              <p:cNvSpPr>
                <a:spLocks noChangeShapeType="1"/>
              </p:cNvSpPr>
              <p:nvPr/>
            </p:nvSpPr>
            <p:spPr bwMode="auto">
              <a:xfrm flipV="1">
                <a:off x="17258" y="1799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19" name="Line 7758"/>
              <p:cNvSpPr>
                <a:spLocks noChangeShapeType="1"/>
              </p:cNvSpPr>
              <p:nvPr/>
            </p:nvSpPr>
            <p:spPr bwMode="auto">
              <a:xfrm>
                <a:off x="17260" y="17997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0" name="Line 7759"/>
              <p:cNvSpPr>
                <a:spLocks noChangeShapeType="1"/>
              </p:cNvSpPr>
              <p:nvPr/>
            </p:nvSpPr>
            <p:spPr bwMode="auto">
              <a:xfrm flipV="1">
                <a:off x="17261" y="17995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1" name="Line 7760"/>
              <p:cNvSpPr>
                <a:spLocks noChangeShapeType="1"/>
              </p:cNvSpPr>
              <p:nvPr/>
            </p:nvSpPr>
            <p:spPr bwMode="auto">
              <a:xfrm>
                <a:off x="17262" y="1799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2" name="Line 7761"/>
              <p:cNvSpPr>
                <a:spLocks noChangeShapeType="1"/>
              </p:cNvSpPr>
              <p:nvPr/>
            </p:nvSpPr>
            <p:spPr bwMode="auto">
              <a:xfrm flipV="1">
                <a:off x="17263" y="1799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3" name="Line 7762"/>
              <p:cNvSpPr>
                <a:spLocks noChangeShapeType="1"/>
              </p:cNvSpPr>
              <p:nvPr/>
            </p:nvSpPr>
            <p:spPr bwMode="auto">
              <a:xfrm flipV="1">
                <a:off x="17264" y="17993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4" name="Line 7763"/>
              <p:cNvSpPr>
                <a:spLocks noChangeShapeType="1"/>
              </p:cNvSpPr>
              <p:nvPr/>
            </p:nvSpPr>
            <p:spPr bwMode="auto">
              <a:xfrm flipV="1">
                <a:off x="17267" y="17990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5" name="Line 7764"/>
              <p:cNvSpPr>
                <a:spLocks noChangeShapeType="1"/>
              </p:cNvSpPr>
              <p:nvPr/>
            </p:nvSpPr>
            <p:spPr bwMode="auto">
              <a:xfrm flipV="1">
                <a:off x="17269" y="17989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6" name="Line 7765"/>
              <p:cNvSpPr>
                <a:spLocks noChangeShapeType="1"/>
              </p:cNvSpPr>
              <p:nvPr/>
            </p:nvSpPr>
            <p:spPr bwMode="auto">
              <a:xfrm flipV="1">
                <a:off x="17271" y="1798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7" name="Line 7766"/>
              <p:cNvSpPr>
                <a:spLocks noChangeShapeType="1"/>
              </p:cNvSpPr>
              <p:nvPr/>
            </p:nvSpPr>
            <p:spPr bwMode="auto">
              <a:xfrm flipV="1">
                <a:off x="17272" y="17984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8" name="Line 7767"/>
              <p:cNvSpPr>
                <a:spLocks noChangeShapeType="1"/>
              </p:cNvSpPr>
              <p:nvPr/>
            </p:nvSpPr>
            <p:spPr bwMode="auto">
              <a:xfrm flipV="1">
                <a:off x="17274" y="17981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29" name="Line 7768"/>
              <p:cNvSpPr>
                <a:spLocks noChangeShapeType="1"/>
              </p:cNvSpPr>
              <p:nvPr/>
            </p:nvSpPr>
            <p:spPr bwMode="auto">
              <a:xfrm flipV="1">
                <a:off x="17274" y="17979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0" name="Line 7769"/>
              <p:cNvSpPr>
                <a:spLocks noChangeShapeType="1"/>
              </p:cNvSpPr>
              <p:nvPr/>
            </p:nvSpPr>
            <p:spPr bwMode="auto">
              <a:xfrm flipV="1">
                <a:off x="17274" y="17977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1" name="Line 7770"/>
              <p:cNvSpPr>
                <a:spLocks noChangeShapeType="1"/>
              </p:cNvSpPr>
              <p:nvPr/>
            </p:nvSpPr>
            <p:spPr bwMode="auto">
              <a:xfrm flipH="1" flipV="1">
                <a:off x="17274" y="17974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2" name="Line 7771"/>
              <p:cNvSpPr>
                <a:spLocks noChangeShapeType="1"/>
              </p:cNvSpPr>
              <p:nvPr/>
            </p:nvSpPr>
            <p:spPr bwMode="auto">
              <a:xfrm flipV="1">
                <a:off x="17274" y="17971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3" name="Line 7772"/>
              <p:cNvSpPr>
                <a:spLocks noChangeShapeType="1"/>
              </p:cNvSpPr>
              <p:nvPr/>
            </p:nvSpPr>
            <p:spPr bwMode="auto">
              <a:xfrm flipV="1">
                <a:off x="17274" y="1796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4" name="Line 7773"/>
              <p:cNvSpPr>
                <a:spLocks noChangeShapeType="1"/>
              </p:cNvSpPr>
              <p:nvPr/>
            </p:nvSpPr>
            <p:spPr bwMode="auto">
              <a:xfrm flipH="1" flipV="1">
                <a:off x="17272" y="1796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5" name="Line 7774"/>
              <p:cNvSpPr>
                <a:spLocks noChangeShapeType="1"/>
              </p:cNvSpPr>
              <p:nvPr/>
            </p:nvSpPr>
            <p:spPr bwMode="auto">
              <a:xfrm flipV="1">
                <a:off x="17272" y="1796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6" name="Line 7775"/>
              <p:cNvSpPr>
                <a:spLocks noChangeShapeType="1"/>
              </p:cNvSpPr>
              <p:nvPr/>
            </p:nvSpPr>
            <p:spPr bwMode="auto">
              <a:xfrm flipH="1" flipV="1">
                <a:off x="17271" y="17963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7" name="Line 7776"/>
              <p:cNvSpPr>
                <a:spLocks noChangeShapeType="1"/>
              </p:cNvSpPr>
              <p:nvPr/>
            </p:nvSpPr>
            <p:spPr bwMode="auto">
              <a:xfrm flipV="1">
                <a:off x="17271" y="17962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8" name="Line 7777"/>
              <p:cNvSpPr>
                <a:spLocks noChangeShapeType="1"/>
              </p:cNvSpPr>
              <p:nvPr/>
            </p:nvSpPr>
            <p:spPr bwMode="auto">
              <a:xfrm flipH="1" flipV="1">
                <a:off x="17269" y="1796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39" name="Line 7778"/>
              <p:cNvSpPr>
                <a:spLocks noChangeShapeType="1"/>
              </p:cNvSpPr>
              <p:nvPr/>
            </p:nvSpPr>
            <p:spPr bwMode="auto">
              <a:xfrm flipH="1">
                <a:off x="17268" y="1796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0" name="Line 7779"/>
              <p:cNvSpPr>
                <a:spLocks noChangeShapeType="1"/>
              </p:cNvSpPr>
              <p:nvPr/>
            </p:nvSpPr>
            <p:spPr bwMode="auto">
              <a:xfrm flipH="1" flipV="1">
                <a:off x="17267" y="1796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1" name="Line 7780"/>
              <p:cNvSpPr>
                <a:spLocks noChangeShapeType="1"/>
              </p:cNvSpPr>
              <p:nvPr/>
            </p:nvSpPr>
            <p:spPr bwMode="auto">
              <a:xfrm flipH="1" flipV="1">
                <a:off x="17266" y="17958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2" name="Line 7781"/>
              <p:cNvSpPr>
                <a:spLocks noChangeShapeType="1"/>
              </p:cNvSpPr>
              <p:nvPr/>
            </p:nvSpPr>
            <p:spPr bwMode="auto">
              <a:xfrm flipH="1">
                <a:off x="17264" y="17958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3" name="Line 7782"/>
              <p:cNvSpPr>
                <a:spLocks noChangeShapeType="1"/>
              </p:cNvSpPr>
              <p:nvPr/>
            </p:nvSpPr>
            <p:spPr bwMode="auto">
              <a:xfrm flipH="1" flipV="1">
                <a:off x="17262" y="1795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4" name="Line 7783"/>
              <p:cNvSpPr>
                <a:spLocks noChangeShapeType="1"/>
              </p:cNvSpPr>
              <p:nvPr/>
            </p:nvSpPr>
            <p:spPr bwMode="auto">
              <a:xfrm flipH="1" flipV="1">
                <a:off x="17260" y="1795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5" name="Line 7784"/>
              <p:cNvSpPr>
                <a:spLocks noChangeShapeType="1"/>
              </p:cNvSpPr>
              <p:nvPr/>
            </p:nvSpPr>
            <p:spPr bwMode="auto">
              <a:xfrm flipH="1" flipV="1">
                <a:off x="17257" y="1795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6" name="Line 7785"/>
              <p:cNvSpPr>
                <a:spLocks noChangeShapeType="1"/>
              </p:cNvSpPr>
              <p:nvPr/>
            </p:nvSpPr>
            <p:spPr bwMode="auto">
              <a:xfrm flipH="1">
                <a:off x="17255" y="1795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7" name="Freeform 7786"/>
              <p:cNvSpPr>
                <a:spLocks/>
              </p:cNvSpPr>
              <p:nvPr/>
            </p:nvSpPr>
            <p:spPr bwMode="auto">
              <a:xfrm>
                <a:off x="17426" y="17935"/>
                <a:ext cx="43" cy="42"/>
              </a:xfrm>
              <a:custGeom>
                <a:avLst/>
                <a:gdLst>
                  <a:gd name="T0" fmla="*/ 18 w 43"/>
                  <a:gd name="T1" fmla="*/ 0 h 42"/>
                  <a:gd name="T2" fmla="*/ 23 w 43"/>
                  <a:gd name="T3" fmla="*/ 0 h 42"/>
                  <a:gd name="T4" fmla="*/ 26 w 43"/>
                  <a:gd name="T5" fmla="*/ 0 h 42"/>
                  <a:gd name="T6" fmla="*/ 29 w 43"/>
                  <a:gd name="T7" fmla="*/ 1 h 42"/>
                  <a:gd name="T8" fmla="*/ 32 w 43"/>
                  <a:gd name="T9" fmla="*/ 2 h 42"/>
                  <a:gd name="T10" fmla="*/ 33 w 43"/>
                  <a:gd name="T11" fmla="*/ 4 h 42"/>
                  <a:gd name="T12" fmla="*/ 33 w 43"/>
                  <a:gd name="T13" fmla="*/ 4 h 42"/>
                  <a:gd name="T14" fmla="*/ 35 w 43"/>
                  <a:gd name="T15" fmla="*/ 5 h 42"/>
                  <a:gd name="T16" fmla="*/ 35 w 43"/>
                  <a:gd name="T17" fmla="*/ 6 h 42"/>
                  <a:gd name="T18" fmla="*/ 37 w 43"/>
                  <a:gd name="T19" fmla="*/ 6 h 42"/>
                  <a:gd name="T20" fmla="*/ 38 w 43"/>
                  <a:gd name="T21" fmla="*/ 7 h 42"/>
                  <a:gd name="T22" fmla="*/ 39 w 43"/>
                  <a:gd name="T23" fmla="*/ 10 h 42"/>
                  <a:gd name="T24" fmla="*/ 39 w 43"/>
                  <a:gd name="T25" fmla="*/ 10 h 42"/>
                  <a:gd name="T26" fmla="*/ 40 w 43"/>
                  <a:gd name="T27" fmla="*/ 14 h 42"/>
                  <a:gd name="T28" fmla="*/ 42 w 43"/>
                  <a:gd name="T29" fmla="*/ 16 h 42"/>
                  <a:gd name="T30" fmla="*/ 42 w 43"/>
                  <a:gd name="T31" fmla="*/ 18 h 42"/>
                  <a:gd name="T32" fmla="*/ 43 w 43"/>
                  <a:gd name="T33" fmla="*/ 21 h 42"/>
                  <a:gd name="T34" fmla="*/ 42 w 43"/>
                  <a:gd name="T35" fmla="*/ 23 h 42"/>
                  <a:gd name="T36" fmla="*/ 42 w 43"/>
                  <a:gd name="T37" fmla="*/ 26 h 42"/>
                  <a:gd name="T38" fmla="*/ 40 w 43"/>
                  <a:gd name="T39" fmla="*/ 28 h 42"/>
                  <a:gd name="T40" fmla="*/ 39 w 43"/>
                  <a:gd name="T41" fmla="*/ 31 h 42"/>
                  <a:gd name="T42" fmla="*/ 38 w 43"/>
                  <a:gd name="T43" fmla="*/ 33 h 42"/>
                  <a:gd name="T44" fmla="*/ 35 w 43"/>
                  <a:gd name="T45" fmla="*/ 36 h 42"/>
                  <a:gd name="T46" fmla="*/ 33 w 43"/>
                  <a:gd name="T47" fmla="*/ 37 h 42"/>
                  <a:gd name="T48" fmla="*/ 32 w 43"/>
                  <a:gd name="T49" fmla="*/ 39 h 42"/>
                  <a:gd name="T50" fmla="*/ 29 w 43"/>
                  <a:gd name="T51" fmla="*/ 39 h 42"/>
                  <a:gd name="T52" fmla="*/ 29 w 43"/>
                  <a:gd name="T53" fmla="*/ 39 h 42"/>
                  <a:gd name="T54" fmla="*/ 28 w 43"/>
                  <a:gd name="T55" fmla="*/ 41 h 42"/>
                  <a:gd name="T56" fmla="*/ 26 w 43"/>
                  <a:gd name="T57" fmla="*/ 41 h 42"/>
                  <a:gd name="T58" fmla="*/ 26 w 43"/>
                  <a:gd name="T59" fmla="*/ 42 h 42"/>
                  <a:gd name="T60" fmla="*/ 17 w 43"/>
                  <a:gd name="T61" fmla="*/ 42 h 42"/>
                  <a:gd name="T62" fmla="*/ 16 w 43"/>
                  <a:gd name="T63" fmla="*/ 41 h 42"/>
                  <a:gd name="T64" fmla="*/ 15 w 43"/>
                  <a:gd name="T65" fmla="*/ 41 h 42"/>
                  <a:gd name="T66" fmla="*/ 13 w 43"/>
                  <a:gd name="T67" fmla="*/ 39 h 42"/>
                  <a:gd name="T68" fmla="*/ 12 w 43"/>
                  <a:gd name="T69" fmla="*/ 39 h 42"/>
                  <a:gd name="T70" fmla="*/ 11 w 43"/>
                  <a:gd name="T71" fmla="*/ 39 h 42"/>
                  <a:gd name="T72" fmla="*/ 8 w 43"/>
                  <a:gd name="T73" fmla="*/ 37 h 42"/>
                  <a:gd name="T74" fmla="*/ 6 w 43"/>
                  <a:gd name="T75" fmla="*/ 36 h 42"/>
                  <a:gd name="T76" fmla="*/ 5 w 43"/>
                  <a:gd name="T77" fmla="*/ 33 h 42"/>
                  <a:gd name="T78" fmla="*/ 3 w 43"/>
                  <a:gd name="T79" fmla="*/ 31 h 42"/>
                  <a:gd name="T80" fmla="*/ 1 w 43"/>
                  <a:gd name="T81" fmla="*/ 28 h 42"/>
                  <a:gd name="T82" fmla="*/ 0 w 43"/>
                  <a:gd name="T83" fmla="*/ 26 h 42"/>
                  <a:gd name="T84" fmla="*/ 0 w 43"/>
                  <a:gd name="T85" fmla="*/ 16 h 42"/>
                  <a:gd name="T86" fmla="*/ 1 w 43"/>
                  <a:gd name="T87" fmla="*/ 16 h 42"/>
                  <a:gd name="T88" fmla="*/ 1 w 43"/>
                  <a:gd name="T89" fmla="*/ 14 h 42"/>
                  <a:gd name="T90" fmla="*/ 2 w 43"/>
                  <a:gd name="T91" fmla="*/ 14 h 42"/>
                  <a:gd name="T92" fmla="*/ 2 w 43"/>
                  <a:gd name="T93" fmla="*/ 11 h 42"/>
                  <a:gd name="T94" fmla="*/ 3 w 43"/>
                  <a:gd name="T95" fmla="*/ 10 h 42"/>
                  <a:gd name="T96" fmla="*/ 5 w 43"/>
                  <a:gd name="T97" fmla="*/ 7 h 42"/>
                  <a:gd name="T98" fmla="*/ 6 w 43"/>
                  <a:gd name="T99" fmla="*/ 6 h 42"/>
                  <a:gd name="T100" fmla="*/ 8 w 43"/>
                  <a:gd name="T101" fmla="*/ 4 h 42"/>
                  <a:gd name="T102" fmla="*/ 11 w 43"/>
                  <a:gd name="T103" fmla="*/ 2 h 42"/>
                  <a:gd name="T104" fmla="*/ 13 w 43"/>
                  <a:gd name="T105" fmla="*/ 1 h 42"/>
                  <a:gd name="T106" fmla="*/ 16 w 43"/>
                  <a:gd name="T107" fmla="*/ 0 h 42"/>
                  <a:gd name="T108" fmla="*/ 18 w 43"/>
                  <a:gd name="T10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" h="42">
                    <a:moveTo>
                      <a:pt x="18" y="0"/>
                    </a:moveTo>
                    <a:lnTo>
                      <a:pt x="23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21"/>
                    </a:lnTo>
                    <a:lnTo>
                      <a:pt x="42" y="23"/>
                    </a:lnTo>
                    <a:lnTo>
                      <a:pt x="42" y="26"/>
                    </a:lnTo>
                    <a:lnTo>
                      <a:pt x="40" y="28"/>
                    </a:lnTo>
                    <a:lnTo>
                      <a:pt x="39" y="31"/>
                    </a:lnTo>
                    <a:lnTo>
                      <a:pt x="38" y="33"/>
                    </a:lnTo>
                    <a:lnTo>
                      <a:pt x="35" y="36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17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8" y="37"/>
                    </a:lnTo>
                    <a:lnTo>
                      <a:pt x="6" y="36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8" name="Line 7787"/>
              <p:cNvSpPr>
                <a:spLocks noChangeShapeType="1"/>
              </p:cNvSpPr>
              <p:nvPr/>
            </p:nvSpPr>
            <p:spPr bwMode="auto">
              <a:xfrm flipH="1">
                <a:off x="17444" y="17935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49" name="Line 7788"/>
              <p:cNvSpPr>
                <a:spLocks noChangeShapeType="1"/>
              </p:cNvSpPr>
              <p:nvPr/>
            </p:nvSpPr>
            <p:spPr bwMode="auto">
              <a:xfrm flipH="1">
                <a:off x="17442" y="1793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0" name="Line 7789"/>
              <p:cNvSpPr>
                <a:spLocks noChangeShapeType="1"/>
              </p:cNvSpPr>
              <p:nvPr/>
            </p:nvSpPr>
            <p:spPr bwMode="auto">
              <a:xfrm flipH="1">
                <a:off x="17439" y="1793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1" name="Line 7790"/>
              <p:cNvSpPr>
                <a:spLocks noChangeShapeType="1"/>
              </p:cNvSpPr>
              <p:nvPr/>
            </p:nvSpPr>
            <p:spPr bwMode="auto">
              <a:xfrm flipH="1">
                <a:off x="17437" y="1793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2" name="Line 7791"/>
              <p:cNvSpPr>
                <a:spLocks noChangeShapeType="1"/>
              </p:cNvSpPr>
              <p:nvPr/>
            </p:nvSpPr>
            <p:spPr bwMode="auto">
              <a:xfrm flipH="1">
                <a:off x="17434" y="17937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3" name="Line 7792"/>
              <p:cNvSpPr>
                <a:spLocks noChangeShapeType="1"/>
              </p:cNvSpPr>
              <p:nvPr/>
            </p:nvSpPr>
            <p:spPr bwMode="auto">
              <a:xfrm flipH="1">
                <a:off x="17432" y="1793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4" name="Line 7793"/>
              <p:cNvSpPr>
                <a:spLocks noChangeShapeType="1"/>
              </p:cNvSpPr>
              <p:nvPr/>
            </p:nvSpPr>
            <p:spPr bwMode="auto">
              <a:xfrm flipH="1">
                <a:off x="17431" y="1794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5" name="Line 7794"/>
              <p:cNvSpPr>
                <a:spLocks noChangeShapeType="1"/>
              </p:cNvSpPr>
              <p:nvPr/>
            </p:nvSpPr>
            <p:spPr bwMode="auto">
              <a:xfrm flipH="1">
                <a:off x="17429" y="17942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6" name="Line 7795"/>
              <p:cNvSpPr>
                <a:spLocks noChangeShapeType="1"/>
              </p:cNvSpPr>
              <p:nvPr/>
            </p:nvSpPr>
            <p:spPr bwMode="auto">
              <a:xfrm flipH="1">
                <a:off x="17428" y="1794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7" name="Line 7796"/>
              <p:cNvSpPr>
                <a:spLocks noChangeShapeType="1"/>
              </p:cNvSpPr>
              <p:nvPr/>
            </p:nvSpPr>
            <p:spPr bwMode="auto">
              <a:xfrm>
                <a:off x="17428" y="17946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8" name="Line 7797"/>
              <p:cNvSpPr>
                <a:spLocks noChangeShapeType="1"/>
              </p:cNvSpPr>
              <p:nvPr/>
            </p:nvSpPr>
            <p:spPr bwMode="auto">
              <a:xfrm flipH="1">
                <a:off x="17427" y="17949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59" name="Line 7798"/>
              <p:cNvSpPr>
                <a:spLocks noChangeShapeType="1"/>
              </p:cNvSpPr>
              <p:nvPr/>
            </p:nvSpPr>
            <p:spPr bwMode="auto">
              <a:xfrm>
                <a:off x="17427" y="17949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0" name="Line 7799"/>
              <p:cNvSpPr>
                <a:spLocks noChangeShapeType="1"/>
              </p:cNvSpPr>
              <p:nvPr/>
            </p:nvSpPr>
            <p:spPr bwMode="auto">
              <a:xfrm flipH="1">
                <a:off x="17426" y="1795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1" name="Line 7800"/>
              <p:cNvSpPr>
                <a:spLocks noChangeShapeType="1"/>
              </p:cNvSpPr>
              <p:nvPr/>
            </p:nvSpPr>
            <p:spPr bwMode="auto">
              <a:xfrm>
                <a:off x="17426" y="17951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2" name="Line 7801"/>
              <p:cNvSpPr>
                <a:spLocks noChangeShapeType="1"/>
              </p:cNvSpPr>
              <p:nvPr/>
            </p:nvSpPr>
            <p:spPr bwMode="auto">
              <a:xfrm>
                <a:off x="17426" y="1796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3" name="Line 7802"/>
              <p:cNvSpPr>
                <a:spLocks noChangeShapeType="1"/>
              </p:cNvSpPr>
              <p:nvPr/>
            </p:nvSpPr>
            <p:spPr bwMode="auto">
              <a:xfrm>
                <a:off x="17427" y="17963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4" name="Line 7803"/>
              <p:cNvSpPr>
                <a:spLocks noChangeShapeType="1"/>
              </p:cNvSpPr>
              <p:nvPr/>
            </p:nvSpPr>
            <p:spPr bwMode="auto">
              <a:xfrm>
                <a:off x="17429" y="1796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5" name="Line 7804"/>
              <p:cNvSpPr>
                <a:spLocks noChangeShapeType="1"/>
              </p:cNvSpPr>
              <p:nvPr/>
            </p:nvSpPr>
            <p:spPr bwMode="auto">
              <a:xfrm>
                <a:off x="17431" y="17968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6" name="Line 7805"/>
              <p:cNvSpPr>
                <a:spLocks noChangeShapeType="1"/>
              </p:cNvSpPr>
              <p:nvPr/>
            </p:nvSpPr>
            <p:spPr bwMode="auto">
              <a:xfrm>
                <a:off x="17432" y="1797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7" name="Line 7806"/>
              <p:cNvSpPr>
                <a:spLocks noChangeShapeType="1"/>
              </p:cNvSpPr>
              <p:nvPr/>
            </p:nvSpPr>
            <p:spPr bwMode="auto">
              <a:xfrm>
                <a:off x="17434" y="17972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8" name="Line 7807"/>
              <p:cNvSpPr>
                <a:spLocks noChangeShapeType="1"/>
              </p:cNvSpPr>
              <p:nvPr/>
            </p:nvSpPr>
            <p:spPr bwMode="auto">
              <a:xfrm>
                <a:off x="17437" y="17974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69" name="Line 7808"/>
              <p:cNvSpPr>
                <a:spLocks noChangeShapeType="1"/>
              </p:cNvSpPr>
              <p:nvPr/>
            </p:nvSpPr>
            <p:spPr bwMode="auto">
              <a:xfrm>
                <a:off x="17438" y="17974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0" name="Line 7809"/>
              <p:cNvSpPr>
                <a:spLocks noChangeShapeType="1"/>
              </p:cNvSpPr>
              <p:nvPr/>
            </p:nvSpPr>
            <p:spPr bwMode="auto">
              <a:xfrm>
                <a:off x="17439" y="17974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1" name="Line 7810"/>
              <p:cNvSpPr>
                <a:spLocks noChangeShapeType="1"/>
              </p:cNvSpPr>
              <p:nvPr/>
            </p:nvSpPr>
            <p:spPr bwMode="auto">
              <a:xfrm>
                <a:off x="17441" y="1797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2" name="Line 7811"/>
              <p:cNvSpPr>
                <a:spLocks noChangeShapeType="1"/>
              </p:cNvSpPr>
              <p:nvPr/>
            </p:nvSpPr>
            <p:spPr bwMode="auto">
              <a:xfrm>
                <a:off x="17442" y="1797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3" name="Line 7812"/>
              <p:cNvSpPr>
                <a:spLocks noChangeShapeType="1"/>
              </p:cNvSpPr>
              <p:nvPr/>
            </p:nvSpPr>
            <p:spPr bwMode="auto">
              <a:xfrm>
                <a:off x="17443" y="17977"/>
                <a:ext cx="9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4" name="Line 7813"/>
              <p:cNvSpPr>
                <a:spLocks noChangeShapeType="1"/>
              </p:cNvSpPr>
              <p:nvPr/>
            </p:nvSpPr>
            <p:spPr bwMode="auto">
              <a:xfrm flipV="1">
                <a:off x="17452" y="17976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5" name="Line 7814"/>
              <p:cNvSpPr>
                <a:spLocks noChangeShapeType="1"/>
              </p:cNvSpPr>
              <p:nvPr/>
            </p:nvSpPr>
            <p:spPr bwMode="auto">
              <a:xfrm>
                <a:off x="17452" y="17976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6" name="Line 7815"/>
              <p:cNvSpPr>
                <a:spLocks noChangeShapeType="1"/>
              </p:cNvSpPr>
              <p:nvPr/>
            </p:nvSpPr>
            <p:spPr bwMode="auto">
              <a:xfrm flipV="1">
                <a:off x="17454" y="1797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7" name="Line 7816"/>
              <p:cNvSpPr>
                <a:spLocks noChangeShapeType="1"/>
              </p:cNvSpPr>
              <p:nvPr/>
            </p:nvSpPr>
            <p:spPr bwMode="auto">
              <a:xfrm>
                <a:off x="17455" y="17974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8" name="Line 7817"/>
              <p:cNvSpPr>
                <a:spLocks noChangeShapeType="1"/>
              </p:cNvSpPr>
              <p:nvPr/>
            </p:nvSpPr>
            <p:spPr bwMode="auto">
              <a:xfrm>
                <a:off x="17455" y="17974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79" name="Line 7818"/>
              <p:cNvSpPr>
                <a:spLocks noChangeShapeType="1"/>
              </p:cNvSpPr>
              <p:nvPr/>
            </p:nvSpPr>
            <p:spPr bwMode="auto">
              <a:xfrm flipV="1">
                <a:off x="17458" y="1797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0" name="Line 7819"/>
              <p:cNvSpPr>
                <a:spLocks noChangeShapeType="1"/>
              </p:cNvSpPr>
              <p:nvPr/>
            </p:nvSpPr>
            <p:spPr bwMode="auto">
              <a:xfrm flipV="1">
                <a:off x="17459" y="1797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1" name="Line 7820"/>
              <p:cNvSpPr>
                <a:spLocks noChangeShapeType="1"/>
              </p:cNvSpPr>
              <p:nvPr/>
            </p:nvSpPr>
            <p:spPr bwMode="auto">
              <a:xfrm flipV="1">
                <a:off x="17461" y="17968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2" name="Line 7821"/>
              <p:cNvSpPr>
                <a:spLocks noChangeShapeType="1"/>
              </p:cNvSpPr>
              <p:nvPr/>
            </p:nvSpPr>
            <p:spPr bwMode="auto">
              <a:xfrm flipV="1">
                <a:off x="17464" y="1796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3" name="Line 7822"/>
              <p:cNvSpPr>
                <a:spLocks noChangeShapeType="1"/>
              </p:cNvSpPr>
              <p:nvPr/>
            </p:nvSpPr>
            <p:spPr bwMode="auto">
              <a:xfrm flipV="1">
                <a:off x="17465" y="1796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4" name="Line 7823"/>
              <p:cNvSpPr>
                <a:spLocks noChangeShapeType="1"/>
              </p:cNvSpPr>
              <p:nvPr/>
            </p:nvSpPr>
            <p:spPr bwMode="auto">
              <a:xfrm flipV="1">
                <a:off x="17466" y="1796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5" name="Line 7824"/>
              <p:cNvSpPr>
                <a:spLocks noChangeShapeType="1"/>
              </p:cNvSpPr>
              <p:nvPr/>
            </p:nvSpPr>
            <p:spPr bwMode="auto">
              <a:xfrm flipV="1">
                <a:off x="17468" y="1795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6" name="Line 7825"/>
              <p:cNvSpPr>
                <a:spLocks noChangeShapeType="1"/>
              </p:cNvSpPr>
              <p:nvPr/>
            </p:nvSpPr>
            <p:spPr bwMode="auto">
              <a:xfrm flipV="1">
                <a:off x="17468" y="1795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7" name="Line 7826"/>
              <p:cNvSpPr>
                <a:spLocks noChangeShapeType="1"/>
              </p:cNvSpPr>
              <p:nvPr/>
            </p:nvSpPr>
            <p:spPr bwMode="auto">
              <a:xfrm flipH="1" flipV="1">
                <a:off x="17468" y="1795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8" name="Line 7827"/>
              <p:cNvSpPr>
                <a:spLocks noChangeShapeType="1"/>
              </p:cNvSpPr>
              <p:nvPr/>
            </p:nvSpPr>
            <p:spPr bwMode="auto">
              <a:xfrm flipV="1">
                <a:off x="17468" y="17951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89" name="Line 7828"/>
              <p:cNvSpPr>
                <a:spLocks noChangeShapeType="1"/>
              </p:cNvSpPr>
              <p:nvPr/>
            </p:nvSpPr>
            <p:spPr bwMode="auto">
              <a:xfrm flipH="1" flipV="1">
                <a:off x="17466" y="1794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0" name="Line 7829"/>
              <p:cNvSpPr>
                <a:spLocks noChangeShapeType="1"/>
              </p:cNvSpPr>
              <p:nvPr/>
            </p:nvSpPr>
            <p:spPr bwMode="auto">
              <a:xfrm flipH="1" flipV="1">
                <a:off x="17465" y="17945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1" name="Line 7830"/>
              <p:cNvSpPr>
                <a:spLocks noChangeShapeType="1"/>
              </p:cNvSpPr>
              <p:nvPr/>
            </p:nvSpPr>
            <p:spPr bwMode="auto">
              <a:xfrm>
                <a:off x="17465" y="17945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2" name="Line 7831"/>
              <p:cNvSpPr>
                <a:spLocks noChangeShapeType="1"/>
              </p:cNvSpPr>
              <p:nvPr/>
            </p:nvSpPr>
            <p:spPr bwMode="auto">
              <a:xfrm flipH="1" flipV="1">
                <a:off x="17464" y="17942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3" name="Line 7832"/>
              <p:cNvSpPr>
                <a:spLocks noChangeShapeType="1"/>
              </p:cNvSpPr>
              <p:nvPr/>
            </p:nvSpPr>
            <p:spPr bwMode="auto">
              <a:xfrm flipH="1" flipV="1">
                <a:off x="17463" y="1794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4" name="Line 7833"/>
              <p:cNvSpPr>
                <a:spLocks noChangeShapeType="1"/>
              </p:cNvSpPr>
              <p:nvPr/>
            </p:nvSpPr>
            <p:spPr bwMode="auto">
              <a:xfrm flipH="1">
                <a:off x="17461" y="17941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5" name="Line 7834"/>
              <p:cNvSpPr>
                <a:spLocks noChangeShapeType="1"/>
              </p:cNvSpPr>
              <p:nvPr/>
            </p:nvSpPr>
            <p:spPr bwMode="auto">
              <a:xfrm flipV="1">
                <a:off x="17461" y="17940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6" name="Line 7835"/>
              <p:cNvSpPr>
                <a:spLocks noChangeShapeType="1"/>
              </p:cNvSpPr>
              <p:nvPr/>
            </p:nvSpPr>
            <p:spPr bwMode="auto">
              <a:xfrm flipH="1" flipV="1">
                <a:off x="17459" y="17939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7" name="Line 7836"/>
              <p:cNvSpPr>
                <a:spLocks noChangeShapeType="1"/>
              </p:cNvSpPr>
              <p:nvPr/>
            </p:nvSpPr>
            <p:spPr bwMode="auto">
              <a:xfrm>
                <a:off x="17459" y="17939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8" name="Line 7837"/>
              <p:cNvSpPr>
                <a:spLocks noChangeShapeType="1"/>
              </p:cNvSpPr>
              <p:nvPr/>
            </p:nvSpPr>
            <p:spPr bwMode="auto">
              <a:xfrm flipH="1" flipV="1">
                <a:off x="17458" y="1793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99" name="Line 7838"/>
              <p:cNvSpPr>
                <a:spLocks noChangeShapeType="1"/>
              </p:cNvSpPr>
              <p:nvPr/>
            </p:nvSpPr>
            <p:spPr bwMode="auto">
              <a:xfrm flipH="1" flipV="1">
                <a:off x="17455" y="17936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0" name="Line 7839"/>
              <p:cNvSpPr>
                <a:spLocks noChangeShapeType="1"/>
              </p:cNvSpPr>
              <p:nvPr/>
            </p:nvSpPr>
            <p:spPr bwMode="auto">
              <a:xfrm flipH="1" flipV="1">
                <a:off x="17452" y="17935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1" name="Line 7840"/>
              <p:cNvSpPr>
                <a:spLocks noChangeShapeType="1"/>
              </p:cNvSpPr>
              <p:nvPr/>
            </p:nvSpPr>
            <p:spPr bwMode="auto">
              <a:xfrm flipH="1">
                <a:off x="17449" y="17935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2" name="Line 7841"/>
              <p:cNvSpPr>
                <a:spLocks noChangeShapeType="1"/>
              </p:cNvSpPr>
              <p:nvPr/>
            </p:nvSpPr>
            <p:spPr bwMode="auto">
              <a:xfrm flipH="1">
                <a:off x="17447" y="1793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3" name="Freeform 7842"/>
              <p:cNvSpPr>
                <a:spLocks/>
              </p:cNvSpPr>
              <p:nvPr/>
            </p:nvSpPr>
            <p:spPr bwMode="auto">
              <a:xfrm>
                <a:off x="17620" y="17914"/>
                <a:ext cx="43" cy="42"/>
              </a:xfrm>
              <a:custGeom>
                <a:avLst/>
                <a:gdLst>
                  <a:gd name="T0" fmla="*/ 19 w 43"/>
                  <a:gd name="T1" fmla="*/ 0 h 42"/>
                  <a:gd name="T2" fmla="*/ 24 w 43"/>
                  <a:gd name="T3" fmla="*/ 0 h 42"/>
                  <a:gd name="T4" fmla="*/ 26 w 43"/>
                  <a:gd name="T5" fmla="*/ 1 h 42"/>
                  <a:gd name="T6" fmla="*/ 30 w 43"/>
                  <a:gd name="T7" fmla="*/ 1 h 42"/>
                  <a:gd name="T8" fmla="*/ 32 w 43"/>
                  <a:gd name="T9" fmla="*/ 3 h 42"/>
                  <a:gd name="T10" fmla="*/ 34 w 43"/>
                  <a:gd name="T11" fmla="*/ 4 h 42"/>
                  <a:gd name="T12" fmla="*/ 34 w 43"/>
                  <a:gd name="T13" fmla="*/ 4 h 42"/>
                  <a:gd name="T14" fmla="*/ 36 w 43"/>
                  <a:gd name="T15" fmla="*/ 5 h 42"/>
                  <a:gd name="T16" fmla="*/ 36 w 43"/>
                  <a:gd name="T17" fmla="*/ 6 h 42"/>
                  <a:gd name="T18" fmla="*/ 37 w 43"/>
                  <a:gd name="T19" fmla="*/ 7 h 42"/>
                  <a:gd name="T20" fmla="*/ 38 w 43"/>
                  <a:gd name="T21" fmla="*/ 7 h 42"/>
                  <a:gd name="T22" fmla="*/ 40 w 43"/>
                  <a:gd name="T23" fmla="*/ 10 h 42"/>
                  <a:gd name="T24" fmla="*/ 40 w 43"/>
                  <a:gd name="T25" fmla="*/ 11 h 42"/>
                  <a:gd name="T26" fmla="*/ 41 w 43"/>
                  <a:gd name="T27" fmla="*/ 14 h 42"/>
                  <a:gd name="T28" fmla="*/ 42 w 43"/>
                  <a:gd name="T29" fmla="*/ 16 h 42"/>
                  <a:gd name="T30" fmla="*/ 43 w 43"/>
                  <a:gd name="T31" fmla="*/ 19 h 42"/>
                  <a:gd name="T32" fmla="*/ 43 w 43"/>
                  <a:gd name="T33" fmla="*/ 25 h 42"/>
                  <a:gd name="T34" fmla="*/ 42 w 43"/>
                  <a:gd name="T35" fmla="*/ 27 h 42"/>
                  <a:gd name="T36" fmla="*/ 41 w 43"/>
                  <a:gd name="T37" fmla="*/ 28 h 42"/>
                  <a:gd name="T38" fmla="*/ 40 w 43"/>
                  <a:gd name="T39" fmla="*/ 31 h 42"/>
                  <a:gd name="T40" fmla="*/ 38 w 43"/>
                  <a:gd name="T41" fmla="*/ 35 h 42"/>
                  <a:gd name="T42" fmla="*/ 36 w 43"/>
                  <a:gd name="T43" fmla="*/ 36 h 42"/>
                  <a:gd name="T44" fmla="*/ 35 w 43"/>
                  <a:gd name="T45" fmla="*/ 37 h 42"/>
                  <a:gd name="T46" fmla="*/ 32 w 43"/>
                  <a:gd name="T47" fmla="*/ 39 h 42"/>
                  <a:gd name="T48" fmla="*/ 31 w 43"/>
                  <a:gd name="T49" fmla="*/ 41 h 42"/>
                  <a:gd name="T50" fmla="*/ 30 w 43"/>
                  <a:gd name="T51" fmla="*/ 41 h 42"/>
                  <a:gd name="T52" fmla="*/ 29 w 43"/>
                  <a:gd name="T53" fmla="*/ 41 h 42"/>
                  <a:gd name="T54" fmla="*/ 26 w 43"/>
                  <a:gd name="T55" fmla="*/ 41 h 42"/>
                  <a:gd name="T56" fmla="*/ 26 w 43"/>
                  <a:gd name="T57" fmla="*/ 42 h 42"/>
                  <a:gd name="T58" fmla="*/ 18 w 43"/>
                  <a:gd name="T59" fmla="*/ 42 h 42"/>
                  <a:gd name="T60" fmla="*/ 16 w 43"/>
                  <a:gd name="T61" fmla="*/ 41 h 42"/>
                  <a:gd name="T62" fmla="*/ 15 w 43"/>
                  <a:gd name="T63" fmla="*/ 41 h 42"/>
                  <a:gd name="T64" fmla="*/ 14 w 43"/>
                  <a:gd name="T65" fmla="*/ 41 h 42"/>
                  <a:gd name="T66" fmla="*/ 13 w 43"/>
                  <a:gd name="T67" fmla="*/ 41 h 42"/>
                  <a:gd name="T68" fmla="*/ 11 w 43"/>
                  <a:gd name="T69" fmla="*/ 39 h 42"/>
                  <a:gd name="T70" fmla="*/ 9 w 43"/>
                  <a:gd name="T71" fmla="*/ 37 h 42"/>
                  <a:gd name="T72" fmla="*/ 6 w 43"/>
                  <a:gd name="T73" fmla="*/ 36 h 42"/>
                  <a:gd name="T74" fmla="*/ 5 w 43"/>
                  <a:gd name="T75" fmla="*/ 35 h 42"/>
                  <a:gd name="T76" fmla="*/ 4 w 43"/>
                  <a:gd name="T77" fmla="*/ 31 h 42"/>
                  <a:gd name="T78" fmla="*/ 3 w 43"/>
                  <a:gd name="T79" fmla="*/ 28 h 42"/>
                  <a:gd name="T80" fmla="*/ 2 w 43"/>
                  <a:gd name="T81" fmla="*/ 27 h 42"/>
                  <a:gd name="T82" fmla="*/ 0 w 43"/>
                  <a:gd name="T83" fmla="*/ 25 h 42"/>
                  <a:gd name="T84" fmla="*/ 0 w 43"/>
                  <a:gd name="T85" fmla="*/ 17 h 42"/>
                  <a:gd name="T86" fmla="*/ 2 w 43"/>
                  <a:gd name="T87" fmla="*/ 16 h 42"/>
                  <a:gd name="T88" fmla="*/ 2 w 43"/>
                  <a:gd name="T89" fmla="*/ 14 h 42"/>
                  <a:gd name="T90" fmla="*/ 3 w 43"/>
                  <a:gd name="T91" fmla="*/ 14 h 42"/>
                  <a:gd name="T92" fmla="*/ 3 w 43"/>
                  <a:gd name="T93" fmla="*/ 11 h 42"/>
                  <a:gd name="T94" fmla="*/ 4 w 43"/>
                  <a:gd name="T95" fmla="*/ 11 h 42"/>
                  <a:gd name="T96" fmla="*/ 5 w 43"/>
                  <a:gd name="T97" fmla="*/ 7 h 42"/>
                  <a:gd name="T98" fmla="*/ 6 w 43"/>
                  <a:gd name="T99" fmla="*/ 6 h 42"/>
                  <a:gd name="T100" fmla="*/ 9 w 43"/>
                  <a:gd name="T101" fmla="*/ 4 h 42"/>
                  <a:gd name="T102" fmla="*/ 11 w 43"/>
                  <a:gd name="T103" fmla="*/ 3 h 42"/>
                  <a:gd name="T104" fmla="*/ 14 w 43"/>
                  <a:gd name="T105" fmla="*/ 1 h 42"/>
                  <a:gd name="T106" fmla="*/ 16 w 43"/>
                  <a:gd name="T107" fmla="*/ 1 h 42"/>
                  <a:gd name="T108" fmla="*/ 19 w 43"/>
                  <a:gd name="T10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" h="42">
                    <a:moveTo>
                      <a:pt x="19" y="0"/>
                    </a:moveTo>
                    <a:lnTo>
                      <a:pt x="24" y="0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31"/>
                    </a:lnTo>
                    <a:lnTo>
                      <a:pt x="38" y="35"/>
                    </a:lnTo>
                    <a:lnTo>
                      <a:pt x="36" y="36"/>
                    </a:lnTo>
                    <a:lnTo>
                      <a:pt x="35" y="37"/>
                    </a:lnTo>
                    <a:lnTo>
                      <a:pt x="32" y="39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18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39"/>
                    </a:lnTo>
                    <a:lnTo>
                      <a:pt x="9" y="37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1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4" name="Line 7843"/>
              <p:cNvSpPr>
                <a:spLocks noChangeShapeType="1"/>
              </p:cNvSpPr>
              <p:nvPr/>
            </p:nvSpPr>
            <p:spPr bwMode="auto">
              <a:xfrm flipH="1">
                <a:off x="17639" y="17914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5" name="Line 7844"/>
              <p:cNvSpPr>
                <a:spLocks noChangeShapeType="1"/>
              </p:cNvSpPr>
              <p:nvPr/>
            </p:nvSpPr>
            <p:spPr bwMode="auto">
              <a:xfrm flipH="1">
                <a:off x="17636" y="17914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6" name="Line 7845"/>
              <p:cNvSpPr>
                <a:spLocks noChangeShapeType="1"/>
              </p:cNvSpPr>
              <p:nvPr/>
            </p:nvSpPr>
            <p:spPr bwMode="auto">
              <a:xfrm flipH="1">
                <a:off x="17634" y="1791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7" name="Line 7846"/>
              <p:cNvSpPr>
                <a:spLocks noChangeShapeType="1"/>
              </p:cNvSpPr>
              <p:nvPr/>
            </p:nvSpPr>
            <p:spPr bwMode="auto">
              <a:xfrm flipH="1">
                <a:off x="17631" y="17915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8" name="Line 7847"/>
              <p:cNvSpPr>
                <a:spLocks noChangeShapeType="1"/>
              </p:cNvSpPr>
              <p:nvPr/>
            </p:nvSpPr>
            <p:spPr bwMode="auto">
              <a:xfrm flipH="1">
                <a:off x="17629" y="1791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09" name="Line 7848"/>
              <p:cNvSpPr>
                <a:spLocks noChangeShapeType="1"/>
              </p:cNvSpPr>
              <p:nvPr/>
            </p:nvSpPr>
            <p:spPr bwMode="auto">
              <a:xfrm flipH="1">
                <a:off x="17626" y="17918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0" name="Line 7849"/>
              <p:cNvSpPr>
                <a:spLocks noChangeShapeType="1"/>
              </p:cNvSpPr>
              <p:nvPr/>
            </p:nvSpPr>
            <p:spPr bwMode="auto">
              <a:xfrm flipH="1">
                <a:off x="17625" y="1792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1" name="Line 7850"/>
              <p:cNvSpPr>
                <a:spLocks noChangeShapeType="1"/>
              </p:cNvSpPr>
              <p:nvPr/>
            </p:nvSpPr>
            <p:spPr bwMode="auto">
              <a:xfrm flipH="1">
                <a:off x="17624" y="17921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2" name="Line 7851"/>
              <p:cNvSpPr>
                <a:spLocks noChangeShapeType="1"/>
              </p:cNvSpPr>
              <p:nvPr/>
            </p:nvSpPr>
            <p:spPr bwMode="auto">
              <a:xfrm flipH="1">
                <a:off x="17623" y="1792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3" name="Line 7852"/>
              <p:cNvSpPr>
                <a:spLocks noChangeShapeType="1"/>
              </p:cNvSpPr>
              <p:nvPr/>
            </p:nvSpPr>
            <p:spPr bwMode="auto">
              <a:xfrm>
                <a:off x="17623" y="17925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4" name="Line 7853"/>
              <p:cNvSpPr>
                <a:spLocks noChangeShapeType="1"/>
              </p:cNvSpPr>
              <p:nvPr/>
            </p:nvSpPr>
            <p:spPr bwMode="auto">
              <a:xfrm flipH="1">
                <a:off x="17622" y="17928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5" name="Line 7854"/>
              <p:cNvSpPr>
                <a:spLocks noChangeShapeType="1"/>
              </p:cNvSpPr>
              <p:nvPr/>
            </p:nvSpPr>
            <p:spPr bwMode="auto">
              <a:xfrm>
                <a:off x="17622" y="17928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6" name="Line 7855"/>
              <p:cNvSpPr>
                <a:spLocks noChangeShapeType="1"/>
              </p:cNvSpPr>
              <p:nvPr/>
            </p:nvSpPr>
            <p:spPr bwMode="auto">
              <a:xfrm flipH="1">
                <a:off x="17620" y="17930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7" name="Line 7856"/>
              <p:cNvSpPr>
                <a:spLocks noChangeShapeType="1"/>
              </p:cNvSpPr>
              <p:nvPr/>
            </p:nvSpPr>
            <p:spPr bwMode="auto">
              <a:xfrm>
                <a:off x="17620" y="17931"/>
                <a:ext cx="0" cy="8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8" name="Line 7857"/>
              <p:cNvSpPr>
                <a:spLocks noChangeShapeType="1"/>
              </p:cNvSpPr>
              <p:nvPr/>
            </p:nvSpPr>
            <p:spPr bwMode="auto">
              <a:xfrm>
                <a:off x="17620" y="1793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19" name="Line 7858"/>
              <p:cNvSpPr>
                <a:spLocks noChangeShapeType="1"/>
              </p:cNvSpPr>
              <p:nvPr/>
            </p:nvSpPr>
            <p:spPr bwMode="auto">
              <a:xfrm>
                <a:off x="17622" y="1794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0" name="Line 7859"/>
              <p:cNvSpPr>
                <a:spLocks noChangeShapeType="1"/>
              </p:cNvSpPr>
              <p:nvPr/>
            </p:nvSpPr>
            <p:spPr bwMode="auto">
              <a:xfrm>
                <a:off x="17623" y="17942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1" name="Line 7860"/>
              <p:cNvSpPr>
                <a:spLocks noChangeShapeType="1"/>
              </p:cNvSpPr>
              <p:nvPr/>
            </p:nvSpPr>
            <p:spPr bwMode="auto">
              <a:xfrm>
                <a:off x="17624" y="17945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2" name="Line 7861"/>
              <p:cNvSpPr>
                <a:spLocks noChangeShapeType="1"/>
              </p:cNvSpPr>
              <p:nvPr/>
            </p:nvSpPr>
            <p:spPr bwMode="auto">
              <a:xfrm>
                <a:off x="17625" y="17949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3" name="Line 7862"/>
              <p:cNvSpPr>
                <a:spLocks noChangeShapeType="1"/>
              </p:cNvSpPr>
              <p:nvPr/>
            </p:nvSpPr>
            <p:spPr bwMode="auto">
              <a:xfrm>
                <a:off x="17626" y="17950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4" name="Line 7863"/>
              <p:cNvSpPr>
                <a:spLocks noChangeShapeType="1"/>
              </p:cNvSpPr>
              <p:nvPr/>
            </p:nvSpPr>
            <p:spPr bwMode="auto">
              <a:xfrm>
                <a:off x="17629" y="1795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5" name="Line 7864"/>
              <p:cNvSpPr>
                <a:spLocks noChangeShapeType="1"/>
              </p:cNvSpPr>
              <p:nvPr/>
            </p:nvSpPr>
            <p:spPr bwMode="auto">
              <a:xfrm>
                <a:off x="17631" y="17953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6" name="Line 7865"/>
              <p:cNvSpPr>
                <a:spLocks noChangeShapeType="1"/>
              </p:cNvSpPr>
              <p:nvPr/>
            </p:nvSpPr>
            <p:spPr bwMode="auto">
              <a:xfrm>
                <a:off x="17633" y="1795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7" name="Line 7866"/>
              <p:cNvSpPr>
                <a:spLocks noChangeShapeType="1"/>
              </p:cNvSpPr>
              <p:nvPr/>
            </p:nvSpPr>
            <p:spPr bwMode="auto">
              <a:xfrm>
                <a:off x="17634" y="1795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8" name="Line 7867"/>
              <p:cNvSpPr>
                <a:spLocks noChangeShapeType="1"/>
              </p:cNvSpPr>
              <p:nvPr/>
            </p:nvSpPr>
            <p:spPr bwMode="auto">
              <a:xfrm>
                <a:off x="17635" y="1795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29" name="Line 7868"/>
              <p:cNvSpPr>
                <a:spLocks noChangeShapeType="1"/>
              </p:cNvSpPr>
              <p:nvPr/>
            </p:nvSpPr>
            <p:spPr bwMode="auto">
              <a:xfrm>
                <a:off x="17636" y="1795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0" name="Line 7869"/>
              <p:cNvSpPr>
                <a:spLocks noChangeShapeType="1"/>
              </p:cNvSpPr>
              <p:nvPr/>
            </p:nvSpPr>
            <p:spPr bwMode="auto">
              <a:xfrm>
                <a:off x="17638" y="17956"/>
                <a:ext cx="8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1" name="Line 7870"/>
              <p:cNvSpPr>
                <a:spLocks noChangeShapeType="1"/>
              </p:cNvSpPr>
              <p:nvPr/>
            </p:nvSpPr>
            <p:spPr bwMode="auto">
              <a:xfrm flipV="1">
                <a:off x="17646" y="1795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2" name="Line 7871"/>
              <p:cNvSpPr>
                <a:spLocks noChangeShapeType="1"/>
              </p:cNvSpPr>
              <p:nvPr/>
            </p:nvSpPr>
            <p:spPr bwMode="auto">
              <a:xfrm>
                <a:off x="17646" y="17955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3" name="Line 7872"/>
              <p:cNvSpPr>
                <a:spLocks noChangeShapeType="1"/>
              </p:cNvSpPr>
              <p:nvPr/>
            </p:nvSpPr>
            <p:spPr bwMode="auto">
              <a:xfrm>
                <a:off x="17649" y="1795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4" name="Line 7873"/>
              <p:cNvSpPr>
                <a:spLocks noChangeShapeType="1"/>
              </p:cNvSpPr>
              <p:nvPr/>
            </p:nvSpPr>
            <p:spPr bwMode="auto">
              <a:xfrm>
                <a:off x="17650" y="1795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35" name="Line 7874"/>
              <p:cNvSpPr>
                <a:spLocks noChangeShapeType="1"/>
              </p:cNvSpPr>
              <p:nvPr/>
            </p:nvSpPr>
            <p:spPr bwMode="auto">
              <a:xfrm flipV="1">
                <a:off x="17651" y="17953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6" name="Group 8076"/>
            <p:cNvGrpSpPr>
              <a:grpSpLocks/>
            </p:cNvGrpSpPr>
            <p:nvPr/>
          </p:nvGrpSpPr>
          <p:grpSpPr bwMode="auto">
            <a:xfrm>
              <a:off x="15020" y="17853"/>
              <a:ext cx="3231" cy="328"/>
              <a:chOff x="15020" y="17853"/>
              <a:chExt cx="3231" cy="328"/>
            </a:xfrm>
          </p:grpSpPr>
          <p:sp>
            <p:nvSpPr>
              <p:cNvPr id="7236" name="Line 7876"/>
              <p:cNvSpPr>
                <a:spLocks noChangeShapeType="1"/>
              </p:cNvSpPr>
              <p:nvPr/>
            </p:nvSpPr>
            <p:spPr bwMode="auto">
              <a:xfrm flipV="1">
                <a:off x="17652" y="17951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7" name="Line 7877"/>
              <p:cNvSpPr>
                <a:spLocks noChangeShapeType="1"/>
              </p:cNvSpPr>
              <p:nvPr/>
            </p:nvSpPr>
            <p:spPr bwMode="auto">
              <a:xfrm flipV="1">
                <a:off x="17655" y="1795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8" name="Line 7878"/>
              <p:cNvSpPr>
                <a:spLocks noChangeShapeType="1"/>
              </p:cNvSpPr>
              <p:nvPr/>
            </p:nvSpPr>
            <p:spPr bwMode="auto">
              <a:xfrm flipV="1">
                <a:off x="17656" y="17949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9" name="Line 7879"/>
              <p:cNvSpPr>
                <a:spLocks noChangeShapeType="1"/>
              </p:cNvSpPr>
              <p:nvPr/>
            </p:nvSpPr>
            <p:spPr bwMode="auto">
              <a:xfrm flipV="1">
                <a:off x="17658" y="17945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0" name="Line 7880"/>
              <p:cNvSpPr>
                <a:spLocks noChangeShapeType="1"/>
              </p:cNvSpPr>
              <p:nvPr/>
            </p:nvSpPr>
            <p:spPr bwMode="auto">
              <a:xfrm flipV="1">
                <a:off x="17660" y="17942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1" name="Line 7881"/>
              <p:cNvSpPr>
                <a:spLocks noChangeShapeType="1"/>
              </p:cNvSpPr>
              <p:nvPr/>
            </p:nvSpPr>
            <p:spPr bwMode="auto">
              <a:xfrm flipV="1">
                <a:off x="17661" y="1794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2" name="Line 7882"/>
              <p:cNvSpPr>
                <a:spLocks noChangeShapeType="1"/>
              </p:cNvSpPr>
              <p:nvPr/>
            </p:nvSpPr>
            <p:spPr bwMode="auto">
              <a:xfrm flipV="1">
                <a:off x="17662" y="1793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3" name="Line 7883"/>
              <p:cNvSpPr>
                <a:spLocks noChangeShapeType="1"/>
              </p:cNvSpPr>
              <p:nvPr/>
            </p:nvSpPr>
            <p:spPr bwMode="auto">
              <a:xfrm flipV="1">
                <a:off x="17663" y="17933"/>
                <a:ext cx="0" cy="6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4" name="Line 7884"/>
              <p:cNvSpPr>
                <a:spLocks noChangeShapeType="1"/>
              </p:cNvSpPr>
              <p:nvPr/>
            </p:nvSpPr>
            <p:spPr bwMode="auto">
              <a:xfrm flipH="1" flipV="1">
                <a:off x="17662" y="17930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5" name="Line 7885"/>
              <p:cNvSpPr>
                <a:spLocks noChangeShapeType="1"/>
              </p:cNvSpPr>
              <p:nvPr/>
            </p:nvSpPr>
            <p:spPr bwMode="auto">
              <a:xfrm flipH="1" flipV="1">
                <a:off x="17661" y="17928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6" name="Line 7886"/>
              <p:cNvSpPr>
                <a:spLocks noChangeShapeType="1"/>
              </p:cNvSpPr>
              <p:nvPr/>
            </p:nvSpPr>
            <p:spPr bwMode="auto">
              <a:xfrm flipH="1" flipV="1">
                <a:off x="17660" y="1792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7" name="Line 7887"/>
              <p:cNvSpPr>
                <a:spLocks noChangeShapeType="1"/>
              </p:cNvSpPr>
              <p:nvPr/>
            </p:nvSpPr>
            <p:spPr bwMode="auto">
              <a:xfrm flipV="1">
                <a:off x="17660" y="1792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8" name="Line 7888"/>
              <p:cNvSpPr>
                <a:spLocks noChangeShapeType="1"/>
              </p:cNvSpPr>
              <p:nvPr/>
            </p:nvSpPr>
            <p:spPr bwMode="auto">
              <a:xfrm flipH="1" flipV="1">
                <a:off x="17658" y="17921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49" name="Line 7889"/>
              <p:cNvSpPr>
                <a:spLocks noChangeShapeType="1"/>
              </p:cNvSpPr>
              <p:nvPr/>
            </p:nvSpPr>
            <p:spPr bwMode="auto">
              <a:xfrm flipH="1">
                <a:off x="17657" y="1792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0" name="Line 7890"/>
              <p:cNvSpPr>
                <a:spLocks noChangeShapeType="1"/>
              </p:cNvSpPr>
              <p:nvPr/>
            </p:nvSpPr>
            <p:spPr bwMode="auto">
              <a:xfrm flipH="1" flipV="1">
                <a:off x="17656" y="1792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1" name="Line 7891"/>
              <p:cNvSpPr>
                <a:spLocks noChangeShapeType="1"/>
              </p:cNvSpPr>
              <p:nvPr/>
            </p:nvSpPr>
            <p:spPr bwMode="auto">
              <a:xfrm flipV="1">
                <a:off x="17656" y="17919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2" name="Line 7892"/>
              <p:cNvSpPr>
                <a:spLocks noChangeShapeType="1"/>
              </p:cNvSpPr>
              <p:nvPr/>
            </p:nvSpPr>
            <p:spPr bwMode="auto">
              <a:xfrm flipH="1" flipV="1">
                <a:off x="17654" y="1791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3" name="Line 7893"/>
              <p:cNvSpPr>
                <a:spLocks noChangeShapeType="1"/>
              </p:cNvSpPr>
              <p:nvPr/>
            </p:nvSpPr>
            <p:spPr bwMode="auto">
              <a:xfrm>
                <a:off x="17654" y="17918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4" name="Line 7894"/>
              <p:cNvSpPr>
                <a:spLocks noChangeShapeType="1"/>
              </p:cNvSpPr>
              <p:nvPr/>
            </p:nvSpPr>
            <p:spPr bwMode="auto">
              <a:xfrm flipH="1" flipV="1">
                <a:off x="17652" y="1791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5" name="Line 7895"/>
              <p:cNvSpPr>
                <a:spLocks noChangeShapeType="1"/>
              </p:cNvSpPr>
              <p:nvPr/>
            </p:nvSpPr>
            <p:spPr bwMode="auto">
              <a:xfrm flipH="1" flipV="1">
                <a:off x="17650" y="17915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6" name="Line 7896"/>
              <p:cNvSpPr>
                <a:spLocks noChangeShapeType="1"/>
              </p:cNvSpPr>
              <p:nvPr/>
            </p:nvSpPr>
            <p:spPr bwMode="auto">
              <a:xfrm flipH="1">
                <a:off x="17646" y="17915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7" name="Line 7897"/>
              <p:cNvSpPr>
                <a:spLocks noChangeShapeType="1"/>
              </p:cNvSpPr>
              <p:nvPr/>
            </p:nvSpPr>
            <p:spPr bwMode="auto">
              <a:xfrm flipH="1" flipV="1">
                <a:off x="17644" y="1791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8" name="Line 7898"/>
              <p:cNvSpPr>
                <a:spLocks noChangeShapeType="1"/>
              </p:cNvSpPr>
              <p:nvPr/>
            </p:nvSpPr>
            <p:spPr bwMode="auto">
              <a:xfrm flipH="1">
                <a:off x="17641" y="17914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59" name="Freeform 7899"/>
              <p:cNvSpPr>
                <a:spLocks/>
              </p:cNvSpPr>
              <p:nvPr/>
            </p:nvSpPr>
            <p:spPr bwMode="auto">
              <a:xfrm>
                <a:off x="17816" y="17893"/>
                <a:ext cx="42" cy="42"/>
              </a:xfrm>
              <a:custGeom>
                <a:avLst/>
                <a:gdLst>
                  <a:gd name="T0" fmla="*/ 19 w 42"/>
                  <a:gd name="T1" fmla="*/ 0 h 42"/>
                  <a:gd name="T2" fmla="*/ 25 w 42"/>
                  <a:gd name="T3" fmla="*/ 0 h 42"/>
                  <a:gd name="T4" fmla="*/ 26 w 42"/>
                  <a:gd name="T5" fmla="*/ 1 h 42"/>
                  <a:gd name="T6" fmla="*/ 28 w 42"/>
                  <a:gd name="T7" fmla="*/ 3 h 42"/>
                  <a:gd name="T8" fmla="*/ 32 w 42"/>
                  <a:gd name="T9" fmla="*/ 3 h 42"/>
                  <a:gd name="T10" fmla="*/ 33 w 42"/>
                  <a:gd name="T11" fmla="*/ 4 h 42"/>
                  <a:gd name="T12" fmla="*/ 35 w 42"/>
                  <a:gd name="T13" fmla="*/ 5 h 42"/>
                  <a:gd name="T14" fmla="*/ 35 w 42"/>
                  <a:gd name="T15" fmla="*/ 5 h 42"/>
                  <a:gd name="T16" fmla="*/ 36 w 42"/>
                  <a:gd name="T17" fmla="*/ 6 h 42"/>
                  <a:gd name="T18" fmla="*/ 37 w 42"/>
                  <a:gd name="T19" fmla="*/ 8 h 42"/>
                  <a:gd name="T20" fmla="*/ 38 w 42"/>
                  <a:gd name="T21" fmla="*/ 9 h 42"/>
                  <a:gd name="T22" fmla="*/ 38 w 42"/>
                  <a:gd name="T23" fmla="*/ 9 h 42"/>
                  <a:gd name="T24" fmla="*/ 39 w 42"/>
                  <a:gd name="T25" fmla="*/ 11 h 42"/>
                  <a:gd name="T26" fmla="*/ 41 w 42"/>
                  <a:gd name="T27" fmla="*/ 14 h 42"/>
                  <a:gd name="T28" fmla="*/ 42 w 42"/>
                  <a:gd name="T29" fmla="*/ 16 h 42"/>
                  <a:gd name="T30" fmla="*/ 42 w 42"/>
                  <a:gd name="T31" fmla="*/ 19 h 42"/>
                  <a:gd name="T32" fmla="*/ 42 w 42"/>
                  <a:gd name="T33" fmla="*/ 24 h 42"/>
                  <a:gd name="T34" fmla="*/ 42 w 42"/>
                  <a:gd name="T35" fmla="*/ 26 h 42"/>
                  <a:gd name="T36" fmla="*/ 41 w 42"/>
                  <a:gd name="T37" fmla="*/ 28 h 42"/>
                  <a:gd name="T38" fmla="*/ 39 w 42"/>
                  <a:gd name="T39" fmla="*/ 32 h 42"/>
                  <a:gd name="T40" fmla="*/ 38 w 42"/>
                  <a:gd name="T41" fmla="*/ 35 h 42"/>
                  <a:gd name="T42" fmla="*/ 36 w 42"/>
                  <a:gd name="T43" fmla="*/ 36 h 42"/>
                  <a:gd name="T44" fmla="*/ 35 w 42"/>
                  <a:gd name="T45" fmla="*/ 38 h 42"/>
                  <a:gd name="T46" fmla="*/ 32 w 42"/>
                  <a:gd name="T47" fmla="*/ 40 h 42"/>
                  <a:gd name="T48" fmla="*/ 31 w 42"/>
                  <a:gd name="T49" fmla="*/ 40 h 42"/>
                  <a:gd name="T50" fmla="*/ 28 w 42"/>
                  <a:gd name="T51" fmla="*/ 41 h 42"/>
                  <a:gd name="T52" fmla="*/ 28 w 42"/>
                  <a:gd name="T53" fmla="*/ 42 h 42"/>
                  <a:gd name="T54" fmla="*/ 27 w 42"/>
                  <a:gd name="T55" fmla="*/ 42 h 42"/>
                  <a:gd name="T56" fmla="*/ 25 w 42"/>
                  <a:gd name="T57" fmla="*/ 42 h 42"/>
                  <a:gd name="T58" fmla="*/ 17 w 42"/>
                  <a:gd name="T59" fmla="*/ 42 h 42"/>
                  <a:gd name="T60" fmla="*/ 16 w 42"/>
                  <a:gd name="T61" fmla="*/ 42 h 42"/>
                  <a:gd name="T62" fmla="*/ 15 w 42"/>
                  <a:gd name="T63" fmla="*/ 42 h 42"/>
                  <a:gd name="T64" fmla="*/ 14 w 42"/>
                  <a:gd name="T65" fmla="*/ 41 h 42"/>
                  <a:gd name="T66" fmla="*/ 12 w 42"/>
                  <a:gd name="T67" fmla="*/ 40 h 42"/>
                  <a:gd name="T68" fmla="*/ 11 w 42"/>
                  <a:gd name="T69" fmla="*/ 40 h 42"/>
                  <a:gd name="T70" fmla="*/ 9 w 42"/>
                  <a:gd name="T71" fmla="*/ 38 h 42"/>
                  <a:gd name="T72" fmla="*/ 6 w 42"/>
                  <a:gd name="T73" fmla="*/ 36 h 42"/>
                  <a:gd name="T74" fmla="*/ 5 w 42"/>
                  <a:gd name="T75" fmla="*/ 35 h 42"/>
                  <a:gd name="T76" fmla="*/ 3 w 42"/>
                  <a:gd name="T77" fmla="*/ 32 h 42"/>
                  <a:gd name="T78" fmla="*/ 3 w 42"/>
                  <a:gd name="T79" fmla="*/ 28 h 42"/>
                  <a:gd name="T80" fmla="*/ 1 w 42"/>
                  <a:gd name="T81" fmla="*/ 26 h 42"/>
                  <a:gd name="T82" fmla="*/ 0 w 42"/>
                  <a:gd name="T83" fmla="*/ 24 h 42"/>
                  <a:gd name="T84" fmla="*/ 0 w 42"/>
                  <a:gd name="T85" fmla="*/ 19 h 42"/>
                  <a:gd name="T86" fmla="*/ 1 w 42"/>
                  <a:gd name="T87" fmla="*/ 17 h 42"/>
                  <a:gd name="T88" fmla="*/ 1 w 42"/>
                  <a:gd name="T89" fmla="*/ 15 h 42"/>
                  <a:gd name="T90" fmla="*/ 3 w 42"/>
                  <a:gd name="T91" fmla="*/ 14 h 42"/>
                  <a:gd name="T92" fmla="*/ 3 w 42"/>
                  <a:gd name="T93" fmla="*/ 12 h 42"/>
                  <a:gd name="T94" fmla="*/ 3 w 42"/>
                  <a:gd name="T95" fmla="*/ 11 h 42"/>
                  <a:gd name="T96" fmla="*/ 5 w 42"/>
                  <a:gd name="T97" fmla="*/ 9 h 42"/>
                  <a:gd name="T98" fmla="*/ 6 w 42"/>
                  <a:gd name="T99" fmla="*/ 6 h 42"/>
                  <a:gd name="T100" fmla="*/ 9 w 42"/>
                  <a:gd name="T101" fmla="*/ 5 h 42"/>
                  <a:gd name="T102" fmla="*/ 11 w 42"/>
                  <a:gd name="T103" fmla="*/ 3 h 42"/>
                  <a:gd name="T104" fmla="*/ 14 w 42"/>
                  <a:gd name="T105" fmla="*/ 3 h 42"/>
                  <a:gd name="T106" fmla="*/ 16 w 42"/>
                  <a:gd name="T107" fmla="*/ 1 h 42"/>
                  <a:gd name="T108" fmla="*/ 19 w 42"/>
                  <a:gd name="T10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42">
                    <a:moveTo>
                      <a:pt x="19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11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1" y="28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6" y="36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0" name="Line 7900"/>
              <p:cNvSpPr>
                <a:spLocks noChangeShapeType="1"/>
              </p:cNvSpPr>
              <p:nvPr/>
            </p:nvSpPr>
            <p:spPr bwMode="auto">
              <a:xfrm flipH="1">
                <a:off x="17835" y="17893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1" name="Line 7901"/>
              <p:cNvSpPr>
                <a:spLocks noChangeShapeType="1"/>
              </p:cNvSpPr>
              <p:nvPr/>
            </p:nvSpPr>
            <p:spPr bwMode="auto">
              <a:xfrm flipH="1">
                <a:off x="17832" y="17893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2" name="Line 7902"/>
              <p:cNvSpPr>
                <a:spLocks noChangeShapeType="1"/>
              </p:cNvSpPr>
              <p:nvPr/>
            </p:nvSpPr>
            <p:spPr bwMode="auto">
              <a:xfrm flipH="1">
                <a:off x="17830" y="17894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3" name="Line 7903"/>
              <p:cNvSpPr>
                <a:spLocks noChangeShapeType="1"/>
              </p:cNvSpPr>
              <p:nvPr/>
            </p:nvSpPr>
            <p:spPr bwMode="auto">
              <a:xfrm flipH="1">
                <a:off x="17827" y="17896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4" name="Line 7904"/>
              <p:cNvSpPr>
                <a:spLocks noChangeShapeType="1"/>
              </p:cNvSpPr>
              <p:nvPr/>
            </p:nvSpPr>
            <p:spPr bwMode="auto">
              <a:xfrm flipH="1">
                <a:off x="17825" y="1789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5" name="Line 7905"/>
              <p:cNvSpPr>
                <a:spLocks noChangeShapeType="1"/>
              </p:cNvSpPr>
              <p:nvPr/>
            </p:nvSpPr>
            <p:spPr bwMode="auto">
              <a:xfrm flipH="1">
                <a:off x="17822" y="17898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6" name="Line 7906"/>
              <p:cNvSpPr>
                <a:spLocks noChangeShapeType="1"/>
              </p:cNvSpPr>
              <p:nvPr/>
            </p:nvSpPr>
            <p:spPr bwMode="auto">
              <a:xfrm flipH="1">
                <a:off x="17821" y="17899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7" name="Line 7907"/>
              <p:cNvSpPr>
                <a:spLocks noChangeShapeType="1"/>
              </p:cNvSpPr>
              <p:nvPr/>
            </p:nvSpPr>
            <p:spPr bwMode="auto">
              <a:xfrm flipH="1">
                <a:off x="17819" y="1790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8" name="Line 7908"/>
              <p:cNvSpPr>
                <a:spLocks noChangeShapeType="1"/>
              </p:cNvSpPr>
              <p:nvPr/>
            </p:nvSpPr>
            <p:spPr bwMode="auto">
              <a:xfrm>
                <a:off x="17819" y="1790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69" name="Line 7909"/>
              <p:cNvSpPr>
                <a:spLocks noChangeShapeType="1"/>
              </p:cNvSpPr>
              <p:nvPr/>
            </p:nvSpPr>
            <p:spPr bwMode="auto">
              <a:xfrm>
                <a:off x="17819" y="17905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0" name="Line 7910"/>
              <p:cNvSpPr>
                <a:spLocks noChangeShapeType="1"/>
              </p:cNvSpPr>
              <p:nvPr/>
            </p:nvSpPr>
            <p:spPr bwMode="auto">
              <a:xfrm flipH="1">
                <a:off x="17817" y="1790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1" name="Line 7911"/>
              <p:cNvSpPr>
                <a:spLocks noChangeShapeType="1"/>
              </p:cNvSpPr>
              <p:nvPr/>
            </p:nvSpPr>
            <p:spPr bwMode="auto">
              <a:xfrm>
                <a:off x="17817" y="17908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2" name="Line 7912"/>
              <p:cNvSpPr>
                <a:spLocks noChangeShapeType="1"/>
              </p:cNvSpPr>
              <p:nvPr/>
            </p:nvSpPr>
            <p:spPr bwMode="auto">
              <a:xfrm flipH="1">
                <a:off x="17816" y="17910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3" name="Line 7913"/>
              <p:cNvSpPr>
                <a:spLocks noChangeShapeType="1"/>
              </p:cNvSpPr>
              <p:nvPr/>
            </p:nvSpPr>
            <p:spPr bwMode="auto">
              <a:xfrm>
                <a:off x="17816" y="17912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4" name="Line 7914"/>
              <p:cNvSpPr>
                <a:spLocks noChangeShapeType="1"/>
              </p:cNvSpPr>
              <p:nvPr/>
            </p:nvSpPr>
            <p:spPr bwMode="auto">
              <a:xfrm>
                <a:off x="17816" y="1791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5" name="Line 7915"/>
              <p:cNvSpPr>
                <a:spLocks noChangeShapeType="1"/>
              </p:cNvSpPr>
              <p:nvPr/>
            </p:nvSpPr>
            <p:spPr bwMode="auto">
              <a:xfrm>
                <a:off x="17817" y="1791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6" name="Line 7916"/>
              <p:cNvSpPr>
                <a:spLocks noChangeShapeType="1"/>
              </p:cNvSpPr>
              <p:nvPr/>
            </p:nvSpPr>
            <p:spPr bwMode="auto">
              <a:xfrm>
                <a:off x="17819" y="17921"/>
                <a:ext cx="0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7" name="Line 7917"/>
              <p:cNvSpPr>
                <a:spLocks noChangeShapeType="1"/>
              </p:cNvSpPr>
              <p:nvPr/>
            </p:nvSpPr>
            <p:spPr bwMode="auto">
              <a:xfrm>
                <a:off x="17819" y="17925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8" name="Line 7918"/>
              <p:cNvSpPr>
                <a:spLocks noChangeShapeType="1"/>
              </p:cNvSpPr>
              <p:nvPr/>
            </p:nvSpPr>
            <p:spPr bwMode="auto">
              <a:xfrm>
                <a:off x="17821" y="1792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79" name="Line 7919"/>
              <p:cNvSpPr>
                <a:spLocks noChangeShapeType="1"/>
              </p:cNvSpPr>
              <p:nvPr/>
            </p:nvSpPr>
            <p:spPr bwMode="auto">
              <a:xfrm>
                <a:off x="17822" y="17929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0" name="Line 7920"/>
              <p:cNvSpPr>
                <a:spLocks noChangeShapeType="1"/>
              </p:cNvSpPr>
              <p:nvPr/>
            </p:nvSpPr>
            <p:spPr bwMode="auto">
              <a:xfrm>
                <a:off x="17825" y="1793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1" name="Line 7921"/>
              <p:cNvSpPr>
                <a:spLocks noChangeShapeType="1"/>
              </p:cNvSpPr>
              <p:nvPr/>
            </p:nvSpPr>
            <p:spPr bwMode="auto">
              <a:xfrm>
                <a:off x="17827" y="17933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2" name="Line 7922"/>
              <p:cNvSpPr>
                <a:spLocks noChangeShapeType="1"/>
              </p:cNvSpPr>
              <p:nvPr/>
            </p:nvSpPr>
            <p:spPr bwMode="auto">
              <a:xfrm>
                <a:off x="17828" y="1793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3" name="Line 7923"/>
              <p:cNvSpPr>
                <a:spLocks noChangeShapeType="1"/>
              </p:cNvSpPr>
              <p:nvPr/>
            </p:nvSpPr>
            <p:spPr bwMode="auto">
              <a:xfrm>
                <a:off x="17830" y="1793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4" name="Line 7924"/>
              <p:cNvSpPr>
                <a:spLocks noChangeShapeType="1"/>
              </p:cNvSpPr>
              <p:nvPr/>
            </p:nvSpPr>
            <p:spPr bwMode="auto">
              <a:xfrm>
                <a:off x="17831" y="1793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5" name="Line 7925"/>
              <p:cNvSpPr>
                <a:spLocks noChangeShapeType="1"/>
              </p:cNvSpPr>
              <p:nvPr/>
            </p:nvSpPr>
            <p:spPr bwMode="auto">
              <a:xfrm>
                <a:off x="17832" y="1793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6" name="Line 7926"/>
              <p:cNvSpPr>
                <a:spLocks noChangeShapeType="1"/>
              </p:cNvSpPr>
              <p:nvPr/>
            </p:nvSpPr>
            <p:spPr bwMode="auto">
              <a:xfrm>
                <a:off x="17833" y="17935"/>
                <a:ext cx="8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7" name="Line 7927"/>
              <p:cNvSpPr>
                <a:spLocks noChangeShapeType="1"/>
              </p:cNvSpPr>
              <p:nvPr/>
            </p:nvSpPr>
            <p:spPr bwMode="auto">
              <a:xfrm>
                <a:off x="17841" y="17935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8" name="Line 7928"/>
              <p:cNvSpPr>
                <a:spLocks noChangeShapeType="1"/>
              </p:cNvSpPr>
              <p:nvPr/>
            </p:nvSpPr>
            <p:spPr bwMode="auto">
              <a:xfrm>
                <a:off x="17843" y="1793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89" name="Line 7929"/>
              <p:cNvSpPr>
                <a:spLocks noChangeShapeType="1"/>
              </p:cNvSpPr>
              <p:nvPr/>
            </p:nvSpPr>
            <p:spPr bwMode="auto">
              <a:xfrm flipV="1">
                <a:off x="17844" y="1793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0" name="Line 7930"/>
              <p:cNvSpPr>
                <a:spLocks noChangeShapeType="1"/>
              </p:cNvSpPr>
              <p:nvPr/>
            </p:nvSpPr>
            <p:spPr bwMode="auto">
              <a:xfrm flipV="1">
                <a:off x="17844" y="17933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1" name="Line 7931"/>
              <p:cNvSpPr>
                <a:spLocks noChangeShapeType="1"/>
              </p:cNvSpPr>
              <p:nvPr/>
            </p:nvSpPr>
            <p:spPr bwMode="auto">
              <a:xfrm>
                <a:off x="17847" y="17933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2" name="Line 7932"/>
              <p:cNvSpPr>
                <a:spLocks noChangeShapeType="1"/>
              </p:cNvSpPr>
              <p:nvPr/>
            </p:nvSpPr>
            <p:spPr bwMode="auto">
              <a:xfrm flipV="1">
                <a:off x="17848" y="17931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3" name="Line 7933"/>
              <p:cNvSpPr>
                <a:spLocks noChangeShapeType="1"/>
              </p:cNvSpPr>
              <p:nvPr/>
            </p:nvSpPr>
            <p:spPr bwMode="auto">
              <a:xfrm flipV="1">
                <a:off x="17851" y="1792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4" name="Line 7934"/>
              <p:cNvSpPr>
                <a:spLocks noChangeShapeType="1"/>
              </p:cNvSpPr>
              <p:nvPr/>
            </p:nvSpPr>
            <p:spPr bwMode="auto">
              <a:xfrm flipV="1">
                <a:off x="17852" y="1792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5" name="Line 7935"/>
              <p:cNvSpPr>
                <a:spLocks noChangeShapeType="1"/>
              </p:cNvSpPr>
              <p:nvPr/>
            </p:nvSpPr>
            <p:spPr bwMode="auto">
              <a:xfrm flipV="1">
                <a:off x="17854" y="17925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6" name="Line 7936"/>
              <p:cNvSpPr>
                <a:spLocks noChangeShapeType="1"/>
              </p:cNvSpPr>
              <p:nvPr/>
            </p:nvSpPr>
            <p:spPr bwMode="auto">
              <a:xfrm flipV="1">
                <a:off x="17855" y="17921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7" name="Line 7937"/>
              <p:cNvSpPr>
                <a:spLocks noChangeShapeType="1"/>
              </p:cNvSpPr>
              <p:nvPr/>
            </p:nvSpPr>
            <p:spPr bwMode="auto">
              <a:xfrm flipV="1">
                <a:off x="17857" y="1791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8" name="Line 7938"/>
              <p:cNvSpPr>
                <a:spLocks noChangeShapeType="1"/>
              </p:cNvSpPr>
              <p:nvPr/>
            </p:nvSpPr>
            <p:spPr bwMode="auto">
              <a:xfrm flipV="1">
                <a:off x="17858" y="17917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99" name="Line 7939"/>
              <p:cNvSpPr>
                <a:spLocks noChangeShapeType="1"/>
              </p:cNvSpPr>
              <p:nvPr/>
            </p:nvSpPr>
            <p:spPr bwMode="auto">
              <a:xfrm flipV="1">
                <a:off x="17858" y="17912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0" name="Line 7940"/>
              <p:cNvSpPr>
                <a:spLocks noChangeShapeType="1"/>
              </p:cNvSpPr>
              <p:nvPr/>
            </p:nvSpPr>
            <p:spPr bwMode="auto">
              <a:xfrm flipV="1">
                <a:off x="17858" y="17909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1" name="Line 7941"/>
              <p:cNvSpPr>
                <a:spLocks noChangeShapeType="1"/>
              </p:cNvSpPr>
              <p:nvPr/>
            </p:nvSpPr>
            <p:spPr bwMode="auto">
              <a:xfrm flipH="1" flipV="1">
                <a:off x="17857" y="17907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2" name="Line 7942"/>
              <p:cNvSpPr>
                <a:spLocks noChangeShapeType="1"/>
              </p:cNvSpPr>
              <p:nvPr/>
            </p:nvSpPr>
            <p:spPr bwMode="auto">
              <a:xfrm flipH="1" flipV="1">
                <a:off x="17855" y="17904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3" name="Line 7943"/>
              <p:cNvSpPr>
                <a:spLocks noChangeShapeType="1"/>
              </p:cNvSpPr>
              <p:nvPr/>
            </p:nvSpPr>
            <p:spPr bwMode="auto">
              <a:xfrm flipH="1" flipV="1">
                <a:off x="17854" y="1790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4" name="Line 7944"/>
              <p:cNvSpPr>
                <a:spLocks noChangeShapeType="1"/>
              </p:cNvSpPr>
              <p:nvPr/>
            </p:nvSpPr>
            <p:spPr bwMode="auto">
              <a:xfrm>
                <a:off x="17854" y="17902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5" name="Line 7945"/>
              <p:cNvSpPr>
                <a:spLocks noChangeShapeType="1"/>
              </p:cNvSpPr>
              <p:nvPr/>
            </p:nvSpPr>
            <p:spPr bwMode="auto">
              <a:xfrm flipH="1" flipV="1">
                <a:off x="17853" y="1790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6" name="Line 7946"/>
              <p:cNvSpPr>
                <a:spLocks noChangeShapeType="1"/>
              </p:cNvSpPr>
              <p:nvPr/>
            </p:nvSpPr>
            <p:spPr bwMode="auto">
              <a:xfrm flipH="1" flipV="1">
                <a:off x="17852" y="1789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7" name="Line 7947"/>
              <p:cNvSpPr>
                <a:spLocks noChangeShapeType="1"/>
              </p:cNvSpPr>
              <p:nvPr/>
            </p:nvSpPr>
            <p:spPr bwMode="auto">
              <a:xfrm flipH="1" flipV="1">
                <a:off x="17851" y="1789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8" name="Line 7948"/>
              <p:cNvSpPr>
                <a:spLocks noChangeShapeType="1"/>
              </p:cNvSpPr>
              <p:nvPr/>
            </p:nvSpPr>
            <p:spPr bwMode="auto">
              <a:xfrm>
                <a:off x="17851" y="17898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09" name="Line 7949"/>
              <p:cNvSpPr>
                <a:spLocks noChangeShapeType="1"/>
              </p:cNvSpPr>
              <p:nvPr/>
            </p:nvSpPr>
            <p:spPr bwMode="auto">
              <a:xfrm flipH="1" flipV="1">
                <a:off x="17849" y="1789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0" name="Line 7950"/>
              <p:cNvSpPr>
                <a:spLocks noChangeShapeType="1"/>
              </p:cNvSpPr>
              <p:nvPr/>
            </p:nvSpPr>
            <p:spPr bwMode="auto">
              <a:xfrm flipH="1" flipV="1">
                <a:off x="17848" y="1789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1" name="Line 7951"/>
              <p:cNvSpPr>
                <a:spLocks noChangeShapeType="1"/>
              </p:cNvSpPr>
              <p:nvPr/>
            </p:nvSpPr>
            <p:spPr bwMode="auto">
              <a:xfrm flipH="1">
                <a:off x="17844" y="17896"/>
                <a:ext cx="4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2" name="Line 7952"/>
              <p:cNvSpPr>
                <a:spLocks noChangeShapeType="1"/>
              </p:cNvSpPr>
              <p:nvPr/>
            </p:nvSpPr>
            <p:spPr bwMode="auto">
              <a:xfrm flipH="1" flipV="1">
                <a:off x="17842" y="17894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3" name="Line 7953"/>
              <p:cNvSpPr>
                <a:spLocks noChangeShapeType="1"/>
              </p:cNvSpPr>
              <p:nvPr/>
            </p:nvSpPr>
            <p:spPr bwMode="auto">
              <a:xfrm flipH="1" flipV="1">
                <a:off x="17841" y="1789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4" name="Line 7954"/>
              <p:cNvSpPr>
                <a:spLocks noChangeShapeType="1"/>
              </p:cNvSpPr>
              <p:nvPr/>
            </p:nvSpPr>
            <p:spPr bwMode="auto">
              <a:xfrm flipH="1">
                <a:off x="17838" y="17893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5" name="Freeform 7955"/>
              <p:cNvSpPr>
                <a:spLocks/>
              </p:cNvSpPr>
              <p:nvPr/>
            </p:nvSpPr>
            <p:spPr bwMode="auto">
              <a:xfrm>
                <a:off x="18012" y="17872"/>
                <a:ext cx="43" cy="43"/>
              </a:xfrm>
              <a:custGeom>
                <a:avLst/>
                <a:gdLst>
                  <a:gd name="T0" fmla="*/ 20 w 43"/>
                  <a:gd name="T1" fmla="*/ 0 h 43"/>
                  <a:gd name="T2" fmla="*/ 23 w 43"/>
                  <a:gd name="T3" fmla="*/ 0 h 43"/>
                  <a:gd name="T4" fmla="*/ 26 w 43"/>
                  <a:gd name="T5" fmla="*/ 1 h 43"/>
                  <a:gd name="T6" fmla="*/ 29 w 43"/>
                  <a:gd name="T7" fmla="*/ 1 h 43"/>
                  <a:gd name="T8" fmla="*/ 32 w 43"/>
                  <a:gd name="T9" fmla="*/ 4 h 43"/>
                  <a:gd name="T10" fmla="*/ 33 w 43"/>
                  <a:gd name="T11" fmla="*/ 4 h 43"/>
                  <a:gd name="T12" fmla="*/ 34 w 43"/>
                  <a:gd name="T13" fmla="*/ 4 h 43"/>
                  <a:gd name="T14" fmla="*/ 36 w 43"/>
                  <a:gd name="T15" fmla="*/ 5 h 43"/>
                  <a:gd name="T16" fmla="*/ 37 w 43"/>
                  <a:gd name="T17" fmla="*/ 6 h 43"/>
                  <a:gd name="T18" fmla="*/ 37 w 43"/>
                  <a:gd name="T19" fmla="*/ 8 h 43"/>
                  <a:gd name="T20" fmla="*/ 38 w 43"/>
                  <a:gd name="T21" fmla="*/ 9 h 43"/>
                  <a:gd name="T22" fmla="*/ 39 w 43"/>
                  <a:gd name="T23" fmla="*/ 10 h 43"/>
                  <a:gd name="T24" fmla="*/ 39 w 43"/>
                  <a:gd name="T25" fmla="*/ 10 h 43"/>
                  <a:gd name="T26" fmla="*/ 40 w 43"/>
                  <a:gd name="T27" fmla="*/ 14 h 43"/>
                  <a:gd name="T28" fmla="*/ 42 w 43"/>
                  <a:gd name="T29" fmla="*/ 16 h 43"/>
                  <a:gd name="T30" fmla="*/ 43 w 43"/>
                  <a:gd name="T31" fmla="*/ 19 h 43"/>
                  <a:gd name="T32" fmla="*/ 43 w 43"/>
                  <a:gd name="T33" fmla="*/ 24 h 43"/>
                  <a:gd name="T34" fmla="*/ 42 w 43"/>
                  <a:gd name="T35" fmla="*/ 26 h 43"/>
                  <a:gd name="T36" fmla="*/ 40 w 43"/>
                  <a:gd name="T37" fmla="*/ 30 h 43"/>
                  <a:gd name="T38" fmla="*/ 39 w 43"/>
                  <a:gd name="T39" fmla="*/ 32 h 43"/>
                  <a:gd name="T40" fmla="*/ 38 w 43"/>
                  <a:gd name="T41" fmla="*/ 35 h 43"/>
                  <a:gd name="T42" fmla="*/ 37 w 43"/>
                  <a:gd name="T43" fmla="*/ 36 h 43"/>
                  <a:gd name="T44" fmla="*/ 34 w 43"/>
                  <a:gd name="T45" fmla="*/ 38 h 43"/>
                  <a:gd name="T46" fmla="*/ 32 w 43"/>
                  <a:gd name="T47" fmla="*/ 40 h 43"/>
                  <a:gd name="T48" fmla="*/ 31 w 43"/>
                  <a:gd name="T49" fmla="*/ 40 h 43"/>
                  <a:gd name="T50" fmla="*/ 29 w 43"/>
                  <a:gd name="T51" fmla="*/ 41 h 43"/>
                  <a:gd name="T52" fmla="*/ 28 w 43"/>
                  <a:gd name="T53" fmla="*/ 41 h 43"/>
                  <a:gd name="T54" fmla="*/ 26 w 43"/>
                  <a:gd name="T55" fmla="*/ 42 h 43"/>
                  <a:gd name="T56" fmla="*/ 26 w 43"/>
                  <a:gd name="T57" fmla="*/ 42 h 43"/>
                  <a:gd name="T58" fmla="*/ 24 w 43"/>
                  <a:gd name="T59" fmla="*/ 43 h 43"/>
                  <a:gd name="T60" fmla="*/ 18 w 43"/>
                  <a:gd name="T61" fmla="*/ 43 h 43"/>
                  <a:gd name="T62" fmla="*/ 17 w 43"/>
                  <a:gd name="T63" fmla="*/ 42 h 43"/>
                  <a:gd name="T64" fmla="*/ 16 w 43"/>
                  <a:gd name="T65" fmla="*/ 42 h 43"/>
                  <a:gd name="T66" fmla="*/ 15 w 43"/>
                  <a:gd name="T67" fmla="*/ 41 h 43"/>
                  <a:gd name="T68" fmla="*/ 13 w 43"/>
                  <a:gd name="T69" fmla="*/ 41 h 43"/>
                  <a:gd name="T70" fmla="*/ 12 w 43"/>
                  <a:gd name="T71" fmla="*/ 40 h 43"/>
                  <a:gd name="T72" fmla="*/ 11 w 43"/>
                  <a:gd name="T73" fmla="*/ 40 h 43"/>
                  <a:gd name="T74" fmla="*/ 8 w 43"/>
                  <a:gd name="T75" fmla="*/ 38 h 43"/>
                  <a:gd name="T76" fmla="*/ 6 w 43"/>
                  <a:gd name="T77" fmla="*/ 36 h 43"/>
                  <a:gd name="T78" fmla="*/ 5 w 43"/>
                  <a:gd name="T79" fmla="*/ 35 h 43"/>
                  <a:gd name="T80" fmla="*/ 4 w 43"/>
                  <a:gd name="T81" fmla="*/ 32 h 43"/>
                  <a:gd name="T82" fmla="*/ 2 w 43"/>
                  <a:gd name="T83" fmla="*/ 30 h 43"/>
                  <a:gd name="T84" fmla="*/ 1 w 43"/>
                  <a:gd name="T85" fmla="*/ 26 h 43"/>
                  <a:gd name="T86" fmla="*/ 0 w 43"/>
                  <a:gd name="T87" fmla="*/ 24 h 43"/>
                  <a:gd name="T88" fmla="*/ 0 w 43"/>
                  <a:gd name="T89" fmla="*/ 17 h 43"/>
                  <a:gd name="T90" fmla="*/ 1 w 43"/>
                  <a:gd name="T91" fmla="*/ 16 h 43"/>
                  <a:gd name="T92" fmla="*/ 1 w 43"/>
                  <a:gd name="T93" fmla="*/ 15 h 43"/>
                  <a:gd name="T94" fmla="*/ 2 w 43"/>
                  <a:gd name="T95" fmla="*/ 14 h 43"/>
                  <a:gd name="T96" fmla="*/ 4 w 43"/>
                  <a:gd name="T97" fmla="*/ 13 h 43"/>
                  <a:gd name="T98" fmla="*/ 4 w 43"/>
                  <a:gd name="T99" fmla="*/ 10 h 43"/>
                  <a:gd name="T100" fmla="*/ 5 w 43"/>
                  <a:gd name="T101" fmla="*/ 9 h 43"/>
                  <a:gd name="T102" fmla="*/ 6 w 43"/>
                  <a:gd name="T103" fmla="*/ 6 h 43"/>
                  <a:gd name="T104" fmla="*/ 8 w 43"/>
                  <a:gd name="T105" fmla="*/ 4 h 43"/>
                  <a:gd name="T106" fmla="*/ 11 w 43"/>
                  <a:gd name="T107" fmla="*/ 4 h 43"/>
                  <a:gd name="T108" fmla="*/ 13 w 43"/>
                  <a:gd name="T109" fmla="*/ 1 h 43"/>
                  <a:gd name="T110" fmla="*/ 16 w 43"/>
                  <a:gd name="T111" fmla="*/ 1 h 43"/>
                  <a:gd name="T112" fmla="*/ 20 w 43"/>
                  <a:gd name="T1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" h="43">
                    <a:moveTo>
                      <a:pt x="20" y="0"/>
                    </a:moveTo>
                    <a:lnTo>
                      <a:pt x="23" y="0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3" y="19"/>
                    </a:lnTo>
                    <a:lnTo>
                      <a:pt x="43" y="24"/>
                    </a:lnTo>
                    <a:lnTo>
                      <a:pt x="42" y="26"/>
                    </a:lnTo>
                    <a:lnTo>
                      <a:pt x="40" y="30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36"/>
                    </a:lnTo>
                    <a:lnTo>
                      <a:pt x="34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4" y="43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6" name="Line 7956"/>
              <p:cNvSpPr>
                <a:spLocks noChangeShapeType="1"/>
              </p:cNvSpPr>
              <p:nvPr/>
            </p:nvSpPr>
            <p:spPr bwMode="auto">
              <a:xfrm flipH="1">
                <a:off x="18032" y="17872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7" name="Line 7957"/>
              <p:cNvSpPr>
                <a:spLocks noChangeShapeType="1"/>
              </p:cNvSpPr>
              <p:nvPr/>
            </p:nvSpPr>
            <p:spPr bwMode="auto">
              <a:xfrm flipH="1">
                <a:off x="18028" y="17872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8" name="Line 7958"/>
              <p:cNvSpPr>
                <a:spLocks noChangeShapeType="1"/>
              </p:cNvSpPr>
              <p:nvPr/>
            </p:nvSpPr>
            <p:spPr bwMode="auto">
              <a:xfrm flipH="1">
                <a:off x="18025" y="17873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19" name="Line 7959"/>
              <p:cNvSpPr>
                <a:spLocks noChangeShapeType="1"/>
              </p:cNvSpPr>
              <p:nvPr/>
            </p:nvSpPr>
            <p:spPr bwMode="auto">
              <a:xfrm flipH="1">
                <a:off x="18023" y="17873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0" name="Line 7960"/>
              <p:cNvSpPr>
                <a:spLocks noChangeShapeType="1"/>
              </p:cNvSpPr>
              <p:nvPr/>
            </p:nvSpPr>
            <p:spPr bwMode="auto">
              <a:xfrm flipH="1">
                <a:off x="18020" y="17876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1" name="Line 7961"/>
              <p:cNvSpPr>
                <a:spLocks noChangeShapeType="1"/>
              </p:cNvSpPr>
              <p:nvPr/>
            </p:nvSpPr>
            <p:spPr bwMode="auto">
              <a:xfrm flipH="1">
                <a:off x="18018" y="1787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2" name="Line 7962"/>
              <p:cNvSpPr>
                <a:spLocks noChangeShapeType="1"/>
              </p:cNvSpPr>
              <p:nvPr/>
            </p:nvSpPr>
            <p:spPr bwMode="auto">
              <a:xfrm flipH="1">
                <a:off x="18017" y="17878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3" name="Line 7963"/>
              <p:cNvSpPr>
                <a:spLocks noChangeShapeType="1"/>
              </p:cNvSpPr>
              <p:nvPr/>
            </p:nvSpPr>
            <p:spPr bwMode="auto">
              <a:xfrm flipH="1">
                <a:off x="18016" y="1788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4" name="Line 7964"/>
              <p:cNvSpPr>
                <a:spLocks noChangeShapeType="1"/>
              </p:cNvSpPr>
              <p:nvPr/>
            </p:nvSpPr>
            <p:spPr bwMode="auto">
              <a:xfrm>
                <a:off x="18016" y="17882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5" name="Line 7965"/>
              <p:cNvSpPr>
                <a:spLocks noChangeShapeType="1"/>
              </p:cNvSpPr>
              <p:nvPr/>
            </p:nvSpPr>
            <p:spPr bwMode="auto">
              <a:xfrm flipH="1">
                <a:off x="18014" y="1788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6" name="Line 7966"/>
              <p:cNvSpPr>
                <a:spLocks noChangeShapeType="1"/>
              </p:cNvSpPr>
              <p:nvPr/>
            </p:nvSpPr>
            <p:spPr bwMode="auto">
              <a:xfrm flipH="1">
                <a:off x="18013" y="1788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7" name="Line 7967"/>
              <p:cNvSpPr>
                <a:spLocks noChangeShapeType="1"/>
              </p:cNvSpPr>
              <p:nvPr/>
            </p:nvSpPr>
            <p:spPr bwMode="auto">
              <a:xfrm>
                <a:off x="18013" y="17887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8" name="Line 7968"/>
              <p:cNvSpPr>
                <a:spLocks noChangeShapeType="1"/>
              </p:cNvSpPr>
              <p:nvPr/>
            </p:nvSpPr>
            <p:spPr bwMode="auto">
              <a:xfrm flipH="1">
                <a:off x="18012" y="1788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29" name="Line 7969"/>
              <p:cNvSpPr>
                <a:spLocks noChangeShapeType="1"/>
              </p:cNvSpPr>
              <p:nvPr/>
            </p:nvSpPr>
            <p:spPr bwMode="auto">
              <a:xfrm>
                <a:off x="18012" y="17889"/>
                <a:ext cx="0" cy="7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0" name="Line 7970"/>
              <p:cNvSpPr>
                <a:spLocks noChangeShapeType="1"/>
              </p:cNvSpPr>
              <p:nvPr/>
            </p:nvSpPr>
            <p:spPr bwMode="auto">
              <a:xfrm>
                <a:off x="18012" y="1789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1" name="Line 7971"/>
              <p:cNvSpPr>
                <a:spLocks noChangeShapeType="1"/>
              </p:cNvSpPr>
              <p:nvPr/>
            </p:nvSpPr>
            <p:spPr bwMode="auto">
              <a:xfrm>
                <a:off x="18013" y="17898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2" name="Line 7972"/>
              <p:cNvSpPr>
                <a:spLocks noChangeShapeType="1"/>
              </p:cNvSpPr>
              <p:nvPr/>
            </p:nvSpPr>
            <p:spPr bwMode="auto">
              <a:xfrm>
                <a:off x="18014" y="17902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3" name="Line 7973"/>
              <p:cNvSpPr>
                <a:spLocks noChangeShapeType="1"/>
              </p:cNvSpPr>
              <p:nvPr/>
            </p:nvSpPr>
            <p:spPr bwMode="auto">
              <a:xfrm>
                <a:off x="18016" y="1790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4" name="Line 7974"/>
              <p:cNvSpPr>
                <a:spLocks noChangeShapeType="1"/>
              </p:cNvSpPr>
              <p:nvPr/>
            </p:nvSpPr>
            <p:spPr bwMode="auto">
              <a:xfrm>
                <a:off x="18017" y="1790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5" name="Line 7975"/>
              <p:cNvSpPr>
                <a:spLocks noChangeShapeType="1"/>
              </p:cNvSpPr>
              <p:nvPr/>
            </p:nvSpPr>
            <p:spPr bwMode="auto">
              <a:xfrm>
                <a:off x="18018" y="17908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6" name="Line 7976"/>
              <p:cNvSpPr>
                <a:spLocks noChangeShapeType="1"/>
              </p:cNvSpPr>
              <p:nvPr/>
            </p:nvSpPr>
            <p:spPr bwMode="auto">
              <a:xfrm>
                <a:off x="18020" y="17910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7" name="Line 7977"/>
              <p:cNvSpPr>
                <a:spLocks noChangeShapeType="1"/>
              </p:cNvSpPr>
              <p:nvPr/>
            </p:nvSpPr>
            <p:spPr bwMode="auto">
              <a:xfrm>
                <a:off x="18023" y="1791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8" name="Line 7978"/>
              <p:cNvSpPr>
                <a:spLocks noChangeShapeType="1"/>
              </p:cNvSpPr>
              <p:nvPr/>
            </p:nvSpPr>
            <p:spPr bwMode="auto">
              <a:xfrm>
                <a:off x="18024" y="1791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39" name="Line 7979"/>
              <p:cNvSpPr>
                <a:spLocks noChangeShapeType="1"/>
              </p:cNvSpPr>
              <p:nvPr/>
            </p:nvSpPr>
            <p:spPr bwMode="auto">
              <a:xfrm>
                <a:off x="18025" y="17913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0" name="Line 7980"/>
              <p:cNvSpPr>
                <a:spLocks noChangeShapeType="1"/>
              </p:cNvSpPr>
              <p:nvPr/>
            </p:nvSpPr>
            <p:spPr bwMode="auto">
              <a:xfrm>
                <a:off x="18027" y="1791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1" name="Line 7981"/>
              <p:cNvSpPr>
                <a:spLocks noChangeShapeType="1"/>
              </p:cNvSpPr>
              <p:nvPr/>
            </p:nvSpPr>
            <p:spPr bwMode="auto">
              <a:xfrm>
                <a:off x="18028" y="17914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2" name="Line 7982"/>
              <p:cNvSpPr>
                <a:spLocks noChangeShapeType="1"/>
              </p:cNvSpPr>
              <p:nvPr/>
            </p:nvSpPr>
            <p:spPr bwMode="auto">
              <a:xfrm>
                <a:off x="18029" y="17914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3" name="Line 7983"/>
              <p:cNvSpPr>
                <a:spLocks noChangeShapeType="1"/>
              </p:cNvSpPr>
              <p:nvPr/>
            </p:nvSpPr>
            <p:spPr bwMode="auto">
              <a:xfrm>
                <a:off x="18030" y="17915"/>
                <a:ext cx="6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4" name="Line 7984"/>
              <p:cNvSpPr>
                <a:spLocks noChangeShapeType="1"/>
              </p:cNvSpPr>
              <p:nvPr/>
            </p:nvSpPr>
            <p:spPr bwMode="auto">
              <a:xfrm flipV="1">
                <a:off x="18036" y="17914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5" name="Line 7985"/>
              <p:cNvSpPr>
                <a:spLocks noChangeShapeType="1"/>
              </p:cNvSpPr>
              <p:nvPr/>
            </p:nvSpPr>
            <p:spPr bwMode="auto">
              <a:xfrm>
                <a:off x="18038" y="17914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6" name="Line 7986"/>
              <p:cNvSpPr>
                <a:spLocks noChangeShapeType="1"/>
              </p:cNvSpPr>
              <p:nvPr/>
            </p:nvSpPr>
            <p:spPr bwMode="auto">
              <a:xfrm flipV="1">
                <a:off x="18038" y="17913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7" name="Line 7987"/>
              <p:cNvSpPr>
                <a:spLocks noChangeShapeType="1"/>
              </p:cNvSpPr>
              <p:nvPr/>
            </p:nvSpPr>
            <p:spPr bwMode="auto">
              <a:xfrm>
                <a:off x="18040" y="17913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8" name="Line 7988"/>
              <p:cNvSpPr>
                <a:spLocks noChangeShapeType="1"/>
              </p:cNvSpPr>
              <p:nvPr/>
            </p:nvSpPr>
            <p:spPr bwMode="auto">
              <a:xfrm flipV="1">
                <a:off x="18041" y="1791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49" name="Line 7989"/>
              <p:cNvSpPr>
                <a:spLocks noChangeShapeType="1"/>
              </p:cNvSpPr>
              <p:nvPr/>
            </p:nvSpPr>
            <p:spPr bwMode="auto">
              <a:xfrm>
                <a:off x="18043" y="1791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0" name="Line 7990"/>
              <p:cNvSpPr>
                <a:spLocks noChangeShapeType="1"/>
              </p:cNvSpPr>
              <p:nvPr/>
            </p:nvSpPr>
            <p:spPr bwMode="auto">
              <a:xfrm flipV="1">
                <a:off x="18044" y="17910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1" name="Line 7991"/>
              <p:cNvSpPr>
                <a:spLocks noChangeShapeType="1"/>
              </p:cNvSpPr>
              <p:nvPr/>
            </p:nvSpPr>
            <p:spPr bwMode="auto">
              <a:xfrm flipV="1">
                <a:off x="18046" y="17908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2" name="Line 7992"/>
              <p:cNvSpPr>
                <a:spLocks noChangeShapeType="1"/>
              </p:cNvSpPr>
              <p:nvPr/>
            </p:nvSpPr>
            <p:spPr bwMode="auto">
              <a:xfrm flipV="1">
                <a:off x="18049" y="1790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3" name="Line 7993"/>
              <p:cNvSpPr>
                <a:spLocks noChangeShapeType="1"/>
              </p:cNvSpPr>
              <p:nvPr/>
            </p:nvSpPr>
            <p:spPr bwMode="auto">
              <a:xfrm flipV="1">
                <a:off x="18050" y="17904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4" name="Line 7994"/>
              <p:cNvSpPr>
                <a:spLocks noChangeShapeType="1"/>
              </p:cNvSpPr>
              <p:nvPr/>
            </p:nvSpPr>
            <p:spPr bwMode="auto">
              <a:xfrm flipV="1">
                <a:off x="18051" y="1790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5" name="Line 7995"/>
              <p:cNvSpPr>
                <a:spLocks noChangeShapeType="1"/>
              </p:cNvSpPr>
              <p:nvPr/>
            </p:nvSpPr>
            <p:spPr bwMode="auto">
              <a:xfrm flipV="1">
                <a:off x="18052" y="17898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6" name="Line 7996"/>
              <p:cNvSpPr>
                <a:spLocks noChangeShapeType="1"/>
              </p:cNvSpPr>
              <p:nvPr/>
            </p:nvSpPr>
            <p:spPr bwMode="auto">
              <a:xfrm flipV="1">
                <a:off x="18054" y="1789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7" name="Line 7997"/>
              <p:cNvSpPr>
                <a:spLocks noChangeShapeType="1"/>
              </p:cNvSpPr>
              <p:nvPr/>
            </p:nvSpPr>
            <p:spPr bwMode="auto">
              <a:xfrm flipV="1">
                <a:off x="18055" y="17891"/>
                <a:ext cx="0" cy="5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8" name="Line 7998"/>
              <p:cNvSpPr>
                <a:spLocks noChangeShapeType="1"/>
              </p:cNvSpPr>
              <p:nvPr/>
            </p:nvSpPr>
            <p:spPr bwMode="auto">
              <a:xfrm flipH="1" flipV="1">
                <a:off x="18054" y="17888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59" name="Line 7999"/>
              <p:cNvSpPr>
                <a:spLocks noChangeShapeType="1"/>
              </p:cNvSpPr>
              <p:nvPr/>
            </p:nvSpPr>
            <p:spPr bwMode="auto">
              <a:xfrm flipH="1" flipV="1">
                <a:off x="18052" y="1788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0" name="Line 8000"/>
              <p:cNvSpPr>
                <a:spLocks noChangeShapeType="1"/>
              </p:cNvSpPr>
              <p:nvPr/>
            </p:nvSpPr>
            <p:spPr bwMode="auto">
              <a:xfrm flipH="1" flipV="1">
                <a:off x="18051" y="17882"/>
                <a:ext cx="1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1" name="Line 8001"/>
              <p:cNvSpPr>
                <a:spLocks noChangeShapeType="1"/>
              </p:cNvSpPr>
              <p:nvPr/>
            </p:nvSpPr>
            <p:spPr bwMode="auto">
              <a:xfrm>
                <a:off x="18051" y="17882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2" name="Line 8002"/>
              <p:cNvSpPr>
                <a:spLocks noChangeShapeType="1"/>
              </p:cNvSpPr>
              <p:nvPr/>
            </p:nvSpPr>
            <p:spPr bwMode="auto">
              <a:xfrm flipH="1" flipV="1">
                <a:off x="18050" y="17881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3" name="Line 8003"/>
              <p:cNvSpPr>
                <a:spLocks noChangeShapeType="1"/>
              </p:cNvSpPr>
              <p:nvPr/>
            </p:nvSpPr>
            <p:spPr bwMode="auto">
              <a:xfrm flipH="1" flipV="1">
                <a:off x="18049" y="1788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4" name="Line 8004"/>
              <p:cNvSpPr>
                <a:spLocks noChangeShapeType="1"/>
              </p:cNvSpPr>
              <p:nvPr/>
            </p:nvSpPr>
            <p:spPr bwMode="auto">
              <a:xfrm flipV="1">
                <a:off x="18049" y="17878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5" name="Line 8005"/>
              <p:cNvSpPr>
                <a:spLocks noChangeShapeType="1"/>
              </p:cNvSpPr>
              <p:nvPr/>
            </p:nvSpPr>
            <p:spPr bwMode="auto">
              <a:xfrm flipH="1" flipV="1">
                <a:off x="18048" y="1787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6" name="Line 8006"/>
              <p:cNvSpPr>
                <a:spLocks noChangeShapeType="1"/>
              </p:cNvSpPr>
              <p:nvPr/>
            </p:nvSpPr>
            <p:spPr bwMode="auto">
              <a:xfrm flipH="1" flipV="1">
                <a:off x="18046" y="1787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7" name="Line 8007"/>
              <p:cNvSpPr>
                <a:spLocks noChangeShapeType="1"/>
              </p:cNvSpPr>
              <p:nvPr/>
            </p:nvSpPr>
            <p:spPr bwMode="auto">
              <a:xfrm flipH="1">
                <a:off x="18045" y="1787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8" name="Line 8008"/>
              <p:cNvSpPr>
                <a:spLocks noChangeShapeType="1"/>
              </p:cNvSpPr>
              <p:nvPr/>
            </p:nvSpPr>
            <p:spPr bwMode="auto">
              <a:xfrm flipH="1">
                <a:off x="18044" y="1787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69" name="Line 8009"/>
              <p:cNvSpPr>
                <a:spLocks noChangeShapeType="1"/>
              </p:cNvSpPr>
              <p:nvPr/>
            </p:nvSpPr>
            <p:spPr bwMode="auto">
              <a:xfrm flipH="1" flipV="1">
                <a:off x="18041" y="17873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0" name="Line 8010"/>
              <p:cNvSpPr>
                <a:spLocks noChangeShapeType="1"/>
              </p:cNvSpPr>
              <p:nvPr/>
            </p:nvSpPr>
            <p:spPr bwMode="auto">
              <a:xfrm flipH="1">
                <a:off x="18038" y="17873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1" name="Line 8011"/>
              <p:cNvSpPr>
                <a:spLocks noChangeShapeType="1"/>
              </p:cNvSpPr>
              <p:nvPr/>
            </p:nvSpPr>
            <p:spPr bwMode="auto">
              <a:xfrm flipH="1" flipV="1">
                <a:off x="18035" y="17872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2" name="Line 8012"/>
              <p:cNvSpPr>
                <a:spLocks noChangeShapeType="1"/>
              </p:cNvSpPr>
              <p:nvPr/>
            </p:nvSpPr>
            <p:spPr bwMode="auto">
              <a:xfrm flipH="1">
                <a:off x="18034" y="1787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3" name="Freeform 8013"/>
              <p:cNvSpPr>
                <a:spLocks/>
              </p:cNvSpPr>
              <p:nvPr/>
            </p:nvSpPr>
            <p:spPr bwMode="auto">
              <a:xfrm>
                <a:off x="18209" y="17853"/>
                <a:ext cx="42" cy="41"/>
              </a:xfrm>
              <a:custGeom>
                <a:avLst/>
                <a:gdLst>
                  <a:gd name="T0" fmla="*/ 15 w 42"/>
                  <a:gd name="T1" fmla="*/ 0 h 41"/>
                  <a:gd name="T2" fmla="*/ 26 w 42"/>
                  <a:gd name="T3" fmla="*/ 0 h 41"/>
                  <a:gd name="T4" fmla="*/ 28 w 42"/>
                  <a:gd name="T5" fmla="*/ 0 h 41"/>
                  <a:gd name="T6" fmla="*/ 31 w 42"/>
                  <a:gd name="T7" fmla="*/ 2 h 41"/>
                  <a:gd name="T8" fmla="*/ 32 w 42"/>
                  <a:gd name="T9" fmla="*/ 2 h 41"/>
                  <a:gd name="T10" fmla="*/ 33 w 42"/>
                  <a:gd name="T11" fmla="*/ 3 h 41"/>
                  <a:gd name="T12" fmla="*/ 34 w 42"/>
                  <a:gd name="T13" fmla="*/ 3 h 41"/>
                  <a:gd name="T14" fmla="*/ 36 w 42"/>
                  <a:gd name="T15" fmla="*/ 5 h 41"/>
                  <a:gd name="T16" fmla="*/ 37 w 42"/>
                  <a:gd name="T17" fmla="*/ 6 h 41"/>
                  <a:gd name="T18" fmla="*/ 37 w 42"/>
                  <a:gd name="T19" fmla="*/ 7 h 41"/>
                  <a:gd name="T20" fmla="*/ 38 w 42"/>
                  <a:gd name="T21" fmla="*/ 8 h 41"/>
                  <a:gd name="T22" fmla="*/ 38 w 42"/>
                  <a:gd name="T23" fmla="*/ 9 h 41"/>
                  <a:gd name="T24" fmla="*/ 40 w 42"/>
                  <a:gd name="T25" fmla="*/ 12 h 41"/>
                  <a:gd name="T26" fmla="*/ 40 w 42"/>
                  <a:gd name="T27" fmla="*/ 14 h 41"/>
                  <a:gd name="T28" fmla="*/ 40 w 42"/>
                  <a:gd name="T29" fmla="*/ 17 h 41"/>
                  <a:gd name="T30" fmla="*/ 42 w 42"/>
                  <a:gd name="T31" fmla="*/ 19 h 41"/>
                  <a:gd name="T32" fmla="*/ 40 w 42"/>
                  <a:gd name="T33" fmla="*/ 23 h 41"/>
                  <a:gd name="T34" fmla="*/ 40 w 42"/>
                  <a:gd name="T35" fmla="*/ 25 h 41"/>
                  <a:gd name="T36" fmla="*/ 40 w 42"/>
                  <a:gd name="T37" fmla="*/ 28 h 41"/>
                  <a:gd name="T38" fmla="*/ 38 w 42"/>
                  <a:gd name="T39" fmla="*/ 30 h 41"/>
                  <a:gd name="T40" fmla="*/ 37 w 42"/>
                  <a:gd name="T41" fmla="*/ 33 h 41"/>
                  <a:gd name="T42" fmla="*/ 36 w 42"/>
                  <a:gd name="T43" fmla="*/ 35 h 41"/>
                  <a:gd name="T44" fmla="*/ 33 w 42"/>
                  <a:gd name="T45" fmla="*/ 36 h 41"/>
                  <a:gd name="T46" fmla="*/ 31 w 42"/>
                  <a:gd name="T47" fmla="*/ 38 h 41"/>
                  <a:gd name="T48" fmla="*/ 29 w 42"/>
                  <a:gd name="T49" fmla="*/ 39 h 41"/>
                  <a:gd name="T50" fmla="*/ 28 w 42"/>
                  <a:gd name="T51" fmla="*/ 39 h 41"/>
                  <a:gd name="T52" fmla="*/ 27 w 42"/>
                  <a:gd name="T53" fmla="*/ 39 h 41"/>
                  <a:gd name="T54" fmla="*/ 26 w 42"/>
                  <a:gd name="T55" fmla="*/ 40 h 41"/>
                  <a:gd name="T56" fmla="*/ 23 w 42"/>
                  <a:gd name="T57" fmla="*/ 40 h 41"/>
                  <a:gd name="T58" fmla="*/ 22 w 42"/>
                  <a:gd name="T59" fmla="*/ 41 h 41"/>
                  <a:gd name="T60" fmla="*/ 20 w 42"/>
                  <a:gd name="T61" fmla="*/ 41 h 41"/>
                  <a:gd name="T62" fmla="*/ 17 w 42"/>
                  <a:gd name="T63" fmla="*/ 40 h 41"/>
                  <a:gd name="T64" fmla="*/ 15 w 42"/>
                  <a:gd name="T65" fmla="*/ 40 h 41"/>
                  <a:gd name="T66" fmla="*/ 13 w 42"/>
                  <a:gd name="T67" fmla="*/ 39 h 41"/>
                  <a:gd name="T68" fmla="*/ 12 w 42"/>
                  <a:gd name="T69" fmla="*/ 39 h 41"/>
                  <a:gd name="T70" fmla="*/ 11 w 42"/>
                  <a:gd name="T71" fmla="*/ 39 h 41"/>
                  <a:gd name="T72" fmla="*/ 11 w 42"/>
                  <a:gd name="T73" fmla="*/ 38 h 41"/>
                  <a:gd name="T74" fmla="*/ 7 w 42"/>
                  <a:gd name="T75" fmla="*/ 36 h 41"/>
                  <a:gd name="T76" fmla="*/ 6 w 42"/>
                  <a:gd name="T77" fmla="*/ 35 h 41"/>
                  <a:gd name="T78" fmla="*/ 3 w 42"/>
                  <a:gd name="T79" fmla="*/ 33 h 41"/>
                  <a:gd name="T80" fmla="*/ 2 w 42"/>
                  <a:gd name="T81" fmla="*/ 30 h 41"/>
                  <a:gd name="T82" fmla="*/ 1 w 42"/>
                  <a:gd name="T83" fmla="*/ 28 h 41"/>
                  <a:gd name="T84" fmla="*/ 0 w 42"/>
                  <a:gd name="T85" fmla="*/ 25 h 41"/>
                  <a:gd name="T86" fmla="*/ 0 w 42"/>
                  <a:gd name="T87" fmla="*/ 14 h 41"/>
                  <a:gd name="T88" fmla="*/ 1 w 42"/>
                  <a:gd name="T89" fmla="*/ 13 h 41"/>
                  <a:gd name="T90" fmla="*/ 1 w 42"/>
                  <a:gd name="T91" fmla="*/ 12 h 41"/>
                  <a:gd name="T92" fmla="*/ 1 w 42"/>
                  <a:gd name="T93" fmla="*/ 11 h 41"/>
                  <a:gd name="T94" fmla="*/ 2 w 42"/>
                  <a:gd name="T95" fmla="*/ 9 h 41"/>
                  <a:gd name="T96" fmla="*/ 3 w 42"/>
                  <a:gd name="T97" fmla="*/ 7 h 41"/>
                  <a:gd name="T98" fmla="*/ 6 w 42"/>
                  <a:gd name="T99" fmla="*/ 5 h 41"/>
                  <a:gd name="T100" fmla="*/ 7 w 42"/>
                  <a:gd name="T101" fmla="*/ 3 h 41"/>
                  <a:gd name="T102" fmla="*/ 11 w 42"/>
                  <a:gd name="T103" fmla="*/ 2 h 41"/>
                  <a:gd name="T104" fmla="*/ 12 w 42"/>
                  <a:gd name="T105" fmla="*/ 0 h 41"/>
                  <a:gd name="T106" fmla="*/ 15 w 42"/>
                  <a:gd name="T10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41">
                    <a:moveTo>
                      <a:pt x="15" y="0"/>
                    </a:moveTo>
                    <a:lnTo>
                      <a:pt x="26" y="0"/>
                    </a:lnTo>
                    <a:lnTo>
                      <a:pt x="28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8"/>
                    </a:lnTo>
                    <a:lnTo>
                      <a:pt x="38" y="30"/>
                    </a:lnTo>
                    <a:lnTo>
                      <a:pt x="37" y="33"/>
                    </a:lnTo>
                    <a:lnTo>
                      <a:pt x="36" y="35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29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2" y="41"/>
                    </a:lnTo>
                    <a:lnTo>
                      <a:pt x="20" y="41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7" y="36"/>
                    </a:lnTo>
                    <a:lnTo>
                      <a:pt x="6" y="35"/>
                    </a:lnTo>
                    <a:lnTo>
                      <a:pt x="3" y="33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4" name="Line 8014"/>
              <p:cNvSpPr>
                <a:spLocks noChangeShapeType="1"/>
              </p:cNvSpPr>
              <p:nvPr/>
            </p:nvSpPr>
            <p:spPr bwMode="auto">
              <a:xfrm flipH="1">
                <a:off x="18224" y="17853"/>
                <a:ext cx="6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5" name="Line 8015"/>
              <p:cNvSpPr>
                <a:spLocks noChangeShapeType="1"/>
              </p:cNvSpPr>
              <p:nvPr/>
            </p:nvSpPr>
            <p:spPr bwMode="auto">
              <a:xfrm flipH="1">
                <a:off x="18221" y="17853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6" name="Line 8016"/>
              <p:cNvSpPr>
                <a:spLocks noChangeShapeType="1"/>
              </p:cNvSpPr>
              <p:nvPr/>
            </p:nvSpPr>
            <p:spPr bwMode="auto">
              <a:xfrm flipH="1">
                <a:off x="18220" y="17853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7" name="Line 8017"/>
              <p:cNvSpPr>
                <a:spLocks noChangeShapeType="1"/>
              </p:cNvSpPr>
              <p:nvPr/>
            </p:nvSpPr>
            <p:spPr bwMode="auto">
              <a:xfrm flipH="1">
                <a:off x="18216" y="17855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8" name="Line 8018"/>
              <p:cNvSpPr>
                <a:spLocks noChangeShapeType="1"/>
              </p:cNvSpPr>
              <p:nvPr/>
            </p:nvSpPr>
            <p:spPr bwMode="auto">
              <a:xfrm flipH="1">
                <a:off x="18215" y="1785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79" name="Line 8019"/>
              <p:cNvSpPr>
                <a:spLocks noChangeShapeType="1"/>
              </p:cNvSpPr>
              <p:nvPr/>
            </p:nvSpPr>
            <p:spPr bwMode="auto">
              <a:xfrm flipH="1">
                <a:off x="18212" y="17858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0" name="Line 8020"/>
              <p:cNvSpPr>
                <a:spLocks noChangeShapeType="1"/>
              </p:cNvSpPr>
              <p:nvPr/>
            </p:nvSpPr>
            <p:spPr bwMode="auto">
              <a:xfrm flipH="1">
                <a:off x="18211" y="17860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1" name="Line 8021"/>
              <p:cNvSpPr>
                <a:spLocks noChangeShapeType="1"/>
              </p:cNvSpPr>
              <p:nvPr/>
            </p:nvSpPr>
            <p:spPr bwMode="auto">
              <a:xfrm flipH="1">
                <a:off x="18210" y="17862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2" name="Line 8022"/>
              <p:cNvSpPr>
                <a:spLocks noChangeShapeType="1"/>
              </p:cNvSpPr>
              <p:nvPr/>
            </p:nvSpPr>
            <p:spPr bwMode="auto">
              <a:xfrm>
                <a:off x="18210" y="17864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3" name="Line 8023"/>
              <p:cNvSpPr>
                <a:spLocks noChangeShapeType="1"/>
              </p:cNvSpPr>
              <p:nvPr/>
            </p:nvSpPr>
            <p:spPr bwMode="auto">
              <a:xfrm>
                <a:off x="18210" y="17865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4" name="Line 8024"/>
              <p:cNvSpPr>
                <a:spLocks noChangeShapeType="1"/>
              </p:cNvSpPr>
              <p:nvPr/>
            </p:nvSpPr>
            <p:spPr bwMode="auto">
              <a:xfrm flipH="1">
                <a:off x="18209" y="1786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5" name="Line 8025"/>
              <p:cNvSpPr>
                <a:spLocks noChangeShapeType="1"/>
              </p:cNvSpPr>
              <p:nvPr/>
            </p:nvSpPr>
            <p:spPr bwMode="auto">
              <a:xfrm>
                <a:off x="18209" y="17867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6" name="Line 8026"/>
              <p:cNvSpPr>
                <a:spLocks noChangeShapeType="1"/>
              </p:cNvSpPr>
              <p:nvPr/>
            </p:nvSpPr>
            <p:spPr bwMode="auto">
              <a:xfrm>
                <a:off x="18209" y="17878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7" name="Line 8027"/>
              <p:cNvSpPr>
                <a:spLocks noChangeShapeType="1"/>
              </p:cNvSpPr>
              <p:nvPr/>
            </p:nvSpPr>
            <p:spPr bwMode="auto">
              <a:xfrm>
                <a:off x="18210" y="17881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8" name="Line 8028"/>
              <p:cNvSpPr>
                <a:spLocks noChangeShapeType="1"/>
              </p:cNvSpPr>
              <p:nvPr/>
            </p:nvSpPr>
            <p:spPr bwMode="auto">
              <a:xfrm>
                <a:off x="18211" y="1788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89" name="Line 8029"/>
              <p:cNvSpPr>
                <a:spLocks noChangeShapeType="1"/>
              </p:cNvSpPr>
              <p:nvPr/>
            </p:nvSpPr>
            <p:spPr bwMode="auto">
              <a:xfrm>
                <a:off x="18212" y="17886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0" name="Line 8030"/>
              <p:cNvSpPr>
                <a:spLocks noChangeShapeType="1"/>
              </p:cNvSpPr>
              <p:nvPr/>
            </p:nvSpPr>
            <p:spPr bwMode="auto">
              <a:xfrm>
                <a:off x="18215" y="1788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1" name="Line 8031"/>
              <p:cNvSpPr>
                <a:spLocks noChangeShapeType="1"/>
              </p:cNvSpPr>
              <p:nvPr/>
            </p:nvSpPr>
            <p:spPr bwMode="auto">
              <a:xfrm>
                <a:off x="18216" y="17889"/>
                <a:ext cx="4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2" name="Line 8032"/>
              <p:cNvSpPr>
                <a:spLocks noChangeShapeType="1"/>
              </p:cNvSpPr>
              <p:nvPr/>
            </p:nvSpPr>
            <p:spPr bwMode="auto">
              <a:xfrm>
                <a:off x="18220" y="17891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3" name="Line 8033"/>
              <p:cNvSpPr>
                <a:spLocks noChangeShapeType="1"/>
              </p:cNvSpPr>
              <p:nvPr/>
            </p:nvSpPr>
            <p:spPr bwMode="auto">
              <a:xfrm>
                <a:off x="18220" y="1789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4" name="Line 8034"/>
              <p:cNvSpPr>
                <a:spLocks noChangeShapeType="1"/>
              </p:cNvSpPr>
              <p:nvPr/>
            </p:nvSpPr>
            <p:spPr bwMode="auto">
              <a:xfrm>
                <a:off x="18221" y="1789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5" name="Line 8035"/>
              <p:cNvSpPr>
                <a:spLocks noChangeShapeType="1"/>
              </p:cNvSpPr>
              <p:nvPr/>
            </p:nvSpPr>
            <p:spPr bwMode="auto">
              <a:xfrm>
                <a:off x="18222" y="17892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6" name="Line 8036"/>
              <p:cNvSpPr>
                <a:spLocks noChangeShapeType="1"/>
              </p:cNvSpPr>
              <p:nvPr/>
            </p:nvSpPr>
            <p:spPr bwMode="auto">
              <a:xfrm>
                <a:off x="18224" y="17893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7" name="Line 8037"/>
              <p:cNvSpPr>
                <a:spLocks noChangeShapeType="1"/>
              </p:cNvSpPr>
              <p:nvPr/>
            </p:nvSpPr>
            <p:spPr bwMode="auto">
              <a:xfrm>
                <a:off x="18226" y="17893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8" name="Line 8038"/>
              <p:cNvSpPr>
                <a:spLocks noChangeShapeType="1"/>
              </p:cNvSpPr>
              <p:nvPr/>
            </p:nvSpPr>
            <p:spPr bwMode="auto">
              <a:xfrm>
                <a:off x="18229" y="17894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99" name="Line 8039"/>
              <p:cNvSpPr>
                <a:spLocks noChangeShapeType="1"/>
              </p:cNvSpPr>
              <p:nvPr/>
            </p:nvSpPr>
            <p:spPr bwMode="auto">
              <a:xfrm flipV="1">
                <a:off x="18231" y="17893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0" name="Line 8040"/>
              <p:cNvSpPr>
                <a:spLocks noChangeShapeType="1"/>
              </p:cNvSpPr>
              <p:nvPr/>
            </p:nvSpPr>
            <p:spPr bwMode="auto">
              <a:xfrm>
                <a:off x="18232" y="17893"/>
                <a:ext cx="3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1" name="Line 8041"/>
              <p:cNvSpPr>
                <a:spLocks noChangeShapeType="1"/>
              </p:cNvSpPr>
              <p:nvPr/>
            </p:nvSpPr>
            <p:spPr bwMode="auto">
              <a:xfrm flipV="1">
                <a:off x="18235" y="1789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2" name="Line 8042"/>
              <p:cNvSpPr>
                <a:spLocks noChangeShapeType="1"/>
              </p:cNvSpPr>
              <p:nvPr/>
            </p:nvSpPr>
            <p:spPr bwMode="auto">
              <a:xfrm>
                <a:off x="18236" y="1789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3" name="Line 8043"/>
              <p:cNvSpPr>
                <a:spLocks noChangeShapeType="1"/>
              </p:cNvSpPr>
              <p:nvPr/>
            </p:nvSpPr>
            <p:spPr bwMode="auto">
              <a:xfrm>
                <a:off x="18237" y="17892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4" name="Line 8044"/>
              <p:cNvSpPr>
                <a:spLocks noChangeShapeType="1"/>
              </p:cNvSpPr>
              <p:nvPr/>
            </p:nvSpPr>
            <p:spPr bwMode="auto">
              <a:xfrm flipV="1">
                <a:off x="18238" y="17891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5" name="Line 8045"/>
              <p:cNvSpPr>
                <a:spLocks noChangeShapeType="1"/>
              </p:cNvSpPr>
              <p:nvPr/>
            </p:nvSpPr>
            <p:spPr bwMode="auto">
              <a:xfrm flipV="1">
                <a:off x="18240" y="1788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6" name="Line 8046"/>
              <p:cNvSpPr>
                <a:spLocks noChangeShapeType="1"/>
              </p:cNvSpPr>
              <p:nvPr/>
            </p:nvSpPr>
            <p:spPr bwMode="auto">
              <a:xfrm flipV="1">
                <a:off x="18242" y="17888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7" name="Line 8047"/>
              <p:cNvSpPr>
                <a:spLocks noChangeShapeType="1"/>
              </p:cNvSpPr>
              <p:nvPr/>
            </p:nvSpPr>
            <p:spPr bwMode="auto">
              <a:xfrm flipV="1">
                <a:off x="18245" y="17886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8" name="Line 8048"/>
              <p:cNvSpPr>
                <a:spLocks noChangeShapeType="1"/>
              </p:cNvSpPr>
              <p:nvPr/>
            </p:nvSpPr>
            <p:spPr bwMode="auto">
              <a:xfrm flipV="1">
                <a:off x="18246" y="17883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09" name="Line 8049"/>
              <p:cNvSpPr>
                <a:spLocks noChangeShapeType="1"/>
              </p:cNvSpPr>
              <p:nvPr/>
            </p:nvSpPr>
            <p:spPr bwMode="auto">
              <a:xfrm flipV="1">
                <a:off x="18247" y="17881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0" name="Line 8050"/>
              <p:cNvSpPr>
                <a:spLocks noChangeShapeType="1"/>
              </p:cNvSpPr>
              <p:nvPr/>
            </p:nvSpPr>
            <p:spPr bwMode="auto">
              <a:xfrm flipV="1">
                <a:off x="18249" y="17878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1" name="Line 8051"/>
              <p:cNvSpPr>
                <a:spLocks noChangeShapeType="1"/>
              </p:cNvSpPr>
              <p:nvPr/>
            </p:nvSpPr>
            <p:spPr bwMode="auto">
              <a:xfrm flipV="1">
                <a:off x="18249" y="17876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2" name="Line 8052"/>
              <p:cNvSpPr>
                <a:spLocks noChangeShapeType="1"/>
              </p:cNvSpPr>
              <p:nvPr/>
            </p:nvSpPr>
            <p:spPr bwMode="auto">
              <a:xfrm flipV="1">
                <a:off x="18249" y="17872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3" name="Line 8053"/>
              <p:cNvSpPr>
                <a:spLocks noChangeShapeType="1"/>
              </p:cNvSpPr>
              <p:nvPr/>
            </p:nvSpPr>
            <p:spPr bwMode="auto">
              <a:xfrm flipH="1" flipV="1">
                <a:off x="18249" y="17870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4" name="Line 8054"/>
              <p:cNvSpPr>
                <a:spLocks noChangeShapeType="1"/>
              </p:cNvSpPr>
              <p:nvPr/>
            </p:nvSpPr>
            <p:spPr bwMode="auto">
              <a:xfrm flipV="1">
                <a:off x="18249" y="17867"/>
                <a:ext cx="0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5" name="Line 8055"/>
              <p:cNvSpPr>
                <a:spLocks noChangeShapeType="1"/>
              </p:cNvSpPr>
              <p:nvPr/>
            </p:nvSpPr>
            <p:spPr bwMode="auto">
              <a:xfrm flipV="1">
                <a:off x="18249" y="17865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6" name="Line 8056"/>
              <p:cNvSpPr>
                <a:spLocks noChangeShapeType="1"/>
              </p:cNvSpPr>
              <p:nvPr/>
            </p:nvSpPr>
            <p:spPr bwMode="auto">
              <a:xfrm flipH="1" flipV="1">
                <a:off x="18247" y="17862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7" name="Line 8057"/>
              <p:cNvSpPr>
                <a:spLocks noChangeShapeType="1"/>
              </p:cNvSpPr>
              <p:nvPr/>
            </p:nvSpPr>
            <p:spPr bwMode="auto">
              <a:xfrm flipV="1">
                <a:off x="18247" y="17861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8" name="Line 8058"/>
              <p:cNvSpPr>
                <a:spLocks noChangeShapeType="1"/>
              </p:cNvSpPr>
              <p:nvPr/>
            </p:nvSpPr>
            <p:spPr bwMode="auto">
              <a:xfrm flipH="1" flipV="1">
                <a:off x="18246" y="17860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19" name="Line 8059"/>
              <p:cNvSpPr>
                <a:spLocks noChangeShapeType="1"/>
              </p:cNvSpPr>
              <p:nvPr/>
            </p:nvSpPr>
            <p:spPr bwMode="auto">
              <a:xfrm flipV="1">
                <a:off x="18246" y="17859"/>
                <a:ext cx="0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0" name="Line 8060"/>
              <p:cNvSpPr>
                <a:spLocks noChangeShapeType="1"/>
              </p:cNvSpPr>
              <p:nvPr/>
            </p:nvSpPr>
            <p:spPr bwMode="auto">
              <a:xfrm flipH="1" flipV="1">
                <a:off x="18245" y="17858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1" name="Line 8061"/>
              <p:cNvSpPr>
                <a:spLocks noChangeShapeType="1"/>
              </p:cNvSpPr>
              <p:nvPr/>
            </p:nvSpPr>
            <p:spPr bwMode="auto">
              <a:xfrm flipH="1" flipV="1">
                <a:off x="18243" y="17856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2" name="Line 8062"/>
              <p:cNvSpPr>
                <a:spLocks noChangeShapeType="1"/>
              </p:cNvSpPr>
              <p:nvPr/>
            </p:nvSpPr>
            <p:spPr bwMode="auto">
              <a:xfrm flipH="1">
                <a:off x="18242" y="17856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3" name="Line 8063"/>
              <p:cNvSpPr>
                <a:spLocks noChangeShapeType="1"/>
              </p:cNvSpPr>
              <p:nvPr/>
            </p:nvSpPr>
            <p:spPr bwMode="auto">
              <a:xfrm flipH="1" flipV="1">
                <a:off x="18241" y="1785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4" name="Line 8064"/>
              <p:cNvSpPr>
                <a:spLocks noChangeShapeType="1"/>
              </p:cNvSpPr>
              <p:nvPr/>
            </p:nvSpPr>
            <p:spPr bwMode="auto">
              <a:xfrm flipH="1">
                <a:off x="18240" y="17855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5" name="Line 8065"/>
              <p:cNvSpPr>
                <a:spLocks noChangeShapeType="1"/>
              </p:cNvSpPr>
              <p:nvPr/>
            </p:nvSpPr>
            <p:spPr bwMode="auto">
              <a:xfrm flipH="1" flipV="1">
                <a:off x="18237" y="17853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6" name="Line 8066"/>
              <p:cNvSpPr>
                <a:spLocks noChangeShapeType="1"/>
              </p:cNvSpPr>
              <p:nvPr/>
            </p:nvSpPr>
            <p:spPr bwMode="auto">
              <a:xfrm flipH="1">
                <a:off x="18235" y="17853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7" name="Line 8067"/>
              <p:cNvSpPr>
                <a:spLocks noChangeShapeType="1"/>
              </p:cNvSpPr>
              <p:nvPr/>
            </p:nvSpPr>
            <p:spPr bwMode="auto">
              <a:xfrm flipH="1">
                <a:off x="18230" y="17853"/>
                <a:ext cx="5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8" name="Rectangle 8068"/>
              <p:cNvSpPr>
                <a:spLocks noChangeArrowheads="1"/>
              </p:cNvSpPr>
              <p:nvPr/>
            </p:nvSpPr>
            <p:spPr bwMode="auto">
              <a:xfrm>
                <a:off x="15020" y="18139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29" name="Line 8069"/>
              <p:cNvSpPr>
                <a:spLocks noChangeShapeType="1"/>
              </p:cNvSpPr>
              <p:nvPr/>
            </p:nvSpPr>
            <p:spPr bwMode="auto">
              <a:xfrm>
                <a:off x="15020" y="18181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0" name="Line 8070"/>
              <p:cNvSpPr>
                <a:spLocks noChangeShapeType="1"/>
              </p:cNvSpPr>
              <p:nvPr/>
            </p:nvSpPr>
            <p:spPr bwMode="auto">
              <a:xfrm flipV="1">
                <a:off x="15062" y="18139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1" name="Line 8071"/>
              <p:cNvSpPr>
                <a:spLocks noChangeShapeType="1"/>
              </p:cNvSpPr>
              <p:nvPr/>
            </p:nvSpPr>
            <p:spPr bwMode="auto">
              <a:xfrm flipH="1">
                <a:off x="15020" y="18139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2" name="Line 8072"/>
              <p:cNvSpPr>
                <a:spLocks noChangeShapeType="1"/>
              </p:cNvSpPr>
              <p:nvPr/>
            </p:nvSpPr>
            <p:spPr bwMode="auto">
              <a:xfrm>
                <a:off x="15020" y="18139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3" name="Rectangle 8073"/>
              <p:cNvSpPr>
                <a:spLocks noChangeArrowheads="1"/>
              </p:cNvSpPr>
              <p:nvPr/>
            </p:nvSpPr>
            <p:spPr bwMode="auto">
              <a:xfrm>
                <a:off x="15083" y="18093"/>
                <a:ext cx="43" cy="4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4" name="Line 8074"/>
              <p:cNvSpPr>
                <a:spLocks noChangeShapeType="1"/>
              </p:cNvSpPr>
              <p:nvPr/>
            </p:nvSpPr>
            <p:spPr bwMode="auto">
              <a:xfrm>
                <a:off x="15083" y="18136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35" name="Line 8075"/>
              <p:cNvSpPr>
                <a:spLocks noChangeShapeType="1"/>
              </p:cNvSpPr>
              <p:nvPr/>
            </p:nvSpPr>
            <p:spPr bwMode="auto">
              <a:xfrm flipV="1">
                <a:off x="15126" y="18093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7" name="Group 8277"/>
            <p:cNvGrpSpPr>
              <a:grpSpLocks/>
            </p:cNvGrpSpPr>
            <p:nvPr/>
          </p:nvGrpSpPr>
          <p:grpSpPr bwMode="auto">
            <a:xfrm>
              <a:off x="15016" y="17151"/>
              <a:ext cx="3238" cy="1025"/>
              <a:chOff x="15016" y="17151"/>
              <a:chExt cx="3238" cy="1025"/>
            </a:xfrm>
          </p:grpSpPr>
          <p:sp>
            <p:nvSpPr>
              <p:cNvPr id="7036" name="Line 8077"/>
              <p:cNvSpPr>
                <a:spLocks noChangeShapeType="1"/>
              </p:cNvSpPr>
              <p:nvPr/>
            </p:nvSpPr>
            <p:spPr bwMode="auto">
              <a:xfrm flipH="1">
                <a:off x="15083" y="18093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7" name="Line 8078"/>
              <p:cNvSpPr>
                <a:spLocks noChangeShapeType="1"/>
              </p:cNvSpPr>
              <p:nvPr/>
            </p:nvSpPr>
            <p:spPr bwMode="auto">
              <a:xfrm>
                <a:off x="15083" y="18093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8" name="Rectangle 8079"/>
              <p:cNvSpPr>
                <a:spLocks noChangeArrowheads="1"/>
              </p:cNvSpPr>
              <p:nvPr/>
            </p:nvSpPr>
            <p:spPr bwMode="auto">
              <a:xfrm>
                <a:off x="15155" y="18051"/>
                <a:ext cx="43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9" name="Line 8080"/>
              <p:cNvSpPr>
                <a:spLocks noChangeShapeType="1"/>
              </p:cNvSpPr>
              <p:nvPr/>
            </p:nvSpPr>
            <p:spPr bwMode="auto">
              <a:xfrm>
                <a:off x="15155" y="18093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0" name="Line 8081"/>
              <p:cNvSpPr>
                <a:spLocks noChangeShapeType="1"/>
              </p:cNvSpPr>
              <p:nvPr/>
            </p:nvSpPr>
            <p:spPr bwMode="auto">
              <a:xfrm flipV="1">
                <a:off x="15198" y="18051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1" name="Line 8082"/>
              <p:cNvSpPr>
                <a:spLocks noChangeShapeType="1"/>
              </p:cNvSpPr>
              <p:nvPr/>
            </p:nvSpPr>
            <p:spPr bwMode="auto">
              <a:xfrm flipH="1">
                <a:off x="15155" y="18051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2" name="Line 8083"/>
              <p:cNvSpPr>
                <a:spLocks noChangeShapeType="1"/>
              </p:cNvSpPr>
              <p:nvPr/>
            </p:nvSpPr>
            <p:spPr bwMode="auto">
              <a:xfrm>
                <a:off x="15155" y="18051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3" name="Rectangle 8084"/>
              <p:cNvSpPr>
                <a:spLocks noChangeArrowheads="1"/>
              </p:cNvSpPr>
              <p:nvPr/>
            </p:nvSpPr>
            <p:spPr bwMode="auto">
              <a:xfrm>
                <a:off x="15242" y="18011"/>
                <a:ext cx="41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4" name="Line 8085"/>
              <p:cNvSpPr>
                <a:spLocks noChangeShapeType="1"/>
              </p:cNvSpPr>
              <p:nvPr/>
            </p:nvSpPr>
            <p:spPr bwMode="auto">
              <a:xfrm>
                <a:off x="15242" y="18053"/>
                <a:ext cx="41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5" name="Line 8086"/>
              <p:cNvSpPr>
                <a:spLocks noChangeShapeType="1"/>
              </p:cNvSpPr>
              <p:nvPr/>
            </p:nvSpPr>
            <p:spPr bwMode="auto">
              <a:xfrm flipV="1">
                <a:off x="15283" y="18011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6" name="Line 8087"/>
              <p:cNvSpPr>
                <a:spLocks noChangeShapeType="1"/>
              </p:cNvSpPr>
              <p:nvPr/>
            </p:nvSpPr>
            <p:spPr bwMode="auto">
              <a:xfrm flipH="1">
                <a:off x="15242" y="18011"/>
                <a:ext cx="41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7" name="Line 8088"/>
              <p:cNvSpPr>
                <a:spLocks noChangeShapeType="1"/>
              </p:cNvSpPr>
              <p:nvPr/>
            </p:nvSpPr>
            <p:spPr bwMode="auto">
              <a:xfrm>
                <a:off x="15242" y="18011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8" name="Rectangle 8089"/>
              <p:cNvSpPr>
                <a:spLocks noChangeArrowheads="1"/>
              </p:cNvSpPr>
              <p:nvPr/>
            </p:nvSpPr>
            <p:spPr bwMode="auto">
              <a:xfrm>
                <a:off x="15339" y="17974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49" name="Line 8090"/>
              <p:cNvSpPr>
                <a:spLocks noChangeShapeType="1"/>
              </p:cNvSpPr>
              <p:nvPr/>
            </p:nvSpPr>
            <p:spPr bwMode="auto">
              <a:xfrm>
                <a:off x="15339" y="18016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0" name="Line 8091"/>
              <p:cNvSpPr>
                <a:spLocks noChangeShapeType="1"/>
              </p:cNvSpPr>
              <p:nvPr/>
            </p:nvSpPr>
            <p:spPr bwMode="auto">
              <a:xfrm flipV="1">
                <a:off x="15381" y="17974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1" name="Line 8092"/>
              <p:cNvSpPr>
                <a:spLocks noChangeShapeType="1"/>
              </p:cNvSpPr>
              <p:nvPr/>
            </p:nvSpPr>
            <p:spPr bwMode="auto">
              <a:xfrm flipH="1">
                <a:off x="15339" y="17974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2" name="Line 8093"/>
              <p:cNvSpPr>
                <a:spLocks noChangeShapeType="1"/>
              </p:cNvSpPr>
              <p:nvPr/>
            </p:nvSpPr>
            <p:spPr bwMode="auto">
              <a:xfrm>
                <a:off x="15339" y="17974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3" name="Rectangle 8094"/>
              <p:cNvSpPr>
                <a:spLocks noChangeArrowheads="1"/>
              </p:cNvSpPr>
              <p:nvPr/>
            </p:nvSpPr>
            <p:spPr bwMode="auto">
              <a:xfrm>
                <a:off x="15447" y="17939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4" name="Line 8095"/>
              <p:cNvSpPr>
                <a:spLocks noChangeShapeType="1"/>
              </p:cNvSpPr>
              <p:nvPr/>
            </p:nvSpPr>
            <p:spPr bwMode="auto">
              <a:xfrm>
                <a:off x="15447" y="17981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5" name="Line 8096"/>
              <p:cNvSpPr>
                <a:spLocks noChangeShapeType="1"/>
              </p:cNvSpPr>
              <p:nvPr/>
            </p:nvSpPr>
            <p:spPr bwMode="auto">
              <a:xfrm flipV="1">
                <a:off x="15489" y="17939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6" name="Line 8097"/>
              <p:cNvSpPr>
                <a:spLocks noChangeShapeType="1"/>
              </p:cNvSpPr>
              <p:nvPr/>
            </p:nvSpPr>
            <p:spPr bwMode="auto">
              <a:xfrm flipH="1">
                <a:off x="15447" y="17939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7" name="Line 8098"/>
              <p:cNvSpPr>
                <a:spLocks noChangeShapeType="1"/>
              </p:cNvSpPr>
              <p:nvPr/>
            </p:nvSpPr>
            <p:spPr bwMode="auto">
              <a:xfrm>
                <a:off x="15447" y="17939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8" name="Rectangle 8099"/>
              <p:cNvSpPr>
                <a:spLocks noChangeArrowheads="1"/>
              </p:cNvSpPr>
              <p:nvPr/>
            </p:nvSpPr>
            <p:spPr bwMode="auto">
              <a:xfrm>
                <a:off x="15568" y="17902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59" name="Line 8100"/>
              <p:cNvSpPr>
                <a:spLocks noChangeShapeType="1"/>
              </p:cNvSpPr>
              <p:nvPr/>
            </p:nvSpPr>
            <p:spPr bwMode="auto">
              <a:xfrm>
                <a:off x="15568" y="17944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0" name="Line 8101"/>
              <p:cNvSpPr>
                <a:spLocks noChangeShapeType="1"/>
              </p:cNvSpPr>
              <p:nvPr/>
            </p:nvSpPr>
            <p:spPr bwMode="auto">
              <a:xfrm flipV="1">
                <a:off x="15610" y="17902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1" name="Line 8102"/>
              <p:cNvSpPr>
                <a:spLocks noChangeShapeType="1"/>
              </p:cNvSpPr>
              <p:nvPr/>
            </p:nvSpPr>
            <p:spPr bwMode="auto">
              <a:xfrm flipH="1">
                <a:off x="15568" y="17902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2" name="Line 8103"/>
              <p:cNvSpPr>
                <a:spLocks noChangeShapeType="1"/>
              </p:cNvSpPr>
              <p:nvPr/>
            </p:nvSpPr>
            <p:spPr bwMode="auto">
              <a:xfrm>
                <a:off x="15568" y="17902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3" name="Rectangle 8104"/>
              <p:cNvSpPr>
                <a:spLocks noChangeArrowheads="1"/>
              </p:cNvSpPr>
              <p:nvPr/>
            </p:nvSpPr>
            <p:spPr bwMode="auto">
              <a:xfrm>
                <a:off x="15700" y="17866"/>
                <a:ext cx="41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4" name="Line 8105"/>
              <p:cNvSpPr>
                <a:spLocks noChangeShapeType="1"/>
              </p:cNvSpPr>
              <p:nvPr/>
            </p:nvSpPr>
            <p:spPr bwMode="auto">
              <a:xfrm>
                <a:off x="15700" y="17908"/>
                <a:ext cx="41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5" name="Line 8106"/>
              <p:cNvSpPr>
                <a:spLocks noChangeShapeType="1"/>
              </p:cNvSpPr>
              <p:nvPr/>
            </p:nvSpPr>
            <p:spPr bwMode="auto">
              <a:xfrm flipV="1">
                <a:off x="15741" y="17866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6" name="Line 8107"/>
              <p:cNvSpPr>
                <a:spLocks noChangeShapeType="1"/>
              </p:cNvSpPr>
              <p:nvPr/>
            </p:nvSpPr>
            <p:spPr bwMode="auto">
              <a:xfrm flipH="1">
                <a:off x="15700" y="17866"/>
                <a:ext cx="41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7" name="Line 8108"/>
              <p:cNvSpPr>
                <a:spLocks noChangeShapeType="1"/>
              </p:cNvSpPr>
              <p:nvPr/>
            </p:nvSpPr>
            <p:spPr bwMode="auto">
              <a:xfrm>
                <a:off x="15700" y="17866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8" name="Rectangle 8109"/>
              <p:cNvSpPr>
                <a:spLocks noChangeArrowheads="1"/>
              </p:cNvSpPr>
              <p:nvPr/>
            </p:nvSpPr>
            <p:spPr bwMode="auto">
              <a:xfrm>
                <a:off x="15841" y="17830"/>
                <a:ext cx="43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69" name="Line 8110"/>
              <p:cNvSpPr>
                <a:spLocks noChangeShapeType="1"/>
              </p:cNvSpPr>
              <p:nvPr/>
            </p:nvSpPr>
            <p:spPr bwMode="auto">
              <a:xfrm>
                <a:off x="15841" y="17872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0" name="Line 8111"/>
              <p:cNvSpPr>
                <a:spLocks noChangeShapeType="1"/>
              </p:cNvSpPr>
              <p:nvPr/>
            </p:nvSpPr>
            <p:spPr bwMode="auto">
              <a:xfrm flipV="1">
                <a:off x="15884" y="1783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1" name="Line 8112"/>
              <p:cNvSpPr>
                <a:spLocks noChangeShapeType="1"/>
              </p:cNvSpPr>
              <p:nvPr/>
            </p:nvSpPr>
            <p:spPr bwMode="auto">
              <a:xfrm flipH="1">
                <a:off x="15841" y="17830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2" name="Line 8113"/>
              <p:cNvSpPr>
                <a:spLocks noChangeShapeType="1"/>
              </p:cNvSpPr>
              <p:nvPr/>
            </p:nvSpPr>
            <p:spPr bwMode="auto">
              <a:xfrm>
                <a:off x="15841" y="1783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3" name="Rectangle 8114"/>
              <p:cNvSpPr>
                <a:spLocks noChangeArrowheads="1"/>
              </p:cNvSpPr>
              <p:nvPr/>
            </p:nvSpPr>
            <p:spPr bwMode="auto">
              <a:xfrm>
                <a:off x="15993" y="17796"/>
                <a:ext cx="43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4" name="Line 8115"/>
              <p:cNvSpPr>
                <a:spLocks noChangeShapeType="1"/>
              </p:cNvSpPr>
              <p:nvPr/>
            </p:nvSpPr>
            <p:spPr bwMode="auto">
              <a:xfrm>
                <a:off x="15993" y="17838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5" name="Line 8116"/>
              <p:cNvSpPr>
                <a:spLocks noChangeShapeType="1"/>
              </p:cNvSpPr>
              <p:nvPr/>
            </p:nvSpPr>
            <p:spPr bwMode="auto">
              <a:xfrm flipV="1">
                <a:off x="16036" y="17796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6" name="Line 8117"/>
              <p:cNvSpPr>
                <a:spLocks noChangeShapeType="1"/>
              </p:cNvSpPr>
              <p:nvPr/>
            </p:nvSpPr>
            <p:spPr bwMode="auto">
              <a:xfrm flipH="1">
                <a:off x="15993" y="17796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7" name="Line 8118"/>
              <p:cNvSpPr>
                <a:spLocks noChangeShapeType="1"/>
              </p:cNvSpPr>
              <p:nvPr/>
            </p:nvSpPr>
            <p:spPr bwMode="auto">
              <a:xfrm>
                <a:off x="15993" y="17796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8" name="Rectangle 8119"/>
              <p:cNvSpPr>
                <a:spLocks noChangeArrowheads="1"/>
              </p:cNvSpPr>
              <p:nvPr/>
            </p:nvSpPr>
            <p:spPr bwMode="auto">
              <a:xfrm>
                <a:off x="16153" y="17760"/>
                <a:ext cx="42" cy="4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79" name="Line 8120"/>
              <p:cNvSpPr>
                <a:spLocks noChangeShapeType="1"/>
              </p:cNvSpPr>
              <p:nvPr/>
            </p:nvSpPr>
            <p:spPr bwMode="auto">
              <a:xfrm>
                <a:off x="16153" y="17803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0" name="Line 8121"/>
              <p:cNvSpPr>
                <a:spLocks noChangeShapeType="1"/>
              </p:cNvSpPr>
              <p:nvPr/>
            </p:nvSpPr>
            <p:spPr bwMode="auto">
              <a:xfrm flipV="1">
                <a:off x="16195" y="17760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1" name="Line 8122"/>
              <p:cNvSpPr>
                <a:spLocks noChangeShapeType="1"/>
              </p:cNvSpPr>
              <p:nvPr/>
            </p:nvSpPr>
            <p:spPr bwMode="auto">
              <a:xfrm flipH="1">
                <a:off x="16153" y="17760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2" name="Line 8123"/>
              <p:cNvSpPr>
                <a:spLocks noChangeShapeType="1"/>
              </p:cNvSpPr>
              <p:nvPr/>
            </p:nvSpPr>
            <p:spPr bwMode="auto">
              <a:xfrm>
                <a:off x="16153" y="17760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3" name="Rectangle 8124"/>
              <p:cNvSpPr>
                <a:spLocks noChangeArrowheads="1"/>
              </p:cNvSpPr>
              <p:nvPr/>
            </p:nvSpPr>
            <p:spPr bwMode="auto">
              <a:xfrm>
                <a:off x="16320" y="17725"/>
                <a:ext cx="42" cy="41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4" name="Line 8125"/>
              <p:cNvSpPr>
                <a:spLocks noChangeShapeType="1"/>
              </p:cNvSpPr>
              <p:nvPr/>
            </p:nvSpPr>
            <p:spPr bwMode="auto">
              <a:xfrm>
                <a:off x="16320" y="17766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5" name="Line 8126"/>
              <p:cNvSpPr>
                <a:spLocks noChangeShapeType="1"/>
              </p:cNvSpPr>
              <p:nvPr/>
            </p:nvSpPr>
            <p:spPr bwMode="auto">
              <a:xfrm flipV="1">
                <a:off x="16362" y="17725"/>
                <a:ext cx="0" cy="41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6" name="Line 8127"/>
              <p:cNvSpPr>
                <a:spLocks noChangeShapeType="1"/>
              </p:cNvSpPr>
              <p:nvPr/>
            </p:nvSpPr>
            <p:spPr bwMode="auto">
              <a:xfrm flipH="1">
                <a:off x="16320" y="17725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7" name="Line 8128"/>
              <p:cNvSpPr>
                <a:spLocks noChangeShapeType="1"/>
              </p:cNvSpPr>
              <p:nvPr/>
            </p:nvSpPr>
            <p:spPr bwMode="auto">
              <a:xfrm>
                <a:off x="16320" y="17725"/>
                <a:ext cx="0" cy="41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8" name="Rectangle 8129"/>
              <p:cNvSpPr>
                <a:spLocks noChangeArrowheads="1"/>
              </p:cNvSpPr>
              <p:nvPr/>
            </p:nvSpPr>
            <p:spPr bwMode="auto">
              <a:xfrm>
                <a:off x="16494" y="17690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89" name="Line 8130"/>
              <p:cNvSpPr>
                <a:spLocks noChangeShapeType="1"/>
              </p:cNvSpPr>
              <p:nvPr/>
            </p:nvSpPr>
            <p:spPr bwMode="auto">
              <a:xfrm>
                <a:off x="16494" y="17732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0" name="Line 8131"/>
              <p:cNvSpPr>
                <a:spLocks noChangeShapeType="1"/>
              </p:cNvSpPr>
              <p:nvPr/>
            </p:nvSpPr>
            <p:spPr bwMode="auto">
              <a:xfrm flipV="1">
                <a:off x="16536" y="1769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1" name="Line 8132"/>
              <p:cNvSpPr>
                <a:spLocks noChangeShapeType="1"/>
              </p:cNvSpPr>
              <p:nvPr/>
            </p:nvSpPr>
            <p:spPr bwMode="auto">
              <a:xfrm flipH="1">
                <a:off x="16494" y="17690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2" name="Line 8133"/>
              <p:cNvSpPr>
                <a:spLocks noChangeShapeType="1"/>
              </p:cNvSpPr>
              <p:nvPr/>
            </p:nvSpPr>
            <p:spPr bwMode="auto">
              <a:xfrm>
                <a:off x="16494" y="1769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3" name="Rectangle 8134"/>
              <p:cNvSpPr>
                <a:spLocks noChangeArrowheads="1"/>
              </p:cNvSpPr>
              <p:nvPr/>
            </p:nvSpPr>
            <p:spPr bwMode="auto">
              <a:xfrm>
                <a:off x="16672" y="17654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4" name="Line 8135"/>
              <p:cNvSpPr>
                <a:spLocks noChangeShapeType="1"/>
              </p:cNvSpPr>
              <p:nvPr/>
            </p:nvSpPr>
            <p:spPr bwMode="auto">
              <a:xfrm>
                <a:off x="16672" y="17698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5" name="Line 8136"/>
              <p:cNvSpPr>
                <a:spLocks noChangeShapeType="1"/>
              </p:cNvSpPr>
              <p:nvPr/>
            </p:nvSpPr>
            <p:spPr bwMode="auto">
              <a:xfrm flipV="1">
                <a:off x="16714" y="17654"/>
                <a:ext cx="0" cy="44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6" name="Line 8137"/>
              <p:cNvSpPr>
                <a:spLocks noChangeShapeType="1"/>
              </p:cNvSpPr>
              <p:nvPr/>
            </p:nvSpPr>
            <p:spPr bwMode="auto">
              <a:xfrm flipH="1">
                <a:off x="16672" y="17654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7" name="Line 8138"/>
              <p:cNvSpPr>
                <a:spLocks noChangeShapeType="1"/>
              </p:cNvSpPr>
              <p:nvPr/>
            </p:nvSpPr>
            <p:spPr bwMode="auto">
              <a:xfrm>
                <a:off x="16672" y="17654"/>
                <a:ext cx="0" cy="44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8" name="Rectangle 8139"/>
              <p:cNvSpPr>
                <a:spLocks noChangeArrowheads="1"/>
              </p:cNvSpPr>
              <p:nvPr/>
            </p:nvSpPr>
            <p:spPr bwMode="auto">
              <a:xfrm>
                <a:off x="16856" y="17620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99" name="Line 8140"/>
              <p:cNvSpPr>
                <a:spLocks noChangeShapeType="1"/>
              </p:cNvSpPr>
              <p:nvPr/>
            </p:nvSpPr>
            <p:spPr bwMode="auto">
              <a:xfrm>
                <a:off x="16856" y="17662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0" name="Line 8141"/>
              <p:cNvSpPr>
                <a:spLocks noChangeShapeType="1"/>
              </p:cNvSpPr>
              <p:nvPr/>
            </p:nvSpPr>
            <p:spPr bwMode="auto">
              <a:xfrm flipV="1">
                <a:off x="16898" y="1762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1" name="Line 8142"/>
              <p:cNvSpPr>
                <a:spLocks noChangeShapeType="1"/>
              </p:cNvSpPr>
              <p:nvPr/>
            </p:nvSpPr>
            <p:spPr bwMode="auto">
              <a:xfrm flipH="1">
                <a:off x="16856" y="17620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2" name="Line 8143"/>
              <p:cNvSpPr>
                <a:spLocks noChangeShapeType="1"/>
              </p:cNvSpPr>
              <p:nvPr/>
            </p:nvSpPr>
            <p:spPr bwMode="auto">
              <a:xfrm>
                <a:off x="16856" y="1762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3" name="Rectangle 8144"/>
              <p:cNvSpPr>
                <a:spLocks noChangeArrowheads="1"/>
              </p:cNvSpPr>
              <p:nvPr/>
            </p:nvSpPr>
            <p:spPr bwMode="auto">
              <a:xfrm>
                <a:off x="17043" y="17586"/>
                <a:ext cx="42" cy="41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4" name="Line 8145"/>
              <p:cNvSpPr>
                <a:spLocks noChangeShapeType="1"/>
              </p:cNvSpPr>
              <p:nvPr/>
            </p:nvSpPr>
            <p:spPr bwMode="auto">
              <a:xfrm>
                <a:off x="17043" y="17627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5" name="Line 8146"/>
              <p:cNvSpPr>
                <a:spLocks noChangeShapeType="1"/>
              </p:cNvSpPr>
              <p:nvPr/>
            </p:nvSpPr>
            <p:spPr bwMode="auto">
              <a:xfrm flipV="1">
                <a:off x="17085" y="17586"/>
                <a:ext cx="0" cy="41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6" name="Line 8147"/>
              <p:cNvSpPr>
                <a:spLocks noChangeShapeType="1"/>
              </p:cNvSpPr>
              <p:nvPr/>
            </p:nvSpPr>
            <p:spPr bwMode="auto">
              <a:xfrm flipH="1">
                <a:off x="17043" y="17586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7" name="Line 8148"/>
              <p:cNvSpPr>
                <a:spLocks noChangeShapeType="1"/>
              </p:cNvSpPr>
              <p:nvPr/>
            </p:nvSpPr>
            <p:spPr bwMode="auto">
              <a:xfrm>
                <a:off x="17043" y="17586"/>
                <a:ext cx="0" cy="41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8" name="Rectangle 8149"/>
              <p:cNvSpPr>
                <a:spLocks noChangeArrowheads="1"/>
              </p:cNvSpPr>
              <p:nvPr/>
            </p:nvSpPr>
            <p:spPr bwMode="auto">
              <a:xfrm>
                <a:off x="17234" y="17550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09" name="Line 8150"/>
              <p:cNvSpPr>
                <a:spLocks noChangeShapeType="1"/>
              </p:cNvSpPr>
              <p:nvPr/>
            </p:nvSpPr>
            <p:spPr bwMode="auto">
              <a:xfrm>
                <a:off x="17234" y="17592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0" name="Line 8151"/>
              <p:cNvSpPr>
                <a:spLocks noChangeShapeType="1"/>
              </p:cNvSpPr>
              <p:nvPr/>
            </p:nvSpPr>
            <p:spPr bwMode="auto">
              <a:xfrm flipV="1">
                <a:off x="17276" y="1755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1" name="Line 8152"/>
              <p:cNvSpPr>
                <a:spLocks noChangeShapeType="1"/>
              </p:cNvSpPr>
              <p:nvPr/>
            </p:nvSpPr>
            <p:spPr bwMode="auto">
              <a:xfrm flipH="1">
                <a:off x="17234" y="17550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2" name="Line 8153"/>
              <p:cNvSpPr>
                <a:spLocks noChangeShapeType="1"/>
              </p:cNvSpPr>
              <p:nvPr/>
            </p:nvSpPr>
            <p:spPr bwMode="auto">
              <a:xfrm>
                <a:off x="17234" y="1755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3" name="Rectangle 8154"/>
              <p:cNvSpPr>
                <a:spLocks noChangeArrowheads="1"/>
              </p:cNvSpPr>
              <p:nvPr/>
            </p:nvSpPr>
            <p:spPr bwMode="auto">
              <a:xfrm>
                <a:off x="17426" y="17514"/>
                <a:ext cx="43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4" name="Line 8155"/>
              <p:cNvSpPr>
                <a:spLocks noChangeShapeType="1"/>
              </p:cNvSpPr>
              <p:nvPr/>
            </p:nvSpPr>
            <p:spPr bwMode="auto">
              <a:xfrm>
                <a:off x="17426" y="17556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5" name="Line 8156"/>
              <p:cNvSpPr>
                <a:spLocks noChangeShapeType="1"/>
              </p:cNvSpPr>
              <p:nvPr/>
            </p:nvSpPr>
            <p:spPr bwMode="auto">
              <a:xfrm flipV="1">
                <a:off x="17469" y="17514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6" name="Line 8157"/>
              <p:cNvSpPr>
                <a:spLocks noChangeShapeType="1"/>
              </p:cNvSpPr>
              <p:nvPr/>
            </p:nvSpPr>
            <p:spPr bwMode="auto">
              <a:xfrm flipH="1">
                <a:off x="17426" y="17514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7" name="Line 8158"/>
              <p:cNvSpPr>
                <a:spLocks noChangeShapeType="1"/>
              </p:cNvSpPr>
              <p:nvPr/>
            </p:nvSpPr>
            <p:spPr bwMode="auto">
              <a:xfrm>
                <a:off x="17426" y="17514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8" name="Rectangle 8159"/>
              <p:cNvSpPr>
                <a:spLocks noChangeArrowheads="1"/>
              </p:cNvSpPr>
              <p:nvPr/>
            </p:nvSpPr>
            <p:spPr bwMode="auto">
              <a:xfrm>
                <a:off x="17620" y="17480"/>
                <a:ext cx="43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19" name="Line 8160"/>
              <p:cNvSpPr>
                <a:spLocks noChangeShapeType="1"/>
              </p:cNvSpPr>
              <p:nvPr/>
            </p:nvSpPr>
            <p:spPr bwMode="auto">
              <a:xfrm>
                <a:off x="17620" y="17522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0" name="Line 8161"/>
              <p:cNvSpPr>
                <a:spLocks noChangeShapeType="1"/>
              </p:cNvSpPr>
              <p:nvPr/>
            </p:nvSpPr>
            <p:spPr bwMode="auto">
              <a:xfrm flipV="1">
                <a:off x="17663" y="1748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1" name="Line 8162"/>
              <p:cNvSpPr>
                <a:spLocks noChangeShapeType="1"/>
              </p:cNvSpPr>
              <p:nvPr/>
            </p:nvSpPr>
            <p:spPr bwMode="auto">
              <a:xfrm flipH="1">
                <a:off x="17620" y="17480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2" name="Line 8163"/>
              <p:cNvSpPr>
                <a:spLocks noChangeShapeType="1"/>
              </p:cNvSpPr>
              <p:nvPr/>
            </p:nvSpPr>
            <p:spPr bwMode="auto">
              <a:xfrm>
                <a:off x="17620" y="17480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3" name="Rectangle 8164"/>
              <p:cNvSpPr>
                <a:spLocks noChangeArrowheads="1"/>
              </p:cNvSpPr>
              <p:nvPr/>
            </p:nvSpPr>
            <p:spPr bwMode="auto">
              <a:xfrm>
                <a:off x="17816" y="17444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4" name="Line 8165"/>
              <p:cNvSpPr>
                <a:spLocks noChangeShapeType="1"/>
              </p:cNvSpPr>
              <p:nvPr/>
            </p:nvSpPr>
            <p:spPr bwMode="auto">
              <a:xfrm>
                <a:off x="17816" y="17486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5" name="Line 8166"/>
              <p:cNvSpPr>
                <a:spLocks noChangeShapeType="1"/>
              </p:cNvSpPr>
              <p:nvPr/>
            </p:nvSpPr>
            <p:spPr bwMode="auto">
              <a:xfrm flipV="1">
                <a:off x="17858" y="17444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6" name="Line 8167"/>
              <p:cNvSpPr>
                <a:spLocks noChangeShapeType="1"/>
              </p:cNvSpPr>
              <p:nvPr/>
            </p:nvSpPr>
            <p:spPr bwMode="auto">
              <a:xfrm flipH="1">
                <a:off x="17816" y="17444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7" name="Line 8168"/>
              <p:cNvSpPr>
                <a:spLocks noChangeShapeType="1"/>
              </p:cNvSpPr>
              <p:nvPr/>
            </p:nvSpPr>
            <p:spPr bwMode="auto">
              <a:xfrm>
                <a:off x="17816" y="17444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8" name="Rectangle 8169"/>
              <p:cNvSpPr>
                <a:spLocks noChangeArrowheads="1"/>
              </p:cNvSpPr>
              <p:nvPr/>
            </p:nvSpPr>
            <p:spPr bwMode="auto">
              <a:xfrm>
                <a:off x="18012" y="17407"/>
                <a:ext cx="43" cy="4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29" name="Line 8170"/>
              <p:cNvSpPr>
                <a:spLocks noChangeShapeType="1"/>
              </p:cNvSpPr>
              <p:nvPr/>
            </p:nvSpPr>
            <p:spPr bwMode="auto">
              <a:xfrm>
                <a:off x="18012" y="17450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0" name="Line 8171"/>
              <p:cNvSpPr>
                <a:spLocks noChangeShapeType="1"/>
              </p:cNvSpPr>
              <p:nvPr/>
            </p:nvSpPr>
            <p:spPr bwMode="auto">
              <a:xfrm flipV="1">
                <a:off x="18055" y="17407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1" name="Line 8172"/>
              <p:cNvSpPr>
                <a:spLocks noChangeShapeType="1"/>
              </p:cNvSpPr>
              <p:nvPr/>
            </p:nvSpPr>
            <p:spPr bwMode="auto">
              <a:xfrm flipH="1">
                <a:off x="18012" y="17407"/>
                <a:ext cx="43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2" name="Line 8173"/>
              <p:cNvSpPr>
                <a:spLocks noChangeShapeType="1"/>
              </p:cNvSpPr>
              <p:nvPr/>
            </p:nvSpPr>
            <p:spPr bwMode="auto">
              <a:xfrm>
                <a:off x="18012" y="17407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3" name="Rectangle 8174"/>
              <p:cNvSpPr>
                <a:spLocks noChangeArrowheads="1"/>
              </p:cNvSpPr>
              <p:nvPr/>
            </p:nvSpPr>
            <p:spPr bwMode="auto">
              <a:xfrm>
                <a:off x="18209" y="17372"/>
                <a:ext cx="42" cy="4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4" name="Line 8175"/>
              <p:cNvSpPr>
                <a:spLocks noChangeShapeType="1"/>
              </p:cNvSpPr>
              <p:nvPr/>
            </p:nvSpPr>
            <p:spPr bwMode="auto">
              <a:xfrm>
                <a:off x="18209" y="17415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5" name="Line 8176"/>
              <p:cNvSpPr>
                <a:spLocks noChangeShapeType="1"/>
              </p:cNvSpPr>
              <p:nvPr/>
            </p:nvSpPr>
            <p:spPr bwMode="auto">
              <a:xfrm flipV="1">
                <a:off x="18251" y="17372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6" name="Line 8177"/>
              <p:cNvSpPr>
                <a:spLocks noChangeShapeType="1"/>
              </p:cNvSpPr>
              <p:nvPr/>
            </p:nvSpPr>
            <p:spPr bwMode="auto">
              <a:xfrm flipH="1">
                <a:off x="18209" y="17372"/>
                <a:ext cx="42" cy="0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7" name="Line 8178"/>
              <p:cNvSpPr>
                <a:spLocks noChangeShapeType="1"/>
              </p:cNvSpPr>
              <p:nvPr/>
            </p:nvSpPr>
            <p:spPr bwMode="auto">
              <a:xfrm>
                <a:off x="18209" y="17372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8" name="Freeform 8179"/>
              <p:cNvSpPr>
                <a:spLocks/>
              </p:cNvSpPr>
              <p:nvPr/>
            </p:nvSpPr>
            <p:spPr bwMode="auto">
              <a:xfrm>
                <a:off x="15016" y="18134"/>
                <a:ext cx="50" cy="42"/>
              </a:xfrm>
              <a:custGeom>
                <a:avLst/>
                <a:gdLst>
                  <a:gd name="T0" fmla="*/ 25 w 50"/>
                  <a:gd name="T1" fmla="*/ 0 h 42"/>
                  <a:gd name="T2" fmla="*/ 50 w 50"/>
                  <a:gd name="T3" fmla="*/ 42 h 42"/>
                  <a:gd name="T4" fmla="*/ 0 w 50"/>
                  <a:gd name="T5" fmla="*/ 42 h 42"/>
                  <a:gd name="T6" fmla="*/ 25 w 50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2">
                    <a:moveTo>
                      <a:pt x="25" y="0"/>
                    </a:moveTo>
                    <a:lnTo>
                      <a:pt x="50" y="42"/>
                    </a:lnTo>
                    <a:lnTo>
                      <a:pt x="0" y="4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39" name="Line 8180"/>
              <p:cNvSpPr>
                <a:spLocks noChangeShapeType="1"/>
              </p:cNvSpPr>
              <p:nvPr/>
            </p:nvSpPr>
            <p:spPr bwMode="auto">
              <a:xfrm flipV="1">
                <a:off x="15016" y="18134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0" name="Line 8181"/>
              <p:cNvSpPr>
                <a:spLocks noChangeShapeType="1"/>
              </p:cNvSpPr>
              <p:nvPr/>
            </p:nvSpPr>
            <p:spPr bwMode="auto">
              <a:xfrm>
                <a:off x="15041" y="18134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1" name="Line 8182"/>
              <p:cNvSpPr>
                <a:spLocks noChangeShapeType="1"/>
              </p:cNvSpPr>
              <p:nvPr/>
            </p:nvSpPr>
            <p:spPr bwMode="auto">
              <a:xfrm flipH="1">
                <a:off x="15016" y="18176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2" name="Freeform 8183"/>
              <p:cNvSpPr>
                <a:spLocks/>
              </p:cNvSpPr>
              <p:nvPr/>
            </p:nvSpPr>
            <p:spPr bwMode="auto">
              <a:xfrm>
                <a:off x="15080" y="18083"/>
                <a:ext cx="50" cy="41"/>
              </a:xfrm>
              <a:custGeom>
                <a:avLst/>
                <a:gdLst>
                  <a:gd name="T0" fmla="*/ 24 w 50"/>
                  <a:gd name="T1" fmla="*/ 0 h 41"/>
                  <a:gd name="T2" fmla="*/ 50 w 50"/>
                  <a:gd name="T3" fmla="*/ 41 h 41"/>
                  <a:gd name="T4" fmla="*/ 0 w 50"/>
                  <a:gd name="T5" fmla="*/ 41 h 41"/>
                  <a:gd name="T6" fmla="*/ 24 w 50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1">
                    <a:moveTo>
                      <a:pt x="24" y="0"/>
                    </a:moveTo>
                    <a:lnTo>
                      <a:pt x="50" y="41"/>
                    </a:lnTo>
                    <a:lnTo>
                      <a:pt x="0" y="4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3" name="Line 8184"/>
              <p:cNvSpPr>
                <a:spLocks noChangeShapeType="1"/>
              </p:cNvSpPr>
              <p:nvPr/>
            </p:nvSpPr>
            <p:spPr bwMode="auto">
              <a:xfrm flipV="1">
                <a:off x="15080" y="18083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4" name="Line 8185"/>
              <p:cNvSpPr>
                <a:spLocks noChangeShapeType="1"/>
              </p:cNvSpPr>
              <p:nvPr/>
            </p:nvSpPr>
            <p:spPr bwMode="auto">
              <a:xfrm>
                <a:off x="15104" y="18083"/>
                <a:ext cx="26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5" name="Line 8186"/>
              <p:cNvSpPr>
                <a:spLocks noChangeShapeType="1"/>
              </p:cNvSpPr>
              <p:nvPr/>
            </p:nvSpPr>
            <p:spPr bwMode="auto">
              <a:xfrm flipH="1">
                <a:off x="15080" y="18124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6" name="Freeform 8187"/>
              <p:cNvSpPr>
                <a:spLocks/>
              </p:cNvSpPr>
              <p:nvPr/>
            </p:nvSpPr>
            <p:spPr bwMode="auto">
              <a:xfrm>
                <a:off x="15153" y="18036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49 w 49"/>
                  <a:gd name="T3" fmla="*/ 42 h 42"/>
                  <a:gd name="T4" fmla="*/ 0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49" y="42"/>
                    </a:lnTo>
                    <a:lnTo>
                      <a:pt x="0" y="4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7" name="Line 8188"/>
              <p:cNvSpPr>
                <a:spLocks noChangeShapeType="1"/>
              </p:cNvSpPr>
              <p:nvPr/>
            </p:nvSpPr>
            <p:spPr bwMode="auto">
              <a:xfrm flipV="1">
                <a:off x="15153" y="18036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8" name="Line 8189"/>
              <p:cNvSpPr>
                <a:spLocks noChangeShapeType="1"/>
              </p:cNvSpPr>
              <p:nvPr/>
            </p:nvSpPr>
            <p:spPr bwMode="auto">
              <a:xfrm>
                <a:off x="15178" y="18036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49" name="Line 8190"/>
              <p:cNvSpPr>
                <a:spLocks noChangeShapeType="1"/>
              </p:cNvSpPr>
              <p:nvPr/>
            </p:nvSpPr>
            <p:spPr bwMode="auto">
              <a:xfrm flipH="1">
                <a:off x="15153" y="18078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0" name="Freeform 8191"/>
              <p:cNvSpPr>
                <a:spLocks/>
              </p:cNvSpPr>
              <p:nvPr/>
            </p:nvSpPr>
            <p:spPr bwMode="auto">
              <a:xfrm>
                <a:off x="15238" y="17992"/>
                <a:ext cx="49" cy="41"/>
              </a:xfrm>
              <a:custGeom>
                <a:avLst/>
                <a:gdLst>
                  <a:gd name="T0" fmla="*/ 25 w 49"/>
                  <a:gd name="T1" fmla="*/ 0 h 41"/>
                  <a:gd name="T2" fmla="*/ 49 w 49"/>
                  <a:gd name="T3" fmla="*/ 41 h 41"/>
                  <a:gd name="T4" fmla="*/ 0 w 49"/>
                  <a:gd name="T5" fmla="*/ 41 h 41"/>
                  <a:gd name="T6" fmla="*/ 25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25" y="0"/>
                    </a:moveTo>
                    <a:lnTo>
                      <a:pt x="49" y="41"/>
                    </a:lnTo>
                    <a:lnTo>
                      <a:pt x="0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1" name="Line 8192"/>
              <p:cNvSpPr>
                <a:spLocks noChangeShapeType="1"/>
              </p:cNvSpPr>
              <p:nvPr/>
            </p:nvSpPr>
            <p:spPr bwMode="auto">
              <a:xfrm flipV="1">
                <a:off x="15238" y="17992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2" name="Line 8193"/>
              <p:cNvSpPr>
                <a:spLocks noChangeShapeType="1"/>
              </p:cNvSpPr>
              <p:nvPr/>
            </p:nvSpPr>
            <p:spPr bwMode="auto">
              <a:xfrm>
                <a:off x="15263" y="17992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3" name="Line 8194"/>
              <p:cNvSpPr>
                <a:spLocks noChangeShapeType="1"/>
              </p:cNvSpPr>
              <p:nvPr/>
            </p:nvSpPr>
            <p:spPr bwMode="auto">
              <a:xfrm flipH="1">
                <a:off x="15238" y="18033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4" name="Freeform 8195"/>
              <p:cNvSpPr>
                <a:spLocks/>
              </p:cNvSpPr>
              <p:nvPr/>
            </p:nvSpPr>
            <p:spPr bwMode="auto">
              <a:xfrm>
                <a:off x="15335" y="17949"/>
                <a:ext cx="49" cy="41"/>
              </a:xfrm>
              <a:custGeom>
                <a:avLst/>
                <a:gdLst>
                  <a:gd name="T0" fmla="*/ 25 w 49"/>
                  <a:gd name="T1" fmla="*/ 0 h 41"/>
                  <a:gd name="T2" fmla="*/ 49 w 49"/>
                  <a:gd name="T3" fmla="*/ 41 h 41"/>
                  <a:gd name="T4" fmla="*/ 0 w 49"/>
                  <a:gd name="T5" fmla="*/ 41 h 41"/>
                  <a:gd name="T6" fmla="*/ 25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25" y="0"/>
                    </a:moveTo>
                    <a:lnTo>
                      <a:pt x="49" y="41"/>
                    </a:lnTo>
                    <a:lnTo>
                      <a:pt x="0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5" name="Line 8196"/>
              <p:cNvSpPr>
                <a:spLocks noChangeShapeType="1"/>
              </p:cNvSpPr>
              <p:nvPr/>
            </p:nvSpPr>
            <p:spPr bwMode="auto">
              <a:xfrm flipV="1">
                <a:off x="15335" y="17949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6" name="Line 8197"/>
              <p:cNvSpPr>
                <a:spLocks noChangeShapeType="1"/>
              </p:cNvSpPr>
              <p:nvPr/>
            </p:nvSpPr>
            <p:spPr bwMode="auto">
              <a:xfrm>
                <a:off x="15360" y="17949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7" name="Line 8198"/>
              <p:cNvSpPr>
                <a:spLocks noChangeShapeType="1"/>
              </p:cNvSpPr>
              <p:nvPr/>
            </p:nvSpPr>
            <p:spPr bwMode="auto">
              <a:xfrm flipH="1">
                <a:off x="15335" y="17990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8" name="Freeform 8199"/>
              <p:cNvSpPr>
                <a:spLocks/>
              </p:cNvSpPr>
              <p:nvPr/>
            </p:nvSpPr>
            <p:spPr bwMode="auto">
              <a:xfrm>
                <a:off x="15444" y="17904"/>
                <a:ext cx="49" cy="43"/>
              </a:xfrm>
              <a:custGeom>
                <a:avLst/>
                <a:gdLst>
                  <a:gd name="T0" fmla="*/ 24 w 49"/>
                  <a:gd name="T1" fmla="*/ 0 h 43"/>
                  <a:gd name="T2" fmla="*/ 49 w 49"/>
                  <a:gd name="T3" fmla="*/ 43 h 43"/>
                  <a:gd name="T4" fmla="*/ 0 w 49"/>
                  <a:gd name="T5" fmla="*/ 43 h 43"/>
                  <a:gd name="T6" fmla="*/ 24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24" y="0"/>
                    </a:moveTo>
                    <a:lnTo>
                      <a:pt x="49" y="43"/>
                    </a:lnTo>
                    <a:lnTo>
                      <a:pt x="0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59" name="Line 8200"/>
              <p:cNvSpPr>
                <a:spLocks noChangeShapeType="1"/>
              </p:cNvSpPr>
              <p:nvPr/>
            </p:nvSpPr>
            <p:spPr bwMode="auto">
              <a:xfrm flipV="1">
                <a:off x="15444" y="17904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0" name="Line 8201"/>
              <p:cNvSpPr>
                <a:spLocks noChangeShapeType="1"/>
              </p:cNvSpPr>
              <p:nvPr/>
            </p:nvSpPr>
            <p:spPr bwMode="auto">
              <a:xfrm>
                <a:off x="15468" y="17904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1" name="Line 8202"/>
              <p:cNvSpPr>
                <a:spLocks noChangeShapeType="1"/>
              </p:cNvSpPr>
              <p:nvPr/>
            </p:nvSpPr>
            <p:spPr bwMode="auto">
              <a:xfrm flipH="1">
                <a:off x="15444" y="17947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2" name="Freeform 8203"/>
              <p:cNvSpPr>
                <a:spLocks/>
              </p:cNvSpPr>
              <p:nvPr/>
            </p:nvSpPr>
            <p:spPr bwMode="auto">
              <a:xfrm>
                <a:off x="15564" y="17860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49 w 49"/>
                  <a:gd name="T3" fmla="*/ 42 h 42"/>
                  <a:gd name="T4" fmla="*/ 0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49" y="42"/>
                    </a:lnTo>
                    <a:lnTo>
                      <a:pt x="0" y="4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3" name="Line 8204"/>
              <p:cNvSpPr>
                <a:spLocks noChangeShapeType="1"/>
              </p:cNvSpPr>
              <p:nvPr/>
            </p:nvSpPr>
            <p:spPr bwMode="auto">
              <a:xfrm flipV="1">
                <a:off x="15564" y="17860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4" name="Line 8205"/>
              <p:cNvSpPr>
                <a:spLocks noChangeShapeType="1"/>
              </p:cNvSpPr>
              <p:nvPr/>
            </p:nvSpPr>
            <p:spPr bwMode="auto">
              <a:xfrm>
                <a:off x="15589" y="17860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5" name="Line 8206"/>
              <p:cNvSpPr>
                <a:spLocks noChangeShapeType="1"/>
              </p:cNvSpPr>
              <p:nvPr/>
            </p:nvSpPr>
            <p:spPr bwMode="auto">
              <a:xfrm flipH="1">
                <a:off x="15564" y="17902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6" name="Freeform 8207"/>
              <p:cNvSpPr>
                <a:spLocks/>
              </p:cNvSpPr>
              <p:nvPr/>
            </p:nvSpPr>
            <p:spPr bwMode="auto">
              <a:xfrm>
                <a:off x="15696" y="17816"/>
                <a:ext cx="49" cy="42"/>
              </a:xfrm>
              <a:custGeom>
                <a:avLst/>
                <a:gdLst>
                  <a:gd name="T0" fmla="*/ 23 w 49"/>
                  <a:gd name="T1" fmla="*/ 0 h 42"/>
                  <a:gd name="T2" fmla="*/ 49 w 49"/>
                  <a:gd name="T3" fmla="*/ 42 h 42"/>
                  <a:gd name="T4" fmla="*/ 0 w 49"/>
                  <a:gd name="T5" fmla="*/ 42 h 42"/>
                  <a:gd name="T6" fmla="*/ 23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3" y="0"/>
                    </a:moveTo>
                    <a:lnTo>
                      <a:pt x="49" y="42"/>
                    </a:lnTo>
                    <a:lnTo>
                      <a:pt x="0" y="4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7" name="Line 8208"/>
              <p:cNvSpPr>
                <a:spLocks noChangeShapeType="1"/>
              </p:cNvSpPr>
              <p:nvPr/>
            </p:nvSpPr>
            <p:spPr bwMode="auto">
              <a:xfrm flipV="1">
                <a:off x="15696" y="17816"/>
                <a:ext cx="23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8" name="Line 8209"/>
              <p:cNvSpPr>
                <a:spLocks noChangeShapeType="1"/>
              </p:cNvSpPr>
              <p:nvPr/>
            </p:nvSpPr>
            <p:spPr bwMode="auto">
              <a:xfrm>
                <a:off x="15719" y="17816"/>
                <a:ext cx="26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69" name="Line 8210"/>
              <p:cNvSpPr>
                <a:spLocks noChangeShapeType="1"/>
              </p:cNvSpPr>
              <p:nvPr/>
            </p:nvSpPr>
            <p:spPr bwMode="auto">
              <a:xfrm flipH="1">
                <a:off x="15696" y="17858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0" name="Freeform 8211"/>
              <p:cNvSpPr>
                <a:spLocks/>
              </p:cNvSpPr>
              <p:nvPr/>
            </p:nvSpPr>
            <p:spPr bwMode="auto">
              <a:xfrm>
                <a:off x="15837" y="17770"/>
                <a:ext cx="50" cy="43"/>
              </a:xfrm>
              <a:custGeom>
                <a:avLst/>
                <a:gdLst>
                  <a:gd name="T0" fmla="*/ 25 w 50"/>
                  <a:gd name="T1" fmla="*/ 0 h 43"/>
                  <a:gd name="T2" fmla="*/ 50 w 50"/>
                  <a:gd name="T3" fmla="*/ 43 h 43"/>
                  <a:gd name="T4" fmla="*/ 0 w 50"/>
                  <a:gd name="T5" fmla="*/ 43 h 43"/>
                  <a:gd name="T6" fmla="*/ 25 w 5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3">
                    <a:moveTo>
                      <a:pt x="25" y="0"/>
                    </a:moveTo>
                    <a:lnTo>
                      <a:pt x="50" y="43"/>
                    </a:lnTo>
                    <a:lnTo>
                      <a:pt x="0" y="4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1" name="Line 8212"/>
              <p:cNvSpPr>
                <a:spLocks noChangeShapeType="1"/>
              </p:cNvSpPr>
              <p:nvPr/>
            </p:nvSpPr>
            <p:spPr bwMode="auto">
              <a:xfrm flipV="1">
                <a:off x="15837" y="17770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2" name="Line 8213"/>
              <p:cNvSpPr>
                <a:spLocks noChangeShapeType="1"/>
              </p:cNvSpPr>
              <p:nvPr/>
            </p:nvSpPr>
            <p:spPr bwMode="auto">
              <a:xfrm>
                <a:off x="15862" y="17770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3" name="Line 8214"/>
              <p:cNvSpPr>
                <a:spLocks noChangeShapeType="1"/>
              </p:cNvSpPr>
              <p:nvPr/>
            </p:nvSpPr>
            <p:spPr bwMode="auto">
              <a:xfrm flipH="1">
                <a:off x="15837" y="17813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4" name="Freeform 8215"/>
              <p:cNvSpPr>
                <a:spLocks/>
              </p:cNvSpPr>
              <p:nvPr/>
            </p:nvSpPr>
            <p:spPr bwMode="auto">
              <a:xfrm>
                <a:off x="15989" y="17725"/>
                <a:ext cx="49" cy="41"/>
              </a:xfrm>
              <a:custGeom>
                <a:avLst/>
                <a:gdLst>
                  <a:gd name="T0" fmla="*/ 25 w 49"/>
                  <a:gd name="T1" fmla="*/ 0 h 41"/>
                  <a:gd name="T2" fmla="*/ 49 w 49"/>
                  <a:gd name="T3" fmla="*/ 41 h 41"/>
                  <a:gd name="T4" fmla="*/ 0 w 49"/>
                  <a:gd name="T5" fmla="*/ 41 h 41"/>
                  <a:gd name="T6" fmla="*/ 25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25" y="0"/>
                    </a:moveTo>
                    <a:lnTo>
                      <a:pt x="49" y="41"/>
                    </a:lnTo>
                    <a:lnTo>
                      <a:pt x="0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5" name="Line 8216"/>
              <p:cNvSpPr>
                <a:spLocks noChangeShapeType="1"/>
              </p:cNvSpPr>
              <p:nvPr/>
            </p:nvSpPr>
            <p:spPr bwMode="auto">
              <a:xfrm flipV="1">
                <a:off x="15989" y="17725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6" name="Line 8217"/>
              <p:cNvSpPr>
                <a:spLocks noChangeShapeType="1"/>
              </p:cNvSpPr>
              <p:nvPr/>
            </p:nvSpPr>
            <p:spPr bwMode="auto">
              <a:xfrm>
                <a:off x="16014" y="17725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7" name="Line 8218"/>
              <p:cNvSpPr>
                <a:spLocks noChangeShapeType="1"/>
              </p:cNvSpPr>
              <p:nvPr/>
            </p:nvSpPr>
            <p:spPr bwMode="auto">
              <a:xfrm flipH="1">
                <a:off x="15989" y="17766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8" name="Freeform 8219"/>
              <p:cNvSpPr>
                <a:spLocks/>
              </p:cNvSpPr>
              <p:nvPr/>
            </p:nvSpPr>
            <p:spPr bwMode="auto">
              <a:xfrm>
                <a:off x="16149" y="17678"/>
                <a:ext cx="49" cy="43"/>
              </a:xfrm>
              <a:custGeom>
                <a:avLst/>
                <a:gdLst>
                  <a:gd name="T0" fmla="*/ 25 w 49"/>
                  <a:gd name="T1" fmla="*/ 0 h 43"/>
                  <a:gd name="T2" fmla="*/ 49 w 49"/>
                  <a:gd name="T3" fmla="*/ 43 h 43"/>
                  <a:gd name="T4" fmla="*/ 0 w 49"/>
                  <a:gd name="T5" fmla="*/ 43 h 43"/>
                  <a:gd name="T6" fmla="*/ 25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25" y="0"/>
                    </a:moveTo>
                    <a:lnTo>
                      <a:pt x="49" y="43"/>
                    </a:lnTo>
                    <a:lnTo>
                      <a:pt x="0" y="4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79" name="Line 8220"/>
              <p:cNvSpPr>
                <a:spLocks noChangeShapeType="1"/>
              </p:cNvSpPr>
              <p:nvPr/>
            </p:nvSpPr>
            <p:spPr bwMode="auto">
              <a:xfrm flipV="1">
                <a:off x="16149" y="17678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0" name="Line 8221"/>
              <p:cNvSpPr>
                <a:spLocks noChangeShapeType="1"/>
              </p:cNvSpPr>
              <p:nvPr/>
            </p:nvSpPr>
            <p:spPr bwMode="auto">
              <a:xfrm>
                <a:off x="16174" y="17678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1" name="Line 8222"/>
              <p:cNvSpPr>
                <a:spLocks noChangeShapeType="1"/>
              </p:cNvSpPr>
              <p:nvPr/>
            </p:nvSpPr>
            <p:spPr bwMode="auto">
              <a:xfrm flipH="1">
                <a:off x="16149" y="17721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2" name="Freeform 8223"/>
              <p:cNvSpPr>
                <a:spLocks/>
              </p:cNvSpPr>
              <p:nvPr/>
            </p:nvSpPr>
            <p:spPr bwMode="auto">
              <a:xfrm>
                <a:off x="16316" y="17632"/>
                <a:ext cx="50" cy="42"/>
              </a:xfrm>
              <a:custGeom>
                <a:avLst/>
                <a:gdLst>
                  <a:gd name="T0" fmla="*/ 25 w 50"/>
                  <a:gd name="T1" fmla="*/ 0 h 42"/>
                  <a:gd name="T2" fmla="*/ 50 w 50"/>
                  <a:gd name="T3" fmla="*/ 42 h 42"/>
                  <a:gd name="T4" fmla="*/ 0 w 50"/>
                  <a:gd name="T5" fmla="*/ 42 h 42"/>
                  <a:gd name="T6" fmla="*/ 25 w 50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2">
                    <a:moveTo>
                      <a:pt x="25" y="0"/>
                    </a:moveTo>
                    <a:lnTo>
                      <a:pt x="50" y="42"/>
                    </a:lnTo>
                    <a:lnTo>
                      <a:pt x="0" y="4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3" name="Line 8224"/>
              <p:cNvSpPr>
                <a:spLocks noChangeShapeType="1"/>
              </p:cNvSpPr>
              <p:nvPr/>
            </p:nvSpPr>
            <p:spPr bwMode="auto">
              <a:xfrm flipV="1">
                <a:off x="16316" y="17632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4" name="Line 8225"/>
              <p:cNvSpPr>
                <a:spLocks noChangeShapeType="1"/>
              </p:cNvSpPr>
              <p:nvPr/>
            </p:nvSpPr>
            <p:spPr bwMode="auto">
              <a:xfrm>
                <a:off x="16341" y="17632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5" name="Line 8226"/>
              <p:cNvSpPr>
                <a:spLocks noChangeShapeType="1"/>
              </p:cNvSpPr>
              <p:nvPr/>
            </p:nvSpPr>
            <p:spPr bwMode="auto">
              <a:xfrm flipH="1">
                <a:off x="16316" y="17674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6" name="Freeform 8227"/>
              <p:cNvSpPr>
                <a:spLocks/>
              </p:cNvSpPr>
              <p:nvPr/>
            </p:nvSpPr>
            <p:spPr bwMode="auto">
              <a:xfrm>
                <a:off x="16490" y="17584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49 w 49"/>
                  <a:gd name="T3" fmla="*/ 42 h 42"/>
                  <a:gd name="T4" fmla="*/ 0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49" y="42"/>
                    </a:lnTo>
                    <a:lnTo>
                      <a:pt x="0" y="4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7" name="Line 8228"/>
              <p:cNvSpPr>
                <a:spLocks noChangeShapeType="1"/>
              </p:cNvSpPr>
              <p:nvPr/>
            </p:nvSpPr>
            <p:spPr bwMode="auto">
              <a:xfrm flipV="1">
                <a:off x="16490" y="17584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8" name="Line 8229"/>
              <p:cNvSpPr>
                <a:spLocks noChangeShapeType="1"/>
              </p:cNvSpPr>
              <p:nvPr/>
            </p:nvSpPr>
            <p:spPr bwMode="auto">
              <a:xfrm>
                <a:off x="16515" y="17584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89" name="Line 8230"/>
              <p:cNvSpPr>
                <a:spLocks noChangeShapeType="1"/>
              </p:cNvSpPr>
              <p:nvPr/>
            </p:nvSpPr>
            <p:spPr bwMode="auto">
              <a:xfrm flipH="1">
                <a:off x="16490" y="17626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0" name="Freeform 8231"/>
              <p:cNvSpPr>
                <a:spLocks/>
              </p:cNvSpPr>
              <p:nvPr/>
            </p:nvSpPr>
            <p:spPr bwMode="auto">
              <a:xfrm>
                <a:off x="16669" y="17536"/>
                <a:ext cx="49" cy="43"/>
              </a:xfrm>
              <a:custGeom>
                <a:avLst/>
                <a:gdLst>
                  <a:gd name="T0" fmla="*/ 24 w 49"/>
                  <a:gd name="T1" fmla="*/ 0 h 43"/>
                  <a:gd name="T2" fmla="*/ 49 w 49"/>
                  <a:gd name="T3" fmla="*/ 43 h 43"/>
                  <a:gd name="T4" fmla="*/ 0 w 49"/>
                  <a:gd name="T5" fmla="*/ 43 h 43"/>
                  <a:gd name="T6" fmla="*/ 24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24" y="0"/>
                    </a:moveTo>
                    <a:lnTo>
                      <a:pt x="49" y="43"/>
                    </a:lnTo>
                    <a:lnTo>
                      <a:pt x="0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1" name="Line 8232"/>
              <p:cNvSpPr>
                <a:spLocks noChangeShapeType="1"/>
              </p:cNvSpPr>
              <p:nvPr/>
            </p:nvSpPr>
            <p:spPr bwMode="auto">
              <a:xfrm flipV="1">
                <a:off x="16669" y="17536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2" name="Line 8233"/>
              <p:cNvSpPr>
                <a:spLocks noChangeShapeType="1"/>
              </p:cNvSpPr>
              <p:nvPr/>
            </p:nvSpPr>
            <p:spPr bwMode="auto">
              <a:xfrm>
                <a:off x="16693" y="17536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3" name="Line 8234"/>
              <p:cNvSpPr>
                <a:spLocks noChangeShapeType="1"/>
              </p:cNvSpPr>
              <p:nvPr/>
            </p:nvSpPr>
            <p:spPr bwMode="auto">
              <a:xfrm flipH="1">
                <a:off x="16669" y="17579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4" name="Freeform 8235"/>
              <p:cNvSpPr>
                <a:spLocks/>
              </p:cNvSpPr>
              <p:nvPr/>
            </p:nvSpPr>
            <p:spPr bwMode="auto">
              <a:xfrm>
                <a:off x="16852" y="17490"/>
                <a:ext cx="49" cy="41"/>
              </a:xfrm>
              <a:custGeom>
                <a:avLst/>
                <a:gdLst>
                  <a:gd name="T0" fmla="*/ 25 w 49"/>
                  <a:gd name="T1" fmla="*/ 0 h 41"/>
                  <a:gd name="T2" fmla="*/ 49 w 49"/>
                  <a:gd name="T3" fmla="*/ 41 h 41"/>
                  <a:gd name="T4" fmla="*/ 0 w 49"/>
                  <a:gd name="T5" fmla="*/ 41 h 41"/>
                  <a:gd name="T6" fmla="*/ 25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25" y="0"/>
                    </a:moveTo>
                    <a:lnTo>
                      <a:pt x="49" y="41"/>
                    </a:lnTo>
                    <a:lnTo>
                      <a:pt x="0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5" name="Line 8236"/>
              <p:cNvSpPr>
                <a:spLocks noChangeShapeType="1"/>
              </p:cNvSpPr>
              <p:nvPr/>
            </p:nvSpPr>
            <p:spPr bwMode="auto">
              <a:xfrm flipV="1">
                <a:off x="16852" y="17490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6" name="Line 8237"/>
              <p:cNvSpPr>
                <a:spLocks noChangeShapeType="1"/>
              </p:cNvSpPr>
              <p:nvPr/>
            </p:nvSpPr>
            <p:spPr bwMode="auto">
              <a:xfrm>
                <a:off x="16877" y="17490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7" name="Line 8238"/>
              <p:cNvSpPr>
                <a:spLocks noChangeShapeType="1"/>
              </p:cNvSpPr>
              <p:nvPr/>
            </p:nvSpPr>
            <p:spPr bwMode="auto">
              <a:xfrm flipH="1">
                <a:off x="16852" y="17531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8" name="Freeform 8239"/>
              <p:cNvSpPr>
                <a:spLocks/>
              </p:cNvSpPr>
              <p:nvPr/>
            </p:nvSpPr>
            <p:spPr bwMode="auto">
              <a:xfrm>
                <a:off x="17039" y="17442"/>
                <a:ext cx="49" cy="41"/>
              </a:xfrm>
              <a:custGeom>
                <a:avLst/>
                <a:gdLst>
                  <a:gd name="T0" fmla="*/ 25 w 49"/>
                  <a:gd name="T1" fmla="*/ 0 h 41"/>
                  <a:gd name="T2" fmla="*/ 49 w 49"/>
                  <a:gd name="T3" fmla="*/ 41 h 41"/>
                  <a:gd name="T4" fmla="*/ 0 w 49"/>
                  <a:gd name="T5" fmla="*/ 41 h 41"/>
                  <a:gd name="T6" fmla="*/ 25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25" y="0"/>
                    </a:moveTo>
                    <a:lnTo>
                      <a:pt x="49" y="41"/>
                    </a:lnTo>
                    <a:lnTo>
                      <a:pt x="0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99" name="Line 8240"/>
              <p:cNvSpPr>
                <a:spLocks noChangeShapeType="1"/>
              </p:cNvSpPr>
              <p:nvPr/>
            </p:nvSpPr>
            <p:spPr bwMode="auto">
              <a:xfrm flipV="1">
                <a:off x="17039" y="17442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0" name="Line 8241"/>
              <p:cNvSpPr>
                <a:spLocks noChangeShapeType="1"/>
              </p:cNvSpPr>
              <p:nvPr/>
            </p:nvSpPr>
            <p:spPr bwMode="auto">
              <a:xfrm>
                <a:off x="17064" y="17442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1" name="Line 8242"/>
              <p:cNvSpPr>
                <a:spLocks noChangeShapeType="1"/>
              </p:cNvSpPr>
              <p:nvPr/>
            </p:nvSpPr>
            <p:spPr bwMode="auto">
              <a:xfrm flipH="1">
                <a:off x="17039" y="17483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2" name="Freeform 8243"/>
              <p:cNvSpPr>
                <a:spLocks/>
              </p:cNvSpPr>
              <p:nvPr/>
            </p:nvSpPr>
            <p:spPr bwMode="auto">
              <a:xfrm>
                <a:off x="17230" y="17394"/>
                <a:ext cx="49" cy="41"/>
              </a:xfrm>
              <a:custGeom>
                <a:avLst/>
                <a:gdLst>
                  <a:gd name="T0" fmla="*/ 25 w 49"/>
                  <a:gd name="T1" fmla="*/ 0 h 41"/>
                  <a:gd name="T2" fmla="*/ 49 w 49"/>
                  <a:gd name="T3" fmla="*/ 41 h 41"/>
                  <a:gd name="T4" fmla="*/ 0 w 49"/>
                  <a:gd name="T5" fmla="*/ 41 h 41"/>
                  <a:gd name="T6" fmla="*/ 25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25" y="0"/>
                    </a:moveTo>
                    <a:lnTo>
                      <a:pt x="49" y="41"/>
                    </a:lnTo>
                    <a:lnTo>
                      <a:pt x="0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3" name="Line 8244"/>
              <p:cNvSpPr>
                <a:spLocks noChangeShapeType="1"/>
              </p:cNvSpPr>
              <p:nvPr/>
            </p:nvSpPr>
            <p:spPr bwMode="auto">
              <a:xfrm flipV="1">
                <a:off x="17230" y="17394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4" name="Line 8245"/>
              <p:cNvSpPr>
                <a:spLocks noChangeShapeType="1"/>
              </p:cNvSpPr>
              <p:nvPr/>
            </p:nvSpPr>
            <p:spPr bwMode="auto">
              <a:xfrm>
                <a:off x="17255" y="17394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5" name="Line 8246"/>
              <p:cNvSpPr>
                <a:spLocks noChangeShapeType="1"/>
              </p:cNvSpPr>
              <p:nvPr/>
            </p:nvSpPr>
            <p:spPr bwMode="auto">
              <a:xfrm flipH="1">
                <a:off x="17230" y="17435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6" name="Freeform 8247"/>
              <p:cNvSpPr>
                <a:spLocks/>
              </p:cNvSpPr>
              <p:nvPr/>
            </p:nvSpPr>
            <p:spPr bwMode="auto">
              <a:xfrm>
                <a:off x="17422" y="17346"/>
                <a:ext cx="49" cy="41"/>
              </a:xfrm>
              <a:custGeom>
                <a:avLst/>
                <a:gdLst>
                  <a:gd name="T0" fmla="*/ 25 w 49"/>
                  <a:gd name="T1" fmla="*/ 0 h 41"/>
                  <a:gd name="T2" fmla="*/ 49 w 49"/>
                  <a:gd name="T3" fmla="*/ 41 h 41"/>
                  <a:gd name="T4" fmla="*/ 0 w 49"/>
                  <a:gd name="T5" fmla="*/ 41 h 41"/>
                  <a:gd name="T6" fmla="*/ 25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25" y="0"/>
                    </a:moveTo>
                    <a:lnTo>
                      <a:pt x="49" y="41"/>
                    </a:lnTo>
                    <a:lnTo>
                      <a:pt x="0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7" name="Line 8248"/>
              <p:cNvSpPr>
                <a:spLocks noChangeShapeType="1"/>
              </p:cNvSpPr>
              <p:nvPr/>
            </p:nvSpPr>
            <p:spPr bwMode="auto">
              <a:xfrm flipV="1">
                <a:off x="17422" y="17346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8" name="Line 8249"/>
              <p:cNvSpPr>
                <a:spLocks noChangeShapeType="1"/>
              </p:cNvSpPr>
              <p:nvPr/>
            </p:nvSpPr>
            <p:spPr bwMode="auto">
              <a:xfrm>
                <a:off x="17447" y="17346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09" name="Line 8250"/>
              <p:cNvSpPr>
                <a:spLocks noChangeShapeType="1"/>
              </p:cNvSpPr>
              <p:nvPr/>
            </p:nvSpPr>
            <p:spPr bwMode="auto">
              <a:xfrm flipH="1">
                <a:off x="17422" y="17387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0" name="Freeform 8251"/>
              <p:cNvSpPr>
                <a:spLocks/>
              </p:cNvSpPr>
              <p:nvPr/>
            </p:nvSpPr>
            <p:spPr bwMode="auto">
              <a:xfrm>
                <a:off x="17617" y="17296"/>
                <a:ext cx="49" cy="44"/>
              </a:xfrm>
              <a:custGeom>
                <a:avLst/>
                <a:gdLst>
                  <a:gd name="T0" fmla="*/ 24 w 49"/>
                  <a:gd name="T1" fmla="*/ 0 h 44"/>
                  <a:gd name="T2" fmla="*/ 49 w 49"/>
                  <a:gd name="T3" fmla="*/ 44 h 44"/>
                  <a:gd name="T4" fmla="*/ 0 w 49"/>
                  <a:gd name="T5" fmla="*/ 44 h 44"/>
                  <a:gd name="T6" fmla="*/ 24 w 49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4">
                    <a:moveTo>
                      <a:pt x="24" y="0"/>
                    </a:moveTo>
                    <a:lnTo>
                      <a:pt x="49" y="44"/>
                    </a:lnTo>
                    <a:lnTo>
                      <a:pt x="0" y="4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1" name="Line 8252"/>
              <p:cNvSpPr>
                <a:spLocks noChangeShapeType="1"/>
              </p:cNvSpPr>
              <p:nvPr/>
            </p:nvSpPr>
            <p:spPr bwMode="auto">
              <a:xfrm flipV="1">
                <a:off x="17617" y="17296"/>
                <a:ext cx="24" cy="44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2" name="Line 8253"/>
              <p:cNvSpPr>
                <a:spLocks noChangeShapeType="1"/>
              </p:cNvSpPr>
              <p:nvPr/>
            </p:nvSpPr>
            <p:spPr bwMode="auto">
              <a:xfrm>
                <a:off x="17641" y="17296"/>
                <a:ext cx="25" cy="44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3" name="Line 8254"/>
              <p:cNvSpPr>
                <a:spLocks noChangeShapeType="1"/>
              </p:cNvSpPr>
              <p:nvPr/>
            </p:nvSpPr>
            <p:spPr bwMode="auto">
              <a:xfrm flipH="1">
                <a:off x="17617" y="17340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4" name="Freeform 8255"/>
              <p:cNvSpPr>
                <a:spLocks/>
              </p:cNvSpPr>
              <p:nvPr/>
            </p:nvSpPr>
            <p:spPr bwMode="auto">
              <a:xfrm>
                <a:off x="17812" y="17248"/>
                <a:ext cx="50" cy="42"/>
              </a:xfrm>
              <a:custGeom>
                <a:avLst/>
                <a:gdLst>
                  <a:gd name="T0" fmla="*/ 26 w 50"/>
                  <a:gd name="T1" fmla="*/ 0 h 42"/>
                  <a:gd name="T2" fmla="*/ 50 w 50"/>
                  <a:gd name="T3" fmla="*/ 42 h 42"/>
                  <a:gd name="T4" fmla="*/ 0 w 50"/>
                  <a:gd name="T5" fmla="*/ 42 h 42"/>
                  <a:gd name="T6" fmla="*/ 26 w 50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2">
                    <a:moveTo>
                      <a:pt x="26" y="0"/>
                    </a:moveTo>
                    <a:lnTo>
                      <a:pt x="50" y="42"/>
                    </a:lnTo>
                    <a:lnTo>
                      <a:pt x="0" y="4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5" name="Line 8256"/>
              <p:cNvSpPr>
                <a:spLocks noChangeShapeType="1"/>
              </p:cNvSpPr>
              <p:nvPr/>
            </p:nvSpPr>
            <p:spPr bwMode="auto">
              <a:xfrm flipV="1">
                <a:off x="17812" y="17248"/>
                <a:ext cx="26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6" name="Line 8257"/>
              <p:cNvSpPr>
                <a:spLocks noChangeShapeType="1"/>
              </p:cNvSpPr>
              <p:nvPr/>
            </p:nvSpPr>
            <p:spPr bwMode="auto">
              <a:xfrm>
                <a:off x="17838" y="17248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7" name="Line 8258"/>
              <p:cNvSpPr>
                <a:spLocks noChangeShapeType="1"/>
              </p:cNvSpPr>
              <p:nvPr/>
            </p:nvSpPr>
            <p:spPr bwMode="auto">
              <a:xfrm flipH="1">
                <a:off x="17812" y="17290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8" name="Freeform 8259"/>
              <p:cNvSpPr>
                <a:spLocks/>
              </p:cNvSpPr>
              <p:nvPr/>
            </p:nvSpPr>
            <p:spPr bwMode="auto">
              <a:xfrm>
                <a:off x="18008" y="17200"/>
                <a:ext cx="51" cy="42"/>
              </a:xfrm>
              <a:custGeom>
                <a:avLst/>
                <a:gdLst>
                  <a:gd name="T0" fmla="*/ 26 w 51"/>
                  <a:gd name="T1" fmla="*/ 0 h 42"/>
                  <a:gd name="T2" fmla="*/ 51 w 51"/>
                  <a:gd name="T3" fmla="*/ 42 h 42"/>
                  <a:gd name="T4" fmla="*/ 0 w 51"/>
                  <a:gd name="T5" fmla="*/ 42 h 42"/>
                  <a:gd name="T6" fmla="*/ 26 w 51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2">
                    <a:moveTo>
                      <a:pt x="26" y="0"/>
                    </a:moveTo>
                    <a:lnTo>
                      <a:pt x="51" y="42"/>
                    </a:lnTo>
                    <a:lnTo>
                      <a:pt x="0" y="4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19" name="Line 8260"/>
              <p:cNvSpPr>
                <a:spLocks noChangeShapeType="1"/>
              </p:cNvSpPr>
              <p:nvPr/>
            </p:nvSpPr>
            <p:spPr bwMode="auto">
              <a:xfrm flipV="1">
                <a:off x="18008" y="17200"/>
                <a:ext cx="26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0" name="Line 8261"/>
              <p:cNvSpPr>
                <a:spLocks noChangeShapeType="1"/>
              </p:cNvSpPr>
              <p:nvPr/>
            </p:nvSpPr>
            <p:spPr bwMode="auto">
              <a:xfrm>
                <a:off x="18034" y="17200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1" name="Line 8262"/>
              <p:cNvSpPr>
                <a:spLocks noChangeShapeType="1"/>
              </p:cNvSpPr>
              <p:nvPr/>
            </p:nvSpPr>
            <p:spPr bwMode="auto">
              <a:xfrm flipH="1">
                <a:off x="18008" y="17242"/>
                <a:ext cx="51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2" name="Freeform 8263"/>
              <p:cNvSpPr>
                <a:spLocks/>
              </p:cNvSpPr>
              <p:nvPr/>
            </p:nvSpPr>
            <p:spPr bwMode="auto">
              <a:xfrm>
                <a:off x="18205" y="17151"/>
                <a:ext cx="49" cy="43"/>
              </a:xfrm>
              <a:custGeom>
                <a:avLst/>
                <a:gdLst>
                  <a:gd name="T0" fmla="*/ 25 w 49"/>
                  <a:gd name="T1" fmla="*/ 0 h 43"/>
                  <a:gd name="T2" fmla="*/ 49 w 49"/>
                  <a:gd name="T3" fmla="*/ 43 h 43"/>
                  <a:gd name="T4" fmla="*/ 0 w 49"/>
                  <a:gd name="T5" fmla="*/ 43 h 43"/>
                  <a:gd name="T6" fmla="*/ 25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25" y="0"/>
                    </a:moveTo>
                    <a:lnTo>
                      <a:pt x="49" y="43"/>
                    </a:lnTo>
                    <a:lnTo>
                      <a:pt x="0" y="4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3" name="Line 8264"/>
              <p:cNvSpPr>
                <a:spLocks noChangeShapeType="1"/>
              </p:cNvSpPr>
              <p:nvPr/>
            </p:nvSpPr>
            <p:spPr bwMode="auto">
              <a:xfrm flipV="1">
                <a:off x="18205" y="17151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4" name="Line 8265"/>
              <p:cNvSpPr>
                <a:spLocks noChangeShapeType="1"/>
              </p:cNvSpPr>
              <p:nvPr/>
            </p:nvSpPr>
            <p:spPr bwMode="auto">
              <a:xfrm>
                <a:off x="18230" y="17151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5" name="Line 8266"/>
              <p:cNvSpPr>
                <a:spLocks noChangeShapeType="1"/>
              </p:cNvSpPr>
              <p:nvPr/>
            </p:nvSpPr>
            <p:spPr bwMode="auto">
              <a:xfrm flipH="1">
                <a:off x="18205" y="17194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00A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6" name="Freeform 8267"/>
              <p:cNvSpPr>
                <a:spLocks/>
              </p:cNvSpPr>
              <p:nvPr/>
            </p:nvSpPr>
            <p:spPr bwMode="auto">
              <a:xfrm>
                <a:off x="15016" y="18126"/>
                <a:ext cx="50" cy="43"/>
              </a:xfrm>
              <a:custGeom>
                <a:avLst/>
                <a:gdLst>
                  <a:gd name="T0" fmla="*/ 0 w 50"/>
                  <a:gd name="T1" fmla="*/ 0 h 43"/>
                  <a:gd name="T2" fmla="*/ 50 w 50"/>
                  <a:gd name="T3" fmla="*/ 0 h 43"/>
                  <a:gd name="T4" fmla="*/ 25 w 50"/>
                  <a:gd name="T5" fmla="*/ 43 h 43"/>
                  <a:gd name="T6" fmla="*/ 0 w 5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3">
                    <a:moveTo>
                      <a:pt x="0" y="0"/>
                    </a:moveTo>
                    <a:lnTo>
                      <a:pt x="50" y="0"/>
                    </a:lnTo>
                    <a:lnTo>
                      <a:pt x="25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7" name="Line 8268"/>
              <p:cNvSpPr>
                <a:spLocks noChangeShapeType="1"/>
              </p:cNvSpPr>
              <p:nvPr/>
            </p:nvSpPr>
            <p:spPr bwMode="auto">
              <a:xfrm flipH="1">
                <a:off x="15041" y="18126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8" name="Line 8269"/>
              <p:cNvSpPr>
                <a:spLocks noChangeShapeType="1"/>
              </p:cNvSpPr>
              <p:nvPr/>
            </p:nvSpPr>
            <p:spPr bwMode="auto">
              <a:xfrm flipH="1" flipV="1">
                <a:off x="15016" y="18126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29" name="Line 8270"/>
              <p:cNvSpPr>
                <a:spLocks noChangeShapeType="1"/>
              </p:cNvSpPr>
              <p:nvPr/>
            </p:nvSpPr>
            <p:spPr bwMode="auto">
              <a:xfrm>
                <a:off x="15016" y="18126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0" name="Freeform 8271"/>
              <p:cNvSpPr>
                <a:spLocks/>
              </p:cNvSpPr>
              <p:nvPr/>
            </p:nvSpPr>
            <p:spPr bwMode="auto">
              <a:xfrm>
                <a:off x="15080" y="18067"/>
                <a:ext cx="50" cy="42"/>
              </a:xfrm>
              <a:custGeom>
                <a:avLst/>
                <a:gdLst>
                  <a:gd name="T0" fmla="*/ 0 w 50"/>
                  <a:gd name="T1" fmla="*/ 0 h 42"/>
                  <a:gd name="T2" fmla="*/ 50 w 50"/>
                  <a:gd name="T3" fmla="*/ 0 h 42"/>
                  <a:gd name="T4" fmla="*/ 24 w 50"/>
                  <a:gd name="T5" fmla="*/ 42 h 42"/>
                  <a:gd name="T6" fmla="*/ 0 w 50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2">
                    <a:moveTo>
                      <a:pt x="0" y="0"/>
                    </a:moveTo>
                    <a:lnTo>
                      <a:pt x="50" y="0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1" name="Line 8272"/>
              <p:cNvSpPr>
                <a:spLocks noChangeShapeType="1"/>
              </p:cNvSpPr>
              <p:nvPr/>
            </p:nvSpPr>
            <p:spPr bwMode="auto">
              <a:xfrm flipH="1">
                <a:off x="15104" y="18067"/>
                <a:ext cx="26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2" name="Line 8273"/>
              <p:cNvSpPr>
                <a:spLocks noChangeShapeType="1"/>
              </p:cNvSpPr>
              <p:nvPr/>
            </p:nvSpPr>
            <p:spPr bwMode="auto">
              <a:xfrm flipH="1" flipV="1">
                <a:off x="15080" y="18067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3" name="Line 8274"/>
              <p:cNvSpPr>
                <a:spLocks noChangeShapeType="1"/>
              </p:cNvSpPr>
              <p:nvPr/>
            </p:nvSpPr>
            <p:spPr bwMode="auto">
              <a:xfrm>
                <a:off x="15080" y="18067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4" name="Freeform 8275"/>
              <p:cNvSpPr>
                <a:spLocks/>
              </p:cNvSpPr>
              <p:nvPr/>
            </p:nvSpPr>
            <p:spPr bwMode="auto">
              <a:xfrm>
                <a:off x="15153" y="18009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5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35" name="Line 8276"/>
              <p:cNvSpPr>
                <a:spLocks noChangeShapeType="1"/>
              </p:cNvSpPr>
              <p:nvPr/>
            </p:nvSpPr>
            <p:spPr bwMode="auto">
              <a:xfrm flipH="1">
                <a:off x="15178" y="18009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8" name="Group 8478"/>
            <p:cNvGrpSpPr>
              <a:grpSpLocks/>
            </p:cNvGrpSpPr>
            <p:nvPr/>
          </p:nvGrpSpPr>
          <p:grpSpPr bwMode="auto">
            <a:xfrm>
              <a:off x="15016" y="16002"/>
              <a:ext cx="3238" cy="2125"/>
              <a:chOff x="15016" y="16002"/>
              <a:chExt cx="3238" cy="2125"/>
            </a:xfrm>
          </p:grpSpPr>
          <p:sp>
            <p:nvSpPr>
              <p:cNvPr id="6836" name="Line 8278"/>
              <p:cNvSpPr>
                <a:spLocks noChangeShapeType="1"/>
              </p:cNvSpPr>
              <p:nvPr/>
            </p:nvSpPr>
            <p:spPr bwMode="auto">
              <a:xfrm flipH="1" flipV="1">
                <a:off x="15153" y="18009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7" name="Line 8279"/>
              <p:cNvSpPr>
                <a:spLocks noChangeShapeType="1"/>
              </p:cNvSpPr>
              <p:nvPr/>
            </p:nvSpPr>
            <p:spPr bwMode="auto">
              <a:xfrm>
                <a:off x="15153" y="18009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8" name="Freeform 8280"/>
              <p:cNvSpPr>
                <a:spLocks/>
              </p:cNvSpPr>
              <p:nvPr/>
            </p:nvSpPr>
            <p:spPr bwMode="auto">
              <a:xfrm>
                <a:off x="15238" y="17953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5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9" name="Line 8281"/>
              <p:cNvSpPr>
                <a:spLocks noChangeShapeType="1"/>
              </p:cNvSpPr>
              <p:nvPr/>
            </p:nvSpPr>
            <p:spPr bwMode="auto">
              <a:xfrm flipH="1">
                <a:off x="15263" y="17953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0" name="Line 8282"/>
              <p:cNvSpPr>
                <a:spLocks noChangeShapeType="1"/>
              </p:cNvSpPr>
              <p:nvPr/>
            </p:nvSpPr>
            <p:spPr bwMode="auto">
              <a:xfrm flipH="1" flipV="1">
                <a:off x="15238" y="17953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1" name="Line 8283"/>
              <p:cNvSpPr>
                <a:spLocks noChangeShapeType="1"/>
              </p:cNvSpPr>
              <p:nvPr/>
            </p:nvSpPr>
            <p:spPr bwMode="auto">
              <a:xfrm>
                <a:off x="15238" y="17953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2" name="Freeform 8284"/>
              <p:cNvSpPr>
                <a:spLocks/>
              </p:cNvSpPr>
              <p:nvPr/>
            </p:nvSpPr>
            <p:spPr bwMode="auto">
              <a:xfrm>
                <a:off x="15335" y="17896"/>
                <a:ext cx="49" cy="43"/>
              </a:xfrm>
              <a:custGeom>
                <a:avLst/>
                <a:gdLst>
                  <a:gd name="T0" fmla="*/ 0 w 49"/>
                  <a:gd name="T1" fmla="*/ 0 h 43"/>
                  <a:gd name="T2" fmla="*/ 49 w 49"/>
                  <a:gd name="T3" fmla="*/ 0 h 43"/>
                  <a:gd name="T4" fmla="*/ 25 w 49"/>
                  <a:gd name="T5" fmla="*/ 43 h 43"/>
                  <a:gd name="T6" fmla="*/ 0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0" y="0"/>
                    </a:moveTo>
                    <a:lnTo>
                      <a:pt x="49" y="0"/>
                    </a:lnTo>
                    <a:lnTo>
                      <a:pt x="25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3" name="Line 8285"/>
              <p:cNvSpPr>
                <a:spLocks noChangeShapeType="1"/>
              </p:cNvSpPr>
              <p:nvPr/>
            </p:nvSpPr>
            <p:spPr bwMode="auto">
              <a:xfrm flipH="1">
                <a:off x="15360" y="17896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4" name="Line 8286"/>
              <p:cNvSpPr>
                <a:spLocks noChangeShapeType="1"/>
              </p:cNvSpPr>
              <p:nvPr/>
            </p:nvSpPr>
            <p:spPr bwMode="auto">
              <a:xfrm flipH="1" flipV="1">
                <a:off x="15335" y="17896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5" name="Line 8287"/>
              <p:cNvSpPr>
                <a:spLocks noChangeShapeType="1"/>
              </p:cNvSpPr>
              <p:nvPr/>
            </p:nvSpPr>
            <p:spPr bwMode="auto">
              <a:xfrm>
                <a:off x="15335" y="17896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6" name="Freeform 8288"/>
              <p:cNvSpPr>
                <a:spLocks/>
              </p:cNvSpPr>
              <p:nvPr/>
            </p:nvSpPr>
            <p:spPr bwMode="auto">
              <a:xfrm>
                <a:off x="15444" y="17837"/>
                <a:ext cx="49" cy="41"/>
              </a:xfrm>
              <a:custGeom>
                <a:avLst/>
                <a:gdLst>
                  <a:gd name="T0" fmla="*/ 0 w 49"/>
                  <a:gd name="T1" fmla="*/ 0 h 41"/>
                  <a:gd name="T2" fmla="*/ 49 w 49"/>
                  <a:gd name="T3" fmla="*/ 0 h 41"/>
                  <a:gd name="T4" fmla="*/ 24 w 49"/>
                  <a:gd name="T5" fmla="*/ 41 h 41"/>
                  <a:gd name="T6" fmla="*/ 0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0" y="0"/>
                    </a:moveTo>
                    <a:lnTo>
                      <a:pt x="49" y="0"/>
                    </a:lnTo>
                    <a:lnTo>
                      <a:pt x="2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7" name="Line 8289"/>
              <p:cNvSpPr>
                <a:spLocks noChangeShapeType="1"/>
              </p:cNvSpPr>
              <p:nvPr/>
            </p:nvSpPr>
            <p:spPr bwMode="auto">
              <a:xfrm flipH="1">
                <a:off x="15468" y="17837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8" name="Line 8290"/>
              <p:cNvSpPr>
                <a:spLocks noChangeShapeType="1"/>
              </p:cNvSpPr>
              <p:nvPr/>
            </p:nvSpPr>
            <p:spPr bwMode="auto">
              <a:xfrm flipH="1" flipV="1">
                <a:off x="15444" y="17837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49" name="Line 8291"/>
              <p:cNvSpPr>
                <a:spLocks noChangeShapeType="1"/>
              </p:cNvSpPr>
              <p:nvPr/>
            </p:nvSpPr>
            <p:spPr bwMode="auto">
              <a:xfrm>
                <a:off x="15444" y="17837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0" name="Freeform 8292"/>
              <p:cNvSpPr>
                <a:spLocks/>
              </p:cNvSpPr>
              <p:nvPr/>
            </p:nvSpPr>
            <p:spPr bwMode="auto">
              <a:xfrm>
                <a:off x="15564" y="17775"/>
                <a:ext cx="49" cy="43"/>
              </a:xfrm>
              <a:custGeom>
                <a:avLst/>
                <a:gdLst>
                  <a:gd name="T0" fmla="*/ 0 w 49"/>
                  <a:gd name="T1" fmla="*/ 0 h 43"/>
                  <a:gd name="T2" fmla="*/ 49 w 49"/>
                  <a:gd name="T3" fmla="*/ 0 h 43"/>
                  <a:gd name="T4" fmla="*/ 25 w 49"/>
                  <a:gd name="T5" fmla="*/ 43 h 43"/>
                  <a:gd name="T6" fmla="*/ 0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0" y="0"/>
                    </a:moveTo>
                    <a:lnTo>
                      <a:pt x="49" y="0"/>
                    </a:lnTo>
                    <a:lnTo>
                      <a:pt x="25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1" name="Line 8293"/>
              <p:cNvSpPr>
                <a:spLocks noChangeShapeType="1"/>
              </p:cNvSpPr>
              <p:nvPr/>
            </p:nvSpPr>
            <p:spPr bwMode="auto">
              <a:xfrm flipH="1">
                <a:off x="15589" y="17775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2" name="Line 8294"/>
              <p:cNvSpPr>
                <a:spLocks noChangeShapeType="1"/>
              </p:cNvSpPr>
              <p:nvPr/>
            </p:nvSpPr>
            <p:spPr bwMode="auto">
              <a:xfrm flipH="1" flipV="1">
                <a:off x="15564" y="17775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3" name="Line 8295"/>
              <p:cNvSpPr>
                <a:spLocks noChangeShapeType="1"/>
              </p:cNvSpPr>
              <p:nvPr/>
            </p:nvSpPr>
            <p:spPr bwMode="auto">
              <a:xfrm>
                <a:off x="15564" y="17775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4" name="Freeform 8296"/>
              <p:cNvSpPr>
                <a:spLocks/>
              </p:cNvSpPr>
              <p:nvPr/>
            </p:nvSpPr>
            <p:spPr bwMode="auto">
              <a:xfrm>
                <a:off x="15696" y="17712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3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5" name="Line 8297"/>
              <p:cNvSpPr>
                <a:spLocks noChangeShapeType="1"/>
              </p:cNvSpPr>
              <p:nvPr/>
            </p:nvSpPr>
            <p:spPr bwMode="auto">
              <a:xfrm flipH="1">
                <a:off x="15719" y="17712"/>
                <a:ext cx="26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6" name="Line 8298"/>
              <p:cNvSpPr>
                <a:spLocks noChangeShapeType="1"/>
              </p:cNvSpPr>
              <p:nvPr/>
            </p:nvSpPr>
            <p:spPr bwMode="auto">
              <a:xfrm flipH="1" flipV="1">
                <a:off x="15696" y="17712"/>
                <a:ext cx="23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7" name="Line 8299"/>
              <p:cNvSpPr>
                <a:spLocks noChangeShapeType="1"/>
              </p:cNvSpPr>
              <p:nvPr/>
            </p:nvSpPr>
            <p:spPr bwMode="auto">
              <a:xfrm>
                <a:off x="15696" y="17712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8" name="Freeform 8300"/>
              <p:cNvSpPr>
                <a:spLocks/>
              </p:cNvSpPr>
              <p:nvPr/>
            </p:nvSpPr>
            <p:spPr bwMode="auto">
              <a:xfrm>
                <a:off x="15837" y="17647"/>
                <a:ext cx="50" cy="42"/>
              </a:xfrm>
              <a:custGeom>
                <a:avLst/>
                <a:gdLst>
                  <a:gd name="T0" fmla="*/ 0 w 50"/>
                  <a:gd name="T1" fmla="*/ 0 h 42"/>
                  <a:gd name="T2" fmla="*/ 50 w 50"/>
                  <a:gd name="T3" fmla="*/ 0 h 42"/>
                  <a:gd name="T4" fmla="*/ 25 w 50"/>
                  <a:gd name="T5" fmla="*/ 42 h 42"/>
                  <a:gd name="T6" fmla="*/ 0 w 50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2">
                    <a:moveTo>
                      <a:pt x="0" y="0"/>
                    </a:moveTo>
                    <a:lnTo>
                      <a:pt x="50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59" name="Line 8301"/>
              <p:cNvSpPr>
                <a:spLocks noChangeShapeType="1"/>
              </p:cNvSpPr>
              <p:nvPr/>
            </p:nvSpPr>
            <p:spPr bwMode="auto">
              <a:xfrm flipH="1">
                <a:off x="15862" y="17647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0" name="Line 8302"/>
              <p:cNvSpPr>
                <a:spLocks noChangeShapeType="1"/>
              </p:cNvSpPr>
              <p:nvPr/>
            </p:nvSpPr>
            <p:spPr bwMode="auto">
              <a:xfrm flipH="1" flipV="1">
                <a:off x="15837" y="17647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1" name="Line 8303"/>
              <p:cNvSpPr>
                <a:spLocks noChangeShapeType="1"/>
              </p:cNvSpPr>
              <p:nvPr/>
            </p:nvSpPr>
            <p:spPr bwMode="auto">
              <a:xfrm>
                <a:off x="15837" y="17647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2" name="Freeform 8304"/>
              <p:cNvSpPr>
                <a:spLocks/>
              </p:cNvSpPr>
              <p:nvPr/>
            </p:nvSpPr>
            <p:spPr bwMode="auto">
              <a:xfrm>
                <a:off x="15989" y="17579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5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3" name="Line 8305"/>
              <p:cNvSpPr>
                <a:spLocks noChangeShapeType="1"/>
              </p:cNvSpPr>
              <p:nvPr/>
            </p:nvSpPr>
            <p:spPr bwMode="auto">
              <a:xfrm flipH="1">
                <a:off x="16014" y="17579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4" name="Line 8306"/>
              <p:cNvSpPr>
                <a:spLocks noChangeShapeType="1"/>
              </p:cNvSpPr>
              <p:nvPr/>
            </p:nvSpPr>
            <p:spPr bwMode="auto">
              <a:xfrm flipH="1" flipV="1">
                <a:off x="15989" y="17579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5" name="Line 8307"/>
              <p:cNvSpPr>
                <a:spLocks noChangeShapeType="1"/>
              </p:cNvSpPr>
              <p:nvPr/>
            </p:nvSpPr>
            <p:spPr bwMode="auto">
              <a:xfrm>
                <a:off x="15989" y="17579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6" name="Freeform 8308"/>
              <p:cNvSpPr>
                <a:spLocks/>
              </p:cNvSpPr>
              <p:nvPr/>
            </p:nvSpPr>
            <p:spPr bwMode="auto">
              <a:xfrm>
                <a:off x="16149" y="17511"/>
                <a:ext cx="49" cy="41"/>
              </a:xfrm>
              <a:custGeom>
                <a:avLst/>
                <a:gdLst>
                  <a:gd name="T0" fmla="*/ 0 w 49"/>
                  <a:gd name="T1" fmla="*/ 0 h 41"/>
                  <a:gd name="T2" fmla="*/ 49 w 49"/>
                  <a:gd name="T3" fmla="*/ 0 h 41"/>
                  <a:gd name="T4" fmla="*/ 25 w 49"/>
                  <a:gd name="T5" fmla="*/ 41 h 41"/>
                  <a:gd name="T6" fmla="*/ 0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0" y="0"/>
                    </a:moveTo>
                    <a:lnTo>
                      <a:pt x="49" y="0"/>
                    </a:lnTo>
                    <a:lnTo>
                      <a:pt x="25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7" name="Line 8309"/>
              <p:cNvSpPr>
                <a:spLocks noChangeShapeType="1"/>
              </p:cNvSpPr>
              <p:nvPr/>
            </p:nvSpPr>
            <p:spPr bwMode="auto">
              <a:xfrm flipH="1">
                <a:off x="16174" y="17511"/>
                <a:ext cx="24" cy="41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8" name="Line 8310"/>
              <p:cNvSpPr>
                <a:spLocks noChangeShapeType="1"/>
              </p:cNvSpPr>
              <p:nvPr/>
            </p:nvSpPr>
            <p:spPr bwMode="auto">
              <a:xfrm flipH="1" flipV="1">
                <a:off x="16149" y="17511"/>
                <a:ext cx="25" cy="41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69" name="Line 8311"/>
              <p:cNvSpPr>
                <a:spLocks noChangeShapeType="1"/>
              </p:cNvSpPr>
              <p:nvPr/>
            </p:nvSpPr>
            <p:spPr bwMode="auto">
              <a:xfrm>
                <a:off x="16149" y="17511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0" name="Freeform 8312"/>
              <p:cNvSpPr>
                <a:spLocks/>
              </p:cNvSpPr>
              <p:nvPr/>
            </p:nvSpPr>
            <p:spPr bwMode="auto">
              <a:xfrm>
                <a:off x="16316" y="17440"/>
                <a:ext cx="50" cy="43"/>
              </a:xfrm>
              <a:custGeom>
                <a:avLst/>
                <a:gdLst>
                  <a:gd name="T0" fmla="*/ 0 w 50"/>
                  <a:gd name="T1" fmla="*/ 0 h 43"/>
                  <a:gd name="T2" fmla="*/ 50 w 50"/>
                  <a:gd name="T3" fmla="*/ 0 h 43"/>
                  <a:gd name="T4" fmla="*/ 25 w 50"/>
                  <a:gd name="T5" fmla="*/ 43 h 43"/>
                  <a:gd name="T6" fmla="*/ 0 w 5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3">
                    <a:moveTo>
                      <a:pt x="0" y="0"/>
                    </a:moveTo>
                    <a:lnTo>
                      <a:pt x="50" y="0"/>
                    </a:lnTo>
                    <a:lnTo>
                      <a:pt x="25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1" name="Line 8313"/>
              <p:cNvSpPr>
                <a:spLocks noChangeShapeType="1"/>
              </p:cNvSpPr>
              <p:nvPr/>
            </p:nvSpPr>
            <p:spPr bwMode="auto">
              <a:xfrm flipH="1">
                <a:off x="16341" y="17440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2" name="Line 8314"/>
              <p:cNvSpPr>
                <a:spLocks noChangeShapeType="1"/>
              </p:cNvSpPr>
              <p:nvPr/>
            </p:nvSpPr>
            <p:spPr bwMode="auto">
              <a:xfrm flipH="1" flipV="1">
                <a:off x="16316" y="17440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3" name="Line 8315"/>
              <p:cNvSpPr>
                <a:spLocks noChangeShapeType="1"/>
              </p:cNvSpPr>
              <p:nvPr/>
            </p:nvSpPr>
            <p:spPr bwMode="auto">
              <a:xfrm>
                <a:off x="16316" y="17440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4" name="Freeform 8316"/>
              <p:cNvSpPr>
                <a:spLocks/>
              </p:cNvSpPr>
              <p:nvPr/>
            </p:nvSpPr>
            <p:spPr bwMode="auto">
              <a:xfrm>
                <a:off x="16490" y="17369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5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5" name="Line 8317"/>
              <p:cNvSpPr>
                <a:spLocks noChangeShapeType="1"/>
              </p:cNvSpPr>
              <p:nvPr/>
            </p:nvSpPr>
            <p:spPr bwMode="auto">
              <a:xfrm flipH="1">
                <a:off x="16515" y="17369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6" name="Line 8318"/>
              <p:cNvSpPr>
                <a:spLocks noChangeShapeType="1"/>
              </p:cNvSpPr>
              <p:nvPr/>
            </p:nvSpPr>
            <p:spPr bwMode="auto">
              <a:xfrm flipH="1" flipV="1">
                <a:off x="16490" y="17369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7" name="Line 8319"/>
              <p:cNvSpPr>
                <a:spLocks noChangeShapeType="1"/>
              </p:cNvSpPr>
              <p:nvPr/>
            </p:nvSpPr>
            <p:spPr bwMode="auto">
              <a:xfrm>
                <a:off x="16490" y="17369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8" name="Freeform 8320"/>
              <p:cNvSpPr>
                <a:spLocks/>
              </p:cNvSpPr>
              <p:nvPr/>
            </p:nvSpPr>
            <p:spPr bwMode="auto">
              <a:xfrm>
                <a:off x="16669" y="17296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4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79" name="Line 8321"/>
              <p:cNvSpPr>
                <a:spLocks noChangeShapeType="1"/>
              </p:cNvSpPr>
              <p:nvPr/>
            </p:nvSpPr>
            <p:spPr bwMode="auto">
              <a:xfrm flipH="1">
                <a:off x="16693" y="17296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0" name="Line 8322"/>
              <p:cNvSpPr>
                <a:spLocks noChangeShapeType="1"/>
              </p:cNvSpPr>
              <p:nvPr/>
            </p:nvSpPr>
            <p:spPr bwMode="auto">
              <a:xfrm flipH="1" flipV="1">
                <a:off x="16669" y="17296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1" name="Line 8323"/>
              <p:cNvSpPr>
                <a:spLocks noChangeShapeType="1"/>
              </p:cNvSpPr>
              <p:nvPr/>
            </p:nvSpPr>
            <p:spPr bwMode="auto">
              <a:xfrm>
                <a:off x="16669" y="17296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2" name="Freeform 8324"/>
              <p:cNvSpPr>
                <a:spLocks/>
              </p:cNvSpPr>
              <p:nvPr/>
            </p:nvSpPr>
            <p:spPr bwMode="auto">
              <a:xfrm>
                <a:off x="16852" y="17224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5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3" name="Line 8325"/>
              <p:cNvSpPr>
                <a:spLocks noChangeShapeType="1"/>
              </p:cNvSpPr>
              <p:nvPr/>
            </p:nvSpPr>
            <p:spPr bwMode="auto">
              <a:xfrm flipH="1">
                <a:off x="16877" y="17224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4" name="Line 8326"/>
              <p:cNvSpPr>
                <a:spLocks noChangeShapeType="1"/>
              </p:cNvSpPr>
              <p:nvPr/>
            </p:nvSpPr>
            <p:spPr bwMode="auto">
              <a:xfrm flipH="1" flipV="1">
                <a:off x="16852" y="17224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5" name="Line 8327"/>
              <p:cNvSpPr>
                <a:spLocks noChangeShapeType="1"/>
              </p:cNvSpPr>
              <p:nvPr/>
            </p:nvSpPr>
            <p:spPr bwMode="auto">
              <a:xfrm>
                <a:off x="16852" y="17224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6" name="Freeform 8328"/>
              <p:cNvSpPr>
                <a:spLocks/>
              </p:cNvSpPr>
              <p:nvPr/>
            </p:nvSpPr>
            <p:spPr bwMode="auto">
              <a:xfrm>
                <a:off x="17039" y="17149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5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7" name="Line 8329"/>
              <p:cNvSpPr>
                <a:spLocks noChangeShapeType="1"/>
              </p:cNvSpPr>
              <p:nvPr/>
            </p:nvSpPr>
            <p:spPr bwMode="auto">
              <a:xfrm flipH="1">
                <a:off x="17064" y="17149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8" name="Line 8330"/>
              <p:cNvSpPr>
                <a:spLocks noChangeShapeType="1"/>
              </p:cNvSpPr>
              <p:nvPr/>
            </p:nvSpPr>
            <p:spPr bwMode="auto">
              <a:xfrm flipH="1" flipV="1">
                <a:off x="17039" y="17149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89" name="Line 8331"/>
              <p:cNvSpPr>
                <a:spLocks noChangeShapeType="1"/>
              </p:cNvSpPr>
              <p:nvPr/>
            </p:nvSpPr>
            <p:spPr bwMode="auto">
              <a:xfrm>
                <a:off x="17039" y="17149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0" name="Freeform 8332"/>
              <p:cNvSpPr>
                <a:spLocks/>
              </p:cNvSpPr>
              <p:nvPr/>
            </p:nvSpPr>
            <p:spPr bwMode="auto">
              <a:xfrm>
                <a:off x="17230" y="17074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5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1" name="Line 8333"/>
              <p:cNvSpPr>
                <a:spLocks noChangeShapeType="1"/>
              </p:cNvSpPr>
              <p:nvPr/>
            </p:nvSpPr>
            <p:spPr bwMode="auto">
              <a:xfrm flipH="1">
                <a:off x="17255" y="17074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2" name="Line 8334"/>
              <p:cNvSpPr>
                <a:spLocks noChangeShapeType="1"/>
              </p:cNvSpPr>
              <p:nvPr/>
            </p:nvSpPr>
            <p:spPr bwMode="auto">
              <a:xfrm flipH="1" flipV="1">
                <a:off x="17230" y="17074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3" name="Line 8335"/>
              <p:cNvSpPr>
                <a:spLocks noChangeShapeType="1"/>
              </p:cNvSpPr>
              <p:nvPr/>
            </p:nvSpPr>
            <p:spPr bwMode="auto">
              <a:xfrm>
                <a:off x="17230" y="17074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4" name="Freeform 8336"/>
              <p:cNvSpPr>
                <a:spLocks/>
              </p:cNvSpPr>
              <p:nvPr/>
            </p:nvSpPr>
            <p:spPr bwMode="auto">
              <a:xfrm>
                <a:off x="17422" y="16999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49 w 49"/>
                  <a:gd name="T3" fmla="*/ 0 h 42"/>
                  <a:gd name="T4" fmla="*/ 25 w 49"/>
                  <a:gd name="T5" fmla="*/ 42 h 42"/>
                  <a:gd name="T6" fmla="*/ 0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0" y="0"/>
                    </a:moveTo>
                    <a:lnTo>
                      <a:pt x="49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5" name="Line 8337"/>
              <p:cNvSpPr>
                <a:spLocks noChangeShapeType="1"/>
              </p:cNvSpPr>
              <p:nvPr/>
            </p:nvSpPr>
            <p:spPr bwMode="auto">
              <a:xfrm flipH="1">
                <a:off x="17447" y="16999"/>
                <a:ext cx="24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6" name="Line 8338"/>
              <p:cNvSpPr>
                <a:spLocks noChangeShapeType="1"/>
              </p:cNvSpPr>
              <p:nvPr/>
            </p:nvSpPr>
            <p:spPr bwMode="auto">
              <a:xfrm flipH="1" flipV="1">
                <a:off x="17422" y="16999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7" name="Line 8339"/>
              <p:cNvSpPr>
                <a:spLocks noChangeShapeType="1"/>
              </p:cNvSpPr>
              <p:nvPr/>
            </p:nvSpPr>
            <p:spPr bwMode="auto">
              <a:xfrm>
                <a:off x="17422" y="16999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8" name="Freeform 8340"/>
              <p:cNvSpPr>
                <a:spLocks/>
              </p:cNvSpPr>
              <p:nvPr/>
            </p:nvSpPr>
            <p:spPr bwMode="auto">
              <a:xfrm>
                <a:off x="17617" y="16922"/>
                <a:ext cx="49" cy="43"/>
              </a:xfrm>
              <a:custGeom>
                <a:avLst/>
                <a:gdLst>
                  <a:gd name="T0" fmla="*/ 0 w 49"/>
                  <a:gd name="T1" fmla="*/ 0 h 43"/>
                  <a:gd name="T2" fmla="*/ 49 w 49"/>
                  <a:gd name="T3" fmla="*/ 0 h 43"/>
                  <a:gd name="T4" fmla="*/ 24 w 49"/>
                  <a:gd name="T5" fmla="*/ 43 h 43"/>
                  <a:gd name="T6" fmla="*/ 0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0" y="0"/>
                    </a:moveTo>
                    <a:lnTo>
                      <a:pt x="49" y="0"/>
                    </a:lnTo>
                    <a:lnTo>
                      <a:pt x="2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99" name="Line 8341"/>
              <p:cNvSpPr>
                <a:spLocks noChangeShapeType="1"/>
              </p:cNvSpPr>
              <p:nvPr/>
            </p:nvSpPr>
            <p:spPr bwMode="auto">
              <a:xfrm flipH="1">
                <a:off x="17641" y="16922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0" name="Line 8342"/>
              <p:cNvSpPr>
                <a:spLocks noChangeShapeType="1"/>
              </p:cNvSpPr>
              <p:nvPr/>
            </p:nvSpPr>
            <p:spPr bwMode="auto">
              <a:xfrm flipH="1" flipV="1">
                <a:off x="17617" y="16922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1" name="Line 8343"/>
              <p:cNvSpPr>
                <a:spLocks noChangeShapeType="1"/>
              </p:cNvSpPr>
              <p:nvPr/>
            </p:nvSpPr>
            <p:spPr bwMode="auto">
              <a:xfrm>
                <a:off x="17617" y="16922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2" name="Freeform 8344"/>
              <p:cNvSpPr>
                <a:spLocks/>
              </p:cNvSpPr>
              <p:nvPr/>
            </p:nvSpPr>
            <p:spPr bwMode="auto">
              <a:xfrm>
                <a:off x="17812" y="16846"/>
                <a:ext cx="50" cy="43"/>
              </a:xfrm>
              <a:custGeom>
                <a:avLst/>
                <a:gdLst>
                  <a:gd name="T0" fmla="*/ 0 w 50"/>
                  <a:gd name="T1" fmla="*/ 0 h 43"/>
                  <a:gd name="T2" fmla="*/ 50 w 50"/>
                  <a:gd name="T3" fmla="*/ 0 h 43"/>
                  <a:gd name="T4" fmla="*/ 26 w 50"/>
                  <a:gd name="T5" fmla="*/ 43 h 43"/>
                  <a:gd name="T6" fmla="*/ 0 w 5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3">
                    <a:moveTo>
                      <a:pt x="0" y="0"/>
                    </a:moveTo>
                    <a:lnTo>
                      <a:pt x="50" y="0"/>
                    </a:lnTo>
                    <a:lnTo>
                      <a:pt x="26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3" name="Line 8345"/>
              <p:cNvSpPr>
                <a:spLocks noChangeShapeType="1"/>
              </p:cNvSpPr>
              <p:nvPr/>
            </p:nvSpPr>
            <p:spPr bwMode="auto">
              <a:xfrm flipH="1">
                <a:off x="17838" y="16846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4" name="Line 8346"/>
              <p:cNvSpPr>
                <a:spLocks noChangeShapeType="1"/>
              </p:cNvSpPr>
              <p:nvPr/>
            </p:nvSpPr>
            <p:spPr bwMode="auto">
              <a:xfrm flipH="1" flipV="1">
                <a:off x="17812" y="16846"/>
                <a:ext cx="26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5" name="Line 8347"/>
              <p:cNvSpPr>
                <a:spLocks noChangeShapeType="1"/>
              </p:cNvSpPr>
              <p:nvPr/>
            </p:nvSpPr>
            <p:spPr bwMode="auto">
              <a:xfrm>
                <a:off x="17812" y="16846"/>
                <a:ext cx="50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6" name="Freeform 8348"/>
              <p:cNvSpPr>
                <a:spLocks/>
              </p:cNvSpPr>
              <p:nvPr/>
            </p:nvSpPr>
            <p:spPr bwMode="auto">
              <a:xfrm>
                <a:off x="18008" y="16770"/>
                <a:ext cx="51" cy="42"/>
              </a:xfrm>
              <a:custGeom>
                <a:avLst/>
                <a:gdLst>
                  <a:gd name="T0" fmla="*/ 0 w 51"/>
                  <a:gd name="T1" fmla="*/ 0 h 42"/>
                  <a:gd name="T2" fmla="*/ 51 w 51"/>
                  <a:gd name="T3" fmla="*/ 0 h 42"/>
                  <a:gd name="T4" fmla="*/ 26 w 51"/>
                  <a:gd name="T5" fmla="*/ 42 h 42"/>
                  <a:gd name="T6" fmla="*/ 0 w 51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2">
                    <a:moveTo>
                      <a:pt x="0" y="0"/>
                    </a:moveTo>
                    <a:lnTo>
                      <a:pt x="51" y="0"/>
                    </a:lnTo>
                    <a:lnTo>
                      <a:pt x="26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7" name="Line 8349"/>
              <p:cNvSpPr>
                <a:spLocks noChangeShapeType="1"/>
              </p:cNvSpPr>
              <p:nvPr/>
            </p:nvSpPr>
            <p:spPr bwMode="auto">
              <a:xfrm flipH="1">
                <a:off x="18034" y="16770"/>
                <a:ext cx="25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8" name="Line 8350"/>
              <p:cNvSpPr>
                <a:spLocks noChangeShapeType="1"/>
              </p:cNvSpPr>
              <p:nvPr/>
            </p:nvSpPr>
            <p:spPr bwMode="auto">
              <a:xfrm flipH="1" flipV="1">
                <a:off x="18008" y="16770"/>
                <a:ext cx="26" cy="42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09" name="Line 8351"/>
              <p:cNvSpPr>
                <a:spLocks noChangeShapeType="1"/>
              </p:cNvSpPr>
              <p:nvPr/>
            </p:nvSpPr>
            <p:spPr bwMode="auto">
              <a:xfrm>
                <a:off x="18008" y="16770"/>
                <a:ext cx="51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0" name="Freeform 8352"/>
              <p:cNvSpPr>
                <a:spLocks/>
              </p:cNvSpPr>
              <p:nvPr/>
            </p:nvSpPr>
            <p:spPr bwMode="auto">
              <a:xfrm>
                <a:off x="18205" y="16694"/>
                <a:ext cx="49" cy="43"/>
              </a:xfrm>
              <a:custGeom>
                <a:avLst/>
                <a:gdLst>
                  <a:gd name="T0" fmla="*/ 0 w 49"/>
                  <a:gd name="T1" fmla="*/ 0 h 43"/>
                  <a:gd name="T2" fmla="*/ 49 w 49"/>
                  <a:gd name="T3" fmla="*/ 0 h 43"/>
                  <a:gd name="T4" fmla="*/ 25 w 49"/>
                  <a:gd name="T5" fmla="*/ 43 h 43"/>
                  <a:gd name="T6" fmla="*/ 0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0" y="0"/>
                    </a:moveTo>
                    <a:lnTo>
                      <a:pt x="49" y="0"/>
                    </a:lnTo>
                    <a:lnTo>
                      <a:pt x="25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1" name="Line 8353"/>
              <p:cNvSpPr>
                <a:spLocks noChangeShapeType="1"/>
              </p:cNvSpPr>
              <p:nvPr/>
            </p:nvSpPr>
            <p:spPr bwMode="auto">
              <a:xfrm flipH="1">
                <a:off x="18230" y="16694"/>
                <a:ext cx="24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2" name="Line 8354"/>
              <p:cNvSpPr>
                <a:spLocks noChangeShapeType="1"/>
              </p:cNvSpPr>
              <p:nvPr/>
            </p:nvSpPr>
            <p:spPr bwMode="auto">
              <a:xfrm flipH="1" flipV="1">
                <a:off x="18205" y="16694"/>
                <a:ext cx="25" cy="43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3" name="Line 8355"/>
              <p:cNvSpPr>
                <a:spLocks noChangeShapeType="1"/>
              </p:cNvSpPr>
              <p:nvPr/>
            </p:nvSpPr>
            <p:spPr bwMode="auto">
              <a:xfrm>
                <a:off x="18205" y="16694"/>
                <a:ext cx="49" cy="0"/>
              </a:xfrm>
              <a:prstGeom prst="line">
                <a:avLst/>
              </a:prstGeom>
              <a:noFill/>
              <a:ln w="15875">
                <a:solidFill>
                  <a:srgbClr val="7500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4" name="Freeform 8356"/>
              <p:cNvSpPr>
                <a:spLocks/>
              </p:cNvSpPr>
              <p:nvPr/>
            </p:nvSpPr>
            <p:spPr bwMode="auto">
              <a:xfrm>
                <a:off x="15016" y="18078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4 h 49"/>
                  <a:gd name="T4" fmla="*/ 25 w 50"/>
                  <a:gd name="T5" fmla="*/ 49 h 49"/>
                  <a:gd name="T6" fmla="*/ 0 w 50"/>
                  <a:gd name="T7" fmla="*/ 24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5" name="Line 8357"/>
              <p:cNvSpPr>
                <a:spLocks noChangeShapeType="1"/>
              </p:cNvSpPr>
              <p:nvPr/>
            </p:nvSpPr>
            <p:spPr bwMode="auto">
              <a:xfrm flipV="1">
                <a:off x="15041" y="18102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6" name="Line 8358"/>
              <p:cNvSpPr>
                <a:spLocks noChangeShapeType="1"/>
              </p:cNvSpPr>
              <p:nvPr/>
            </p:nvSpPr>
            <p:spPr bwMode="auto">
              <a:xfrm flipH="1" flipV="1">
                <a:off x="15041" y="18078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7" name="Line 8359"/>
              <p:cNvSpPr>
                <a:spLocks noChangeShapeType="1"/>
              </p:cNvSpPr>
              <p:nvPr/>
            </p:nvSpPr>
            <p:spPr bwMode="auto">
              <a:xfrm flipH="1">
                <a:off x="15016" y="18078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8" name="Line 8360"/>
              <p:cNvSpPr>
                <a:spLocks noChangeShapeType="1"/>
              </p:cNvSpPr>
              <p:nvPr/>
            </p:nvSpPr>
            <p:spPr bwMode="auto">
              <a:xfrm>
                <a:off x="15016" y="18102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19" name="Freeform 8361"/>
              <p:cNvSpPr>
                <a:spLocks/>
              </p:cNvSpPr>
              <p:nvPr/>
            </p:nvSpPr>
            <p:spPr bwMode="auto">
              <a:xfrm>
                <a:off x="15080" y="17968"/>
                <a:ext cx="50" cy="49"/>
              </a:xfrm>
              <a:custGeom>
                <a:avLst/>
                <a:gdLst>
                  <a:gd name="T0" fmla="*/ 24 w 50"/>
                  <a:gd name="T1" fmla="*/ 0 h 49"/>
                  <a:gd name="T2" fmla="*/ 50 w 50"/>
                  <a:gd name="T3" fmla="*/ 25 h 49"/>
                  <a:gd name="T4" fmla="*/ 24 w 50"/>
                  <a:gd name="T5" fmla="*/ 49 h 49"/>
                  <a:gd name="T6" fmla="*/ 0 w 50"/>
                  <a:gd name="T7" fmla="*/ 25 h 49"/>
                  <a:gd name="T8" fmla="*/ 24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4" y="0"/>
                    </a:moveTo>
                    <a:lnTo>
                      <a:pt x="50" y="25"/>
                    </a:lnTo>
                    <a:lnTo>
                      <a:pt x="24" y="4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0" name="Line 8362"/>
              <p:cNvSpPr>
                <a:spLocks noChangeShapeType="1"/>
              </p:cNvSpPr>
              <p:nvPr/>
            </p:nvSpPr>
            <p:spPr bwMode="auto">
              <a:xfrm flipV="1">
                <a:off x="15104" y="17993"/>
                <a:ext cx="26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1" name="Line 8363"/>
              <p:cNvSpPr>
                <a:spLocks noChangeShapeType="1"/>
              </p:cNvSpPr>
              <p:nvPr/>
            </p:nvSpPr>
            <p:spPr bwMode="auto">
              <a:xfrm flipH="1" flipV="1">
                <a:off x="15104" y="17968"/>
                <a:ext cx="26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2" name="Line 8364"/>
              <p:cNvSpPr>
                <a:spLocks noChangeShapeType="1"/>
              </p:cNvSpPr>
              <p:nvPr/>
            </p:nvSpPr>
            <p:spPr bwMode="auto">
              <a:xfrm flipH="1">
                <a:off x="15080" y="17968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3" name="Line 8365"/>
              <p:cNvSpPr>
                <a:spLocks noChangeShapeType="1"/>
              </p:cNvSpPr>
              <p:nvPr/>
            </p:nvSpPr>
            <p:spPr bwMode="auto">
              <a:xfrm>
                <a:off x="15080" y="17993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4" name="Freeform 8366"/>
              <p:cNvSpPr>
                <a:spLocks/>
              </p:cNvSpPr>
              <p:nvPr/>
            </p:nvSpPr>
            <p:spPr bwMode="auto">
              <a:xfrm>
                <a:off x="15153" y="17859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4 h 49"/>
                  <a:gd name="T4" fmla="*/ 25 w 49"/>
                  <a:gd name="T5" fmla="*/ 49 h 49"/>
                  <a:gd name="T6" fmla="*/ 0 w 49"/>
                  <a:gd name="T7" fmla="*/ 24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5" name="Line 8367"/>
              <p:cNvSpPr>
                <a:spLocks noChangeShapeType="1"/>
              </p:cNvSpPr>
              <p:nvPr/>
            </p:nvSpPr>
            <p:spPr bwMode="auto">
              <a:xfrm flipV="1">
                <a:off x="15178" y="17883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6" name="Line 8368"/>
              <p:cNvSpPr>
                <a:spLocks noChangeShapeType="1"/>
              </p:cNvSpPr>
              <p:nvPr/>
            </p:nvSpPr>
            <p:spPr bwMode="auto">
              <a:xfrm flipH="1" flipV="1">
                <a:off x="15178" y="17859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7" name="Line 8369"/>
              <p:cNvSpPr>
                <a:spLocks noChangeShapeType="1"/>
              </p:cNvSpPr>
              <p:nvPr/>
            </p:nvSpPr>
            <p:spPr bwMode="auto">
              <a:xfrm flipH="1">
                <a:off x="15153" y="17859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8" name="Line 8370"/>
              <p:cNvSpPr>
                <a:spLocks noChangeShapeType="1"/>
              </p:cNvSpPr>
              <p:nvPr/>
            </p:nvSpPr>
            <p:spPr bwMode="auto">
              <a:xfrm>
                <a:off x="15153" y="17883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29" name="Freeform 8371"/>
              <p:cNvSpPr>
                <a:spLocks/>
              </p:cNvSpPr>
              <p:nvPr/>
            </p:nvSpPr>
            <p:spPr bwMode="auto">
              <a:xfrm>
                <a:off x="15238" y="17750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26 h 50"/>
                  <a:gd name="T4" fmla="*/ 25 w 49"/>
                  <a:gd name="T5" fmla="*/ 50 h 50"/>
                  <a:gd name="T6" fmla="*/ 0 w 49"/>
                  <a:gd name="T7" fmla="*/ 26 h 50"/>
                  <a:gd name="T8" fmla="*/ 25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26"/>
                    </a:lnTo>
                    <a:lnTo>
                      <a:pt x="25" y="50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0" name="Line 8372"/>
              <p:cNvSpPr>
                <a:spLocks noChangeShapeType="1"/>
              </p:cNvSpPr>
              <p:nvPr/>
            </p:nvSpPr>
            <p:spPr bwMode="auto">
              <a:xfrm flipV="1">
                <a:off x="15263" y="17776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1" name="Line 8373"/>
              <p:cNvSpPr>
                <a:spLocks noChangeShapeType="1"/>
              </p:cNvSpPr>
              <p:nvPr/>
            </p:nvSpPr>
            <p:spPr bwMode="auto">
              <a:xfrm flipH="1" flipV="1">
                <a:off x="15263" y="17750"/>
                <a:ext cx="24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2" name="Line 8374"/>
              <p:cNvSpPr>
                <a:spLocks noChangeShapeType="1"/>
              </p:cNvSpPr>
              <p:nvPr/>
            </p:nvSpPr>
            <p:spPr bwMode="auto">
              <a:xfrm flipH="1">
                <a:off x="15238" y="17750"/>
                <a:ext cx="25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3" name="Line 8375"/>
              <p:cNvSpPr>
                <a:spLocks noChangeShapeType="1"/>
              </p:cNvSpPr>
              <p:nvPr/>
            </p:nvSpPr>
            <p:spPr bwMode="auto">
              <a:xfrm>
                <a:off x="15238" y="17776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4" name="Freeform 8376"/>
              <p:cNvSpPr>
                <a:spLocks/>
              </p:cNvSpPr>
              <p:nvPr/>
            </p:nvSpPr>
            <p:spPr bwMode="auto">
              <a:xfrm>
                <a:off x="15335" y="17645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24 h 50"/>
                  <a:gd name="T4" fmla="*/ 25 w 49"/>
                  <a:gd name="T5" fmla="*/ 50 h 50"/>
                  <a:gd name="T6" fmla="*/ 0 w 49"/>
                  <a:gd name="T7" fmla="*/ 24 h 50"/>
                  <a:gd name="T8" fmla="*/ 25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24"/>
                    </a:lnTo>
                    <a:lnTo>
                      <a:pt x="25" y="50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5" name="Line 8377"/>
              <p:cNvSpPr>
                <a:spLocks noChangeShapeType="1"/>
              </p:cNvSpPr>
              <p:nvPr/>
            </p:nvSpPr>
            <p:spPr bwMode="auto">
              <a:xfrm flipV="1">
                <a:off x="15360" y="17669"/>
                <a:ext cx="24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6" name="Line 8378"/>
              <p:cNvSpPr>
                <a:spLocks noChangeShapeType="1"/>
              </p:cNvSpPr>
              <p:nvPr/>
            </p:nvSpPr>
            <p:spPr bwMode="auto">
              <a:xfrm flipH="1" flipV="1">
                <a:off x="15360" y="17645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7" name="Line 8379"/>
              <p:cNvSpPr>
                <a:spLocks noChangeShapeType="1"/>
              </p:cNvSpPr>
              <p:nvPr/>
            </p:nvSpPr>
            <p:spPr bwMode="auto">
              <a:xfrm flipH="1">
                <a:off x="15335" y="17645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8" name="Line 8380"/>
              <p:cNvSpPr>
                <a:spLocks noChangeShapeType="1"/>
              </p:cNvSpPr>
              <p:nvPr/>
            </p:nvSpPr>
            <p:spPr bwMode="auto">
              <a:xfrm>
                <a:off x="15335" y="17669"/>
                <a:ext cx="25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39" name="Freeform 8381"/>
              <p:cNvSpPr>
                <a:spLocks/>
              </p:cNvSpPr>
              <p:nvPr/>
            </p:nvSpPr>
            <p:spPr bwMode="auto">
              <a:xfrm>
                <a:off x="15444" y="17540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25 h 49"/>
                  <a:gd name="T4" fmla="*/ 24 w 49"/>
                  <a:gd name="T5" fmla="*/ 49 h 49"/>
                  <a:gd name="T6" fmla="*/ 0 w 49"/>
                  <a:gd name="T7" fmla="*/ 25 h 49"/>
                  <a:gd name="T8" fmla="*/ 24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25"/>
                    </a:lnTo>
                    <a:lnTo>
                      <a:pt x="24" y="4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0" name="Line 8382"/>
              <p:cNvSpPr>
                <a:spLocks noChangeShapeType="1"/>
              </p:cNvSpPr>
              <p:nvPr/>
            </p:nvSpPr>
            <p:spPr bwMode="auto">
              <a:xfrm flipV="1">
                <a:off x="15468" y="17565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1" name="Line 8383"/>
              <p:cNvSpPr>
                <a:spLocks noChangeShapeType="1"/>
              </p:cNvSpPr>
              <p:nvPr/>
            </p:nvSpPr>
            <p:spPr bwMode="auto">
              <a:xfrm flipH="1" flipV="1">
                <a:off x="15468" y="17540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2" name="Line 8384"/>
              <p:cNvSpPr>
                <a:spLocks noChangeShapeType="1"/>
              </p:cNvSpPr>
              <p:nvPr/>
            </p:nvSpPr>
            <p:spPr bwMode="auto">
              <a:xfrm flipH="1">
                <a:off x="15444" y="17540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3" name="Line 8385"/>
              <p:cNvSpPr>
                <a:spLocks noChangeShapeType="1"/>
              </p:cNvSpPr>
              <p:nvPr/>
            </p:nvSpPr>
            <p:spPr bwMode="auto">
              <a:xfrm>
                <a:off x="15444" y="17565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4" name="Freeform 8386"/>
              <p:cNvSpPr>
                <a:spLocks/>
              </p:cNvSpPr>
              <p:nvPr/>
            </p:nvSpPr>
            <p:spPr bwMode="auto">
              <a:xfrm>
                <a:off x="15564" y="17437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4 h 49"/>
                  <a:gd name="T4" fmla="*/ 25 w 49"/>
                  <a:gd name="T5" fmla="*/ 49 h 49"/>
                  <a:gd name="T6" fmla="*/ 0 w 49"/>
                  <a:gd name="T7" fmla="*/ 24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5" name="Line 8387"/>
              <p:cNvSpPr>
                <a:spLocks noChangeShapeType="1"/>
              </p:cNvSpPr>
              <p:nvPr/>
            </p:nvSpPr>
            <p:spPr bwMode="auto">
              <a:xfrm flipV="1">
                <a:off x="15589" y="17461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6" name="Line 8388"/>
              <p:cNvSpPr>
                <a:spLocks noChangeShapeType="1"/>
              </p:cNvSpPr>
              <p:nvPr/>
            </p:nvSpPr>
            <p:spPr bwMode="auto">
              <a:xfrm flipH="1" flipV="1">
                <a:off x="15589" y="17437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7" name="Line 8389"/>
              <p:cNvSpPr>
                <a:spLocks noChangeShapeType="1"/>
              </p:cNvSpPr>
              <p:nvPr/>
            </p:nvSpPr>
            <p:spPr bwMode="auto">
              <a:xfrm flipH="1">
                <a:off x="15564" y="17437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8" name="Line 8390"/>
              <p:cNvSpPr>
                <a:spLocks noChangeShapeType="1"/>
              </p:cNvSpPr>
              <p:nvPr/>
            </p:nvSpPr>
            <p:spPr bwMode="auto">
              <a:xfrm>
                <a:off x="15564" y="17461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49" name="Freeform 8391"/>
              <p:cNvSpPr>
                <a:spLocks/>
              </p:cNvSpPr>
              <p:nvPr/>
            </p:nvSpPr>
            <p:spPr bwMode="auto">
              <a:xfrm>
                <a:off x="15696" y="17335"/>
                <a:ext cx="49" cy="49"/>
              </a:xfrm>
              <a:custGeom>
                <a:avLst/>
                <a:gdLst>
                  <a:gd name="T0" fmla="*/ 23 w 49"/>
                  <a:gd name="T1" fmla="*/ 0 h 49"/>
                  <a:gd name="T2" fmla="*/ 49 w 49"/>
                  <a:gd name="T3" fmla="*/ 24 h 49"/>
                  <a:gd name="T4" fmla="*/ 23 w 49"/>
                  <a:gd name="T5" fmla="*/ 49 h 49"/>
                  <a:gd name="T6" fmla="*/ 0 w 49"/>
                  <a:gd name="T7" fmla="*/ 24 h 49"/>
                  <a:gd name="T8" fmla="*/ 23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3" y="0"/>
                    </a:moveTo>
                    <a:lnTo>
                      <a:pt x="49" y="24"/>
                    </a:lnTo>
                    <a:lnTo>
                      <a:pt x="23" y="49"/>
                    </a:lnTo>
                    <a:lnTo>
                      <a:pt x="0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0" name="Line 8392"/>
              <p:cNvSpPr>
                <a:spLocks noChangeShapeType="1"/>
              </p:cNvSpPr>
              <p:nvPr/>
            </p:nvSpPr>
            <p:spPr bwMode="auto">
              <a:xfrm flipV="1">
                <a:off x="15719" y="17359"/>
                <a:ext cx="26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1" name="Line 8393"/>
              <p:cNvSpPr>
                <a:spLocks noChangeShapeType="1"/>
              </p:cNvSpPr>
              <p:nvPr/>
            </p:nvSpPr>
            <p:spPr bwMode="auto">
              <a:xfrm flipH="1" flipV="1">
                <a:off x="15719" y="17335"/>
                <a:ext cx="26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2" name="Line 8394"/>
              <p:cNvSpPr>
                <a:spLocks noChangeShapeType="1"/>
              </p:cNvSpPr>
              <p:nvPr/>
            </p:nvSpPr>
            <p:spPr bwMode="auto">
              <a:xfrm flipH="1">
                <a:off x="15696" y="17335"/>
                <a:ext cx="23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3" name="Line 8395"/>
              <p:cNvSpPr>
                <a:spLocks noChangeShapeType="1"/>
              </p:cNvSpPr>
              <p:nvPr/>
            </p:nvSpPr>
            <p:spPr bwMode="auto">
              <a:xfrm>
                <a:off x="15696" y="17359"/>
                <a:ext cx="23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4" name="Freeform 8396"/>
              <p:cNvSpPr>
                <a:spLocks/>
              </p:cNvSpPr>
              <p:nvPr/>
            </p:nvSpPr>
            <p:spPr bwMode="auto">
              <a:xfrm>
                <a:off x="15837" y="17234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4 h 49"/>
                  <a:gd name="T4" fmla="*/ 25 w 50"/>
                  <a:gd name="T5" fmla="*/ 49 h 49"/>
                  <a:gd name="T6" fmla="*/ 0 w 50"/>
                  <a:gd name="T7" fmla="*/ 24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5" name="Line 8397"/>
              <p:cNvSpPr>
                <a:spLocks noChangeShapeType="1"/>
              </p:cNvSpPr>
              <p:nvPr/>
            </p:nvSpPr>
            <p:spPr bwMode="auto">
              <a:xfrm flipV="1">
                <a:off x="15862" y="17258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6" name="Line 8398"/>
              <p:cNvSpPr>
                <a:spLocks noChangeShapeType="1"/>
              </p:cNvSpPr>
              <p:nvPr/>
            </p:nvSpPr>
            <p:spPr bwMode="auto">
              <a:xfrm flipH="1" flipV="1">
                <a:off x="15862" y="17234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7" name="Line 8399"/>
              <p:cNvSpPr>
                <a:spLocks noChangeShapeType="1"/>
              </p:cNvSpPr>
              <p:nvPr/>
            </p:nvSpPr>
            <p:spPr bwMode="auto">
              <a:xfrm flipH="1">
                <a:off x="15837" y="17234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8" name="Line 8400"/>
              <p:cNvSpPr>
                <a:spLocks noChangeShapeType="1"/>
              </p:cNvSpPr>
              <p:nvPr/>
            </p:nvSpPr>
            <p:spPr bwMode="auto">
              <a:xfrm>
                <a:off x="15837" y="17258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59" name="Freeform 8401"/>
              <p:cNvSpPr>
                <a:spLocks/>
              </p:cNvSpPr>
              <p:nvPr/>
            </p:nvSpPr>
            <p:spPr bwMode="auto">
              <a:xfrm>
                <a:off x="15989" y="17134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5 h 49"/>
                  <a:gd name="T4" fmla="*/ 25 w 49"/>
                  <a:gd name="T5" fmla="*/ 49 h 49"/>
                  <a:gd name="T6" fmla="*/ 0 w 49"/>
                  <a:gd name="T7" fmla="*/ 25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0" name="Line 8402"/>
              <p:cNvSpPr>
                <a:spLocks noChangeShapeType="1"/>
              </p:cNvSpPr>
              <p:nvPr/>
            </p:nvSpPr>
            <p:spPr bwMode="auto">
              <a:xfrm flipV="1">
                <a:off x="16014" y="17159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1" name="Line 8403"/>
              <p:cNvSpPr>
                <a:spLocks noChangeShapeType="1"/>
              </p:cNvSpPr>
              <p:nvPr/>
            </p:nvSpPr>
            <p:spPr bwMode="auto">
              <a:xfrm flipH="1" flipV="1">
                <a:off x="16014" y="17134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2" name="Line 8404"/>
              <p:cNvSpPr>
                <a:spLocks noChangeShapeType="1"/>
              </p:cNvSpPr>
              <p:nvPr/>
            </p:nvSpPr>
            <p:spPr bwMode="auto">
              <a:xfrm flipH="1">
                <a:off x="15989" y="17134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3" name="Line 8405"/>
              <p:cNvSpPr>
                <a:spLocks noChangeShapeType="1"/>
              </p:cNvSpPr>
              <p:nvPr/>
            </p:nvSpPr>
            <p:spPr bwMode="auto">
              <a:xfrm>
                <a:off x="15989" y="17159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4" name="Freeform 8406"/>
              <p:cNvSpPr>
                <a:spLocks/>
              </p:cNvSpPr>
              <p:nvPr/>
            </p:nvSpPr>
            <p:spPr bwMode="auto">
              <a:xfrm>
                <a:off x="16149" y="17036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4 h 49"/>
                  <a:gd name="T4" fmla="*/ 25 w 49"/>
                  <a:gd name="T5" fmla="*/ 49 h 49"/>
                  <a:gd name="T6" fmla="*/ 0 w 49"/>
                  <a:gd name="T7" fmla="*/ 24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5" name="Line 8407"/>
              <p:cNvSpPr>
                <a:spLocks noChangeShapeType="1"/>
              </p:cNvSpPr>
              <p:nvPr/>
            </p:nvSpPr>
            <p:spPr bwMode="auto">
              <a:xfrm flipV="1">
                <a:off x="16174" y="17060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6" name="Line 8408"/>
              <p:cNvSpPr>
                <a:spLocks noChangeShapeType="1"/>
              </p:cNvSpPr>
              <p:nvPr/>
            </p:nvSpPr>
            <p:spPr bwMode="auto">
              <a:xfrm flipH="1" flipV="1">
                <a:off x="16174" y="17036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7" name="Line 8409"/>
              <p:cNvSpPr>
                <a:spLocks noChangeShapeType="1"/>
              </p:cNvSpPr>
              <p:nvPr/>
            </p:nvSpPr>
            <p:spPr bwMode="auto">
              <a:xfrm flipH="1">
                <a:off x="16149" y="17036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8" name="Line 8410"/>
              <p:cNvSpPr>
                <a:spLocks noChangeShapeType="1"/>
              </p:cNvSpPr>
              <p:nvPr/>
            </p:nvSpPr>
            <p:spPr bwMode="auto">
              <a:xfrm>
                <a:off x="16149" y="17060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69" name="Freeform 8411"/>
              <p:cNvSpPr>
                <a:spLocks/>
              </p:cNvSpPr>
              <p:nvPr/>
            </p:nvSpPr>
            <p:spPr bwMode="auto">
              <a:xfrm>
                <a:off x="16316" y="169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0" name="Line 8412"/>
              <p:cNvSpPr>
                <a:spLocks noChangeShapeType="1"/>
              </p:cNvSpPr>
              <p:nvPr/>
            </p:nvSpPr>
            <p:spPr bwMode="auto">
              <a:xfrm flipV="1">
                <a:off x="16341" y="16963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1" name="Line 8413"/>
              <p:cNvSpPr>
                <a:spLocks noChangeShapeType="1"/>
              </p:cNvSpPr>
              <p:nvPr/>
            </p:nvSpPr>
            <p:spPr bwMode="auto">
              <a:xfrm flipH="1" flipV="1">
                <a:off x="16341" y="16938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2" name="Line 8414"/>
              <p:cNvSpPr>
                <a:spLocks noChangeShapeType="1"/>
              </p:cNvSpPr>
              <p:nvPr/>
            </p:nvSpPr>
            <p:spPr bwMode="auto">
              <a:xfrm flipH="1">
                <a:off x="16316" y="16938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3" name="Line 8415"/>
              <p:cNvSpPr>
                <a:spLocks noChangeShapeType="1"/>
              </p:cNvSpPr>
              <p:nvPr/>
            </p:nvSpPr>
            <p:spPr bwMode="auto">
              <a:xfrm>
                <a:off x="16316" y="16963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4" name="Freeform 8416"/>
              <p:cNvSpPr>
                <a:spLocks/>
              </p:cNvSpPr>
              <p:nvPr/>
            </p:nvSpPr>
            <p:spPr bwMode="auto">
              <a:xfrm>
                <a:off x="16490" y="16841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6 h 49"/>
                  <a:gd name="T4" fmla="*/ 25 w 49"/>
                  <a:gd name="T5" fmla="*/ 49 h 49"/>
                  <a:gd name="T6" fmla="*/ 0 w 49"/>
                  <a:gd name="T7" fmla="*/ 26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6"/>
                    </a:lnTo>
                    <a:lnTo>
                      <a:pt x="25" y="49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5" name="Line 8417"/>
              <p:cNvSpPr>
                <a:spLocks noChangeShapeType="1"/>
              </p:cNvSpPr>
              <p:nvPr/>
            </p:nvSpPr>
            <p:spPr bwMode="auto">
              <a:xfrm flipV="1">
                <a:off x="16515" y="16867"/>
                <a:ext cx="24" cy="23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6" name="Line 8418"/>
              <p:cNvSpPr>
                <a:spLocks noChangeShapeType="1"/>
              </p:cNvSpPr>
              <p:nvPr/>
            </p:nvSpPr>
            <p:spPr bwMode="auto">
              <a:xfrm flipH="1" flipV="1">
                <a:off x="16515" y="16841"/>
                <a:ext cx="24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7" name="Line 8419"/>
              <p:cNvSpPr>
                <a:spLocks noChangeShapeType="1"/>
              </p:cNvSpPr>
              <p:nvPr/>
            </p:nvSpPr>
            <p:spPr bwMode="auto">
              <a:xfrm flipH="1">
                <a:off x="16490" y="16841"/>
                <a:ext cx="25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8" name="Line 8420"/>
              <p:cNvSpPr>
                <a:spLocks noChangeShapeType="1"/>
              </p:cNvSpPr>
              <p:nvPr/>
            </p:nvSpPr>
            <p:spPr bwMode="auto">
              <a:xfrm>
                <a:off x="16490" y="16867"/>
                <a:ext cx="25" cy="23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79" name="Freeform 8421"/>
              <p:cNvSpPr>
                <a:spLocks/>
              </p:cNvSpPr>
              <p:nvPr/>
            </p:nvSpPr>
            <p:spPr bwMode="auto">
              <a:xfrm>
                <a:off x="16669" y="16746"/>
                <a:ext cx="49" cy="50"/>
              </a:xfrm>
              <a:custGeom>
                <a:avLst/>
                <a:gdLst>
                  <a:gd name="T0" fmla="*/ 24 w 49"/>
                  <a:gd name="T1" fmla="*/ 0 h 50"/>
                  <a:gd name="T2" fmla="*/ 49 w 49"/>
                  <a:gd name="T3" fmla="*/ 25 h 50"/>
                  <a:gd name="T4" fmla="*/ 24 w 49"/>
                  <a:gd name="T5" fmla="*/ 50 h 50"/>
                  <a:gd name="T6" fmla="*/ 0 w 49"/>
                  <a:gd name="T7" fmla="*/ 25 h 50"/>
                  <a:gd name="T8" fmla="*/ 24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lnTo>
                      <a:pt x="49" y="25"/>
                    </a:lnTo>
                    <a:lnTo>
                      <a:pt x="24" y="50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0" name="Line 8422"/>
              <p:cNvSpPr>
                <a:spLocks noChangeShapeType="1"/>
              </p:cNvSpPr>
              <p:nvPr/>
            </p:nvSpPr>
            <p:spPr bwMode="auto">
              <a:xfrm flipV="1">
                <a:off x="16693" y="16771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1" name="Line 8423"/>
              <p:cNvSpPr>
                <a:spLocks noChangeShapeType="1"/>
              </p:cNvSpPr>
              <p:nvPr/>
            </p:nvSpPr>
            <p:spPr bwMode="auto">
              <a:xfrm flipH="1" flipV="1">
                <a:off x="16693" y="16746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2" name="Line 8424"/>
              <p:cNvSpPr>
                <a:spLocks noChangeShapeType="1"/>
              </p:cNvSpPr>
              <p:nvPr/>
            </p:nvSpPr>
            <p:spPr bwMode="auto">
              <a:xfrm flipH="1">
                <a:off x="16669" y="16746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3" name="Line 8425"/>
              <p:cNvSpPr>
                <a:spLocks noChangeShapeType="1"/>
              </p:cNvSpPr>
              <p:nvPr/>
            </p:nvSpPr>
            <p:spPr bwMode="auto">
              <a:xfrm>
                <a:off x="16669" y="16771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4" name="Freeform 8426"/>
              <p:cNvSpPr>
                <a:spLocks/>
              </p:cNvSpPr>
              <p:nvPr/>
            </p:nvSpPr>
            <p:spPr bwMode="auto">
              <a:xfrm>
                <a:off x="16852" y="16651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25 h 50"/>
                  <a:gd name="T4" fmla="*/ 25 w 49"/>
                  <a:gd name="T5" fmla="*/ 50 h 50"/>
                  <a:gd name="T6" fmla="*/ 0 w 49"/>
                  <a:gd name="T7" fmla="*/ 25 h 50"/>
                  <a:gd name="T8" fmla="*/ 25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5" name="Line 8427"/>
              <p:cNvSpPr>
                <a:spLocks noChangeShapeType="1"/>
              </p:cNvSpPr>
              <p:nvPr/>
            </p:nvSpPr>
            <p:spPr bwMode="auto">
              <a:xfrm flipV="1">
                <a:off x="16877" y="16676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6" name="Line 8428"/>
              <p:cNvSpPr>
                <a:spLocks noChangeShapeType="1"/>
              </p:cNvSpPr>
              <p:nvPr/>
            </p:nvSpPr>
            <p:spPr bwMode="auto">
              <a:xfrm flipH="1" flipV="1">
                <a:off x="16877" y="16651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7" name="Line 8429"/>
              <p:cNvSpPr>
                <a:spLocks noChangeShapeType="1"/>
              </p:cNvSpPr>
              <p:nvPr/>
            </p:nvSpPr>
            <p:spPr bwMode="auto">
              <a:xfrm flipH="1">
                <a:off x="16852" y="16651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8" name="Line 8430"/>
              <p:cNvSpPr>
                <a:spLocks noChangeShapeType="1"/>
              </p:cNvSpPr>
              <p:nvPr/>
            </p:nvSpPr>
            <p:spPr bwMode="auto">
              <a:xfrm>
                <a:off x="16852" y="16676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89" name="Freeform 8431"/>
              <p:cNvSpPr>
                <a:spLocks/>
              </p:cNvSpPr>
              <p:nvPr/>
            </p:nvSpPr>
            <p:spPr bwMode="auto">
              <a:xfrm>
                <a:off x="17039" y="16557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5 h 49"/>
                  <a:gd name="T4" fmla="*/ 25 w 49"/>
                  <a:gd name="T5" fmla="*/ 49 h 49"/>
                  <a:gd name="T6" fmla="*/ 0 w 49"/>
                  <a:gd name="T7" fmla="*/ 25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0" name="Line 8432"/>
              <p:cNvSpPr>
                <a:spLocks noChangeShapeType="1"/>
              </p:cNvSpPr>
              <p:nvPr/>
            </p:nvSpPr>
            <p:spPr bwMode="auto">
              <a:xfrm flipV="1">
                <a:off x="17064" y="16582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1" name="Line 8433"/>
              <p:cNvSpPr>
                <a:spLocks noChangeShapeType="1"/>
              </p:cNvSpPr>
              <p:nvPr/>
            </p:nvSpPr>
            <p:spPr bwMode="auto">
              <a:xfrm flipH="1" flipV="1">
                <a:off x="17064" y="16557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2" name="Line 8434"/>
              <p:cNvSpPr>
                <a:spLocks noChangeShapeType="1"/>
              </p:cNvSpPr>
              <p:nvPr/>
            </p:nvSpPr>
            <p:spPr bwMode="auto">
              <a:xfrm flipH="1">
                <a:off x="17039" y="16557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3" name="Line 8435"/>
              <p:cNvSpPr>
                <a:spLocks noChangeShapeType="1"/>
              </p:cNvSpPr>
              <p:nvPr/>
            </p:nvSpPr>
            <p:spPr bwMode="auto">
              <a:xfrm>
                <a:off x="17039" y="16582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4" name="Freeform 8436"/>
              <p:cNvSpPr>
                <a:spLocks/>
              </p:cNvSpPr>
              <p:nvPr/>
            </p:nvSpPr>
            <p:spPr bwMode="auto">
              <a:xfrm>
                <a:off x="17230" y="16463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25 h 50"/>
                  <a:gd name="T4" fmla="*/ 25 w 49"/>
                  <a:gd name="T5" fmla="*/ 50 h 50"/>
                  <a:gd name="T6" fmla="*/ 0 w 49"/>
                  <a:gd name="T7" fmla="*/ 25 h 50"/>
                  <a:gd name="T8" fmla="*/ 25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5" name="Line 8437"/>
              <p:cNvSpPr>
                <a:spLocks noChangeShapeType="1"/>
              </p:cNvSpPr>
              <p:nvPr/>
            </p:nvSpPr>
            <p:spPr bwMode="auto">
              <a:xfrm flipV="1">
                <a:off x="17255" y="16488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6" name="Line 8438"/>
              <p:cNvSpPr>
                <a:spLocks noChangeShapeType="1"/>
              </p:cNvSpPr>
              <p:nvPr/>
            </p:nvSpPr>
            <p:spPr bwMode="auto">
              <a:xfrm flipH="1" flipV="1">
                <a:off x="17255" y="16463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7" name="Line 8439"/>
              <p:cNvSpPr>
                <a:spLocks noChangeShapeType="1"/>
              </p:cNvSpPr>
              <p:nvPr/>
            </p:nvSpPr>
            <p:spPr bwMode="auto">
              <a:xfrm flipH="1">
                <a:off x="17230" y="16463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8" name="Line 8440"/>
              <p:cNvSpPr>
                <a:spLocks noChangeShapeType="1"/>
              </p:cNvSpPr>
              <p:nvPr/>
            </p:nvSpPr>
            <p:spPr bwMode="auto">
              <a:xfrm>
                <a:off x="17230" y="16488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99" name="Freeform 8441"/>
              <p:cNvSpPr>
                <a:spLocks/>
              </p:cNvSpPr>
              <p:nvPr/>
            </p:nvSpPr>
            <p:spPr bwMode="auto">
              <a:xfrm>
                <a:off x="17422" y="16370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5 h 49"/>
                  <a:gd name="T4" fmla="*/ 25 w 49"/>
                  <a:gd name="T5" fmla="*/ 49 h 49"/>
                  <a:gd name="T6" fmla="*/ 0 w 49"/>
                  <a:gd name="T7" fmla="*/ 25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0" name="Line 8442"/>
              <p:cNvSpPr>
                <a:spLocks noChangeShapeType="1"/>
              </p:cNvSpPr>
              <p:nvPr/>
            </p:nvSpPr>
            <p:spPr bwMode="auto">
              <a:xfrm flipV="1">
                <a:off x="17447" y="16395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1" name="Line 8443"/>
              <p:cNvSpPr>
                <a:spLocks noChangeShapeType="1"/>
              </p:cNvSpPr>
              <p:nvPr/>
            </p:nvSpPr>
            <p:spPr bwMode="auto">
              <a:xfrm flipH="1" flipV="1">
                <a:off x="17447" y="16370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2" name="Line 8444"/>
              <p:cNvSpPr>
                <a:spLocks noChangeShapeType="1"/>
              </p:cNvSpPr>
              <p:nvPr/>
            </p:nvSpPr>
            <p:spPr bwMode="auto">
              <a:xfrm flipH="1">
                <a:off x="17422" y="16370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3" name="Line 8445"/>
              <p:cNvSpPr>
                <a:spLocks noChangeShapeType="1"/>
              </p:cNvSpPr>
              <p:nvPr/>
            </p:nvSpPr>
            <p:spPr bwMode="auto">
              <a:xfrm>
                <a:off x="17422" y="16395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4" name="Freeform 8446"/>
              <p:cNvSpPr>
                <a:spLocks/>
              </p:cNvSpPr>
              <p:nvPr/>
            </p:nvSpPr>
            <p:spPr bwMode="auto">
              <a:xfrm>
                <a:off x="17617" y="16278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24 h 49"/>
                  <a:gd name="T4" fmla="*/ 24 w 49"/>
                  <a:gd name="T5" fmla="*/ 49 h 49"/>
                  <a:gd name="T6" fmla="*/ 0 w 49"/>
                  <a:gd name="T7" fmla="*/ 24 h 49"/>
                  <a:gd name="T8" fmla="*/ 24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24"/>
                    </a:lnTo>
                    <a:lnTo>
                      <a:pt x="24" y="49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5" name="Line 8447"/>
              <p:cNvSpPr>
                <a:spLocks noChangeShapeType="1"/>
              </p:cNvSpPr>
              <p:nvPr/>
            </p:nvSpPr>
            <p:spPr bwMode="auto">
              <a:xfrm flipV="1">
                <a:off x="17641" y="16302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6" name="Line 8448"/>
              <p:cNvSpPr>
                <a:spLocks noChangeShapeType="1"/>
              </p:cNvSpPr>
              <p:nvPr/>
            </p:nvSpPr>
            <p:spPr bwMode="auto">
              <a:xfrm flipH="1" flipV="1">
                <a:off x="17641" y="16278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7" name="Line 8449"/>
              <p:cNvSpPr>
                <a:spLocks noChangeShapeType="1"/>
              </p:cNvSpPr>
              <p:nvPr/>
            </p:nvSpPr>
            <p:spPr bwMode="auto">
              <a:xfrm flipH="1">
                <a:off x="17617" y="16278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8" name="Line 8450"/>
              <p:cNvSpPr>
                <a:spLocks noChangeShapeType="1"/>
              </p:cNvSpPr>
              <p:nvPr/>
            </p:nvSpPr>
            <p:spPr bwMode="auto">
              <a:xfrm>
                <a:off x="17617" y="16302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09" name="Freeform 8451"/>
              <p:cNvSpPr>
                <a:spLocks/>
              </p:cNvSpPr>
              <p:nvPr/>
            </p:nvSpPr>
            <p:spPr bwMode="auto">
              <a:xfrm>
                <a:off x="17812" y="16185"/>
                <a:ext cx="50" cy="50"/>
              </a:xfrm>
              <a:custGeom>
                <a:avLst/>
                <a:gdLst>
                  <a:gd name="T0" fmla="*/ 26 w 50"/>
                  <a:gd name="T1" fmla="*/ 0 h 50"/>
                  <a:gd name="T2" fmla="*/ 50 w 50"/>
                  <a:gd name="T3" fmla="*/ 25 h 50"/>
                  <a:gd name="T4" fmla="*/ 26 w 50"/>
                  <a:gd name="T5" fmla="*/ 50 h 50"/>
                  <a:gd name="T6" fmla="*/ 0 w 50"/>
                  <a:gd name="T7" fmla="*/ 25 h 50"/>
                  <a:gd name="T8" fmla="*/ 26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6" y="0"/>
                    </a:moveTo>
                    <a:lnTo>
                      <a:pt x="50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0" name="Line 8452"/>
              <p:cNvSpPr>
                <a:spLocks noChangeShapeType="1"/>
              </p:cNvSpPr>
              <p:nvPr/>
            </p:nvSpPr>
            <p:spPr bwMode="auto">
              <a:xfrm flipV="1">
                <a:off x="17838" y="16210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1" name="Line 8453"/>
              <p:cNvSpPr>
                <a:spLocks noChangeShapeType="1"/>
              </p:cNvSpPr>
              <p:nvPr/>
            </p:nvSpPr>
            <p:spPr bwMode="auto">
              <a:xfrm flipH="1" flipV="1">
                <a:off x="17838" y="16185"/>
                <a:ext cx="24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2" name="Line 8454"/>
              <p:cNvSpPr>
                <a:spLocks noChangeShapeType="1"/>
              </p:cNvSpPr>
              <p:nvPr/>
            </p:nvSpPr>
            <p:spPr bwMode="auto">
              <a:xfrm flipH="1">
                <a:off x="17812" y="16185"/>
                <a:ext cx="26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3" name="Line 8455"/>
              <p:cNvSpPr>
                <a:spLocks noChangeShapeType="1"/>
              </p:cNvSpPr>
              <p:nvPr/>
            </p:nvSpPr>
            <p:spPr bwMode="auto">
              <a:xfrm>
                <a:off x="17812" y="16210"/>
                <a:ext cx="26" cy="25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4" name="Freeform 8456"/>
              <p:cNvSpPr>
                <a:spLocks/>
              </p:cNvSpPr>
              <p:nvPr/>
            </p:nvSpPr>
            <p:spPr bwMode="auto">
              <a:xfrm>
                <a:off x="18008" y="16094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4 h 50"/>
                  <a:gd name="T4" fmla="*/ 26 w 51"/>
                  <a:gd name="T5" fmla="*/ 50 h 50"/>
                  <a:gd name="T6" fmla="*/ 0 w 51"/>
                  <a:gd name="T7" fmla="*/ 24 h 50"/>
                  <a:gd name="T8" fmla="*/ 26 w 51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0">
                    <a:moveTo>
                      <a:pt x="26" y="0"/>
                    </a:moveTo>
                    <a:lnTo>
                      <a:pt x="51" y="24"/>
                    </a:lnTo>
                    <a:lnTo>
                      <a:pt x="26" y="50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5" name="Line 8457"/>
              <p:cNvSpPr>
                <a:spLocks noChangeShapeType="1"/>
              </p:cNvSpPr>
              <p:nvPr/>
            </p:nvSpPr>
            <p:spPr bwMode="auto">
              <a:xfrm flipV="1">
                <a:off x="18034" y="16118"/>
                <a:ext cx="25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6" name="Line 8458"/>
              <p:cNvSpPr>
                <a:spLocks noChangeShapeType="1"/>
              </p:cNvSpPr>
              <p:nvPr/>
            </p:nvSpPr>
            <p:spPr bwMode="auto">
              <a:xfrm flipH="1" flipV="1">
                <a:off x="18034" y="16094"/>
                <a:ext cx="25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7" name="Line 8459"/>
              <p:cNvSpPr>
                <a:spLocks noChangeShapeType="1"/>
              </p:cNvSpPr>
              <p:nvPr/>
            </p:nvSpPr>
            <p:spPr bwMode="auto">
              <a:xfrm flipH="1">
                <a:off x="18008" y="16094"/>
                <a:ext cx="26" cy="24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8" name="Line 8460"/>
              <p:cNvSpPr>
                <a:spLocks noChangeShapeType="1"/>
              </p:cNvSpPr>
              <p:nvPr/>
            </p:nvSpPr>
            <p:spPr bwMode="auto">
              <a:xfrm>
                <a:off x="18008" y="16118"/>
                <a:ext cx="26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19" name="Freeform 8461"/>
              <p:cNvSpPr>
                <a:spLocks/>
              </p:cNvSpPr>
              <p:nvPr/>
            </p:nvSpPr>
            <p:spPr bwMode="auto">
              <a:xfrm>
                <a:off x="18205" y="16002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6 h 49"/>
                  <a:gd name="T4" fmla="*/ 25 w 49"/>
                  <a:gd name="T5" fmla="*/ 49 h 49"/>
                  <a:gd name="T6" fmla="*/ 0 w 49"/>
                  <a:gd name="T7" fmla="*/ 26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6"/>
                    </a:lnTo>
                    <a:lnTo>
                      <a:pt x="25" y="49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0" name="Line 8462"/>
              <p:cNvSpPr>
                <a:spLocks noChangeShapeType="1"/>
              </p:cNvSpPr>
              <p:nvPr/>
            </p:nvSpPr>
            <p:spPr bwMode="auto">
              <a:xfrm flipV="1">
                <a:off x="18230" y="16028"/>
                <a:ext cx="24" cy="23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1" name="Line 8463"/>
              <p:cNvSpPr>
                <a:spLocks noChangeShapeType="1"/>
              </p:cNvSpPr>
              <p:nvPr/>
            </p:nvSpPr>
            <p:spPr bwMode="auto">
              <a:xfrm flipH="1" flipV="1">
                <a:off x="18230" y="16002"/>
                <a:ext cx="24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2" name="Line 8464"/>
              <p:cNvSpPr>
                <a:spLocks noChangeShapeType="1"/>
              </p:cNvSpPr>
              <p:nvPr/>
            </p:nvSpPr>
            <p:spPr bwMode="auto">
              <a:xfrm flipH="1">
                <a:off x="18205" y="16002"/>
                <a:ext cx="25" cy="26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3" name="Line 8465"/>
              <p:cNvSpPr>
                <a:spLocks noChangeShapeType="1"/>
              </p:cNvSpPr>
              <p:nvPr/>
            </p:nvSpPr>
            <p:spPr bwMode="auto">
              <a:xfrm>
                <a:off x="18205" y="16028"/>
                <a:ext cx="25" cy="23"/>
              </a:xfrm>
              <a:prstGeom prst="line">
                <a:avLst/>
              </a:prstGeom>
              <a:noFill/>
              <a:ln w="15875">
                <a:solidFill>
                  <a:srgbClr val="D441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4" name="Freeform 8466"/>
              <p:cNvSpPr>
                <a:spLocks/>
              </p:cNvSpPr>
              <p:nvPr/>
            </p:nvSpPr>
            <p:spPr bwMode="auto">
              <a:xfrm>
                <a:off x="15018" y="18079"/>
                <a:ext cx="46" cy="47"/>
              </a:xfrm>
              <a:custGeom>
                <a:avLst/>
                <a:gdLst>
                  <a:gd name="T0" fmla="*/ 18 w 46"/>
                  <a:gd name="T1" fmla="*/ 0 h 47"/>
                  <a:gd name="T2" fmla="*/ 29 w 46"/>
                  <a:gd name="T3" fmla="*/ 0 h 47"/>
                  <a:gd name="T4" fmla="*/ 29 w 46"/>
                  <a:gd name="T5" fmla="*/ 18 h 47"/>
                  <a:gd name="T6" fmla="*/ 46 w 46"/>
                  <a:gd name="T7" fmla="*/ 18 h 47"/>
                  <a:gd name="T8" fmla="*/ 46 w 46"/>
                  <a:gd name="T9" fmla="*/ 28 h 47"/>
                  <a:gd name="T10" fmla="*/ 29 w 46"/>
                  <a:gd name="T11" fmla="*/ 28 h 47"/>
                  <a:gd name="T12" fmla="*/ 29 w 46"/>
                  <a:gd name="T13" fmla="*/ 47 h 47"/>
                  <a:gd name="T14" fmla="*/ 18 w 46"/>
                  <a:gd name="T15" fmla="*/ 47 h 47"/>
                  <a:gd name="T16" fmla="*/ 18 w 46"/>
                  <a:gd name="T17" fmla="*/ 28 h 47"/>
                  <a:gd name="T18" fmla="*/ 0 w 46"/>
                  <a:gd name="T19" fmla="*/ 28 h 47"/>
                  <a:gd name="T20" fmla="*/ 0 w 46"/>
                  <a:gd name="T21" fmla="*/ 18 h 47"/>
                  <a:gd name="T22" fmla="*/ 18 w 46"/>
                  <a:gd name="T23" fmla="*/ 18 h 47"/>
                  <a:gd name="T24" fmla="*/ 18 w 46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7">
                    <a:moveTo>
                      <a:pt x="18" y="0"/>
                    </a:moveTo>
                    <a:lnTo>
                      <a:pt x="29" y="0"/>
                    </a:lnTo>
                    <a:lnTo>
                      <a:pt x="29" y="18"/>
                    </a:lnTo>
                    <a:lnTo>
                      <a:pt x="46" y="18"/>
                    </a:lnTo>
                    <a:lnTo>
                      <a:pt x="46" y="28"/>
                    </a:lnTo>
                    <a:lnTo>
                      <a:pt x="29" y="28"/>
                    </a:lnTo>
                    <a:lnTo>
                      <a:pt x="29" y="47"/>
                    </a:lnTo>
                    <a:lnTo>
                      <a:pt x="18" y="47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5" name="Line 8467"/>
              <p:cNvSpPr>
                <a:spLocks noChangeShapeType="1"/>
              </p:cNvSpPr>
              <p:nvPr/>
            </p:nvSpPr>
            <p:spPr bwMode="auto">
              <a:xfrm>
                <a:off x="15036" y="18126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6" name="Line 8468"/>
              <p:cNvSpPr>
                <a:spLocks noChangeShapeType="1"/>
              </p:cNvSpPr>
              <p:nvPr/>
            </p:nvSpPr>
            <p:spPr bwMode="auto">
              <a:xfrm flipV="1">
                <a:off x="15047" y="18107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7" name="Line 8469"/>
              <p:cNvSpPr>
                <a:spLocks noChangeShapeType="1"/>
              </p:cNvSpPr>
              <p:nvPr/>
            </p:nvSpPr>
            <p:spPr bwMode="auto">
              <a:xfrm>
                <a:off x="15047" y="18107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8" name="Line 8470"/>
              <p:cNvSpPr>
                <a:spLocks noChangeShapeType="1"/>
              </p:cNvSpPr>
              <p:nvPr/>
            </p:nvSpPr>
            <p:spPr bwMode="auto">
              <a:xfrm flipV="1">
                <a:off x="15064" y="18097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29" name="Line 8471"/>
              <p:cNvSpPr>
                <a:spLocks noChangeShapeType="1"/>
              </p:cNvSpPr>
              <p:nvPr/>
            </p:nvSpPr>
            <p:spPr bwMode="auto">
              <a:xfrm flipH="1">
                <a:off x="15047" y="18097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0" name="Line 8472"/>
              <p:cNvSpPr>
                <a:spLocks noChangeShapeType="1"/>
              </p:cNvSpPr>
              <p:nvPr/>
            </p:nvSpPr>
            <p:spPr bwMode="auto">
              <a:xfrm flipV="1">
                <a:off x="15047" y="18079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1" name="Line 8473"/>
              <p:cNvSpPr>
                <a:spLocks noChangeShapeType="1"/>
              </p:cNvSpPr>
              <p:nvPr/>
            </p:nvSpPr>
            <p:spPr bwMode="auto">
              <a:xfrm flipH="1">
                <a:off x="15036" y="18079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2" name="Line 8474"/>
              <p:cNvSpPr>
                <a:spLocks noChangeShapeType="1"/>
              </p:cNvSpPr>
              <p:nvPr/>
            </p:nvSpPr>
            <p:spPr bwMode="auto">
              <a:xfrm>
                <a:off x="15036" y="18079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3" name="Line 8475"/>
              <p:cNvSpPr>
                <a:spLocks noChangeShapeType="1"/>
              </p:cNvSpPr>
              <p:nvPr/>
            </p:nvSpPr>
            <p:spPr bwMode="auto">
              <a:xfrm flipH="1">
                <a:off x="15018" y="18097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4" name="Line 8476"/>
              <p:cNvSpPr>
                <a:spLocks noChangeShapeType="1"/>
              </p:cNvSpPr>
              <p:nvPr/>
            </p:nvSpPr>
            <p:spPr bwMode="auto">
              <a:xfrm>
                <a:off x="15018" y="18097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35" name="Line 8477"/>
              <p:cNvSpPr>
                <a:spLocks noChangeShapeType="1"/>
              </p:cNvSpPr>
              <p:nvPr/>
            </p:nvSpPr>
            <p:spPr bwMode="auto">
              <a:xfrm>
                <a:off x="15018" y="18107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29" name="Group 8679"/>
            <p:cNvGrpSpPr>
              <a:grpSpLocks/>
            </p:cNvGrpSpPr>
            <p:nvPr/>
          </p:nvGrpSpPr>
          <p:grpSpPr bwMode="auto">
            <a:xfrm>
              <a:off x="15036" y="16433"/>
              <a:ext cx="2242" cy="1693"/>
              <a:chOff x="15036" y="16433"/>
              <a:chExt cx="2242" cy="1693"/>
            </a:xfrm>
          </p:grpSpPr>
          <p:sp>
            <p:nvSpPr>
              <p:cNvPr id="6636" name="Line 8479"/>
              <p:cNvSpPr>
                <a:spLocks noChangeShapeType="1"/>
              </p:cNvSpPr>
              <p:nvPr/>
            </p:nvSpPr>
            <p:spPr bwMode="auto">
              <a:xfrm>
                <a:off x="15036" y="18107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7" name="Freeform 8480"/>
              <p:cNvSpPr>
                <a:spLocks/>
              </p:cNvSpPr>
              <p:nvPr/>
            </p:nvSpPr>
            <p:spPr bwMode="auto">
              <a:xfrm>
                <a:off x="15082" y="17968"/>
                <a:ext cx="45" cy="47"/>
              </a:xfrm>
              <a:custGeom>
                <a:avLst/>
                <a:gdLst>
                  <a:gd name="T0" fmla="*/ 16 w 45"/>
                  <a:gd name="T1" fmla="*/ 0 h 47"/>
                  <a:gd name="T2" fmla="*/ 28 w 45"/>
                  <a:gd name="T3" fmla="*/ 0 h 47"/>
                  <a:gd name="T4" fmla="*/ 28 w 45"/>
                  <a:gd name="T5" fmla="*/ 17 h 47"/>
                  <a:gd name="T6" fmla="*/ 45 w 45"/>
                  <a:gd name="T7" fmla="*/ 17 h 47"/>
                  <a:gd name="T8" fmla="*/ 45 w 45"/>
                  <a:gd name="T9" fmla="*/ 30 h 47"/>
                  <a:gd name="T10" fmla="*/ 28 w 45"/>
                  <a:gd name="T11" fmla="*/ 30 h 47"/>
                  <a:gd name="T12" fmla="*/ 28 w 45"/>
                  <a:gd name="T13" fmla="*/ 47 h 47"/>
                  <a:gd name="T14" fmla="*/ 16 w 45"/>
                  <a:gd name="T15" fmla="*/ 47 h 47"/>
                  <a:gd name="T16" fmla="*/ 16 w 45"/>
                  <a:gd name="T17" fmla="*/ 30 h 47"/>
                  <a:gd name="T18" fmla="*/ 0 w 45"/>
                  <a:gd name="T19" fmla="*/ 30 h 47"/>
                  <a:gd name="T20" fmla="*/ 0 w 45"/>
                  <a:gd name="T21" fmla="*/ 17 h 47"/>
                  <a:gd name="T22" fmla="*/ 16 w 45"/>
                  <a:gd name="T23" fmla="*/ 17 h 47"/>
                  <a:gd name="T24" fmla="*/ 16 w 45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47">
                    <a:moveTo>
                      <a:pt x="16" y="0"/>
                    </a:moveTo>
                    <a:lnTo>
                      <a:pt x="28" y="0"/>
                    </a:lnTo>
                    <a:lnTo>
                      <a:pt x="28" y="17"/>
                    </a:lnTo>
                    <a:lnTo>
                      <a:pt x="45" y="17"/>
                    </a:lnTo>
                    <a:lnTo>
                      <a:pt x="45" y="30"/>
                    </a:lnTo>
                    <a:lnTo>
                      <a:pt x="28" y="30"/>
                    </a:lnTo>
                    <a:lnTo>
                      <a:pt x="28" y="47"/>
                    </a:lnTo>
                    <a:lnTo>
                      <a:pt x="16" y="47"/>
                    </a:lnTo>
                    <a:lnTo>
                      <a:pt x="16" y="30"/>
                    </a:lnTo>
                    <a:lnTo>
                      <a:pt x="0" y="30"/>
                    </a:lnTo>
                    <a:lnTo>
                      <a:pt x="0" y="17"/>
                    </a:lnTo>
                    <a:lnTo>
                      <a:pt x="16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8" name="Line 8481"/>
              <p:cNvSpPr>
                <a:spLocks noChangeShapeType="1"/>
              </p:cNvSpPr>
              <p:nvPr/>
            </p:nvSpPr>
            <p:spPr bwMode="auto">
              <a:xfrm>
                <a:off x="15098" y="18015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9" name="Line 8482"/>
              <p:cNvSpPr>
                <a:spLocks noChangeShapeType="1"/>
              </p:cNvSpPr>
              <p:nvPr/>
            </p:nvSpPr>
            <p:spPr bwMode="auto">
              <a:xfrm flipV="1">
                <a:off x="15110" y="17998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0" name="Line 8483"/>
              <p:cNvSpPr>
                <a:spLocks noChangeShapeType="1"/>
              </p:cNvSpPr>
              <p:nvPr/>
            </p:nvSpPr>
            <p:spPr bwMode="auto">
              <a:xfrm>
                <a:off x="15110" y="17998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1" name="Line 8484"/>
              <p:cNvSpPr>
                <a:spLocks noChangeShapeType="1"/>
              </p:cNvSpPr>
              <p:nvPr/>
            </p:nvSpPr>
            <p:spPr bwMode="auto">
              <a:xfrm flipV="1">
                <a:off x="15127" y="17985"/>
                <a:ext cx="0" cy="13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2" name="Line 8485"/>
              <p:cNvSpPr>
                <a:spLocks noChangeShapeType="1"/>
              </p:cNvSpPr>
              <p:nvPr/>
            </p:nvSpPr>
            <p:spPr bwMode="auto">
              <a:xfrm flipH="1">
                <a:off x="15110" y="17985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3" name="Line 8486"/>
              <p:cNvSpPr>
                <a:spLocks noChangeShapeType="1"/>
              </p:cNvSpPr>
              <p:nvPr/>
            </p:nvSpPr>
            <p:spPr bwMode="auto">
              <a:xfrm flipV="1">
                <a:off x="15110" y="17968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4" name="Line 8487"/>
              <p:cNvSpPr>
                <a:spLocks noChangeShapeType="1"/>
              </p:cNvSpPr>
              <p:nvPr/>
            </p:nvSpPr>
            <p:spPr bwMode="auto">
              <a:xfrm flipH="1">
                <a:off x="15098" y="17968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5" name="Line 8488"/>
              <p:cNvSpPr>
                <a:spLocks noChangeShapeType="1"/>
              </p:cNvSpPr>
              <p:nvPr/>
            </p:nvSpPr>
            <p:spPr bwMode="auto">
              <a:xfrm>
                <a:off x="15098" y="17968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6" name="Line 8489"/>
              <p:cNvSpPr>
                <a:spLocks noChangeShapeType="1"/>
              </p:cNvSpPr>
              <p:nvPr/>
            </p:nvSpPr>
            <p:spPr bwMode="auto">
              <a:xfrm flipH="1">
                <a:off x="15082" y="17985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7" name="Line 8490"/>
              <p:cNvSpPr>
                <a:spLocks noChangeShapeType="1"/>
              </p:cNvSpPr>
              <p:nvPr/>
            </p:nvSpPr>
            <p:spPr bwMode="auto">
              <a:xfrm>
                <a:off x="15082" y="17985"/>
                <a:ext cx="0" cy="13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8" name="Line 8491"/>
              <p:cNvSpPr>
                <a:spLocks noChangeShapeType="1"/>
              </p:cNvSpPr>
              <p:nvPr/>
            </p:nvSpPr>
            <p:spPr bwMode="auto">
              <a:xfrm>
                <a:off x="15082" y="17998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9" name="Line 8492"/>
              <p:cNvSpPr>
                <a:spLocks noChangeShapeType="1"/>
              </p:cNvSpPr>
              <p:nvPr/>
            </p:nvSpPr>
            <p:spPr bwMode="auto">
              <a:xfrm>
                <a:off x="15098" y="17998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0" name="Freeform 8493"/>
              <p:cNvSpPr>
                <a:spLocks/>
              </p:cNvSpPr>
              <p:nvPr/>
            </p:nvSpPr>
            <p:spPr bwMode="auto">
              <a:xfrm>
                <a:off x="15154" y="17859"/>
                <a:ext cx="46" cy="46"/>
              </a:xfrm>
              <a:custGeom>
                <a:avLst/>
                <a:gdLst>
                  <a:gd name="T0" fmla="*/ 17 w 46"/>
                  <a:gd name="T1" fmla="*/ 0 h 46"/>
                  <a:gd name="T2" fmla="*/ 30 w 46"/>
                  <a:gd name="T3" fmla="*/ 0 h 46"/>
                  <a:gd name="T4" fmla="*/ 30 w 46"/>
                  <a:gd name="T5" fmla="*/ 17 h 46"/>
                  <a:gd name="T6" fmla="*/ 46 w 46"/>
                  <a:gd name="T7" fmla="*/ 17 h 46"/>
                  <a:gd name="T8" fmla="*/ 46 w 46"/>
                  <a:gd name="T9" fmla="*/ 28 h 46"/>
                  <a:gd name="T10" fmla="*/ 30 w 46"/>
                  <a:gd name="T11" fmla="*/ 28 h 46"/>
                  <a:gd name="T12" fmla="*/ 30 w 46"/>
                  <a:gd name="T13" fmla="*/ 46 h 46"/>
                  <a:gd name="T14" fmla="*/ 17 w 46"/>
                  <a:gd name="T15" fmla="*/ 46 h 46"/>
                  <a:gd name="T16" fmla="*/ 17 w 46"/>
                  <a:gd name="T17" fmla="*/ 28 h 46"/>
                  <a:gd name="T18" fmla="*/ 0 w 46"/>
                  <a:gd name="T19" fmla="*/ 28 h 46"/>
                  <a:gd name="T20" fmla="*/ 0 w 46"/>
                  <a:gd name="T21" fmla="*/ 17 h 46"/>
                  <a:gd name="T22" fmla="*/ 17 w 46"/>
                  <a:gd name="T23" fmla="*/ 17 h 46"/>
                  <a:gd name="T24" fmla="*/ 17 w 46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6">
                    <a:moveTo>
                      <a:pt x="17" y="0"/>
                    </a:moveTo>
                    <a:lnTo>
                      <a:pt x="30" y="0"/>
                    </a:lnTo>
                    <a:lnTo>
                      <a:pt x="30" y="17"/>
                    </a:lnTo>
                    <a:lnTo>
                      <a:pt x="46" y="17"/>
                    </a:lnTo>
                    <a:lnTo>
                      <a:pt x="46" y="28"/>
                    </a:lnTo>
                    <a:lnTo>
                      <a:pt x="30" y="28"/>
                    </a:lnTo>
                    <a:lnTo>
                      <a:pt x="30" y="46"/>
                    </a:lnTo>
                    <a:lnTo>
                      <a:pt x="17" y="46"/>
                    </a:lnTo>
                    <a:lnTo>
                      <a:pt x="17" y="28"/>
                    </a:lnTo>
                    <a:lnTo>
                      <a:pt x="0" y="28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1" name="Line 8494"/>
              <p:cNvSpPr>
                <a:spLocks noChangeShapeType="1"/>
              </p:cNvSpPr>
              <p:nvPr/>
            </p:nvSpPr>
            <p:spPr bwMode="auto">
              <a:xfrm>
                <a:off x="15171" y="17905"/>
                <a:ext cx="13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2" name="Line 8495"/>
              <p:cNvSpPr>
                <a:spLocks noChangeShapeType="1"/>
              </p:cNvSpPr>
              <p:nvPr/>
            </p:nvSpPr>
            <p:spPr bwMode="auto">
              <a:xfrm flipV="1">
                <a:off x="15184" y="17887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3" name="Line 8496"/>
              <p:cNvSpPr>
                <a:spLocks noChangeShapeType="1"/>
              </p:cNvSpPr>
              <p:nvPr/>
            </p:nvSpPr>
            <p:spPr bwMode="auto">
              <a:xfrm>
                <a:off x="15184" y="17887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4" name="Line 8497"/>
              <p:cNvSpPr>
                <a:spLocks noChangeShapeType="1"/>
              </p:cNvSpPr>
              <p:nvPr/>
            </p:nvSpPr>
            <p:spPr bwMode="auto">
              <a:xfrm flipV="1">
                <a:off x="15200" y="17876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5" name="Line 8498"/>
              <p:cNvSpPr>
                <a:spLocks noChangeShapeType="1"/>
              </p:cNvSpPr>
              <p:nvPr/>
            </p:nvSpPr>
            <p:spPr bwMode="auto">
              <a:xfrm flipH="1">
                <a:off x="15184" y="17876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6" name="Line 8499"/>
              <p:cNvSpPr>
                <a:spLocks noChangeShapeType="1"/>
              </p:cNvSpPr>
              <p:nvPr/>
            </p:nvSpPr>
            <p:spPr bwMode="auto">
              <a:xfrm flipV="1">
                <a:off x="15184" y="17859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7" name="Line 8500"/>
              <p:cNvSpPr>
                <a:spLocks noChangeShapeType="1"/>
              </p:cNvSpPr>
              <p:nvPr/>
            </p:nvSpPr>
            <p:spPr bwMode="auto">
              <a:xfrm flipH="1">
                <a:off x="15171" y="17859"/>
                <a:ext cx="13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8" name="Line 8501"/>
              <p:cNvSpPr>
                <a:spLocks noChangeShapeType="1"/>
              </p:cNvSpPr>
              <p:nvPr/>
            </p:nvSpPr>
            <p:spPr bwMode="auto">
              <a:xfrm>
                <a:off x="15171" y="17859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9" name="Line 8502"/>
              <p:cNvSpPr>
                <a:spLocks noChangeShapeType="1"/>
              </p:cNvSpPr>
              <p:nvPr/>
            </p:nvSpPr>
            <p:spPr bwMode="auto">
              <a:xfrm flipH="1">
                <a:off x="15154" y="17876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0" name="Line 8503"/>
              <p:cNvSpPr>
                <a:spLocks noChangeShapeType="1"/>
              </p:cNvSpPr>
              <p:nvPr/>
            </p:nvSpPr>
            <p:spPr bwMode="auto">
              <a:xfrm>
                <a:off x="15154" y="17876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1" name="Line 8504"/>
              <p:cNvSpPr>
                <a:spLocks noChangeShapeType="1"/>
              </p:cNvSpPr>
              <p:nvPr/>
            </p:nvSpPr>
            <p:spPr bwMode="auto">
              <a:xfrm>
                <a:off x="15154" y="17887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2" name="Line 8505"/>
              <p:cNvSpPr>
                <a:spLocks noChangeShapeType="1"/>
              </p:cNvSpPr>
              <p:nvPr/>
            </p:nvSpPr>
            <p:spPr bwMode="auto">
              <a:xfrm>
                <a:off x="15171" y="17887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3" name="Freeform 8506"/>
              <p:cNvSpPr>
                <a:spLocks/>
              </p:cNvSpPr>
              <p:nvPr/>
            </p:nvSpPr>
            <p:spPr bwMode="auto">
              <a:xfrm>
                <a:off x="15239" y="17749"/>
                <a:ext cx="47" cy="47"/>
              </a:xfrm>
              <a:custGeom>
                <a:avLst/>
                <a:gdLst>
                  <a:gd name="T0" fmla="*/ 17 w 47"/>
                  <a:gd name="T1" fmla="*/ 0 h 47"/>
                  <a:gd name="T2" fmla="*/ 30 w 47"/>
                  <a:gd name="T3" fmla="*/ 0 h 47"/>
                  <a:gd name="T4" fmla="*/ 30 w 47"/>
                  <a:gd name="T5" fmla="*/ 19 h 47"/>
                  <a:gd name="T6" fmla="*/ 47 w 47"/>
                  <a:gd name="T7" fmla="*/ 19 h 47"/>
                  <a:gd name="T8" fmla="*/ 47 w 47"/>
                  <a:gd name="T9" fmla="*/ 30 h 47"/>
                  <a:gd name="T10" fmla="*/ 30 w 47"/>
                  <a:gd name="T11" fmla="*/ 30 h 47"/>
                  <a:gd name="T12" fmla="*/ 30 w 47"/>
                  <a:gd name="T13" fmla="*/ 47 h 47"/>
                  <a:gd name="T14" fmla="*/ 17 w 47"/>
                  <a:gd name="T15" fmla="*/ 47 h 47"/>
                  <a:gd name="T16" fmla="*/ 17 w 47"/>
                  <a:gd name="T17" fmla="*/ 30 h 47"/>
                  <a:gd name="T18" fmla="*/ 0 w 47"/>
                  <a:gd name="T19" fmla="*/ 30 h 47"/>
                  <a:gd name="T20" fmla="*/ 0 w 47"/>
                  <a:gd name="T21" fmla="*/ 19 h 47"/>
                  <a:gd name="T22" fmla="*/ 17 w 47"/>
                  <a:gd name="T23" fmla="*/ 19 h 47"/>
                  <a:gd name="T24" fmla="*/ 17 w 4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7">
                    <a:moveTo>
                      <a:pt x="17" y="0"/>
                    </a:moveTo>
                    <a:lnTo>
                      <a:pt x="30" y="0"/>
                    </a:lnTo>
                    <a:lnTo>
                      <a:pt x="30" y="19"/>
                    </a:lnTo>
                    <a:lnTo>
                      <a:pt x="47" y="19"/>
                    </a:lnTo>
                    <a:lnTo>
                      <a:pt x="47" y="30"/>
                    </a:lnTo>
                    <a:lnTo>
                      <a:pt x="30" y="30"/>
                    </a:lnTo>
                    <a:lnTo>
                      <a:pt x="30" y="47"/>
                    </a:lnTo>
                    <a:lnTo>
                      <a:pt x="17" y="47"/>
                    </a:lnTo>
                    <a:lnTo>
                      <a:pt x="17" y="30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17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4" name="Line 8507"/>
              <p:cNvSpPr>
                <a:spLocks noChangeShapeType="1"/>
              </p:cNvSpPr>
              <p:nvPr/>
            </p:nvSpPr>
            <p:spPr bwMode="auto">
              <a:xfrm>
                <a:off x="15256" y="17796"/>
                <a:ext cx="13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5" name="Line 8508"/>
              <p:cNvSpPr>
                <a:spLocks noChangeShapeType="1"/>
              </p:cNvSpPr>
              <p:nvPr/>
            </p:nvSpPr>
            <p:spPr bwMode="auto">
              <a:xfrm flipV="1">
                <a:off x="15269" y="17779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6" name="Line 8509"/>
              <p:cNvSpPr>
                <a:spLocks noChangeShapeType="1"/>
              </p:cNvSpPr>
              <p:nvPr/>
            </p:nvSpPr>
            <p:spPr bwMode="auto">
              <a:xfrm>
                <a:off x="15269" y="17779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7" name="Line 8510"/>
              <p:cNvSpPr>
                <a:spLocks noChangeShapeType="1"/>
              </p:cNvSpPr>
              <p:nvPr/>
            </p:nvSpPr>
            <p:spPr bwMode="auto">
              <a:xfrm flipV="1">
                <a:off x="15286" y="17768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8" name="Line 8511"/>
              <p:cNvSpPr>
                <a:spLocks noChangeShapeType="1"/>
              </p:cNvSpPr>
              <p:nvPr/>
            </p:nvSpPr>
            <p:spPr bwMode="auto">
              <a:xfrm flipH="1">
                <a:off x="15269" y="17768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9" name="Line 8512"/>
              <p:cNvSpPr>
                <a:spLocks noChangeShapeType="1"/>
              </p:cNvSpPr>
              <p:nvPr/>
            </p:nvSpPr>
            <p:spPr bwMode="auto">
              <a:xfrm flipV="1">
                <a:off x="15269" y="17749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0" name="Line 8513"/>
              <p:cNvSpPr>
                <a:spLocks noChangeShapeType="1"/>
              </p:cNvSpPr>
              <p:nvPr/>
            </p:nvSpPr>
            <p:spPr bwMode="auto">
              <a:xfrm flipH="1">
                <a:off x="15256" y="17749"/>
                <a:ext cx="13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1" name="Line 8514"/>
              <p:cNvSpPr>
                <a:spLocks noChangeShapeType="1"/>
              </p:cNvSpPr>
              <p:nvPr/>
            </p:nvSpPr>
            <p:spPr bwMode="auto">
              <a:xfrm>
                <a:off x="15256" y="17749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2" name="Line 8515"/>
              <p:cNvSpPr>
                <a:spLocks noChangeShapeType="1"/>
              </p:cNvSpPr>
              <p:nvPr/>
            </p:nvSpPr>
            <p:spPr bwMode="auto">
              <a:xfrm flipH="1">
                <a:off x="15239" y="17768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3" name="Line 8516"/>
              <p:cNvSpPr>
                <a:spLocks noChangeShapeType="1"/>
              </p:cNvSpPr>
              <p:nvPr/>
            </p:nvSpPr>
            <p:spPr bwMode="auto">
              <a:xfrm>
                <a:off x="15239" y="17768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4" name="Line 8517"/>
              <p:cNvSpPr>
                <a:spLocks noChangeShapeType="1"/>
              </p:cNvSpPr>
              <p:nvPr/>
            </p:nvSpPr>
            <p:spPr bwMode="auto">
              <a:xfrm>
                <a:off x="15239" y="17779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5" name="Line 8518"/>
              <p:cNvSpPr>
                <a:spLocks noChangeShapeType="1"/>
              </p:cNvSpPr>
              <p:nvPr/>
            </p:nvSpPr>
            <p:spPr bwMode="auto">
              <a:xfrm>
                <a:off x="15256" y="17779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6" name="Freeform 8519"/>
              <p:cNvSpPr>
                <a:spLocks/>
              </p:cNvSpPr>
              <p:nvPr/>
            </p:nvSpPr>
            <p:spPr bwMode="auto">
              <a:xfrm>
                <a:off x="15336" y="17643"/>
                <a:ext cx="47" cy="46"/>
              </a:xfrm>
              <a:custGeom>
                <a:avLst/>
                <a:gdLst>
                  <a:gd name="T0" fmla="*/ 18 w 47"/>
                  <a:gd name="T1" fmla="*/ 0 h 46"/>
                  <a:gd name="T2" fmla="*/ 30 w 47"/>
                  <a:gd name="T3" fmla="*/ 0 h 46"/>
                  <a:gd name="T4" fmla="*/ 30 w 47"/>
                  <a:gd name="T5" fmla="*/ 16 h 46"/>
                  <a:gd name="T6" fmla="*/ 47 w 47"/>
                  <a:gd name="T7" fmla="*/ 16 h 46"/>
                  <a:gd name="T8" fmla="*/ 47 w 47"/>
                  <a:gd name="T9" fmla="*/ 29 h 46"/>
                  <a:gd name="T10" fmla="*/ 30 w 47"/>
                  <a:gd name="T11" fmla="*/ 29 h 46"/>
                  <a:gd name="T12" fmla="*/ 30 w 47"/>
                  <a:gd name="T13" fmla="*/ 46 h 46"/>
                  <a:gd name="T14" fmla="*/ 18 w 47"/>
                  <a:gd name="T15" fmla="*/ 46 h 46"/>
                  <a:gd name="T16" fmla="*/ 18 w 47"/>
                  <a:gd name="T17" fmla="*/ 29 h 46"/>
                  <a:gd name="T18" fmla="*/ 0 w 47"/>
                  <a:gd name="T19" fmla="*/ 29 h 46"/>
                  <a:gd name="T20" fmla="*/ 0 w 47"/>
                  <a:gd name="T21" fmla="*/ 16 h 46"/>
                  <a:gd name="T22" fmla="*/ 18 w 47"/>
                  <a:gd name="T23" fmla="*/ 16 h 46"/>
                  <a:gd name="T24" fmla="*/ 18 w 47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6">
                    <a:moveTo>
                      <a:pt x="18" y="0"/>
                    </a:moveTo>
                    <a:lnTo>
                      <a:pt x="30" y="0"/>
                    </a:lnTo>
                    <a:lnTo>
                      <a:pt x="30" y="16"/>
                    </a:lnTo>
                    <a:lnTo>
                      <a:pt x="47" y="16"/>
                    </a:lnTo>
                    <a:lnTo>
                      <a:pt x="47" y="29"/>
                    </a:lnTo>
                    <a:lnTo>
                      <a:pt x="30" y="29"/>
                    </a:lnTo>
                    <a:lnTo>
                      <a:pt x="30" y="46"/>
                    </a:lnTo>
                    <a:lnTo>
                      <a:pt x="18" y="46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7" name="Line 8520"/>
              <p:cNvSpPr>
                <a:spLocks noChangeShapeType="1"/>
              </p:cNvSpPr>
              <p:nvPr/>
            </p:nvSpPr>
            <p:spPr bwMode="auto">
              <a:xfrm>
                <a:off x="15354" y="17689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8" name="Line 8521"/>
              <p:cNvSpPr>
                <a:spLocks noChangeShapeType="1"/>
              </p:cNvSpPr>
              <p:nvPr/>
            </p:nvSpPr>
            <p:spPr bwMode="auto">
              <a:xfrm flipV="1">
                <a:off x="15366" y="17672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9" name="Line 8522"/>
              <p:cNvSpPr>
                <a:spLocks noChangeShapeType="1"/>
              </p:cNvSpPr>
              <p:nvPr/>
            </p:nvSpPr>
            <p:spPr bwMode="auto">
              <a:xfrm>
                <a:off x="15366" y="17672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0" name="Line 8523"/>
              <p:cNvSpPr>
                <a:spLocks noChangeShapeType="1"/>
              </p:cNvSpPr>
              <p:nvPr/>
            </p:nvSpPr>
            <p:spPr bwMode="auto">
              <a:xfrm flipV="1">
                <a:off x="15383" y="17659"/>
                <a:ext cx="0" cy="13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1" name="Line 8524"/>
              <p:cNvSpPr>
                <a:spLocks noChangeShapeType="1"/>
              </p:cNvSpPr>
              <p:nvPr/>
            </p:nvSpPr>
            <p:spPr bwMode="auto">
              <a:xfrm flipH="1">
                <a:off x="15366" y="17659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2" name="Line 8525"/>
              <p:cNvSpPr>
                <a:spLocks noChangeShapeType="1"/>
              </p:cNvSpPr>
              <p:nvPr/>
            </p:nvSpPr>
            <p:spPr bwMode="auto">
              <a:xfrm flipV="1">
                <a:off x="15366" y="17643"/>
                <a:ext cx="0" cy="16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3" name="Line 8526"/>
              <p:cNvSpPr>
                <a:spLocks noChangeShapeType="1"/>
              </p:cNvSpPr>
              <p:nvPr/>
            </p:nvSpPr>
            <p:spPr bwMode="auto">
              <a:xfrm flipH="1">
                <a:off x="15354" y="17643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4" name="Line 8527"/>
              <p:cNvSpPr>
                <a:spLocks noChangeShapeType="1"/>
              </p:cNvSpPr>
              <p:nvPr/>
            </p:nvSpPr>
            <p:spPr bwMode="auto">
              <a:xfrm>
                <a:off x="15354" y="17643"/>
                <a:ext cx="0" cy="16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5" name="Line 8528"/>
              <p:cNvSpPr>
                <a:spLocks noChangeShapeType="1"/>
              </p:cNvSpPr>
              <p:nvPr/>
            </p:nvSpPr>
            <p:spPr bwMode="auto">
              <a:xfrm flipH="1">
                <a:off x="15336" y="17659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6" name="Line 8529"/>
              <p:cNvSpPr>
                <a:spLocks noChangeShapeType="1"/>
              </p:cNvSpPr>
              <p:nvPr/>
            </p:nvSpPr>
            <p:spPr bwMode="auto">
              <a:xfrm>
                <a:off x="15336" y="17659"/>
                <a:ext cx="0" cy="13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7" name="Line 8530"/>
              <p:cNvSpPr>
                <a:spLocks noChangeShapeType="1"/>
              </p:cNvSpPr>
              <p:nvPr/>
            </p:nvSpPr>
            <p:spPr bwMode="auto">
              <a:xfrm>
                <a:off x="15336" y="17672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8" name="Line 8531"/>
              <p:cNvSpPr>
                <a:spLocks noChangeShapeType="1"/>
              </p:cNvSpPr>
              <p:nvPr/>
            </p:nvSpPr>
            <p:spPr bwMode="auto">
              <a:xfrm>
                <a:off x="15354" y="17672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9" name="Freeform 8532"/>
              <p:cNvSpPr>
                <a:spLocks/>
              </p:cNvSpPr>
              <p:nvPr/>
            </p:nvSpPr>
            <p:spPr bwMode="auto">
              <a:xfrm>
                <a:off x="15445" y="17536"/>
                <a:ext cx="47" cy="47"/>
              </a:xfrm>
              <a:custGeom>
                <a:avLst/>
                <a:gdLst>
                  <a:gd name="T0" fmla="*/ 17 w 47"/>
                  <a:gd name="T1" fmla="*/ 0 h 47"/>
                  <a:gd name="T2" fmla="*/ 29 w 47"/>
                  <a:gd name="T3" fmla="*/ 0 h 47"/>
                  <a:gd name="T4" fmla="*/ 29 w 47"/>
                  <a:gd name="T5" fmla="*/ 19 h 47"/>
                  <a:gd name="T6" fmla="*/ 47 w 47"/>
                  <a:gd name="T7" fmla="*/ 19 h 47"/>
                  <a:gd name="T8" fmla="*/ 47 w 47"/>
                  <a:gd name="T9" fmla="*/ 30 h 47"/>
                  <a:gd name="T10" fmla="*/ 29 w 47"/>
                  <a:gd name="T11" fmla="*/ 30 h 47"/>
                  <a:gd name="T12" fmla="*/ 29 w 47"/>
                  <a:gd name="T13" fmla="*/ 47 h 47"/>
                  <a:gd name="T14" fmla="*/ 17 w 47"/>
                  <a:gd name="T15" fmla="*/ 47 h 47"/>
                  <a:gd name="T16" fmla="*/ 17 w 47"/>
                  <a:gd name="T17" fmla="*/ 30 h 47"/>
                  <a:gd name="T18" fmla="*/ 0 w 47"/>
                  <a:gd name="T19" fmla="*/ 30 h 47"/>
                  <a:gd name="T20" fmla="*/ 0 w 47"/>
                  <a:gd name="T21" fmla="*/ 19 h 47"/>
                  <a:gd name="T22" fmla="*/ 17 w 47"/>
                  <a:gd name="T23" fmla="*/ 19 h 47"/>
                  <a:gd name="T24" fmla="*/ 17 w 4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7">
                    <a:moveTo>
                      <a:pt x="17" y="0"/>
                    </a:moveTo>
                    <a:lnTo>
                      <a:pt x="29" y="0"/>
                    </a:lnTo>
                    <a:lnTo>
                      <a:pt x="29" y="19"/>
                    </a:lnTo>
                    <a:lnTo>
                      <a:pt x="47" y="19"/>
                    </a:lnTo>
                    <a:lnTo>
                      <a:pt x="47" y="30"/>
                    </a:lnTo>
                    <a:lnTo>
                      <a:pt x="29" y="30"/>
                    </a:lnTo>
                    <a:lnTo>
                      <a:pt x="29" y="47"/>
                    </a:lnTo>
                    <a:lnTo>
                      <a:pt x="17" y="47"/>
                    </a:lnTo>
                    <a:lnTo>
                      <a:pt x="17" y="30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17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0" name="Line 8533"/>
              <p:cNvSpPr>
                <a:spLocks noChangeShapeType="1"/>
              </p:cNvSpPr>
              <p:nvPr/>
            </p:nvSpPr>
            <p:spPr bwMode="auto">
              <a:xfrm>
                <a:off x="15462" y="17583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1" name="Line 8534"/>
              <p:cNvSpPr>
                <a:spLocks noChangeShapeType="1"/>
              </p:cNvSpPr>
              <p:nvPr/>
            </p:nvSpPr>
            <p:spPr bwMode="auto">
              <a:xfrm flipV="1">
                <a:off x="15474" y="17566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2" name="Line 8535"/>
              <p:cNvSpPr>
                <a:spLocks noChangeShapeType="1"/>
              </p:cNvSpPr>
              <p:nvPr/>
            </p:nvSpPr>
            <p:spPr bwMode="auto">
              <a:xfrm>
                <a:off x="15474" y="17566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3" name="Line 8536"/>
              <p:cNvSpPr>
                <a:spLocks noChangeShapeType="1"/>
              </p:cNvSpPr>
              <p:nvPr/>
            </p:nvSpPr>
            <p:spPr bwMode="auto">
              <a:xfrm flipV="1">
                <a:off x="15492" y="17555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4" name="Line 8537"/>
              <p:cNvSpPr>
                <a:spLocks noChangeShapeType="1"/>
              </p:cNvSpPr>
              <p:nvPr/>
            </p:nvSpPr>
            <p:spPr bwMode="auto">
              <a:xfrm flipH="1">
                <a:off x="15474" y="17555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5" name="Line 8538"/>
              <p:cNvSpPr>
                <a:spLocks noChangeShapeType="1"/>
              </p:cNvSpPr>
              <p:nvPr/>
            </p:nvSpPr>
            <p:spPr bwMode="auto">
              <a:xfrm flipV="1">
                <a:off x="15474" y="17536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6" name="Line 8539"/>
              <p:cNvSpPr>
                <a:spLocks noChangeShapeType="1"/>
              </p:cNvSpPr>
              <p:nvPr/>
            </p:nvSpPr>
            <p:spPr bwMode="auto">
              <a:xfrm flipH="1">
                <a:off x="15462" y="17536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7" name="Line 8540"/>
              <p:cNvSpPr>
                <a:spLocks noChangeShapeType="1"/>
              </p:cNvSpPr>
              <p:nvPr/>
            </p:nvSpPr>
            <p:spPr bwMode="auto">
              <a:xfrm>
                <a:off x="15462" y="17536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8" name="Line 8541"/>
              <p:cNvSpPr>
                <a:spLocks noChangeShapeType="1"/>
              </p:cNvSpPr>
              <p:nvPr/>
            </p:nvSpPr>
            <p:spPr bwMode="auto">
              <a:xfrm flipH="1">
                <a:off x="15445" y="17555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9" name="Line 8542"/>
              <p:cNvSpPr>
                <a:spLocks noChangeShapeType="1"/>
              </p:cNvSpPr>
              <p:nvPr/>
            </p:nvSpPr>
            <p:spPr bwMode="auto">
              <a:xfrm>
                <a:off x="15445" y="17555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0" name="Line 8543"/>
              <p:cNvSpPr>
                <a:spLocks noChangeShapeType="1"/>
              </p:cNvSpPr>
              <p:nvPr/>
            </p:nvSpPr>
            <p:spPr bwMode="auto">
              <a:xfrm>
                <a:off x="15445" y="17566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1" name="Line 8544"/>
              <p:cNvSpPr>
                <a:spLocks noChangeShapeType="1"/>
              </p:cNvSpPr>
              <p:nvPr/>
            </p:nvSpPr>
            <p:spPr bwMode="auto">
              <a:xfrm>
                <a:off x="15462" y="17566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2" name="Freeform 8545"/>
              <p:cNvSpPr>
                <a:spLocks/>
              </p:cNvSpPr>
              <p:nvPr/>
            </p:nvSpPr>
            <p:spPr bwMode="auto">
              <a:xfrm>
                <a:off x="15565" y="17432"/>
                <a:ext cx="47" cy="47"/>
              </a:xfrm>
              <a:custGeom>
                <a:avLst/>
                <a:gdLst>
                  <a:gd name="T0" fmla="*/ 18 w 47"/>
                  <a:gd name="T1" fmla="*/ 0 h 47"/>
                  <a:gd name="T2" fmla="*/ 29 w 47"/>
                  <a:gd name="T3" fmla="*/ 0 h 47"/>
                  <a:gd name="T4" fmla="*/ 29 w 47"/>
                  <a:gd name="T5" fmla="*/ 17 h 47"/>
                  <a:gd name="T6" fmla="*/ 47 w 47"/>
                  <a:gd name="T7" fmla="*/ 17 h 47"/>
                  <a:gd name="T8" fmla="*/ 47 w 47"/>
                  <a:gd name="T9" fmla="*/ 29 h 47"/>
                  <a:gd name="T10" fmla="*/ 29 w 47"/>
                  <a:gd name="T11" fmla="*/ 29 h 47"/>
                  <a:gd name="T12" fmla="*/ 29 w 47"/>
                  <a:gd name="T13" fmla="*/ 47 h 47"/>
                  <a:gd name="T14" fmla="*/ 18 w 47"/>
                  <a:gd name="T15" fmla="*/ 47 h 47"/>
                  <a:gd name="T16" fmla="*/ 18 w 47"/>
                  <a:gd name="T17" fmla="*/ 29 h 47"/>
                  <a:gd name="T18" fmla="*/ 0 w 47"/>
                  <a:gd name="T19" fmla="*/ 29 h 47"/>
                  <a:gd name="T20" fmla="*/ 0 w 47"/>
                  <a:gd name="T21" fmla="*/ 17 h 47"/>
                  <a:gd name="T22" fmla="*/ 18 w 47"/>
                  <a:gd name="T23" fmla="*/ 17 h 47"/>
                  <a:gd name="T24" fmla="*/ 18 w 4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7">
                    <a:moveTo>
                      <a:pt x="18" y="0"/>
                    </a:moveTo>
                    <a:lnTo>
                      <a:pt x="29" y="0"/>
                    </a:lnTo>
                    <a:lnTo>
                      <a:pt x="29" y="17"/>
                    </a:lnTo>
                    <a:lnTo>
                      <a:pt x="47" y="17"/>
                    </a:lnTo>
                    <a:lnTo>
                      <a:pt x="47" y="29"/>
                    </a:lnTo>
                    <a:lnTo>
                      <a:pt x="29" y="29"/>
                    </a:lnTo>
                    <a:lnTo>
                      <a:pt x="29" y="47"/>
                    </a:lnTo>
                    <a:lnTo>
                      <a:pt x="18" y="47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18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3" name="Line 8546"/>
              <p:cNvSpPr>
                <a:spLocks noChangeShapeType="1"/>
              </p:cNvSpPr>
              <p:nvPr/>
            </p:nvSpPr>
            <p:spPr bwMode="auto">
              <a:xfrm>
                <a:off x="15583" y="17479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4" name="Line 8547"/>
              <p:cNvSpPr>
                <a:spLocks noChangeShapeType="1"/>
              </p:cNvSpPr>
              <p:nvPr/>
            </p:nvSpPr>
            <p:spPr bwMode="auto">
              <a:xfrm flipV="1">
                <a:off x="15594" y="17461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5" name="Line 8548"/>
              <p:cNvSpPr>
                <a:spLocks noChangeShapeType="1"/>
              </p:cNvSpPr>
              <p:nvPr/>
            </p:nvSpPr>
            <p:spPr bwMode="auto">
              <a:xfrm>
                <a:off x="15594" y="17461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6" name="Line 8549"/>
              <p:cNvSpPr>
                <a:spLocks noChangeShapeType="1"/>
              </p:cNvSpPr>
              <p:nvPr/>
            </p:nvSpPr>
            <p:spPr bwMode="auto">
              <a:xfrm flipV="1">
                <a:off x="15612" y="17449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7" name="Line 8550"/>
              <p:cNvSpPr>
                <a:spLocks noChangeShapeType="1"/>
              </p:cNvSpPr>
              <p:nvPr/>
            </p:nvSpPr>
            <p:spPr bwMode="auto">
              <a:xfrm flipH="1">
                <a:off x="15594" y="17449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8" name="Line 8551"/>
              <p:cNvSpPr>
                <a:spLocks noChangeShapeType="1"/>
              </p:cNvSpPr>
              <p:nvPr/>
            </p:nvSpPr>
            <p:spPr bwMode="auto">
              <a:xfrm flipV="1">
                <a:off x="15594" y="17432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9" name="Line 8552"/>
              <p:cNvSpPr>
                <a:spLocks noChangeShapeType="1"/>
              </p:cNvSpPr>
              <p:nvPr/>
            </p:nvSpPr>
            <p:spPr bwMode="auto">
              <a:xfrm flipH="1">
                <a:off x="15583" y="17432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0" name="Line 8553"/>
              <p:cNvSpPr>
                <a:spLocks noChangeShapeType="1"/>
              </p:cNvSpPr>
              <p:nvPr/>
            </p:nvSpPr>
            <p:spPr bwMode="auto">
              <a:xfrm>
                <a:off x="15583" y="17432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1" name="Line 8554"/>
              <p:cNvSpPr>
                <a:spLocks noChangeShapeType="1"/>
              </p:cNvSpPr>
              <p:nvPr/>
            </p:nvSpPr>
            <p:spPr bwMode="auto">
              <a:xfrm flipH="1">
                <a:off x="15565" y="17449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2" name="Line 8555"/>
              <p:cNvSpPr>
                <a:spLocks noChangeShapeType="1"/>
              </p:cNvSpPr>
              <p:nvPr/>
            </p:nvSpPr>
            <p:spPr bwMode="auto">
              <a:xfrm>
                <a:off x="15565" y="17449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3" name="Line 8556"/>
              <p:cNvSpPr>
                <a:spLocks noChangeShapeType="1"/>
              </p:cNvSpPr>
              <p:nvPr/>
            </p:nvSpPr>
            <p:spPr bwMode="auto">
              <a:xfrm>
                <a:off x="15565" y="17461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4" name="Line 8557"/>
              <p:cNvSpPr>
                <a:spLocks noChangeShapeType="1"/>
              </p:cNvSpPr>
              <p:nvPr/>
            </p:nvSpPr>
            <p:spPr bwMode="auto">
              <a:xfrm>
                <a:off x="15583" y="17461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5" name="Freeform 8558"/>
              <p:cNvSpPr>
                <a:spLocks/>
              </p:cNvSpPr>
              <p:nvPr/>
            </p:nvSpPr>
            <p:spPr bwMode="auto">
              <a:xfrm>
                <a:off x="15697" y="17328"/>
                <a:ext cx="47" cy="47"/>
              </a:xfrm>
              <a:custGeom>
                <a:avLst/>
                <a:gdLst>
                  <a:gd name="T0" fmla="*/ 17 w 47"/>
                  <a:gd name="T1" fmla="*/ 0 h 47"/>
                  <a:gd name="T2" fmla="*/ 28 w 47"/>
                  <a:gd name="T3" fmla="*/ 0 h 47"/>
                  <a:gd name="T4" fmla="*/ 28 w 47"/>
                  <a:gd name="T5" fmla="*/ 18 h 47"/>
                  <a:gd name="T6" fmla="*/ 47 w 47"/>
                  <a:gd name="T7" fmla="*/ 18 h 47"/>
                  <a:gd name="T8" fmla="*/ 47 w 47"/>
                  <a:gd name="T9" fmla="*/ 29 h 47"/>
                  <a:gd name="T10" fmla="*/ 28 w 47"/>
                  <a:gd name="T11" fmla="*/ 29 h 47"/>
                  <a:gd name="T12" fmla="*/ 28 w 47"/>
                  <a:gd name="T13" fmla="*/ 47 h 47"/>
                  <a:gd name="T14" fmla="*/ 17 w 47"/>
                  <a:gd name="T15" fmla="*/ 47 h 47"/>
                  <a:gd name="T16" fmla="*/ 17 w 47"/>
                  <a:gd name="T17" fmla="*/ 29 h 47"/>
                  <a:gd name="T18" fmla="*/ 0 w 47"/>
                  <a:gd name="T19" fmla="*/ 29 h 47"/>
                  <a:gd name="T20" fmla="*/ 0 w 47"/>
                  <a:gd name="T21" fmla="*/ 18 h 47"/>
                  <a:gd name="T22" fmla="*/ 17 w 47"/>
                  <a:gd name="T23" fmla="*/ 18 h 47"/>
                  <a:gd name="T24" fmla="*/ 17 w 4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7">
                    <a:moveTo>
                      <a:pt x="17" y="0"/>
                    </a:moveTo>
                    <a:lnTo>
                      <a:pt x="28" y="0"/>
                    </a:lnTo>
                    <a:lnTo>
                      <a:pt x="28" y="18"/>
                    </a:lnTo>
                    <a:lnTo>
                      <a:pt x="47" y="18"/>
                    </a:lnTo>
                    <a:lnTo>
                      <a:pt x="47" y="29"/>
                    </a:lnTo>
                    <a:lnTo>
                      <a:pt x="28" y="29"/>
                    </a:lnTo>
                    <a:lnTo>
                      <a:pt x="28" y="47"/>
                    </a:lnTo>
                    <a:lnTo>
                      <a:pt x="17" y="47"/>
                    </a:lnTo>
                    <a:lnTo>
                      <a:pt x="17" y="29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6" name="Line 8559"/>
              <p:cNvSpPr>
                <a:spLocks noChangeShapeType="1"/>
              </p:cNvSpPr>
              <p:nvPr/>
            </p:nvSpPr>
            <p:spPr bwMode="auto">
              <a:xfrm>
                <a:off x="15714" y="17375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7" name="Line 8560"/>
              <p:cNvSpPr>
                <a:spLocks noChangeShapeType="1"/>
              </p:cNvSpPr>
              <p:nvPr/>
            </p:nvSpPr>
            <p:spPr bwMode="auto">
              <a:xfrm flipV="1">
                <a:off x="15725" y="17357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8" name="Line 8561"/>
              <p:cNvSpPr>
                <a:spLocks noChangeShapeType="1"/>
              </p:cNvSpPr>
              <p:nvPr/>
            </p:nvSpPr>
            <p:spPr bwMode="auto">
              <a:xfrm>
                <a:off x="15725" y="17357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9" name="Line 8562"/>
              <p:cNvSpPr>
                <a:spLocks noChangeShapeType="1"/>
              </p:cNvSpPr>
              <p:nvPr/>
            </p:nvSpPr>
            <p:spPr bwMode="auto">
              <a:xfrm flipV="1">
                <a:off x="15744" y="17346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0" name="Line 8563"/>
              <p:cNvSpPr>
                <a:spLocks noChangeShapeType="1"/>
              </p:cNvSpPr>
              <p:nvPr/>
            </p:nvSpPr>
            <p:spPr bwMode="auto">
              <a:xfrm flipH="1">
                <a:off x="15725" y="17346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1" name="Line 8564"/>
              <p:cNvSpPr>
                <a:spLocks noChangeShapeType="1"/>
              </p:cNvSpPr>
              <p:nvPr/>
            </p:nvSpPr>
            <p:spPr bwMode="auto">
              <a:xfrm flipV="1">
                <a:off x="15725" y="17328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2" name="Line 8565"/>
              <p:cNvSpPr>
                <a:spLocks noChangeShapeType="1"/>
              </p:cNvSpPr>
              <p:nvPr/>
            </p:nvSpPr>
            <p:spPr bwMode="auto">
              <a:xfrm flipH="1">
                <a:off x="15714" y="17328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3" name="Line 8566"/>
              <p:cNvSpPr>
                <a:spLocks noChangeShapeType="1"/>
              </p:cNvSpPr>
              <p:nvPr/>
            </p:nvSpPr>
            <p:spPr bwMode="auto">
              <a:xfrm>
                <a:off x="15714" y="17328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4" name="Line 8567"/>
              <p:cNvSpPr>
                <a:spLocks noChangeShapeType="1"/>
              </p:cNvSpPr>
              <p:nvPr/>
            </p:nvSpPr>
            <p:spPr bwMode="auto">
              <a:xfrm flipH="1">
                <a:off x="15697" y="17346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5" name="Line 8568"/>
              <p:cNvSpPr>
                <a:spLocks noChangeShapeType="1"/>
              </p:cNvSpPr>
              <p:nvPr/>
            </p:nvSpPr>
            <p:spPr bwMode="auto">
              <a:xfrm>
                <a:off x="15697" y="17346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6" name="Line 8569"/>
              <p:cNvSpPr>
                <a:spLocks noChangeShapeType="1"/>
              </p:cNvSpPr>
              <p:nvPr/>
            </p:nvSpPr>
            <p:spPr bwMode="auto">
              <a:xfrm>
                <a:off x="15697" y="17357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7" name="Line 8570"/>
              <p:cNvSpPr>
                <a:spLocks noChangeShapeType="1"/>
              </p:cNvSpPr>
              <p:nvPr/>
            </p:nvSpPr>
            <p:spPr bwMode="auto">
              <a:xfrm>
                <a:off x="15714" y="17357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8" name="Freeform 8571"/>
              <p:cNvSpPr>
                <a:spLocks/>
              </p:cNvSpPr>
              <p:nvPr/>
            </p:nvSpPr>
            <p:spPr bwMode="auto">
              <a:xfrm>
                <a:off x="15840" y="17225"/>
                <a:ext cx="46" cy="47"/>
              </a:xfrm>
              <a:custGeom>
                <a:avLst/>
                <a:gdLst>
                  <a:gd name="T0" fmla="*/ 16 w 46"/>
                  <a:gd name="T1" fmla="*/ 0 h 47"/>
                  <a:gd name="T2" fmla="*/ 28 w 46"/>
                  <a:gd name="T3" fmla="*/ 0 h 47"/>
                  <a:gd name="T4" fmla="*/ 28 w 46"/>
                  <a:gd name="T5" fmla="*/ 19 h 47"/>
                  <a:gd name="T6" fmla="*/ 46 w 46"/>
                  <a:gd name="T7" fmla="*/ 19 h 47"/>
                  <a:gd name="T8" fmla="*/ 46 w 46"/>
                  <a:gd name="T9" fmla="*/ 31 h 47"/>
                  <a:gd name="T10" fmla="*/ 28 w 46"/>
                  <a:gd name="T11" fmla="*/ 31 h 47"/>
                  <a:gd name="T12" fmla="*/ 28 w 46"/>
                  <a:gd name="T13" fmla="*/ 47 h 47"/>
                  <a:gd name="T14" fmla="*/ 16 w 46"/>
                  <a:gd name="T15" fmla="*/ 47 h 47"/>
                  <a:gd name="T16" fmla="*/ 16 w 46"/>
                  <a:gd name="T17" fmla="*/ 31 h 47"/>
                  <a:gd name="T18" fmla="*/ 0 w 46"/>
                  <a:gd name="T19" fmla="*/ 31 h 47"/>
                  <a:gd name="T20" fmla="*/ 0 w 46"/>
                  <a:gd name="T21" fmla="*/ 19 h 47"/>
                  <a:gd name="T22" fmla="*/ 16 w 46"/>
                  <a:gd name="T23" fmla="*/ 19 h 47"/>
                  <a:gd name="T24" fmla="*/ 16 w 46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7">
                    <a:moveTo>
                      <a:pt x="16" y="0"/>
                    </a:moveTo>
                    <a:lnTo>
                      <a:pt x="28" y="0"/>
                    </a:lnTo>
                    <a:lnTo>
                      <a:pt x="28" y="19"/>
                    </a:lnTo>
                    <a:lnTo>
                      <a:pt x="46" y="19"/>
                    </a:lnTo>
                    <a:lnTo>
                      <a:pt x="46" y="31"/>
                    </a:lnTo>
                    <a:lnTo>
                      <a:pt x="28" y="31"/>
                    </a:lnTo>
                    <a:lnTo>
                      <a:pt x="28" y="47"/>
                    </a:lnTo>
                    <a:lnTo>
                      <a:pt x="16" y="47"/>
                    </a:lnTo>
                    <a:lnTo>
                      <a:pt x="16" y="31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16" y="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9" name="Line 8572"/>
              <p:cNvSpPr>
                <a:spLocks noChangeShapeType="1"/>
              </p:cNvSpPr>
              <p:nvPr/>
            </p:nvSpPr>
            <p:spPr bwMode="auto">
              <a:xfrm>
                <a:off x="15856" y="17272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0" name="Line 8573"/>
              <p:cNvSpPr>
                <a:spLocks noChangeShapeType="1"/>
              </p:cNvSpPr>
              <p:nvPr/>
            </p:nvSpPr>
            <p:spPr bwMode="auto">
              <a:xfrm flipV="1">
                <a:off x="15868" y="17256"/>
                <a:ext cx="0" cy="16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1" name="Line 8574"/>
              <p:cNvSpPr>
                <a:spLocks noChangeShapeType="1"/>
              </p:cNvSpPr>
              <p:nvPr/>
            </p:nvSpPr>
            <p:spPr bwMode="auto">
              <a:xfrm>
                <a:off x="15868" y="17256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2" name="Line 8575"/>
              <p:cNvSpPr>
                <a:spLocks noChangeShapeType="1"/>
              </p:cNvSpPr>
              <p:nvPr/>
            </p:nvSpPr>
            <p:spPr bwMode="auto">
              <a:xfrm flipV="1">
                <a:off x="15886" y="17244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3" name="Line 8576"/>
              <p:cNvSpPr>
                <a:spLocks noChangeShapeType="1"/>
              </p:cNvSpPr>
              <p:nvPr/>
            </p:nvSpPr>
            <p:spPr bwMode="auto">
              <a:xfrm flipH="1">
                <a:off x="15868" y="17244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4" name="Line 8577"/>
              <p:cNvSpPr>
                <a:spLocks noChangeShapeType="1"/>
              </p:cNvSpPr>
              <p:nvPr/>
            </p:nvSpPr>
            <p:spPr bwMode="auto">
              <a:xfrm flipV="1">
                <a:off x="15868" y="17225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5" name="Line 8578"/>
              <p:cNvSpPr>
                <a:spLocks noChangeShapeType="1"/>
              </p:cNvSpPr>
              <p:nvPr/>
            </p:nvSpPr>
            <p:spPr bwMode="auto">
              <a:xfrm flipH="1">
                <a:off x="15856" y="17225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6" name="Line 8579"/>
              <p:cNvSpPr>
                <a:spLocks noChangeShapeType="1"/>
              </p:cNvSpPr>
              <p:nvPr/>
            </p:nvSpPr>
            <p:spPr bwMode="auto">
              <a:xfrm>
                <a:off x="15856" y="17225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7" name="Line 8580"/>
              <p:cNvSpPr>
                <a:spLocks noChangeShapeType="1"/>
              </p:cNvSpPr>
              <p:nvPr/>
            </p:nvSpPr>
            <p:spPr bwMode="auto">
              <a:xfrm flipH="1">
                <a:off x="15840" y="17244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8" name="Line 8581"/>
              <p:cNvSpPr>
                <a:spLocks noChangeShapeType="1"/>
              </p:cNvSpPr>
              <p:nvPr/>
            </p:nvSpPr>
            <p:spPr bwMode="auto">
              <a:xfrm>
                <a:off x="15840" y="17244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9" name="Line 8582"/>
              <p:cNvSpPr>
                <a:spLocks noChangeShapeType="1"/>
              </p:cNvSpPr>
              <p:nvPr/>
            </p:nvSpPr>
            <p:spPr bwMode="auto">
              <a:xfrm>
                <a:off x="15840" y="17256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0" name="Line 8583"/>
              <p:cNvSpPr>
                <a:spLocks noChangeShapeType="1"/>
              </p:cNvSpPr>
              <p:nvPr/>
            </p:nvSpPr>
            <p:spPr bwMode="auto">
              <a:xfrm>
                <a:off x="15856" y="17256"/>
                <a:ext cx="0" cy="16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1" name="Freeform 8584"/>
              <p:cNvSpPr>
                <a:spLocks/>
              </p:cNvSpPr>
              <p:nvPr/>
            </p:nvSpPr>
            <p:spPr bwMode="auto">
              <a:xfrm>
                <a:off x="15991" y="17124"/>
                <a:ext cx="46" cy="47"/>
              </a:xfrm>
              <a:custGeom>
                <a:avLst/>
                <a:gdLst>
                  <a:gd name="T0" fmla="*/ 16 w 46"/>
                  <a:gd name="T1" fmla="*/ 0 h 47"/>
                  <a:gd name="T2" fmla="*/ 29 w 46"/>
                  <a:gd name="T3" fmla="*/ 0 h 47"/>
                  <a:gd name="T4" fmla="*/ 29 w 46"/>
                  <a:gd name="T5" fmla="*/ 19 h 47"/>
                  <a:gd name="T6" fmla="*/ 46 w 46"/>
                  <a:gd name="T7" fmla="*/ 19 h 47"/>
                  <a:gd name="T8" fmla="*/ 46 w 46"/>
                  <a:gd name="T9" fmla="*/ 30 h 47"/>
                  <a:gd name="T10" fmla="*/ 29 w 46"/>
                  <a:gd name="T11" fmla="*/ 30 h 47"/>
                  <a:gd name="T12" fmla="*/ 29 w 46"/>
                  <a:gd name="T13" fmla="*/ 47 h 47"/>
                  <a:gd name="T14" fmla="*/ 16 w 46"/>
                  <a:gd name="T15" fmla="*/ 47 h 47"/>
                  <a:gd name="T16" fmla="*/ 16 w 46"/>
                  <a:gd name="T17" fmla="*/ 30 h 47"/>
                  <a:gd name="T18" fmla="*/ 0 w 46"/>
                  <a:gd name="T19" fmla="*/ 30 h 47"/>
                  <a:gd name="T20" fmla="*/ 0 w 46"/>
                  <a:gd name="T21" fmla="*/ 19 h 47"/>
                  <a:gd name="T22" fmla="*/ 16 w 46"/>
                  <a:gd name="T23" fmla="*/ 19 h 47"/>
                  <a:gd name="T24" fmla="*/ 16 w 46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7">
                    <a:moveTo>
                      <a:pt x="16" y="0"/>
                    </a:moveTo>
                    <a:lnTo>
                      <a:pt x="29" y="0"/>
                    </a:lnTo>
                    <a:lnTo>
                      <a:pt x="29" y="19"/>
                    </a:lnTo>
                    <a:lnTo>
                      <a:pt x="46" y="19"/>
                    </a:lnTo>
                    <a:lnTo>
                      <a:pt x="46" y="30"/>
                    </a:lnTo>
                    <a:lnTo>
                      <a:pt x="29" y="30"/>
                    </a:lnTo>
                    <a:lnTo>
                      <a:pt x="29" y="47"/>
                    </a:lnTo>
                    <a:lnTo>
                      <a:pt x="16" y="47"/>
                    </a:lnTo>
                    <a:lnTo>
                      <a:pt x="16" y="30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16" y="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2" name="Line 8585"/>
              <p:cNvSpPr>
                <a:spLocks noChangeShapeType="1"/>
              </p:cNvSpPr>
              <p:nvPr/>
            </p:nvSpPr>
            <p:spPr bwMode="auto">
              <a:xfrm>
                <a:off x="16007" y="17171"/>
                <a:ext cx="13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3" name="Line 8586"/>
              <p:cNvSpPr>
                <a:spLocks noChangeShapeType="1"/>
              </p:cNvSpPr>
              <p:nvPr/>
            </p:nvSpPr>
            <p:spPr bwMode="auto">
              <a:xfrm flipV="1">
                <a:off x="16020" y="17154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4" name="Line 8587"/>
              <p:cNvSpPr>
                <a:spLocks noChangeShapeType="1"/>
              </p:cNvSpPr>
              <p:nvPr/>
            </p:nvSpPr>
            <p:spPr bwMode="auto">
              <a:xfrm>
                <a:off x="16020" y="1715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5" name="Line 8588"/>
              <p:cNvSpPr>
                <a:spLocks noChangeShapeType="1"/>
              </p:cNvSpPr>
              <p:nvPr/>
            </p:nvSpPr>
            <p:spPr bwMode="auto">
              <a:xfrm flipV="1">
                <a:off x="16037" y="17143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6" name="Line 8589"/>
              <p:cNvSpPr>
                <a:spLocks noChangeShapeType="1"/>
              </p:cNvSpPr>
              <p:nvPr/>
            </p:nvSpPr>
            <p:spPr bwMode="auto">
              <a:xfrm flipH="1">
                <a:off x="16020" y="17143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7" name="Line 8590"/>
              <p:cNvSpPr>
                <a:spLocks noChangeShapeType="1"/>
              </p:cNvSpPr>
              <p:nvPr/>
            </p:nvSpPr>
            <p:spPr bwMode="auto">
              <a:xfrm flipV="1">
                <a:off x="16020" y="17124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8" name="Line 8591"/>
              <p:cNvSpPr>
                <a:spLocks noChangeShapeType="1"/>
              </p:cNvSpPr>
              <p:nvPr/>
            </p:nvSpPr>
            <p:spPr bwMode="auto">
              <a:xfrm flipH="1">
                <a:off x="16007" y="17124"/>
                <a:ext cx="13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9" name="Line 8592"/>
              <p:cNvSpPr>
                <a:spLocks noChangeShapeType="1"/>
              </p:cNvSpPr>
              <p:nvPr/>
            </p:nvSpPr>
            <p:spPr bwMode="auto">
              <a:xfrm>
                <a:off x="16007" y="17124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0" name="Line 8593"/>
              <p:cNvSpPr>
                <a:spLocks noChangeShapeType="1"/>
              </p:cNvSpPr>
              <p:nvPr/>
            </p:nvSpPr>
            <p:spPr bwMode="auto">
              <a:xfrm flipH="1">
                <a:off x="15991" y="17143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1" name="Line 8594"/>
              <p:cNvSpPr>
                <a:spLocks noChangeShapeType="1"/>
              </p:cNvSpPr>
              <p:nvPr/>
            </p:nvSpPr>
            <p:spPr bwMode="auto">
              <a:xfrm>
                <a:off x="15991" y="17143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2" name="Line 8595"/>
              <p:cNvSpPr>
                <a:spLocks noChangeShapeType="1"/>
              </p:cNvSpPr>
              <p:nvPr/>
            </p:nvSpPr>
            <p:spPr bwMode="auto">
              <a:xfrm>
                <a:off x="15991" y="17154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3" name="Line 8596"/>
              <p:cNvSpPr>
                <a:spLocks noChangeShapeType="1"/>
              </p:cNvSpPr>
              <p:nvPr/>
            </p:nvSpPr>
            <p:spPr bwMode="auto">
              <a:xfrm>
                <a:off x="16007" y="17154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4" name="Freeform 8597"/>
              <p:cNvSpPr>
                <a:spLocks/>
              </p:cNvSpPr>
              <p:nvPr/>
            </p:nvSpPr>
            <p:spPr bwMode="auto">
              <a:xfrm>
                <a:off x="16150" y="17025"/>
                <a:ext cx="47" cy="45"/>
              </a:xfrm>
              <a:custGeom>
                <a:avLst/>
                <a:gdLst>
                  <a:gd name="T0" fmla="*/ 19 w 47"/>
                  <a:gd name="T1" fmla="*/ 0 h 45"/>
                  <a:gd name="T2" fmla="*/ 29 w 47"/>
                  <a:gd name="T3" fmla="*/ 0 h 45"/>
                  <a:gd name="T4" fmla="*/ 29 w 47"/>
                  <a:gd name="T5" fmla="*/ 16 h 45"/>
                  <a:gd name="T6" fmla="*/ 47 w 47"/>
                  <a:gd name="T7" fmla="*/ 16 h 45"/>
                  <a:gd name="T8" fmla="*/ 47 w 47"/>
                  <a:gd name="T9" fmla="*/ 28 h 45"/>
                  <a:gd name="T10" fmla="*/ 29 w 47"/>
                  <a:gd name="T11" fmla="*/ 28 h 45"/>
                  <a:gd name="T12" fmla="*/ 29 w 47"/>
                  <a:gd name="T13" fmla="*/ 45 h 45"/>
                  <a:gd name="T14" fmla="*/ 19 w 47"/>
                  <a:gd name="T15" fmla="*/ 45 h 45"/>
                  <a:gd name="T16" fmla="*/ 19 w 47"/>
                  <a:gd name="T17" fmla="*/ 28 h 45"/>
                  <a:gd name="T18" fmla="*/ 0 w 47"/>
                  <a:gd name="T19" fmla="*/ 28 h 45"/>
                  <a:gd name="T20" fmla="*/ 0 w 47"/>
                  <a:gd name="T21" fmla="*/ 16 h 45"/>
                  <a:gd name="T22" fmla="*/ 19 w 47"/>
                  <a:gd name="T23" fmla="*/ 16 h 45"/>
                  <a:gd name="T24" fmla="*/ 19 w 47"/>
                  <a:gd name="T2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5">
                    <a:moveTo>
                      <a:pt x="19" y="0"/>
                    </a:moveTo>
                    <a:lnTo>
                      <a:pt x="29" y="0"/>
                    </a:lnTo>
                    <a:lnTo>
                      <a:pt x="29" y="16"/>
                    </a:lnTo>
                    <a:lnTo>
                      <a:pt x="47" y="16"/>
                    </a:lnTo>
                    <a:lnTo>
                      <a:pt x="47" y="28"/>
                    </a:lnTo>
                    <a:lnTo>
                      <a:pt x="29" y="28"/>
                    </a:lnTo>
                    <a:lnTo>
                      <a:pt x="29" y="45"/>
                    </a:lnTo>
                    <a:lnTo>
                      <a:pt x="19" y="45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5" name="Line 8598"/>
              <p:cNvSpPr>
                <a:spLocks noChangeShapeType="1"/>
              </p:cNvSpPr>
              <p:nvPr/>
            </p:nvSpPr>
            <p:spPr bwMode="auto">
              <a:xfrm>
                <a:off x="16169" y="17070"/>
                <a:ext cx="10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6" name="Line 8599"/>
              <p:cNvSpPr>
                <a:spLocks noChangeShapeType="1"/>
              </p:cNvSpPr>
              <p:nvPr/>
            </p:nvSpPr>
            <p:spPr bwMode="auto">
              <a:xfrm flipV="1">
                <a:off x="16179" y="17053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7" name="Line 8600"/>
              <p:cNvSpPr>
                <a:spLocks noChangeShapeType="1"/>
              </p:cNvSpPr>
              <p:nvPr/>
            </p:nvSpPr>
            <p:spPr bwMode="auto">
              <a:xfrm>
                <a:off x="16179" y="17053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8" name="Line 8601"/>
              <p:cNvSpPr>
                <a:spLocks noChangeShapeType="1"/>
              </p:cNvSpPr>
              <p:nvPr/>
            </p:nvSpPr>
            <p:spPr bwMode="auto">
              <a:xfrm flipV="1">
                <a:off x="16197" y="17041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9" name="Line 8602"/>
              <p:cNvSpPr>
                <a:spLocks noChangeShapeType="1"/>
              </p:cNvSpPr>
              <p:nvPr/>
            </p:nvSpPr>
            <p:spPr bwMode="auto">
              <a:xfrm flipH="1">
                <a:off x="16179" y="17041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0" name="Line 8603"/>
              <p:cNvSpPr>
                <a:spLocks noChangeShapeType="1"/>
              </p:cNvSpPr>
              <p:nvPr/>
            </p:nvSpPr>
            <p:spPr bwMode="auto">
              <a:xfrm flipV="1">
                <a:off x="16179" y="17025"/>
                <a:ext cx="0" cy="16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1" name="Line 8604"/>
              <p:cNvSpPr>
                <a:spLocks noChangeShapeType="1"/>
              </p:cNvSpPr>
              <p:nvPr/>
            </p:nvSpPr>
            <p:spPr bwMode="auto">
              <a:xfrm flipH="1">
                <a:off x="16169" y="17025"/>
                <a:ext cx="10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2" name="Line 8605"/>
              <p:cNvSpPr>
                <a:spLocks noChangeShapeType="1"/>
              </p:cNvSpPr>
              <p:nvPr/>
            </p:nvSpPr>
            <p:spPr bwMode="auto">
              <a:xfrm>
                <a:off x="16169" y="17025"/>
                <a:ext cx="0" cy="16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3" name="Line 8606"/>
              <p:cNvSpPr>
                <a:spLocks noChangeShapeType="1"/>
              </p:cNvSpPr>
              <p:nvPr/>
            </p:nvSpPr>
            <p:spPr bwMode="auto">
              <a:xfrm flipH="1">
                <a:off x="16150" y="17041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4" name="Line 8607"/>
              <p:cNvSpPr>
                <a:spLocks noChangeShapeType="1"/>
              </p:cNvSpPr>
              <p:nvPr/>
            </p:nvSpPr>
            <p:spPr bwMode="auto">
              <a:xfrm>
                <a:off x="16150" y="17041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5" name="Line 8608"/>
              <p:cNvSpPr>
                <a:spLocks noChangeShapeType="1"/>
              </p:cNvSpPr>
              <p:nvPr/>
            </p:nvSpPr>
            <p:spPr bwMode="auto">
              <a:xfrm>
                <a:off x="16150" y="17053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6" name="Line 8609"/>
              <p:cNvSpPr>
                <a:spLocks noChangeShapeType="1"/>
              </p:cNvSpPr>
              <p:nvPr/>
            </p:nvSpPr>
            <p:spPr bwMode="auto">
              <a:xfrm>
                <a:off x="16169" y="17053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7" name="Freeform 8610"/>
              <p:cNvSpPr>
                <a:spLocks/>
              </p:cNvSpPr>
              <p:nvPr/>
            </p:nvSpPr>
            <p:spPr bwMode="auto">
              <a:xfrm>
                <a:off x="16318" y="16924"/>
                <a:ext cx="46" cy="46"/>
              </a:xfrm>
              <a:custGeom>
                <a:avLst/>
                <a:gdLst>
                  <a:gd name="T0" fmla="*/ 17 w 46"/>
                  <a:gd name="T1" fmla="*/ 0 h 46"/>
                  <a:gd name="T2" fmla="*/ 29 w 46"/>
                  <a:gd name="T3" fmla="*/ 0 h 46"/>
                  <a:gd name="T4" fmla="*/ 29 w 46"/>
                  <a:gd name="T5" fmla="*/ 18 h 46"/>
                  <a:gd name="T6" fmla="*/ 46 w 46"/>
                  <a:gd name="T7" fmla="*/ 18 h 46"/>
                  <a:gd name="T8" fmla="*/ 46 w 46"/>
                  <a:gd name="T9" fmla="*/ 29 h 46"/>
                  <a:gd name="T10" fmla="*/ 29 w 46"/>
                  <a:gd name="T11" fmla="*/ 29 h 46"/>
                  <a:gd name="T12" fmla="*/ 29 w 46"/>
                  <a:gd name="T13" fmla="*/ 46 h 46"/>
                  <a:gd name="T14" fmla="*/ 17 w 46"/>
                  <a:gd name="T15" fmla="*/ 46 h 46"/>
                  <a:gd name="T16" fmla="*/ 17 w 46"/>
                  <a:gd name="T17" fmla="*/ 29 h 46"/>
                  <a:gd name="T18" fmla="*/ 0 w 46"/>
                  <a:gd name="T19" fmla="*/ 29 h 46"/>
                  <a:gd name="T20" fmla="*/ 0 w 46"/>
                  <a:gd name="T21" fmla="*/ 18 h 46"/>
                  <a:gd name="T22" fmla="*/ 17 w 46"/>
                  <a:gd name="T23" fmla="*/ 18 h 46"/>
                  <a:gd name="T24" fmla="*/ 17 w 46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6">
                    <a:moveTo>
                      <a:pt x="17" y="0"/>
                    </a:moveTo>
                    <a:lnTo>
                      <a:pt x="29" y="0"/>
                    </a:lnTo>
                    <a:lnTo>
                      <a:pt x="29" y="18"/>
                    </a:lnTo>
                    <a:lnTo>
                      <a:pt x="46" y="18"/>
                    </a:lnTo>
                    <a:lnTo>
                      <a:pt x="46" y="29"/>
                    </a:lnTo>
                    <a:lnTo>
                      <a:pt x="29" y="29"/>
                    </a:lnTo>
                    <a:lnTo>
                      <a:pt x="29" y="46"/>
                    </a:lnTo>
                    <a:lnTo>
                      <a:pt x="17" y="46"/>
                    </a:lnTo>
                    <a:lnTo>
                      <a:pt x="17" y="29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8" name="Line 8611"/>
              <p:cNvSpPr>
                <a:spLocks noChangeShapeType="1"/>
              </p:cNvSpPr>
              <p:nvPr/>
            </p:nvSpPr>
            <p:spPr bwMode="auto">
              <a:xfrm>
                <a:off x="16335" y="16970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9" name="Line 8612"/>
              <p:cNvSpPr>
                <a:spLocks noChangeShapeType="1"/>
              </p:cNvSpPr>
              <p:nvPr/>
            </p:nvSpPr>
            <p:spPr bwMode="auto">
              <a:xfrm flipV="1">
                <a:off x="16347" y="16953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0" name="Line 8613"/>
              <p:cNvSpPr>
                <a:spLocks noChangeShapeType="1"/>
              </p:cNvSpPr>
              <p:nvPr/>
            </p:nvSpPr>
            <p:spPr bwMode="auto">
              <a:xfrm>
                <a:off x="16347" y="16953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1" name="Line 8614"/>
              <p:cNvSpPr>
                <a:spLocks noChangeShapeType="1"/>
              </p:cNvSpPr>
              <p:nvPr/>
            </p:nvSpPr>
            <p:spPr bwMode="auto">
              <a:xfrm flipV="1">
                <a:off x="16364" y="16942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2" name="Line 8615"/>
              <p:cNvSpPr>
                <a:spLocks noChangeShapeType="1"/>
              </p:cNvSpPr>
              <p:nvPr/>
            </p:nvSpPr>
            <p:spPr bwMode="auto">
              <a:xfrm flipH="1">
                <a:off x="16347" y="16942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3" name="Line 8616"/>
              <p:cNvSpPr>
                <a:spLocks noChangeShapeType="1"/>
              </p:cNvSpPr>
              <p:nvPr/>
            </p:nvSpPr>
            <p:spPr bwMode="auto">
              <a:xfrm flipV="1">
                <a:off x="16347" y="16924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4" name="Line 8617"/>
              <p:cNvSpPr>
                <a:spLocks noChangeShapeType="1"/>
              </p:cNvSpPr>
              <p:nvPr/>
            </p:nvSpPr>
            <p:spPr bwMode="auto">
              <a:xfrm flipH="1">
                <a:off x="16335" y="16924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5" name="Line 8618"/>
              <p:cNvSpPr>
                <a:spLocks noChangeShapeType="1"/>
              </p:cNvSpPr>
              <p:nvPr/>
            </p:nvSpPr>
            <p:spPr bwMode="auto">
              <a:xfrm>
                <a:off x="16335" y="16924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6" name="Line 8619"/>
              <p:cNvSpPr>
                <a:spLocks noChangeShapeType="1"/>
              </p:cNvSpPr>
              <p:nvPr/>
            </p:nvSpPr>
            <p:spPr bwMode="auto">
              <a:xfrm flipH="1">
                <a:off x="16318" y="16942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7" name="Line 8620"/>
              <p:cNvSpPr>
                <a:spLocks noChangeShapeType="1"/>
              </p:cNvSpPr>
              <p:nvPr/>
            </p:nvSpPr>
            <p:spPr bwMode="auto">
              <a:xfrm>
                <a:off x="16318" y="16942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8" name="Line 8621"/>
              <p:cNvSpPr>
                <a:spLocks noChangeShapeType="1"/>
              </p:cNvSpPr>
              <p:nvPr/>
            </p:nvSpPr>
            <p:spPr bwMode="auto">
              <a:xfrm>
                <a:off x="16318" y="16953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79" name="Line 8622"/>
              <p:cNvSpPr>
                <a:spLocks noChangeShapeType="1"/>
              </p:cNvSpPr>
              <p:nvPr/>
            </p:nvSpPr>
            <p:spPr bwMode="auto">
              <a:xfrm>
                <a:off x="16335" y="16953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0" name="Freeform 8623"/>
              <p:cNvSpPr>
                <a:spLocks/>
              </p:cNvSpPr>
              <p:nvPr/>
            </p:nvSpPr>
            <p:spPr bwMode="auto">
              <a:xfrm>
                <a:off x="16491" y="16825"/>
                <a:ext cx="46" cy="47"/>
              </a:xfrm>
              <a:custGeom>
                <a:avLst/>
                <a:gdLst>
                  <a:gd name="T0" fmla="*/ 18 w 46"/>
                  <a:gd name="T1" fmla="*/ 0 h 47"/>
                  <a:gd name="T2" fmla="*/ 29 w 46"/>
                  <a:gd name="T3" fmla="*/ 0 h 47"/>
                  <a:gd name="T4" fmla="*/ 29 w 46"/>
                  <a:gd name="T5" fmla="*/ 17 h 47"/>
                  <a:gd name="T6" fmla="*/ 46 w 46"/>
                  <a:gd name="T7" fmla="*/ 17 h 47"/>
                  <a:gd name="T8" fmla="*/ 46 w 46"/>
                  <a:gd name="T9" fmla="*/ 29 h 47"/>
                  <a:gd name="T10" fmla="*/ 29 w 46"/>
                  <a:gd name="T11" fmla="*/ 29 h 47"/>
                  <a:gd name="T12" fmla="*/ 29 w 46"/>
                  <a:gd name="T13" fmla="*/ 47 h 47"/>
                  <a:gd name="T14" fmla="*/ 18 w 46"/>
                  <a:gd name="T15" fmla="*/ 47 h 47"/>
                  <a:gd name="T16" fmla="*/ 18 w 46"/>
                  <a:gd name="T17" fmla="*/ 29 h 47"/>
                  <a:gd name="T18" fmla="*/ 0 w 46"/>
                  <a:gd name="T19" fmla="*/ 29 h 47"/>
                  <a:gd name="T20" fmla="*/ 0 w 46"/>
                  <a:gd name="T21" fmla="*/ 17 h 47"/>
                  <a:gd name="T22" fmla="*/ 18 w 46"/>
                  <a:gd name="T23" fmla="*/ 17 h 47"/>
                  <a:gd name="T24" fmla="*/ 18 w 46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7">
                    <a:moveTo>
                      <a:pt x="18" y="0"/>
                    </a:moveTo>
                    <a:lnTo>
                      <a:pt x="29" y="0"/>
                    </a:lnTo>
                    <a:lnTo>
                      <a:pt x="29" y="17"/>
                    </a:lnTo>
                    <a:lnTo>
                      <a:pt x="46" y="17"/>
                    </a:lnTo>
                    <a:lnTo>
                      <a:pt x="46" y="29"/>
                    </a:lnTo>
                    <a:lnTo>
                      <a:pt x="29" y="29"/>
                    </a:lnTo>
                    <a:lnTo>
                      <a:pt x="29" y="47"/>
                    </a:lnTo>
                    <a:lnTo>
                      <a:pt x="18" y="47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18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1" name="Line 8624"/>
              <p:cNvSpPr>
                <a:spLocks noChangeShapeType="1"/>
              </p:cNvSpPr>
              <p:nvPr/>
            </p:nvSpPr>
            <p:spPr bwMode="auto">
              <a:xfrm>
                <a:off x="16509" y="16872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2" name="Line 8625"/>
              <p:cNvSpPr>
                <a:spLocks noChangeShapeType="1"/>
              </p:cNvSpPr>
              <p:nvPr/>
            </p:nvSpPr>
            <p:spPr bwMode="auto">
              <a:xfrm flipV="1">
                <a:off x="16520" y="16854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3" name="Line 8626"/>
              <p:cNvSpPr>
                <a:spLocks noChangeShapeType="1"/>
              </p:cNvSpPr>
              <p:nvPr/>
            </p:nvSpPr>
            <p:spPr bwMode="auto">
              <a:xfrm>
                <a:off x="16520" y="1685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4" name="Line 8627"/>
              <p:cNvSpPr>
                <a:spLocks noChangeShapeType="1"/>
              </p:cNvSpPr>
              <p:nvPr/>
            </p:nvSpPr>
            <p:spPr bwMode="auto">
              <a:xfrm flipV="1">
                <a:off x="16537" y="16842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5" name="Line 8628"/>
              <p:cNvSpPr>
                <a:spLocks noChangeShapeType="1"/>
              </p:cNvSpPr>
              <p:nvPr/>
            </p:nvSpPr>
            <p:spPr bwMode="auto">
              <a:xfrm flipH="1">
                <a:off x="16520" y="16842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6" name="Line 8629"/>
              <p:cNvSpPr>
                <a:spLocks noChangeShapeType="1"/>
              </p:cNvSpPr>
              <p:nvPr/>
            </p:nvSpPr>
            <p:spPr bwMode="auto">
              <a:xfrm flipV="1">
                <a:off x="16520" y="16825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7" name="Line 8630"/>
              <p:cNvSpPr>
                <a:spLocks noChangeShapeType="1"/>
              </p:cNvSpPr>
              <p:nvPr/>
            </p:nvSpPr>
            <p:spPr bwMode="auto">
              <a:xfrm flipH="1">
                <a:off x="16509" y="16825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8" name="Line 8631"/>
              <p:cNvSpPr>
                <a:spLocks noChangeShapeType="1"/>
              </p:cNvSpPr>
              <p:nvPr/>
            </p:nvSpPr>
            <p:spPr bwMode="auto">
              <a:xfrm>
                <a:off x="16509" y="16825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89" name="Line 8632"/>
              <p:cNvSpPr>
                <a:spLocks noChangeShapeType="1"/>
              </p:cNvSpPr>
              <p:nvPr/>
            </p:nvSpPr>
            <p:spPr bwMode="auto">
              <a:xfrm flipH="1">
                <a:off x="16491" y="16842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0" name="Line 8633"/>
              <p:cNvSpPr>
                <a:spLocks noChangeShapeType="1"/>
              </p:cNvSpPr>
              <p:nvPr/>
            </p:nvSpPr>
            <p:spPr bwMode="auto">
              <a:xfrm>
                <a:off x="16491" y="16842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1" name="Line 8634"/>
              <p:cNvSpPr>
                <a:spLocks noChangeShapeType="1"/>
              </p:cNvSpPr>
              <p:nvPr/>
            </p:nvSpPr>
            <p:spPr bwMode="auto">
              <a:xfrm>
                <a:off x="16491" y="16854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2" name="Line 8635"/>
              <p:cNvSpPr>
                <a:spLocks noChangeShapeType="1"/>
              </p:cNvSpPr>
              <p:nvPr/>
            </p:nvSpPr>
            <p:spPr bwMode="auto">
              <a:xfrm>
                <a:off x="16509" y="16854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3" name="Freeform 8636"/>
              <p:cNvSpPr>
                <a:spLocks/>
              </p:cNvSpPr>
              <p:nvPr/>
            </p:nvSpPr>
            <p:spPr bwMode="auto">
              <a:xfrm>
                <a:off x="16670" y="16727"/>
                <a:ext cx="47" cy="47"/>
              </a:xfrm>
              <a:custGeom>
                <a:avLst/>
                <a:gdLst>
                  <a:gd name="T0" fmla="*/ 17 w 47"/>
                  <a:gd name="T1" fmla="*/ 0 h 47"/>
                  <a:gd name="T2" fmla="*/ 29 w 47"/>
                  <a:gd name="T3" fmla="*/ 0 h 47"/>
                  <a:gd name="T4" fmla="*/ 29 w 47"/>
                  <a:gd name="T5" fmla="*/ 17 h 47"/>
                  <a:gd name="T6" fmla="*/ 47 w 47"/>
                  <a:gd name="T7" fmla="*/ 17 h 47"/>
                  <a:gd name="T8" fmla="*/ 47 w 47"/>
                  <a:gd name="T9" fmla="*/ 28 h 47"/>
                  <a:gd name="T10" fmla="*/ 29 w 47"/>
                  <a:gd name="T11" fmla="*/ 28 h 47"/>
                  <a:gd name="T12" fmla="*/ 29 w 47"/>
                  <a:gd name="T13" fmla="*/ 47 h 47"/>
                  <a:gd name="T14" fmla="*/ 17 w 47"/>
                  <a:gd name="T15" fmla="*/ 47 h 47"/>
                  <a:gd name="T16" fmla="*/ 17 w 47"/>
                  <a:gd name="T17" fmla="*/ 28 h 47"/>
                  <a:gd name="T18" fmla="*/ 0 w 47"/>
                  <a:gd name="T19" fmla="*/ 28 h 47"/>
                  <a:gd name="T20" fmla="*/ 0 w 47"/>
                  <a:gd name="T21" fmla="*/ 17 h 47"/>
                  <a:gd name="T22" fmla="*/ 17 w 47"/>
                  <a:gd name="T23" fmla="*/ 17 h 47"/>
                  <a:gd name="T24" fmla="*/ 17 w 4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7">
                    <a:moveTo>
                      <a:pt x="17" y="0"/>
                    </a:moveTo>
                    <a:lnTo>
                      <a:pt x="29" y="0"/>
                    </a:lnTo>
                    <a:lnTo>
                      <a:pt x="29" y="17"/>
                    </a:lnTo>
                    <a:lnTo>
                      <a:pt x="47" y="17"/>
                    </a:lnTo>
                    <a:lnTo>
                      <a:pt x="47" y="28"/>
                    </a:lnTo>
                    <a:lnTo>
                      <a:pt x="29" y="28"/>
                    </a:lnTo>
                    <a:lnTo>
                      <a:pt x="29" y="47"/>
                    </a:lnTo>
                    <a:lnTo>
                      <a:pt x="17" y="47"/>
                    </a:lnTo>
                    <a:lnTo>
                      <a:pt x="17" y="28"/>
                    </a:lnTo>
                    <a:lnTo>
                      <a:pt x="0" y="28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4" name="Line 8637"/>
              <p:cNvSpPr>
                <a:spLocks noChangeShapeType="1"/>
              </p:cNvSpPr>
              <p:nvPr/>
            </p:nvSpPr>
            <p:spPr bwMode="auto">
              <a:xfrm>
                <a:off x="16687" y="16774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5" name="Line 8638"/>
              <p:cNvSpPr>
                <a:spLocks noChangeShapeType="1"/>
              </p:cNvSpPr>
              <p:nvPr/>
            </p:nvSpPr>
            <p:spPr bwMode="auto">
              <a:xfrm flipV="1">
                <a:off x="16699" y="16755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6" name="Line 8639"/>
              <p:cNvSpPr>
                <a:spLocks noChangeShapeType="1"/>
              </p:cNvSpPr>
              <p:nvPr/>
            </p:nvSpPr>
            <p:spPr bwMode="auto">
              <a:xfrm>
                <a:off x="16699" y="16755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7" name="Line 8640"/>
              <p:cNvSpPr>
                <a:spLocks noChangeShapeType="1"/>
              </p:cNvSpPr>
              <p:nvPr/>
            </p:nvSpPr>
            <p:spPr bwMode="auto">
              <a:xfrm flipV="1">
                <a:off x="16717" y="16744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8" name="Line 8641"/>
              <p:cNvSpPr>
                <a:spLocks noChangeShapeType="1"/>
              </p:cNvSpPr>
              <p:nvPr/>
            </p:nvSpPr>
            <p:spPr bwMode="auto">
              <a:xfrm flipH="1">
                <a:off x="16699" y="16744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99" name="Line 8642"/>
              <p:cNvSpPr>
                <a:spLocks noChangeShapeType="1"/>
              </p:cNvSpPr>
              <p:nvPr/>
            </p:nvSpPr>
            <p:spPr bwMode="auto">
              <a:xfrm flipV="1">
                <a:off x="16699" y="16727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0" name="Line 8643"/>
              <p:cNvSpPr>
                <a:spLocks noChangeShapeType="1"/>
              </p:cNvSpPr>
              <p:nvPr/>
            </p:nvSpPr>
            <p:spPr bwMode="auto">
              <a:xfrm flipH="1">
                <a:off x="16687" y="16727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1" name="Line 8644"/>
              <p:cNvSpPr>
                <a:spLocks noChangeShapeType="1"/>
              </p:cNvSpPr>
              <p:nvPr/>
            </p:nvSpPr>
            <p:spPr bwMode="auto">
              <a:xfrm>
                <a:off x="16687" y="16727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2" name="Line 8645"/>
              <p:cNvSpPr>
                <a:spLocks noChangeShapeType="1"/>
              </p:cNvSpPr>
              <p:nvPr/>
            </p:nvSpPr>
            <p:spPr bwMode="auto">
              <a:xfrm flipH="1">
                <a:off x="16670" y="1674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3" name="Line 8646"/>
              <p:cNvSpPr>
                <a:spLocks noChangeShapeType="1"/>
              </p:cNvSpPr>
              <p:nvPr/>
            </p:nvSpPr>
            <p:spPr bwMode="auto">
              <a:xfrm>
                <a:off x="16670" y="16744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4" name="Line 8647"/>
              <p:cNvSpPr>
                <a:spLocks noChangeShapeType="1"/>
              </p:cNvSpPr>
              <p:nvPr/>
            </p:nvSpPr>
            <p:spPr bwMode="auto">
              <a:xfrm>
                <a:off x="16670" y="16755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5" name="Line 8648"/>
              <p:cNvSpPr>
                <a:spLocks noChangeShapeType="1"/>
              </p:cNvSpPr>
              <p:nvPr/>
            </p:nvSpPr>
            <p:spPr bwMode="auto">
              <a:xfrm>
                <a:off x="16687" y="16755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6" name="Freeform 8649"/>
              <p:cNvSpPr>
                <a:spLocks/>
              </p:cNvSpPr>
              <p:nvPr/>
            </p:nvSpPr>
            <p:spPr bwMode="auto">
              <a:xfrm>
                <a:off x="16853" y="16628"/>
                <a:ext cx="47" cy="47"/>
              </a:xfrm>
              <a:custGeom>
                <a:avLst/>
                <a:gdLst>
                  <a:gd name="T0" fmla="*/ 17 w 47"/>
                  <a:gd name="T1" fmla="*/ 0 h 47"/>
                  <a:gd name="T2" fmla="*/ 30 w 47"/>
                  <a:gd name="T3" fmla="*/ 0 h 47"/>
                  <a:gd name="T4" fmla="*/ 30 w 47"/>
                  <a:gd name="T5" fmla="*/ 18 h 47"/>
                  <a:gd name="T6" fmla="*/ 47 w 47"/>
                  <a:gd name="T7" fmla="*/ 18 h 47"/>
                  <a:gd name="T8" fmla="*/ 47 w 47"/>
                  <a:gd name="T9" fmla="*/ 30 h 47"/>
                  <a:gd name="T10" fmla="*/ 30 w 47"/>
                  <a:gd name="T11" fmla="*/ 30 h 47"/>
                  <a:gd name="T12" fmla="*/ 30 w 47"/>
                  <a:gd name="T13" fmla="*/ 47 h 47"/>
                  <a:gd name="T14" fmla="*/ 17 w 47"/>
                  <a:gd name="T15" fmla="*/ 47 h 47"/>
                  <a:gd name="T16" fmla="*/ 17 w 47"/>
                  <a:gd name="T17" fmla="*/ 30 h 47"/>
                  <a:gd name="T18" fmla="*/ 0 w 47"/>
                  <a:gd name="T19" fmla="*/ 30 h 47"/>
                  <a:gd name="T20" fmla="*/ 0 w 47"/>
                  <a:gd name="T21" fmla="*/ 18 h 47"/>
                  <a:gd name="T22" fmla="*/ 17 w 47"/>
                  <a:gd name="T23" fmla="*/ 18 h 47"/>
                  <a:gd name="T24" fmla="*/ 17 w 4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7">
                    <a:moveTo>
                      <a:pt x="17" y="0"/>
                    </a:moveTo>
                    <a:lnTo>
                      <a:pt x="30" y="0"/>
                    </a:lnTo>
                    <a:lnTo>
                      <a:pt x="30" y="18"/>
                    </a:lnTo>
                    <a:lnTo>
                      <a:pt x="47" y="18"/>
                    </a:lnTo>
                    <a:lnTo>
                      <a:pt x="47" y="30"/>
                    </a:lnTo>
                    <a:lnTo>
                      <a:pt x="30" y="30"/>
                    </a:lnTo>
                    <a:lnTo>
                      <a:pt x="30" y="47"/>
                    </a:lnTo>
                    <a:lnTo>
                      <a:pt x="17" y="47"/>
                    </a:lnTo>
                    <a:lnTo>
                      <a:pt x="17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7" name="Line 8650"/>
              <p:cNvSpPr>
                <a:spLocks noChangeShapeType="1"/>
              </p:cNvSpPr>
              <p:nvPr/>
            </p:nvSpPr>
            <p:spPr bwMode="auto">
              <a:xfrm>
                <a:off x="16870" y="16675"/>
                <a:ext cx="13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8" name="Line 8651"/>
              <p:cNvSpPr>
                <a:spLocks noChangeShapeType="1"/>
              </p:cNvSpPr>
              <p:nvPr/>
            </p:nvSpPr>
            <p:spPr bwMode="auto">
              <a:xfrm flipV="1">
                <a:off x="16883" y="16658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09" name="Line 8652"/>
              <p:cNvSpPr>
                <a:spLocks noChangeShapeType="1"/>
              </p:cNvSpPr>
              <p:nvPr/>
            </p:nvSpPr>
            <p:spPr bwMode="auto">
              <a:xfrm>
                <a:off x="16883" y="16658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0" name="Line 8653"/>
              <p:cNvSpPr>
                <a:spLocks noChangeShapeType="1"/>
              </p:cNvSpPr>
              <p:nvPr/>
            </p:nvSpPr>
            <p:spPr bwMode="auto">
              <a:xfrm flipV="1">
                <a:off x="16900" y="16646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1" name="Line 8654"/>
              <p:cNvSpPr>
                <a:spLocks noChangeShapeType="1"/>
              </p:cNvSpPr>
              <p:nvPr/>
            </p:nvSpPr>
            <p:spPr bwMode="auto">
              <a:xfrm flipH="1">
                <a:off x="16883" y="16646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2" name="Line 8655"/>
              <p:cNvSpPr>
                <a:spLocks noChangeShapeType="1"/>
              </p:cNvSpPr>
              <p:nvPr/>
            </p:nvSpPr>
            <p:spPr bwMode="auto">
              <a:xfrm flipV="1">
                <a:off x="16883" y="16628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3" name="Line 8656"/>
              <p:cNvSpPr>
                <a:spLocks noChangeShapeType="1"/>
              </p:cNvSpPr>
              <p:nvPr/>
            </p:nvSpPr>
            <p:spPr bwMode="auto">
              <a:xfrm flipH="1">
                <a:off x="16870" y="16628"/>
                <a:ext cx="13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4" name="Line 8657"/>
              <p:cNvSpPr>
                <a:spLocks noChangeShapeType="1"/>
              </p:cNvSpPr>
              <p:nvPr/>
            </p:nvSpPr>
            <p:spPr bwMode="auto">
              <a:xfrm>
                <a:off x="16870" y="16628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5" name="Line 8658"/>
              <p:cNvSpPr>
                <a:spLocks noChangeShapeType="1"/>
              </p:cNvSpPr>
              <p:nvPr/>
            </p:nvSpPr>
            <p:spPr bwMode="auto">
              <a:xfrm flipH="1">
                <a:off x="16853" y="16646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6" name="Line 8659"/>
              <p:cNvSpPr>
                <a:spLocks noChangeShapeType="1"/>
              </p:cNvSpPr>
              <p:nvPr/>
            </p:nvSpPr>
            <p:spPr bwMode="auto">
              <a:xfrm>
                <a:off x="16853" y="16646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7" name="Line 8660"/>
              <p:cNvSpPr>
                <a:spLocks noChangeShapeType="1"/>
              </p:cNvSpPr>
              <p:nvPr/>
            </p:nvSpPr>
            <p:spPr bwMode="auto">
              <a:xfrm>
                <a:off x="16853" y="16658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8" name="Line 8661"/>
              <p:cNvSpPr>
                <a:spLocks noChangeShapeType="1"/>
              </p:cNvSpPr>
              <p:nvPr/>
            </p:nvSpPr>
            <p:spPr bwMode="auto">
              <a:xfrm>
                <a:off x="16870" y="16658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19" name="Freeform 8662"/>
              <p:cNvSpPr>
                <a:spLocks/>
              </p:cNvSpPr>
              <p:nvPr/>
            </p:nvSpPr>
            <p:spPr bwMode="auto">
              <a:xfrm>
                <a:off x="17040" y="16531"/>
                <a:ext cx="47" cy="46"/>
              </a:xfrm>
              <a:custGeom>
                <a:avLst/>
                <a:gdLst>
                  <a:gd name="T0" fmla="*/ 19 w 47"/>
                  <a:gd name="T1" fmla="*/ 0 h 46"/>
                  <a:gd name="T2" fmla="*/ 30 w 47"/>
                  <a:gd name="T3" fmla="*/ 0 h 46"/>
                  <a:gd name="T4" fmla="*/ 30 w 47"/>
                  <a:gd name="T5" fmla="*/ 17 h 46"/>
                  <a:gd name="T6" fmla="*/ 47 w 47"/>
                  <a:gd name="T7" fmla="*/ 17 h 46"/>
                  <a:gd name="T8" fmla="*/ 47 w 47"/>
                  <a:gd name="T9" fmla="*/ 28 h 46"/>
                  <a:gd name="T10" fmla="*/ 30 w 47"/>
                  <a:gd name="T11" fmla="*/ 28 h 46"/>
                  <a:gd name="T12" fmla="*/ 30 w 47"/>
                  <a:gd name="T13" fmla="*/ 46 h 46"/>
                  <a:gd name="T14" fmla="*/ 19 w 47"/>
                  <a:gd name="T15" fmla="*/ 46 h 46"/>
                  <a:gd name="T16" fmla="*/ 19 w 47"/>
                  <a:gd name="T17" fmla="*/ 28 h 46"/>
                  <a:gd name="T18" fmla="*/ 0 w 47"/>
                  <a:gd name="T19" fmla="*/ 28 h 46"/>
                  <a:gd name="T20" fmla="*/ 0 w 47"/>
                  <a:gd name="T21" fmla="*/ 17 h 46"/>
                  <a:gd name="T22" fmla="*/ 19 w 47"/>
                  <a:gd name="T23" fmla="*/ 17 h 46"/>
                  <a:gd name="T24" fmla="*/ 19 w 47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6">
                    <a:moveTo>
                      <a:pt x="19" y="0"/>
                    </a:moveTo>
                    <a:lnTo>
                      <a:pt x="30" y="0"/>
                    </a:lnTo>
                    <a:lnTo>
                      <a:pt x="30" y="17"/>
                    </a:lnTo>
                    <a:lnTo>
                      <a:pt x="47" y="17"/>
                    </a:lnTo>
                    <a:lnTo>
                      <a:pt x="47" y="28"/>
                    </a:lnTo>
                    <a:lnTo>
                      <a:pt x="30" y="28"/>
                    </a:lnTo>
                    <a:lnTo>
                      <a:pt x="30" y="46"/>
                    </a:lnTo>
                    <a:lnTo>
                      <a:pt x="19" y="46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17"/>
                    </a:lnTo>
                    <a:lnTo>
                      <a:pt x="19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0" name="Line 8663"/>
              <p:cNvSpPr>
                <a:spLocks noChangeShapeType="1"/>
              </p:cNvSpPr>
              <p:nvPr/>
            </p:nvSpPr>
            <p:spPr bwMode="auto">
              <a:xfrm>
                <a:off x="17059" y="16577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1" name="Line 8664"/>
              <p:cNvSpPr>
                <a:spLocks noChangeShapeType="1"/>
              </p:cNvSpPr>
              <p:nvPr/>
            </p:nvSpPr>
            <p:spPr bwMode="auto">
              <a:xfrm flipV="1">
                <a:off x="17070" y="16559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2" name="Line 8665"/>
              <p:cNvSpPr>
                <a:spLocks noChangeShapeType="1"/>
              </p:cNvSpPr>
              <p:nvPr/>
            </p:nvSpPr>
            <p:spPr bwMode="auto">
              <a:xfrm>
                <a:off x="17070" y="16559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3" name="Line 8666"/>
              <p:cNvSpPr>
                <a:spLocks noChangeShapeType="1"/>
              </p:cNvSpPr>
              <p:nvPr/>
            </p:nvSpPr>
            <p:spPr bwMode="auto">
              <a:xfrm flipV="1">
                <a:off x="17087" y="16548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4" name="Line 8667"/>
              <p:cNvSpPr>
                <a:spLocks noChangeShapeType="1"/>
              </p:cNvSpPr>
              <p:nvPr/>
            </p:nvSpPr>
            <p:spPr bwMode="auto">
              <a:xfrm flipH="1">
                <a:off x="17070" y="16548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5" name="Line 8668"/>
              <p:cNvSpPr>
                <a:spLocks noChangeShapeType="1"/>
              </p:cNvSpPr>
              <p:nvPr/>
            </p:nvSpPr>
            <p:spPr bwMode="auto">
              <a:xfrm flipV="1">
                <a:off x="17070" y="16531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6" name="Line 8669"/>
              <p:cNvSpPr>
                <a:spLocks noChangeShapeType="1"/>
              </p:cNvSpPr>
              <p:nvPr/>
            </p:nvSpPr>
            <p:spPr bwMode="auto">
              <a:xfrm flipH="1">
                <a:off x="17059" y="16531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7" name="Line 8670"/>
              <p:cNvSpPr>
                <a:spLocks noChangeShapeType="1"/>
              </p:cNvSpPr>
              <p:nvPr/>
            </p:nvSpPr>
            <p:spPr bwMode="auto">
              <a:xfrm>
                <a:off x="17059" y="16531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8" name="Line 8671"/>
              <p:cNvSpPr>
                <a:spLocks noChangeShapeType="1"/>
              </p:cNvSpPr>
              <p:nvPr/>
            </p:nvSpPr>
            <p:spPr bwMode="auto">
              <a:xfrm flipH="1">
                <a:off x="17040" y="16548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29" name="Line 8672"/>
              <p:cNvSpPr>
                <a:spLocks noChangeShapeType="1"/>
              </p:cNvSpPr>
              <p:nvPr/>
            </p:nvSpPr>
            <p:spPr bwMode="auto">
              <a:xfrm>
                <a:off x="17040" y="16548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0" name="Line 8673"/>
              <p:cNvSpPr>
                <a:spLocks noChangeShapeType="1"/>
              </p:cNvSpPr>
              <p:nvPr/>
            </p:nvSpPr>
            <p:spPr bwMode="auto">
              <a:xfrm>
                <a:off x="17040" y="16559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1" name="Line 8674"/>
              <p:cNvSpPr>
                <a:spLocks noChangeShapeType="1"/>
              </p:cNvSpPr>
              <p:nvPr/>
            </p:nvSpPr>
            <p:spPr bwMode="auto">
              <a:xfrm>
                <a:off x="17059" y="16559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2" name="Freeform 8675"/>
              <p:cNvSpPr>
                <a:spLocks/>
              </p:cNvSpPr>
              <p:nvPr/>
            </p:nvSpPr>
            <p:spPr bwMode="auto">
              <a:xfrm>
                <a:off x="17231" y="16433"/>
                <a:ext cx="47" cy="46"/>
              </a:xfrm>
              <a:custGeom>
                <a:avLst/>
                <a:gdLst>
                  <a:gd name="T0" fmla="*/ 17 w 47"/>
                  <a:gd name="T1" fmla="*/ 0 h 46"/>
                  <a:gd name="T2" fmla="*/ 29 w 47"/>
                  <a:gd name="T3" fmla="*/ 0 h 46"/>
                  <a:gd name="T4" fmla="*/ 29 w 47"/>
                  <a:gd name="T5" fmla="*/ 18 h 46"/>
                  <a:gd name="T6" fmla="*/ 47 w 47"/>
                  <a:gd name="T7" fmla="*/ 18 h 46"/>
                  <a:gd name="T8" fmla="*/ 47 w 47"/>
                  <a:gd name="T9" fmla="*/ 29 h 46"/>
                  <a:gd name="T10" fmla="*/ 29 w 47"/>
                  <a:gd name="T11" fmla="*/ 29 h 46"/>
                  <a:gd name="T12" fmla="*/ 29 w 47"/>
                  <a:gd name="T13" fmla="*/ 46 h 46"/>
                  <a:gd name="T14" fmla="*/ 17 w 47"/>
                  <a:gd name="T15" fmla="*/ 46 h 46"/>
                  <a:gd name="T16" fmla="*/ 17 w 47"/>
                  <a:gd name="T17" fmla="*/ 29 h 46"/>
                  <a:gd name="T18" fmla="*/ 0 w 47"/>
                  <a:gd name="T19" fmla="*/ 29 h 46"/>
                  <a:gd name="T20" fmla="*/ 0 w 47"/>
                  <a:gd name="T21" fmla="*/ 18 h 46"/>
                  <a:gd name="T22" fmla="*/ 17 w 47"/>
                  <a:gd name="T23" fmla="*/ 18 h 46"/>
                  <a:gd name="T24" fmla="*/ 17 w 47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6">
                    <a:moveTo>
                      <a:pt x="17" y="0"/>
                    </a:moveTo>
                    <a:lnTo>
                      <a:pt x="29" y="0"/>
                    </a:lnTo>
                    <a:lnTo>
                      <a:pt x="29" y="18"/>
                    </a:lnTo>
                    <a:lnTo>
                      <a:pt x="47" y="18"/>
                    </a:lnTo>
                    <a:lnTo>
                      <a:pt x="47" y="29"/>
                    </a:lnTo>
                    <a:lnTo>
                      <a:pt x="29" y="29"/>
                    </a:lnTo>
                    <a:lnTo>
                      <a:pt x="29" y="46"/>
                    </a:lnTo>
                    <a:lnTo>
                      <a:pt x="17" y="46"/>
                    </a:lnTo>
                    <a:lnTo>
                      <a:pt x="17" y="29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3" name="Line 8676"/>
              <p:cNvSpPr>
                <a:spLocks noChangeShapeType="1"/>
              </p:cNvSpPr>
              <p:nvPr/>
            </p:nvSpPr>
            <p:spPr bwMode="auto">
              <a:xfrm>
                <a:off x="17248" y="16479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4" name="Line 8677"/>
              <p:cNvSpPr>
                <a:spLocks noChangeShapeType="1"/>
              </p:cNvSpPr>
              <p:nvPr/>
            </p:nvSpPr>
            <p:spPr bwMode="auto">
              <a:xfrm flipV="1">
                <a:off x="17260" y="16462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35" name="Line 8678"/>
              <p:cNvSpPr>
                <a:spLocks noChangeShapeType="1"/>
              </p:cNvSpPr>
              <p:nvPr/>
            </p:nvSpPr>
            <p:spPr bwMode="auto">
              <a:xfrm>
                <a:off x="17260" y="16462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30" name="Group 8880"/>
            <p:cNvGrpSpPr>
              <a:grpSpLocks/>
            </p:cNvGrpSpPr>
            <p:nvPr/>
          </p:nvGrpSpPr>
          <p:grpSpPr bwMode="auto">
            <a:xfrm>
              <a:off x="15018" y="15949"/>
              <a:ext cx="3235" cy="2167"/>
              <a:chOff x="15018" y="15949"/>
              <a:chExt cx="3235" cy="2167"/>
            </a:xfrm>
          </p:grpSpPr>
          <p:sp>
            <p:nvSpPr>
              <p:cNvPr id="6436" name="Line 8680"/>
              <p:cNvSpPr>
                <a:spLocks noChangeShapeType="1"/>
              </p:cNvSpPr>
              <p:nvPr/>
            </p:nvSpPr>
            <p:spPr bwMode="auto">
              <a:xfrm flipV="1">
                <a:off x="17278" y="16451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7" name="Line 8681"/>
              <p:cNvSpPr>
                <a:spLocks noChangeShapeType="1"/>
              </p:cNvSpPr>
              <p:nvPr/>
            </p:nvSpPr>
            <p:spPr bwMode="auto">
              <a:xfrm flipH="1">
                <a:off x="17260" y="16451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8" name="Line 8682"/>
              <p:cNvSpPr>
                <a:spLocks noChangeShapeType="1"/>
              </p:cNvSpPr>
              <p:nvPr/>
            </p:nvSpPr>
            <p:spPr bwMode="auto">
              <a:xfrm flipV="1">
                <a:off x="17260" y="16433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9" name="Line 8683"/>
              <p:cNvSpPr>
                <a:spLocks noChangeShapeType="1"/>
              </p:cNvSpPr>
              <p:nvPr/>
            </p:nvSpPr>
            <p:spPr bwMode="auto">
              <a:xfrm flipH="1">
                <a:off x="17248" y="16433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0" name="Line 8684"/>
              <p:cNvSpPr>
                <a:spLocks noChangeShapeType="1"/>
              </p:cNvSpPr>
              <p:nvPr/>
            </p:nvSpPr>
            <p:spPr bwMode="auto">
              <a:xfrm>
                <a:off x="17248" y="16433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1" name="Line 8685"/>
              <p:cNvSpPr>
                <a:spLocks noChangeShapeType="1"/>
              </p:cNvSpPr>
              <p:nvPr/>
            </p:nvSpPr>
            <p:spPr bwMode="auto">
              <a:xfrm flipH="1">
                <a:off x="17231" y="16451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2" name="Line 8686"/>
              <p:cNvSpPr>
                <a:spLocks noChangeShapeType="1"/>
              </p:cNvSpPr>
              <p:nvPr/>
            </p:nvSpPr>
            <p:spPr bwMode="auto">
              <a:xfrm>
                <a:off x="17231" y="16451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3" name="Line 8687"/>
              <p:cNvSpPr>
                <a:spLocks noChangeShapeType="1"/>
              </p:cNvSpPr>
              <p:nvPr/>
            </p:nvSpPr>
            <p:spPr bwMode="auto">
              <a:xfrm>
                <a:off x="17231" y="16462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4" name="Line 8688"/>
              <p:cNvSpPr>
                <a:spLocks noChangeShapeType="1"/>
              </p:cNvSpPr>
              <p:nvPr/>
            </p:nvSpPr>
            <p:spPr bwMode="auto">
              <a:xfrm>
                <a:off x="17248" y="16462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5" name="Freeform 8689"/>
              <p:cNvSpPr>
                <a:spLocks/>
              </p:cNvSpPr>
              <p:nvPr/>
            </p:nvSpPr>
            <p:spPr bwMode="auto">
              <a:xfrm>
                <a:off x="17425" y="16337"/>
                <a:ext cx="45" cy="45"/>
              </a:xfrm>
              <a:custGeom>
                <a:avLst/>
                <a:gdLst>
                  <a:gd name="T0" fmla="*/ 16 w 45"/>
                  <a:gd name="T1" fmla="*/ 0 h 45"/>
                  <a:gd name="T2" fmla="*/ 28 w 45"/>
                  <a:gd name="T3" fmla="*/ 0 h 45"/>
                  <a:gd name="T4" fmla="*/ 28 w 45"/>
                  <a:gd name="T5" fmla="*/ 17 h 45"/>
                  <a:gd name="T6" fmla="*/ 45 w 45"/>
                  <a:gd name="T7" fmla="*/ 17 h 45"/>
                  <a:gd name="T8" fmla="*/ 45 w 45"/>
                  <a:gd name="T9" fmla="*/ 28 h 45"/>
                  <a:gd name="T10" fmla="*/ 28 w 45"/>
                  <a:gd name="T11" fmla="*/ 28 h 45"/>
                  <a:gd name="T12" fmla="*/ 28 w 45"/>
                  <a:gd name="T13" fmla="*/ 45 h 45"/>
                  <a:gd name="T14" fmla="*/ 16 w 45"/>
                  <a:gd name="T15" fmla="*/ 45 h 45"/>
                  <a:gd name="T16" fmla="*/ 16 w 45"/>
                  <a:gd name="T17" fmla="*/ 28 h 45"/>
                  <a:gd name="T18" fmla="*/ 0 w 45"/>
                  <a:gd name="T19" fmla="*/ 28 h 45"/>
                  <a:gd name="T20" fmla="*/ 0 w 45"/>
                  <a:gd name="T21" fmla="*/ 17 h 45"/>
                  <a:gd name="T22" fmla="*/ 16 w 45"/>
                  <a:gd name="T23" fmla="*/ 17 h 45"/>
                  <a:gd name="T24" fmla="*/ 16 w 45"/>
                  <a:gd name="T2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45">
                    <a:moveTo>
                      <a:pt x="16" y="0"/>
                    </a:moveTo>
                    <a:lnTo>
                      <a:pt x="28" y="0"/>
                    </a:lnTo>
                    <a:lnTo>
                      <a:pt x="28" y="17"/>
                    </a:lnTo>
                    <a:lnTo>
                      <a:pt x="45" y="17"/>
                    </a:lnTo>
                    <a:lnTo>
                      <a:pt x="45" y="28"/>
                    </a:lnTo>
                    <a:lnTo>
                      <a:pt x="28" y="28"/>
                    </a:lnTo>
                    <a:lnTo>
                      <a:pt x="28" y="45"/>
                    </a:lnTo>
                    <a:lnTo>
                      <a:pt x="16" y="45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0" y="17"/>
                    </a:lnTo>
                    <a:lnTo>
                      <a:pt x="16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6" name="Line 8690"/>
              <p:cNvSpPr>
                <a:spLocks noChangeShapeType="1"/>
              </p:cNvSpPr>
              <p:nvPr/>
            </p:nvSpPr>
            <p:spPr bwMode="auto">
              <a:xfrm>
                <a:off x="17441" y="16382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7" name="Line 8691"/>
              <p:cNvSpPr>
                <a:spLocks noChangeShapeType="1"/>
              </p:cNvSpPr>
              <p:nvPr/>
            </p:nvSpPr>
            <p:spPr bwMode="auto">
              <a:xfrm flipV="1">
                <a:off x="17453" y="16365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8" name="Line 8692"/>
              <p:cNvSpPr>
                <a:spLocks noChangeShapeType="1"/>
              </p:cNvSpPr>
              <p:nvPr/>
            </p:nvSpPr>
            <p:spPr bwMode="auto">
              <a:xfrm>
                <a:off x="17453" y="16365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9" name="Line 8693"/>
              <p:cNvSpPr>
                <a:spLocks noChangeShapeType="1"/>
              </p:cNvSpPr>
              <p:nvPr/>
            </p:nvSpPr>
            <p:spPr bwMode="auto">
              <a:xfrm flipV="1">
                <a:off x="17470" y="16354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0" name="Line 8694"/>
              <p:cNvSpPr>
                <a:spLocks noChangeShapeType="1"/>
              </p:cNvSpPr>
              <p:nvPr/>
            </p:nvSpPr>
            <p:spPr bwMode="auto">
              <a:xfrm flipH="1">
                <a:off x="17453" y="1635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1" name="Line 8695"/>
              <p:cNvSpPr>
                <a:spLocks noChangeShapeType="1"/>
              </p:cNvSpPr>
              <p:nvPr/>
            </p:nvSpPr>
            <p:spPr bwMode="auto">
              <a:xfrm flipV="1">
                <a:off x="17453" y="16337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2" name="Line 8696"/>
              <p:cNvSpPr>
                <a:spLocks noChangeShapeType="1"/>
              </p:cNvSpPr>
              <p:nvPr/>
            </p:nvSpPr>
            <p:spPr bwMode="auto">
              <a:xfrm flipH="1">
                <a:off x="17441" y="16337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3" name="Line 8697"/>
              <p:cNvSpPr>
                <a:spLocks noChangeShapeType="1"/>
              </p:cNvSpPr>
              <p:nvPr/>
            </p:nvSpPr>
            <p:spPr bwMode="auto">
              <a:xfrm>
                <a:off x="17441" y="16337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4" name="Line 8698"/>
              <p:cNvSpPr>
                <a:spLocks noChangeShapeType="1"/>
              </p:cNvSpPr>
              <p:nvPr/>
            </p:nvSpPr>
            <p:spPr bwMode="auto">
              <a:xfrm flipH="1">
                <a:off x="17425" y="16354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5" name="Line 8699"/>
              <p:cNvSpPr>
                <a:spLocks noChangeShapeType="1"/>
              </p:cNvSpPr>
              <p:nvPr/>
            </p:nvSpPr>
            <p:spPr bwMode="auto">
              <a:xfrm>
                <a:off x="17425" y="16354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6" name="Line 8700"/>
              <p:cNvSpPr>
                <a:spLocks noChangeShapeType="1"/>
              </p:cNvSpPr>
              <p:nvPr/>
            </p:nvSpPr>
            <p:spPr bwMode="auto">
              <a:xfrm>
                <a:off x="17425" y="16365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7" name="Line 8701"/>
              <p:cNvSpPr>
                <a:spLocks noChangeShapeType="1"/>
              </p:cNvSpPr>
              <p:nvPr/>
            </p:nvSpPr>
            <p:spPr bwMode="auto">
              <a:xfrm>
                <a:off x="17441" y="16365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8" name="Freeform 8702"/>
              <p:cNvSpPr>
                <a:spLocks/>
              </p:cNvSpPr>
              <p:nvPr/>
            </p:nvSpPr>
            <p:spPr bwMode="auto">
              <a:xfrm>
                <a:off x="17619" y="16240"/>
                <a:ext cx="46" cy="46"/>
              </a:xfrm>
              <a:custGeom>
                <a:avLst/>
                <a:gdLst>
                  <a:gd name="T0" fmla="*/ 16 w 46"/>
                  <a:gd name="T1" fmla="*/ 0 h 46"/>
                  <a:gd name="T2" fmla="*/ 28 w 46"/>
                  <a:gd name="T3" fmla="*/ 0 h 46"/>
                  <a:gd name="T4" fmla="*/ 28 w 46"/>
                  <a:gd name="T5" fmla="*/ 18 h 46"/>
                  <a:gd name="T6" fmla="*/ 46 w 46"/>
                  <a:gd name="T7" fmla="*/ 18 h 46"/>
                  <a:gd name="T8" fmla="*/ 46 w 46"/>
                  <a:gd name="T9" fmla="*/ 28 h 46"/>
                  <a:gd name="T10" fmla="*/ 28 w 46"/>
                  <a:gd name="T11" fmla="*/ 28 h 46"/>
                  <a:gd name="T12" fmla="*/ 28 w 46"/>
                  <a:gd name="T13" fmla="*/ 46 h 46"/>
                  <a:gd name="T14" fmla="*/ 16 w 46"/>
                  <a:gd name="T15" fmla="*/ 46 h 46"/>
                  <a:gd name="T16" fmla="*/ 16 w 46"/>
                  <a:gd name="T17" fmla="*/ 28 h 46"/>
                  <a:gd name="T18" fmla="*/ 0 w 46"/>
                  <a:gd name="T19" fmla="*/ 28 h 46"/>
                  <a:gd name="T20" fmla="*/ 0 w 46"/>
                  <a:gd name="T21" fmla="*/ 18 h 46"/>
                  <a:gd name="T22" fmla="*/ 16 w 46"/>
                  <a:gd name="T23" fmla="*/ 18 h 46"/>
                  <a:gd name="T24" fmla="*/ 16 w 46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6">
                    <a:moveTo>
                      <a:pt x="16" y="0"/>
                    </a:moveTo>
                    <a:lnTo>
                      <a:pt x="28" y="0"/>
                    </a:lnTo>
                    <a:lnTo>
                      <a:pt x="28" y="18"/>
                    </a:lnTo>
                    <a:lnTo>
                      <a:pt x="46" y="18"/>
                    </a:lnTo>
                    <a:lnTo>
                      <a:pt x="46" y="28"/>
                    </a:lnTo>
                    <a:lnTo>
                      <a:pt x="28" y="28"/>
                    </a:lnTo>
                    <a:lnTo>
                      <a:pt x="28" y="46"/>
                    </a:lnTo>
                    <a:lnTo>
                      <a:pt x="16" y="46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6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9" name="Line 8703"/>
              <p:cNvSpPr>
                <a:spLocks noChangeShapeType="1"/>
              </p:cNvSpPr>
              <p:nvPr/>
            </p:nvSpPr>
            <p:spPr bwMode="auto">
              <a:xfrm>
                <a:off x="17635" y="16286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0" name="Line 8704"/>
              <p:cNvSpPr>
                <a:spLocks noChangeShapeType="1"/>
              </p:cNvSpPr>
              <p:nvPr/>
            </p:nvSpPr>
            <p:spPr bwMode="auto">
              <a:xfrm flipV="1">
                <a:off x="17647" y="16268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1" name="Line 8705"/>
              <p:cNvSpPr>
                <a:spLocks noChangeShapeType="1"/>
              </p:cNvSpPr>
              <p:nvPr/>
            </p:nvSpPr>
            <p:spPr bwMode="auto">
              <a:xfrm>
                <a:off x="17647" y="16268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2" name="Line 8706"/>
              <p:cNvSpPr>
                <a:spLocks noChangeShapeType="1"/>
              </p:cNvSpPr>
              <p:nvPr/>
            </p:nvSpPr>
            <p:spPr bwMode="auto">
              <a:xfrm flipV="1">
                <a:off x="17665" y="16258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3" name="Line 8707"/>
              <p:cNvSpPr>
                <a:spLocks noChangeShapeType="1"/>
              </p:cNvSpPr>
              <p:nvPr/>
            </p:nvSpPr>
            <p:spPr bwMode="auto">
              <a:xfrm flipH="1">
                <a:off x="17647" y="16258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4" name="Line 8708"/>
              <p:cNvSpPr>
                <a:spLocks noChangeShapeType="1"/>
              </p:cNvSpPr>
              <p:nvPr/>
            </p:nvSpPr>
            <p:spPr bwMode="auto">
              <a:xfrm flipV="1">
                <a:off x="17647" y="16240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5" name="Line 8709"/>
              <p:cNvSpPr>
                <a:spLocks noChangeShapeType="1"/>
              </p:cNvSpPr>
              <p:nvPr/>
            </p:nvSpPr>
            <p:spPr bwMode="auto">
              <a:xfrm flipH="1">
                <a:off x="17635" y="16240"/>
                <a:ext cx="12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6" name="Line 8710"/>
              <p:cNvSpPr>
                <a:spLocks noChangeShapeType="1"/>
              </p:cNvSpPr>
              <p:nvPr/>
            </p:nvSpPr>
            <p:spPr bwMode="auto">
              <a:xfrm>
                <a:off x="17635" y="16240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7" name="Line 8711"/>
              <p:cNvSpPr>
                <a:spLocks noChangeShapeType="1"/>
              </p:cNvSpPr>
              <p:nvPr/>
            </p:nvSpPr>
            <p:spPr bwMode="auto">
              <a:xfrm flipH="1">
                <a:off x="17619" y="16258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8" name="Line 8712"/>
              <p:cNvSpPr>
                <a:spLocks noChangeShapeType="1"/>
              </p:cNvSpPr>
              <p:nvPr/>
            </p:nvSpPr>
            <p:spPr bwMode="auto">
              <a:xfrm>
                <a:off x="17619" y="16258"/>
                <a:ext cx="0" cy="1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9" name="Line 8713"/>
              <p:cNvSpPr>
                <a:spLocks noChangeShapeType="1"/>
              </p:cNvSpPr>
              <p:nvPr/>
            </p:nvSpPr>
            <p:spPr bwMode="auto">
              <a:xfrm>
                <a:off x="17619" y="16268"/>
                <a:ext cx="16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0" name="Line 8714"/>
              <p:cNvSpPr>
                <a:spLocks noChangeShapeType="1"/>
              </p:cNvSpPr>
              <p:nvPr/>
            </p:nvSpPr>
            <p:spPr bwMode="auto">
              <a:xfrm>
                <a:off x="17635" y="16268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1" name="Freeform 8715"/>
              <p:cNvSpPr>
                <a:spLocks/>
              </p:cNvSpPr>
              <p:nvPr/>
            </p:nvSpPr>
            <p:spPr bwMode="auto">
              <a:xfrm>
                <a:off x="17814" y="16142"/>
                <a:ext cx="46" cy="47"/>
              </a:xfrm>
              <a:custGeom>
                <a:avLst/>
                <a:gdLst>
                  <a:gd name="T0" fmla="*/ 18 w 46"/>
                  <a:gd name="T1" fmla="*/ 0 h 47"/>
                  <a:gd name="T2" fmla="*/ 29 w 46"/>
                  <a:gd name="T3" fmla="*/ 0 h 47"/>
                  <a:gd name="T4" fmla="*/ 29 w 46"/>
                  <a:gd name="T5" fmla="*/ 18 h 47"/>
                  <a:gd name="T6" fmla="*/ 46 w 46"/>
                  <a:gd name="T7" fmla="*/ 18 h 47"/>
                  <a:gd name="T8" fmla="*/ 46 w 46"/>
                  <a:gd name="T9" fmla="*/ 30 h 47"/>
                  <a:gd name="T10" fmla="*/ 29 w 46"/>
                  <a:gd name="T11" fmla="*/ 30 h 47"/>
                  <a:gd name="T12" fmla="*/ 29 w 46"/>
                  <a:gd name="T13" fmla="*/ 47 h 47"/>
                  <a:gd name="T14" fmla="*/ 18 w 46"/>
                  <a:gd name="T15" fmla="*/ 47 h 47"/>
                  <a:gd name="T16" fmla="*/ 18 w 46"/>
                  <a:gd name="T17" fmla="*/ 30 h 47"/>
                  <a:gd name="T18" fmla="*/ 0 w 46"/>
                  <a:gd name="T19" fmla="*/ 30 h 47"/>
                  <a:gd name="T20" fmla="*/ 0 w 46"/>
                  <a:gd name="T21" fmla="*/ 18 h 47"/>
                  <a:gd name="T22" fmla="*/ 18 w 46"/>
                  <a:gd name="T23" fmla="*/ 18 h 47"/>
                  <a:gd name="T24" fmla="*/ 18 w 46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7">
                    <a:moveTo>
                      <a:pt x="18" y="0"/>
                    </a:moveTo>
                    <a:lnTo>
                      <a:pt x="29" y="0"/>
                    </a:lnTo>
                    <a:lnTo>
                      <a:pt x="29" y="18"/>
                    </a:lnTo>
                    <a:lnTo>
                      <a:pt x="46" y="18"/>
                    </a:lnTo>
                    <a:lnTo>
                      <a:pt x="46" y="30"/>
                    </a:lnTo>
                    <a:lnTo>
                      <a:pt x="29" y="30"/>
                    </a:lnTo>
                    <a:lnTo>
                      <a:pt x="29" y="47"/>
                    </a:lnTo>
                    <a:lnTo>
                      <a:pt x="18" y="47"/>
                    </a:lnTo>
                    <a:lnTo>
                      <a:pt x="18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2" name="Line 8716"/>
              <p:cNvSpPr>
                <a:spLocks noChangeShapeType="1"/>
              </p:cNvSpPr>
              <p:nvPr/>
            </p:nvSpPr>
            <p:spPr bwMode="auto">
              <a:xfrm>
                <a:off x="17832" y="16189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3" name="Line 8717"/>
              <p:cNvSpPr>
                <a:spLocks noChangeShapeType="1"/>
              </p:cNvSpPr>
              <p:nvPr/>
            </p:nvSpPr>
            <p:spPr bwMode="auto">
              <a:xfrm flipV="1">
                <a:off x="17843" y="16172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4" name="Line 8718"/>
              <p:cNvSpPr>
                <a:spLocks noChangeShapeType="1"/>
              </p:cNvSpPr>
              <p:nvPr/>
            </p:nvSpPr>
            <p:spPr bwMode="auto">
              <a:xfrm>
                <a:off x="17843" y="16172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5" name="Line 8719"/>
              <p:cNvSpPr>
                <a:spLocks noChangeShapeType="1"/>
              </p:cNvSpPr>
              <p:nvPr/>
            </p:nvSpPr>
            <p:spPr bwMode="auto">
              <a:xfrm flipV="1">
                <a:off x="17860" y="16160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6" name="Line 8720"/>
              <p:cNvSpPr>
                <a:spLocks noChangeShapeType="1"/>
              </p:cNvSpPr>
              <p:nvPr/>
            </p:nvSpPr>
            <p:spPr bwMode="auto">
              <a:xfrm flipH="1">
                <a:off x="17843" y="16160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7" name="Line 8721"/>
              <p:cNvSpPr>
                <a:spLocks noChangeShapeType="1"/>
              </p:cNvSpPr>
              <p:nvPr/>
            </p:nvSpPr>
            <p:spPr bwMode="auto">
              <a:xfrm flipV="1">
                <a:off x="17843" y="16142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8" name="Line 8722"/>
              <p:cNvSpPr>
                <a:spLocks noChangeShapeType="1"/>
              </p:cNvSpPr>
              <p:nvPr/>
            </p:nvSpPr>
            <p:spPr bwMode="auto">
              <a:xfrm flipH="1">
                <a:off x="17832" y="16142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9" name="Line 8723"/>
              <p:cNvSpPr>
                <a:spLocks noChangeShapeType="1"/>
              </p:cNvSpPr>
              <p:nvPr/>
            </p:nvSpPr>
            <p:spPr bwMode="auto">
              <a:xfrm>
                <a:off x="17832" y="16142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0" name="Line 8724"/>
              <p:cNvSpPr>
                <a:spLocks noChangeShapeType="1"/>
              </p:cNvSpPr>
              <p:nvPr/>
            </p:nvSpPr>
            <p:spPr bwMode="auto">
              <a:xfrm flipH="1">
                <a:off x="17814" y="16160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1" name="Line 8725"/>
              <p:cNvSpPr>
                <a:spLocks noChangeShapeType="1"/>
              </p:cNvSpPr>
              <p:nvPr/>
            </p:nvSpPr>
            <p:spPr bwMode="auto">
              <a:xfrm>
                <a:off x="17814" y="16160"/>
                <a:ext cx="0" cy="12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2" name="Line 8726"/>
              <p:cNvSpPr>
                <a:spLocks noChangeShapeType="1"/>
              </p:cNvSpPr>
              <p:nvPr/>
            </p:nvSpPr>
            <p:spPr bwMode="auto">
              <a:xfrm>
                <a:off x="17814" y="16172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3" name="Line 8727"/>
              <p:cNvSpPr>
                <a:spLocks noChangeShapeType="1"/>
              </p:cNvSpPr>
              <p:nvPr/>
            </p:nvSpPr>
            <p:spPr bwMode="auto">
              <a:xfrm>
                <a:off x="17832" y="16172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4" name="Freeform 8728"/>
              <p:cNvSpPr>
                <a:spLocks/>
              </p:cNvSpPr>
              <p:nvPr/>
            </p:nvSpPr>
            <p:spPr bwMode="auto">
              <a:xfrm>
                <a:off x="18011" y="16046"/>
                <a:ext cx="45" cy="46"/>
              </a:xfrm>
              <a:custGeom>
                <a:avLst/>
                <a:gdLst>
                  <a:gd name="T0" fmla="*/ 17 w 45"/>
                  <a:gd name="T1" fmla="*/ 0 h 46"/>
                  <a:gd name="T2" fmla="*/ 28 w 45"/>
                  <a:gd name="T3" fmla="*/ 0 h 46"/>
                  <a:gd name="T4" fmla="*/ 28 w 45"/>
                  <a:gd name="T5" fmla="*/ 18 h 46"/>
                  <a:gd name="T6" fmla="*/ 45 w 45"/>
                  <a:gd name="T7" fmla="*/ 18 h 46"/>
                  <a:gd name="T8" fmla="*/ 45 w 45"/>
                  <a:gd name="T9" fmla="*/ 29 h 46"/>
                  <a:gd name="T10" fmla="*/ 28 w 45"/>
                  <a:gd name="T11" fmla="*/ 29 h 46"/>
                  <a:gd name="T12" fmla="*/ 28 w 45"/>
                  <a:gd name="T13" fmla="*/ 46 h 46"/>
                  <a:gd name="T14" fmla="*/ 17 w 45"/>
                  <a:gd name="T15" fmla="*/ 46 h 46"/>
                  <a:gd name="T16" fmla="*/ 17 w 45"/>
                  <a:gd name="T17" fmla="*/ 29 h 46"/>
                  <a:gd name="T18" fmla="*/ 0 w 45"/>
                  <a:gd name="T19" fmla="*/ 29 h 46"/>
                  <a:gd name="T20" fmla="*/ 0 w 45"/>
                  <a:gd name="T21" fmla="*/ 18 h 46"/>
                  <a:gd name="T22" fmla="*/ 17 w 45"/>
                  <a:gd name="T23" fmla="*/ 18 h 46"/>
                  <a:gd name="T24" fmla="*/ 17 w 45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46">
                    <a:moveTo>
                      <a:pt x="17" y="0"/>
                    </a:moveTo>
                    <a:lnTo>
                      <a:pt x="28" y="0"/>
                    </a:lnTo>
                    <a:lnTo>
                      <a:pt x="28" y="18"/>
                    </a:lnTo>
                    <a:lnTo>
                      <a:pt x="45" y="18"/>
                    </a:lnTo>
                    <a:lnTo>
                      <a:pt x="45" y="29"/>
                    </a:lnTo>
                    <a:lnTo>
                      <a:pt x="28" y="29"/>
                    </a:lnTo>
                    <a:lnTo>
                      <a:pt x="28" y="46"/>
                    </a:lnTo>
                    <a:lnTo>
                      <a:pt x="17" y="46"/>
                    </a:lnTo>
                    <a:lnTo>
                      <a:pt x="17" y="29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5" name="Line 8729"/>
              <p:cNvSpPr>
                <a:spLocks noChangeShapeType="1"/>
              </p:cNvSpPr>
              <p:nvPr/>
            </p:nvSpPr>
            <p:spPr bwMode="auto">
              <a:xfrm>
                <a:off x="18028" y="16092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6" name="Line 8730"/>
              <p:cNvSpPr>
                <a:spLocks noChangeShapeType="1"/>
              </p:cNvSpPr>
              <p:nvPr/>
            </p:nvSpPr>
            <p:spPr bwMode="auto">
              <a:xfrm flipV="1">
                <a:off x="18039" y="16075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7" name="Line 8731"/>
              <p:cNvSpPr>
                <a:spLocks noChangeShapeType="1"/>
              </p:cNvSpPr>
              <p:nvPr/>
            </p:nvSpPr>
            <p:spPr bwMode="auto">
              <a:xfrm>
                <a:off x="18039" y="16075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8" name="Line 8732"/>
              <p:cNvSpPr>
                <a:spLocks noChangeShapeType="1"/>
              </p:cNvSpPr>
              <p:nvPr/>
            </p:nvSpPr>
            <p:spPr bwMode="auto">
              <a:xfrm flipV="1">
                <a:off x="18056" y="16064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9" name="Line 8733"/>
              <p:cNvSpPr>
                <a:spLocks noChangeShapeType="1"/>
              </p:cNvSpPr>
              <p:nvPr/>
            </p:nvSpPr>
            <p:spPr bwMode="auto">
              <a:xfrm flipH="1">
                <a:off x="18039" y="1606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0" name="Line 8734"/>
              <p:cNvSpPr>
                <a:spLocks noChangeShapeType="1"/>
              </p:cNvSpPr>
              <p:nvPr/>
            </p:nvSpPr>
            <p:spPr bwMode="auto">
              <a:xfrm flipV="1">
                <a:off x="18039" y="16046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1" name="Line 8735"/>
              <p:cNvSpPr>
                <a:spLocks noChangeShapeType="1"/>
              </p:cNvSpPr>
              <p:nvPr/>
            </p:nvSpPr>
            <p:spPr bwMode="auto">
              <a:xfrm flipH="1">
                <a:off x="18028" y="16046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2" name="Line 8736"/>
              <p:cNvSpPr>
                <a:spLocks noChangeShapeType="1"/>
              </p:cNvSpPr>
              <p:nvPr/>
            </p:nvSpPr>
            <p:spPr bwMode="auto">
              <a:xfrm>
                <a:off x="18028" y="16046"/>
                <a:ext cx="0" cy="18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3" name="Line 8737"/>
              <p:cNvSpPr>
                <a:spLocks noChangeShapeType="1"/>
              </p:cNvSpPr>
              <p:nvPr/>
            </p:nvSpPr>
            <p:spPr bwMode="auto">
              <a:xfrm flipH="1">
                <a:off x="18011" y="1606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4" name="Line 8738"/>
              <p:cNvSpPr>
                <a:spLocks noChangeShapeType="1"/>
              </p:cNvSpPr>
              <p:nvPr/>
            </p:nvSpPr>
            <p:spPr bwMode="auto">
              <a:xfrm>
                <a:off x="18011" y="16064"/>
                <a:ext cx="0" cy="11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5" name="Line 8739"/>
              <p:cNvSpPr>
                <a:spLocks noChangeShapeType="1"/>
              </p:cNvSpPr>
              <p:nvPr/>
            </p:nvSpPr>
            <p:spPr bwMode="auto">
              <a:xfrm>
                <a:off x="18011" y="16075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6" name="Line 8740"/>
              <p:cNvSpPr>
                <a:spLocks noChangeShapeType="1"/>
              </p:cNvSpPr>
              <p:nvPr/>
            </p:nvSpPr>
            <p:spPr bwMode="auto">
              <a:xfrm>
                <a:off x="18028" y="16075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7" name="Freeform 8741"/>
              <p:cNvSpPr>
                <a:spLocks/>
              </p:cNvSpPr>
              <p:nvPr/>
            </p:nvSpPr>
            <p:spPr bwMode="auto">
              <a:xfrm>
                <a:off x="18206" y="15949"/>
                <a:ext cx="47" cy="47"/>
              </a:xfrm>
              <a:custGeom>
                <a:avLst/>
                <a:gdLst>
                  <a:gd name="T0" fmla="*/ 18 w 47"/>
                  <a:gd name="T1" fmla="*/ 0 h 47"/>
                  <a:gd name="T2" fmla="*/ 29 w 47"/>
                  <a:gd name="T3" fmla="*/ 0 h 47"/>
                  <a:gd name="T4" fmla="*/ 29 w 47"/>
                  <a:gd name="T5" fmla="*/ 19 h 47"/>
                  <a:gd name="T6" fmla="*/ 47 w 47"/>
                  <a:gd name="T7" fmla="*/ 19 h 47"/>
                  <a:gd name="T8" fmla="*/ 47 w 47"/>
                  <a:gd name="T9" fmla="*/ 28 h 47"/>
                  <a:gd name="T10" fmla="*/ 29 w 47"/>
                  <a:gd name="T11" fmla="*/ 28 h 47"/>
                  <a:gd name="T12" fmla="*/ 29 w 47"/>
                  <a:gd name="T13" fmla="*/ 47 h 47"/>
                  <a:gd name="T14" fmla="*/ 18 w 47"/>
                  <a:gd name="T15" fmla="*/ 47 h 47"/>
                  <a:gd name="T16" fmla="*/ 18 w 47"/>
                  <a:gd name="T17" fmla="*/ 28 h 47"/>
                  <a:gd name="T18" fmla="*/ 0 w 47"/>
                  <a:gd name="T19" fmla="*/ 28 h 47"/>
                  <a:gd name="T20" fmla="*/ 0 w 47"/>
                  <a:gd name="T21" fmla="*/ 19 h 47"/>
                  <a:gd name="T22" fmla="*/ 18 w 47"/>
                  <a:gd name="T23" fmla="*/ 19 h 47"/>
                  <a:gd name="T24" fmla="*/ 18 w 4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7">
                    <a:moveTo>
                      <a:pt x="18" y="0"/>
                    </a:moveTo>
                    <a:lnTo>
                      <a:pt x="29" y="0"/>
                    </a:lnTo>
                    <a:lnTo>
                      <a:pt x="29" y="19"/>
                    </a:lnTo>
                    <a:lnTo>
                      <a:pt x="47" y="19"/>
                    </a:lnTo>
                    <a:lnTo>
                      <a:pt x="47" y="28"/>
                    </a:lnTo>
                    <a:lnTo>
                      <a:pt x="29" y="28"/>
                    </a:lnTo>
                    <a:lnTo>
                      <a:pt x="29" y="47"/>
                    </a:lnTo>
                    <a:lnTo>
                      <a:pt x="18" y="47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18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8" name="Line 8742"/>
              <p:cNvSpPr>
                <a:spLocks noChangeShapeType="1"/>
              </p:cNvSpPr>
              <p:nvPr/>
            </p:nvSpPr>
            <p:spPr bwMode="auto">
              <a:xfrm>
                <a:off x="18224" y="15996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9" name="Line 8743"/>
              <p:cNvSpPr>
                <a:spLocks noChangeShapeType="1"/>
              </p:cNvSpPr>
              <p:nvPr/>
            </p:nvSpPr>
            <p:spPr bwMode="auto">
              <a:xfrm flipV="1">
                <a:off x="18235" y="15977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0" name="Line 8744"/>
              <p:cNvSpPr>
                <a:spLocks noChangeShapeType="1"/>
              </p:cNvSpPr>
              <p:nvPr/>
            </p:nvSpPr>
            <p:spPr bwMode="auto">
              <a:xfrm>
                <a:off x="18235" y="15977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1" name="Line 8745"/>
              <p:cNvSpPr>
                <a:spLocks noChangeShapeType="1"/>
              </p:cNvSpPr>
              <p:nvPr/>
            </p:nvSpPr>
            <p:spPr bwMode="auto">
              <a:xfrm flipV="1">
                <a:off x="18253" y="15968"/>
                <a:ext cx="0" cy="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2" name="Line 8746"/>
              <p:cNvSpPr>
                <a:spLocks noChangeShapeType="1"/>
              </p:cNvSpPr>
              <p:nvPr/>
            </p:nvSpPr>
            <p:spPr bwMode="auto">
              <a:xfrm flipH="1">
                <a:off x="18235" y="15968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3" name="Line 8747"/>
              <p:cNvSpPr>
                <a:spLocks noChangeShapeType="1"/>
              </p:cNvSpPr>
              <p:nvPr/>
            </p:nvSpPr>
            <p:spPr bwMode="auto">
              <a:xfrm flipV="1">
                <a:off x="18235" y="15949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4" name="Line 8748"/>
              <p:cNvSpPr>
                <a:spLocks noChangeShapeType="1"/>
              </p:cNvSpPr>
              <p:nvPr/>
            </p:nvSpPr>
            <p:spPr bwMode="auto">
              <a:xfrm flipH="1">
                <a:off x="18224" y="15949"/>
                <a:ext cx="11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5" name="Line 8749"/>
              <p:cNvSpPr>
                <a:spLocks noChangeShapeType="1"/>
              </p:cNvSpPr>
              <p:nvPr/>
            </p:nvSpPr>
            <p:spPr bwMode="auto">
              <a:xfrm>
                <a:off x="18224" y="15949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6" name="Line 8750"/>
              <p:cNvSpPr>
                <a:spLocks noChangeShapeType="1"/>
              </p:cNvSpPr>
              <p:nvPr/>
            </p:nvSpPr>
            <p:spPr bwMode="auto">
              <a:xfrm flipH="1">
                <a:off x="18206" y="15968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7" name="Line 8751"/>
              <p:cNvSpPr>
                <a:spLocks noChangeShapeType="1"/>
              </p:cNvSpPr>
              <p:nvPr/>
            </p:nvSpPr>
            <p:spPr bwMode="auto">
              <a:xfrm>
                <a:off x="18206" y="15968"/>
                <a:ext cx="0" cy="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8" name="Line 8752"/>
              <p:cNvSpPr>
                <a:spLocks noChangeShapeType="1"/>
              </p:cNvSpPr>
              <p:nvPr/>
            </p:nvSpPr>
            <p:spPr bwMode="auto">
              <a:xfrm>
                <a:off x="18206" y="15977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9" name="Line 8753"/>
              <p:cNvSpPr>
                <a:spLocks noChangeShapeType="1"/>
              </p:cNvSpPr>
              <p:nvPr/>
            </p:nvSpPr>
            <p:spPr bwMode="auto">
              <a:xfrm>
                <a:off x="18224" y="15977"/>
                <a:ext cx="0" cy="19"/>
              </a:xfrm>
              <a:prstGeom prst="line">
                <a:avLst/>
              </a:prstGeom>
              <a:noFill/>
              <a:ln w="15875">
                <a:solidFill>
                  <a:srgbClr val="4303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0" name="Freeform 8754"/>
              <p:cNvSpPr>
                <a:spLocks/>
              </p:cNvSpPr>
              <p:nvPr/>
            </p:nvSpPr>
            <p:spPr bwMode="auto">
              <a:xfrm>
                <a:off x="15018" y="18073"/>
                <a:ext cx="46" cy="43"/>
              </a:xfrm>
              <a:custGeom>
                <a:avLst/>
                <a:gdLst>
                  <a:gd name="T0" fmla="*/ 23 w 46"/>
                  <a:gd name="T1" fmla="*/ 0 h 43"/>
                  <a:gd name="T2" fmla="*/ 29 w 46"/>
                  <a:gd name="T3" fmla="*/ 16 h 43"/>
                  <a:gd name="T4" fmla="*/ 46 w 46"/>
                  <a:gd name="T5" fmla="*/ 16 h 43"/>
                  <a:gd name="T6" fmla="*/ 33 w 46"/>
                  <a:gd name="T7" fmla="*/ 26 h 43"/>
                  <a:gd name="T8" fmla="*/ 38 w 46"/>
                  <a:gd name="T9" fmla="*/ 43 h 43"/>
                  <a:gd name="T10" fmla="*/ 23 w 46"/>
                  <a:gd name="T11" fmla="*/ 33 h 43"/>
                  <a:gd name="T12" fmla="*/ 9 w 46"/>
                  <a:gd name="T13" fmla="*/ 43 h 43"/>
                  <a:gd name="T14" fmla="*/ 14 w 46"/>
                  <a:gd name="T15" fmla="*/ 26 h 43"/>
                  <a:gd name="T16" fmla="*/ 0 w 46"/>
                  <a:gd name="T17" fmla="*/ 16 h 43"/>
                  <a:gd name="T18" fmla="*/ 18 w 46"/>
                  <a:gd name="T19" fmla="*/ 16 h 43"/>
                  <a:gd name="T20" fmla="*/ 23 w 46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3">
                    <a:moveTo>
                      <a:pt x="23" y="0"/>
                    </a:moveTo>
                    <a:lnTo>
                      <a:pt x="29" y="16"/>
                    </a:lnTo>
                    <a:lnTo>
                      <a:pt x="46" y="16"/>
                    </a:lnTo>
                    <a:lnTo>
                      <a:pt x="33" y="26"/>
                    </a:lnTo>
                    <a:lnTo>
                      <a:pt x="38" y="43"/>
                    </a:lnTo>
                    <a:lnTo>
                      <a:pt x="23" y="33"/>
                    </a:lnTo>
                    <a:lnTo>
                      <a:pt x="9" y="43"/>
                    </a:lnTo>
                    <a:lnTo>
                      <a:pt x="14" y="26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1" name="Line 8755"/>
              <p:cNvSpPr>
                <a:spLocks noChangeShapeType="1"/>
              </p:cNvSpPr>
              <p:nvPr/>
            </p:nvSpPr>
            <p:spPr bwMode="auto">
              <a:xfrm flipH="1">
                <a:off x="15036" y="18073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2" name="Line 8756"/>
              <p:cNvSpPr>
                <a:spLocks noChangeShapeType="1"/>
              </p:cNvSpPr>
              <p:nvPr/>
            </p:nvSpPr>
            <p:spPr bwMode="auto">
              <a:xfrm flipH="1">
                <a:off x="15018" y="18089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3" name="Line 8757"/>
              <p:cNvSpPr>
                <a:spLocks noChangeShapeType="1"/>
              </p:cNvSpPr>
              <p:nvPr/>
            </p:nvSpPr>
            <p:spPr bwMode="auto">
              <a:xfrm>
                <a:off x="15018" y="18089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4" name="Line 8758"/>
              <p:cNvSpPr>
                <a:spLocks noChangeShapeType="1"/>
              </p:cNvSpPr>
              <p:nvPr/>
            </p:nvSpPr>
            <p:spPr bwMode="auto">
              <a:xfrm flipH="1">
                <a:off x="15027" y="18099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5" name="Line 8759"/>
              <p:cNvSpPr>
                <a:spLocks noChangeShapeType="1"/>
              </p:cNvSpPr>
              <p:nvPr/>
            </p:nvSpPr>
            <p:spPr bwMode="auto">
              <a:xfrm flipV="1">
                <a:off x="15027" y="18106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6" name="Line 8760"/>
              <p:cNvSpPr>
                <a:spLocks noChangeShapeType="1"/>
              </p:cNvSpPr>
              <p:nvPr/>
            </p:nvSpPr>
            <p:spPr bwMode="auto">
              <a:xfrm>
                <a:off x="15041" y="18106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7" name="Line 8761"/>
              <p:cNvSpPr>
                <a:spLocks noChangeShapeType="1"/>
              </p:cNvSpPr>
              <p:nvPr/>
            </p:nvSpPr>
            <p:spPr bwMode="auto">
              <a:xfrm flipH="1" flipV="1">
                <a:off x="15051" y="18099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8" name="Line 8762"/>
              <p:cNvSpPr>
                <a:spLocks noChangeShapeType="1"/>
              </p:cNvSpPr>
              <p:nvPr/>
            </p:nvSpPr>
            <p:spPr bwMode="auto">
              <a:xfrm flipV="1">
                <a:off x="15051" y="18089"/>
                <a:ext cx="13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9" name="Line 8763"/>
              <p:cNvSpPr>
                <a:spLocks noChangeShapeType="1"/>
              </p:cNvSpPr>
              <p:nvPr/>
            </p:nvSpPr>
            <p:spPr bwMode="auto">
              <a:xfrm flipH="1">
                <a:off x="15047" y="18089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0" name="Line 8764"/>
              <p:cNvSpPr>
                <a:spLocks noChangeShapeType="1"/>
              </p:cNvSpPr>
              <p:nvPr/>
            </p:nvSpPr>
            <p:spPr bwMode="auto">
              <a:xfrm flipH="1" flipV="1">
                <a:off x="15041" y="18073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1" name="Freeform 8765"/>
              <p:cNvSpPr>
                <a:spLocks/>
              </p:cNvSpPr>
              <p:nvPr/>
            </p:nvSpPr>
            <p:spPr bwMode="auto">
              <a:xfrm>
                <a:off x="15080" y="17955"/>
                <a:ext cx="47" cy="44"/>
              </a:xfrm>
              <a:custGeom>
                <a:avLst/>
                <a:gdLst>
                  <a:gd name="T0" fmla="*/ 24 w 47"/>
                  <a:gd name="T1" fmla="*/ 0 h 44"/>
                  <a:gd name="T2" fmla="*/ 30 w 47"/>
                  <a:gd name="T3" fmla="*/ 16 h 44"/>
                  <a:gd name="T4" fmla="*/ 47 w 47"/>
                  <a:gd name="T5" fmla="*/ 16 h 44"/>
                  <a:gd name="T6" fmla="*/ 34 w 47"/>
                  <a:gd name="T7" fmla="*/ 27 h 44"/>
                  <a:gd name="T8" fmla="*/ 38 w 47"/>
                  <a:gd name="T9" fmla="*/ 44 h 44"/>
                  <a:gd name="T10" fmla="*/ 24 w 47"/>
                  <a:gd name="T11" fmla="*/ 33 h 44"/>
                  <a:gd name="T12" fmla="*/ 10 w 47"/>
                  <a:gd name="T13" fmla="*/ 44 h 44"/>
                  <a:gd name="T14" fmla="*/ 15 w 47"/>
                  <a:gd name="T15" fmla="*/ 27 h 44"/>
                  <a:gd name="T16" fmla="*/ 0 w 47"/>
                  <a:gd name="T17" fmla="*/ 16 h 44"/>
                  <a:gd name="T18" fmla="*/ 19 w 47"/>
                  <a:gd name="T19" fmla="*/ 16 h 44"/>
                  <a:gd name="T20" fmla="*/ 24 w 4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24" y="0"/>
                    </a:moveTo>
                    <a:lnTo>
                      <a:pt x="30" y="16"/>
                    </a:lnTo>
                    <a:lnTo>
                      <a:pt x="47" y="16"/>
                    </a:lnTo>
                    <a:lnTo>
                      <a:pt x="34" y="27"/>
                    </a:lnTo>
                    <a:lnTo>
                      <a:pt x="38" y="44"/>
                    </a:lnTo>
                    <a:lnTo>
                      <a:pt x="24" y="33"/>
                    </a:lnTo>
                    <a:lnTo>
                      <a:pt x="10" y="44"/>
                    </a:lnTo>
                    <a:lnTo>
                      <a:pt x="15" y="27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2" name="Line 8766"/>
              <p:cNvSpPr>
                <a:spLocks noChangeShapeType="1"/>
              </p:cNvSpPr>
              <p:nvPr/>
            </p:nvSpPr>
            <p:spPr bwMode="auto">
              <a:xfrm flipH="1">
                <a:off x="15099" y="17955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3" name="Line 8767"/>
              <p:cNvSpPr>
                <a:spLocks noChangeShapeType="1"/>
              </p:cNvSpPr>
              <p:nvPr/>
            </p:nvSpPr>
            <p:spPr bwMode="auto">
              <a:xfrm flipH="1">
                <a:off x="15080" y="17971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4" name="Line 8768"/>
              <p:cNvSpPr>
                <a:spLocks noChangeShapeType="1"/>
              </p:cNvSpPr>
              <p:nvPr/>
            </p:nvSpPr>
            <p:spPr bwMode="auto">
              <a:xfrm>
                <a:off x="15080" y="17971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5" name="Line 8769"/>
              <p:cNvSpPr>
                <a:spLocks noChangeShapeType="1"/>
              </p:cNvSpPr>
              <p:nvPr/>
            </p:nvSpPr>
            <p:spPr bwMode="auto">
              <a:xfrm flipH="1">
                <a:off x="15090" y="17982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6" name="Line 8770"/>
              <p:cNvSpPr>
                <a:spLocks noChangeShapeType="1"/>
              </p:cNvSpPr>
              <p:nvPr/>
            </p:nvSpPr>
            <p:spPr bwMode="auto">
              <a:xfrm flipV="1">
                <a:off x="15090" y="17988"/>
                <a:ext cx="14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7" name="Line 8771"/>
              <p:cNvSpPr>
                <a:spLocks noChangeShapeType="1"/>
              </p:cNvSpPr>
              <p:nvPr/>
            </p:nvSpPr>
            <p:spPr bwMode="auto">
              <a:xfrm>
                <a:off x="15104" y="17988"/>
                <a:ext cx="14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8" name="Line 8772"/>
              <p:cNvSpPr>
                <a:spLocks noChangeShapeType="1"/>
              </p:cNvSpPr>
              <p:nvPr/>
            </p:nvSpPr>
            <p:spPr bwMode="auto">
              <a:xfrm flipH="1" flipV="1">
                <a:off x="15114" y="17982"/>
                <a:ext cx="4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9" name="Line 8773"/>
              <p:cNvSpPr>
                <a:spLocks noChangeShapeType="1"/>
              </p:cNvSpPr>
              <p:nvPr/>
            </p:nvSpPr>
            <p:spPr bwMode="auto">
              <a:xfrm flipV="1">
                <a:off x="15114" y="17971"/>
                <a:ext cx="13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0" name="Line 8774"/>
              <p:cNvSpPr>
                <a:spLocks noChangeShapeType="1"/>
              </p:cNvSpPr>
              <p:nvPr/>
            </p:nvSpPr>
            <p:spPr bwMode="auto">
              <a:xfrm flipH="1">
                <a:off x="15110" y="17971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1" name="Line 8775"/>
              <p:cNvSpPr>
                <a:spLocks noChangeShapeType="1"/>
              </p:cNvSpPr>
              <p:nvPr/>
            </p:nvSpPr>
            <p:spPr bwMode="auto">
              <a:xfrm flipH="1" flipV="1">
                <a:off x="15104" y="17955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2" name="Freeform 8776"/>
              <p:cNvSpPr>
                <a:spLocks/>
              </p:cNvSpPr>
              <p:nvPr/>
            </p:nvSpPr>
            <p:spPr bwMode="auto">
              <a:xfrm>
                <a:off x="15154" y="17837"/>
                <a:ext cx="47" cy="45"/>
              </a:xfrm>
              <a:custGeom>
                <a:avLst/>
                <a:gdLst>
                  <a:gd name="T0" fmla="*/ 24 w 47"/>
                  <a:gd name="T1" fmla="*/ 0 h 45"/>
                  <a:gd name="T2" fmla="*/ 28 w 47"/>
                  <a:gd name="T3" fmla="*/ 17 h 45"/>
                  <a:gd name="T4" fmla="*/ 47 w 47"/>
                  <a:gd name="T5" fmla="*/ 17 h 45"/>
                  <a:gd name="T6" fmla="*/ 32 w 47"/>
                  <a:gd name="T7" fmla="*/ 28 h 45"/>
                  <a:gd name="T8" fmla="*/ 38 w 47"/>
                  <a:gd name="T9" fmla="*/ 45 h 45"/>
                  <a:gd name="T10" fmla="*/ 24 w 47"/>
                  <a:gd name="T11" fmla="*/ 34 h 45"/>
                  <a:gd name="T12" fmla="*/ 9 w 47"/>
                  <a:gd name="T13" fmla="*/ 45 h 45"/>
                  <a:gd name="T14" fmla="*/ 15 w 47"/>
                  <a:gd name="T15" fmla="*/ 28 h 45"/>
                  <a:gd name="T16" fmla="*/ 0 w 47"/>
                  <a:gd name="T17" fmla="*/ 17 h 45"/>
                  <a:gd name="T18" fmla="*/ 19 w 47"/>
                  <a:gd name="T19" fmla="*/ 17 h 45"/>
                  <a:gd name="T20" fmla="*/ 24 w 47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5">
                    <a:moveTo>
                      <a:pt x="24" y="0"/>
                    </a:moveTo>
                    <a:lnTo>
                      <a:pt x="28" y="17"/>
                    </a:lnTo>
                    <a:lnTo>
                      <a:pt x="47" y="17"/>
                    </a:lnTo>
                    <a:lnTo>
                      <a:pt x="32" y="28"/>
                    </a:lnTo>
                    <a:lnTo>
                      <a:pt x="38" y="45"/>
                    </a:lnTo>
                    <a:lnTo>
                      <a:pt x="24" y="34"/>
                    </a:lnTo>
                    <a:lnTo>
                      <a:pt x="9" y="45"/>
                    </a:lnTo>
                    <a:lnTo>
                      <a:pt x="15" y="28"/>
                    </a:lnTo>
                    <a:lnTo>
                      <a:pt x="0" y="17"/>
                    </a:lnTo>
                    <a:lnTo>
                      <a:pt x="19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3" name="Line 8777"/>
              <p:cNvSpPr>
                <a:spLocks noChangeShapeType="1"/>
              </p:cNvSpPr>
              <p:nvPr/>
            </p:nvSpPr>
            <p:spPr bwMode="auto">
              <a:xfrm flipH="1">
                <a:off x="15173" y="17837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4" name="Line 8778"/>
              <p:cNvSpPr>
                <a:spLocks noChangeShapeType="1"/>
              </p:cNvSpPr>
              <p:nvPr/>
            </p:nvSpPr>
            <p:spPr bwMode="auto">
              <a:xfrm flipH="1">
                <a:off x="15154" y="17854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5" name="Line 8779"/>
              <p:cNvSpPr>
                <a:spLocks noChangeShapeType="1"/>
              </p:cNvSpPr>
              <p:nvPr/>
            </p:nvSpPr>
            <p:spPr bwMode="auto">
              <a:xfrm>
                <a:off x="15154" y="17854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6" name="Line 8780"/>
              <p:cNvSpPr>
                <a:spLocks noChangeShapeType="1"/>
              </p:cNvSpPr>
              <p:nvPr/>
            </p:nvSpPr>
            <p:spPr bwMode="auto">
              <a:xfrm flipH="1">
                <a:off x="15163" y="17865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7" name="Line 8781"/>
              <p:cNvSpPr>
                <a:spLocks noChangeShapeType="1"/>
              </p:cNvSpPr>
              <p:nvPr/>
            </p:nvSpPr>
            <p:spPr bwMode="auto">
              <a:xfrm flipV="1">
                <a:off x="15163" y="17871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8" name="Line 8782"/>
              <p:cNvSpPr>
                <a:spLocks noChangeShapeType="1"/>
              </p:cNvSpPr>
              <p:nvPr/>
            </p:nvSpPr>
            <p:spPr bwMode="auto">
              <a:xfrm>
                <a:off x="15178" y="17871"/>
                <a:ext cx="14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9" name="Line 8783"/>
              <p:cNvSpPr>
                <a:spLocks noChangeShapeType="1"/>
              </p:cNvSpPr>
              <p:nvPr/>
            </p:nvSpPr>
            <p:spPr bwMode="auto">
              <a:xfrm flipH="1" flipV="1">
                <a:off x="15186" y="17865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0" name="Line 8784"/>
              <p:cNvSpPr>
                <a:spLocks noChangeShapeType="1"/>
              </p:cNvSpPr>
              <p:nvPr/>
            </p:nvSpPr>
            <p:spPr bwMode="auto">
              <a:xfrm flipV="1">
                <a:off x="15186" y="17854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1" name="Line 8785"/>
              <p:cNvSpPr>
                <a:spLocks noChangeShapeType="1"/>
              </p:cNvSpPr>
              <p:nvPr/>
            </p:nvSpPr>
            <p:spPr bwMode="auto">
              <a:xfrm flipH="1">
                <a:off x="15182" y="17854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2" name="Line 8786"/>
              <p:cNvSpPr>
                <a:spLocks noChangeShapeType="1"/>
              </p:cNvSpPr>
              <p:nvPr/>
            </p:nvSpPr>
            <p:spPr bwMode="auto">
              <a:xfrm flipH="1" flipV="1">
                <a:off x="15178" y="17837"/>
                <a:ext cx="4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3" name="Freeform 8787"/>
              <p:cNvSpPr>
                <a:spLocks/>
              </p:cNvSpPr>
              <p:nvPr/>
            </p:nvSpPr>
            <p:spPr bwMode="auto">
              <a:xfrm>
                <a:off x="15239" y="17720"/>
                <a:ext cx="47" cy="44"/>
              </a:xfrm>
              <a:custGeom>
                <a:avLst/>
                <a:gdLst>
                  <a:gd name="T0" fmla="*/ 24 w 47"/>
                  <a:gd name="T1" fmla="*/ 0 h 44"/>
                  <a:gd name="T2" fmla="*/ 28 w 47"/>
                  <a:gd name="T3" fmla="*/ 16 h 44"/>
                  <a:gd name="T4" fmla="*/ 47 w 47"/>
                  <a:gd name="T5" fmla="*/ 16 h 44"/>
                  <a:gd name="T6" fmla="*/ 32 w 47"/>
                  <a:gd name="T7" fmla="*/ 27 h 44"/>
                  <a:gd name="T8" fmla="*/ 38 w 47"/>
                  <a:gd name="T9" fmla="*/ 44 h 44"/>
                  <a:gd name="T10" fmla="*/ 24 w 47"/>
                  <a:gd name="T11" fmla="*/ 34 h 44"/>
                  <a:gd name="T12" fmla="*/ 9 w 47"/>
                  <a:gd name="T13" fmla="*/ 44 h 44"/>
                  <a:gd name="T14" fmla="*/ 15 w 47"/>
                  <a:gd name="T15" fmla="*/ 27 h 44"/>
                  <a:gd name="T16" fmla="*/ 0 w 47"/>
                  <a:gd name="T17" fmla="*/ 16 h 44"/>
                  <a:gd name="T18" fmla="*/ 19 w 47"/>
                  <a:gd name="T19" fmla="*/ 16 h 44"/>
                  <a:gd name="T20" fmla="*/ 24 w 4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24" y="0"/>
                    </a:moveTo>
                    <a:lnTo>
                      <a:pt x="28" y="16"/>
                    </a:lnTo>
                    <a:lnTo>
                      <a:pt x="47" y="16"/>
                    </a:lnTo>
                    <a:lnTo>
                      <a:pt x="32" y="27"/>
                    </a:lnTo>
                    <a:lnTo>
                      <a:pt x="38" y="44"/>
                    </a:lnTo>
                    <a:lnTo>
                      <a:pt x="24" y="34"/>
                    </a:lnTo>
                    <a:lnTo>
                      <a:pt x="9" y="44"/>
                    </a:lnTo>
                    <a:lnTo>
                      <a:pt x="15" y="27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4" name="Line 8788"/>
              <p:cNvSpPr>
                <a:spLocks noChangeShapeType="1"/>
              </p:cNvSpPr>
              <p:nvPr/>
            </p:nvSpPr>
            <p:spPr bwMode="auto">
              <a:xfrm flipH="1">
                <a:off x="15258" y="17720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5" name="Line 8789"/>
              <p:cNvSpPr>
                <a:spLocks noChangeShapeType="1"/>
              </p:cNvSpPr>
              <p:nvPr/>
            </p:nvSpPr>
            <p:spPr bwMode="auto">
              <a:xfrm flipH="1">
                <a:off x="15239" y="17736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6" name="Line 8790"/>
              <p:cNvSpPr>
                <a:spLocks noChangeShapeType="1"/>
              </p:cNvSpPr>
              <p:nvPr/>
            </p:nvSpPr>
            <p:spPr bwMode="auto">
              <a:xfrm>
                <a:off x="15239" y="17736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7" name="Line 8791"/>
              <p:cNvSpPr>
                <a:spLocks noChangeShapeType="1"/>
              </p:cNvSpPr>
              <p:nvPr/>
            </p:nvSpPr>
            <p:spPr bwMode="auto">
              <a:xfrm flipH="1">
                <a:off x="15248" y="17747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8" name="Line 8792"/>
              <p:cNvSpPr>
                <a:spLocks noChangeShapeType="1"/>
              </p:cNvSpPr>
              <p:nvPr/>
            </p:nvSpPr>
            <p:spPr bwMode="auto">
              <a:xfrm flipV="1">
                <a:off x="15248" y="17754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9" name="Line 8793"/>
              <p:cNvSpPr>
                <a:spLocks noChangeShapeType="1"/>
              </p:cNvSpPr>
              <p:nvPr/>
            </p:nvSpPr>
            <p:spPr bwMode="auto">
              <a:xfrm>
                <a:off x="15263" y="17754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0" name="Line 8794"/>
              <p:cNvSpPr>
                <a:spLocks noChangeShapeType="1"/>
              </p:cNvSpPr>
              <p:nvPr/>
            </p:nvSpPr>
            <p:spPr bwMode="auto">
              <a:xfrm flipH="1" flipV="1">
                <a:off x="15271" y="17747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1" name="Line 8795"/>
              <p:cNvSpPr>
                <a:spLocks noChangeShapeType="1"/>
              </p:cNvSpPr>
              <p:nvPr/>
            </p:nvSpPr>
            <p:spPr bwMode="auto">
              <a:xfrm flipV="1">
                <a:off x="15271" y="17736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2" name="Line 8796"/>
              <p:cNvSpPr>
                <a:spLocks noChangeShapeType="1"/>
              </p:cNvSpPr>
              <p:nvPr/>
            </p:nvSpPr>
            <p:spPr bwMode="auto">
              <a:xfrm flipH="1">
                <a:off x="15267" y="17736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3" name="Line 8797"/>
              <p:cNvSpPr>
                <a:spLocks noChangeShapeType="1"/>
              </p:cNvSpPr>
              <p:nvPr/>
            </p:nvSpPr>
            <p:spPr bwMode="auto">
              <a:xfrm flipH="1" flipV="1">
                <a:off x="15263" y="17720"/>
                <a:ext cx="4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4" name="Freeform 8798"/>
              <p:cNvSpPr>
                <a:spLocks/>
              </p:cNvSpPr>
              <p:nvPr/>
            </p:nvSpPr>
            <p:spPr bwMode="auto">
              <a:xfrm>
                <a:off x="15336" y="17602"/>
                <a:ext cx="47" cy="44"/>
              </a:xfrm>
              <a:custGeom>
                <a:avLst/>
                <a:gdLst>
                  <a:gd name="T0" fmla="*/ 24 w 47"/>
                  <a:gd name="T1" fmla="*/ 0 h 44"/>
                  <a:gd name="T2" fmla="*/ 29 w 47"/>
                  <a:gd name="T3" fmla="*/ 17 h 44"/>
                  <a:gd name="T4" fmla="*/ 47 w 47"/>
                  <a:gd name="T5" fmla="*/ 17 h 44"/>
                  <a:gd name="T6" fmla="*/ 32 w 47"/>
                  <a:gd name="T7" fmla="*/ 27 h 44"/>
                  <a:gd name="T8" fmla="*/ 39 w 47"/>
                  <a:gd name="T9" fmla="*/ 44 h 44"/>
                  <a:gd name="T10" fmla="*/ 24 w 47"/>
                  <a:gd name="T11" fmla="*/ 33 h 44"/>
                  <a:gd name="T12" fmla="*/ 9 w 47"/>
                  <a:gd name="T13" fmla="*/ 44 h 44"/>
                  <a:gd name="T14" fmla="*/ 14 w 47"/>
                  <a:gd name="T15" fmla="*/ 27 h 44"/>
                  <a:gd name="T16" fmla="*/ 0 w 47"/>
                  <a:gd name="T17" fmla="*/ 17 h 44"/>
                  <a:gd name="T18" fmla="*/ 18 w 47"/>
                  <a:gd name="T19" fmla="*/ 17 h 44"/>
                  <a:gd name="T20" fmla="*/ 24 w 4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24" y="0"/>
                    </a:moveTo>
                    <a:lnTo>
                      <a:pt x="29" y="17"/>
                    </a:lnTo>
                    <a:lnTo>
                      <a:pt x="47" y="17"/>
                    </a:lnTo>
                    <a:lnTo>
                      <a:pt x="32" y="27"/>
                    </a:lnTo>
                    <a:lnTo>
                      <a:pt x="39" y="44"/>
                    </a:lnTo>
                    <a:lnTo>
                      <a:pt x="24" y="33"/>
                    </a:lnTo>
                    <a:lnTo>
                      <a:pt x="9" y="44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8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5" name="Line 8799"/>
              <p:cNvSpPr>
                <a:spLocks noChangeShapeType="1"/>
              </p:cNvSpPr>
              <p:nvPr/>
            </p:nvSpPr>
            <p:spPr bwMode="auto">
              <a:xfrm flipH="1">
                <a:off x="15354" y="17602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6" name="Line 8800"/>
              <p:cNvSpPr>
                <a:spLocks noChangeShapeType="1"/>
              </p:cNvSpPr>
              <p:nvPr/>
            </p:nvSpPr>
            <p:spPr bwMode="auto">
              <a:xfrm flipH="1">
                <a:off x="15336" y="17619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7" name="Line 8801"/>
              <p:cNvSpPr>
                <a:spLocks noChangeShapeType="1"/>
              </p:cNvSpPr>
              <p:nvPr/>
            </p:nvSpPr>
            <p:spPr bwMode="auto">
              <a:xfrm>
                <a:off x="15336" y="17619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8" name="Line 8802"/>
              <p:cNvSpPr>
                <a:spLocks noChangeShapeType="1"/>
              </p:cNvSpPr>
              <p:nvPr/>
            </p:nvSpPr>
            <p:spPr bwMode="auto">
              <a:xfrm flipH="1">
                <a:off x="15345" y="17629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9" name="Line 8803"/>
              <p:cNvSpPr>
                <a:spLocks noChangeShapeType="1"/>
              </p:cNvSpPr>
              <p:nvPr/>
            </p:nvSpPr>
            <p:spPr bwMode="auto">
              <a:xfrm flipV="1">
                <a:off x="15345" y="17635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0" name="Line 8804"/>
              <p:cNvSpPr>
                <a:spLocks noChangeShapeType="1"/>
              </p:cNvSpPr>
              <p:nvPr/>
            </p:nvSpPr>
            <p:spPr bwMode="auto">
              <a:xfrm>
                <a:off x="15360" y="17635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1" name="Line 8805"/>
              <p:cNvSpPr>
                <a:spLocks noChangeShapeType="1"/>
              </p:cNvSpPr>
              <p:nvPr/>
            </p:nvSpPr>
            <p:spPr bwMode="auto">
              <a:xfrm flipH="1" flipV="1">
                <a:off x="15368" y="17629"/>
                <a:ext cx="7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2" name="Line 8806"/>
              <p:cNvSpPr>
                <a:spLocks noChangeShapeType="1"/>
              </p:cNvSpPr>
              <p:nvPr/>
            </p:nvSpPr>
            <p:spPr bwMode="auto">
              <a:xfrm flipV="1">
                <a:off x="15368" y="17619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3" name="Line 8807"/>
              <p:cNvSpPr>
                <a:spLocks noChangeShapeType="1"/>
              </p:cNvSpPr>
              <p:nvPr/>
            </p:nvSpPr>
            <p:spPr bwMode="auto">
              <a:xfrm flipH="1">
                <a:off x="15365" y="17619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4" name="Line 8808"/>
              <p:cNvSpPr>
                <a:spLocks noChangeShapeType="1"/>
              </p:cNvSpPr>
              <p:nvPr/>
            </p:nvSpPr>
            <p:spPr bwMode="auto">
              <a:xfrm flipH="1" flipV="1">
                <a:off x="15360" y="17602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5" name="Freeform 8809"/>
              <p:cNvSpPr>
                <a:spLocks/>
              </p:cNvSpPr>
              <p:nvPr/>
            </p:nvSpPr>
            <p:spPr bwMode="auto">
              <a:xfrm>
                <a:off x="15445" y="17483"/>
                <a:ext cx="47" cy="46"/>
              </a:xfrm>
              <a:custGeom>
                <a:avLst/>
                <a:gdLst>
                  <a:gd name="T0" fmla="*/ 23 w 47"/>
                  <a:gd name="T1" fmla="*/ 0 h 46"/>
                  <a:gd name="T2" fmla="*/ 28 w 47"/>
                  <a:gd name="T3" fmla="*/ 18 h 46"/>
                  <a:gd name="T4" fmla="*/ 47 w 47"/>
                  <a:gd name="T5" fmla="*/ 18 h 46"/>
                  <a:gd name="T6" fmla="*/ 32 w 47"/>
                  <a:gd name="T7" fmla="*/ 29 h 46"/>
                  <a:gd name="T8" fmla="*/ 38 w 47"/>
                  <a:gd name="T9" fmla="*/ 46 h 46"/>
                  <a:gd name="T10" fmla="*/ 23 w 47"/>
                  <a:gd name="T11" fmla="*/ 35 h 46"/>
                  <a:gd name="T12" fmla="*/ 8 w 47"/>
                  <a:gd name="T13" fmla="*/ 46 h 46"/>
                  <a:gd name="T14" fmla="*/ 15 w 47"/>
                  <a:gd name="T15" fmla="*/ 29 h 46"/>
                  <a:gd name="T16" fmla="*/ 0 w 47"/>
                  <a:gd name="T17" fmla="*/ 18 h 46"/>
                  <a:gd name="T18" fmla="*/ 17 w 47"/>
                  <a:gd name="T19" fmla="*/ 18 h 46"/>
                  <a:gd name="T20" fmla="*/ 23 w 47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28" y="18"/>
                    </a:lnTo>
                    <a:lnTo>
                      <a:pt x="47" y="18"/>
                    </a:lnTo>
                    <a:lnTo>
                      <a:pt x="32" y="29"/>
                    </a:lnTo>
                    <a:lnTo>
                      <a:pt x="38" y="46"/>
                    </a:lnTo>
                    <a:lnTo>
                      <a:pt x="23" y="35"/>
                    </a:lnTo>
                    <a:lnTo>
                      <a:pt x="8" y="46"/>
                    </a:lnTo>
                    <a:lnTo>
                      <a:pt x="15" y="29"/>
                    </a:lnTo>
                    <a:lnTo>
                      <a:pt x="0" y="18"/>
                    </a:lnTo>
                    <a:lnTo>
                      <a:pt x="17" y="1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6" name="Line 8810"/>
              <p:cNvSpPr>
                <a:spLocks noChangeShapeType="1"/>
              </p:cNvSpPr>
              <p:nvPr/>
            </p:nvSpPr>
            <p:spPr bwMode="auto">
              <a:xfrm flipH="1">
                <a:off x="15462" y="17483"/>
                <a:ext cx="6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7" name="Line 8811"/>
              <p:cNvSpPr>
                <a:spLocks noChangeShapeType="1"/>
              </p:cNvSpPr>
              <p:nvPr/>
            </p:nvSpPr>
            <p:spPr bwMode="auto">
              <a:xfrm flipH="1">
                <a:off x="15445" y="17501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8" name="Line 8812"/>
              <p:cNvSpPr>
                <a:spLocks noChangeShapeType="1"/>
              </p:cNvSpPr>
              <p:nvPr/>
            </p:nvSpPr>
            <p:spPr bwMode="auto">
              <a:xfrm>
                <a:off x="15445" y="17501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9" name="Line 8813"/>
              <p:cNvSpPr>
                <a:spLocks noChangeShapeType="1"/>
              </p:cNvSpPr>
              <p:nvPr/>
            </p:nvSpPr>
            <p:spPr bwMode="auto">
              <a:xfrm flipH="1">
                <a:off x="15453" y="17512"/>
                <a:ext cx="7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0" name="Line 8814"/>
              <p:cNvSpPr>
                <a:spLocks noChangeShapeType="1"/>
              </p:cNvSpPr>
              <p:nvPr/>
            </p:nvSpPr>
            <p:spPr bwMode="auto">
              <a:xfrm flipV="1">
                <a:off x="15453" y="17518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1" name="Line 8815"/>
              <p:cNvSpPr>
                <a:spLocks noChangeShapeType="1"/>
              </p:cNvSpPr>
              <p:nvPr/>
            </p:nvSpPr>
            <p:spPr bwMode="auto">
              <a:xfrm>
                <a:off x="15468" y="17518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2" name="Line 8816"/>
              <p:cNvSpPr>
                <a:spLocks noChangeShapeType="1"/>
              </p:cNvSpPr>
              <p:nvPr/>
            </p:nvSpPr>
            <p:spPr bwMode="auto">
              <a:xfrm flipH="1" flipV="1">
                <a:off x="15477" y="17512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3" name="Line 8817"/>
              <p:cNvSpPr>
                <a:spLocks noChangeShapeType="1"/>
              </p:cNvSpPr>
              <p:nvPr/>
            </p:nvSpPr>
            <p:spPr bwMode="auto">
              <a:xfrm flipV="1">
                <a:off x="15477" y="17501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4" name="Line 8818"/>
              <p:cNvSpPr>
                <a:spLocks noChangeShapeType="1"/>
              </p:cNvSpPr>
              <p:nvPr/>
            </p:nvSpPr>
            <p:spPr bwMode="auto">
              <a:xfrm flipH="1">
                <a:off x="15473" y="17501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5" name="Line 8819"/>
              <p:cNvSpPr>
                <a:spLocks noChangeShapeType="1"/>
              </p:cNvSpPr>
              <p:nvPr/>
            </p:nvSpPr>
            <p:spPr bwMode="auto">
              <a:xfrm flipH="1" flipV="1">
                <a:off x="15468" y="17483"/>
                <a:ext cx="5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6" name="Freeform 8820"/>
              <p:cNvSpPr>
                <a:spLocks/>
              </p:cNvSpPr>
              <p:nvPr/>
            </p:nvSpPr>
            <p:spPr bwMode="auto">
              <a:xfrm>
                <a:off x="15564" y="17367"/>
                <a:ext cx="48" cy="44"/>
              </a:xfrm>
              <a:custGeom>
                <a:avLst/>
                <a:gdLst>
                  <a:gd name="T0" fmla="*/ 25 w 48"/>
                  <a:gd name="T1" fmla="*/ 0 h 44"/>
                  <a:gd name="T2" fmla="*/ 30 w 48"/>
                  <a:gd name="T3" fmla="*/ 17 h 44"/>
                  <a:gd name="T4" fmla="*/ 48 w 48"/>
                  <a:gd name="T5" fmla="*/ 17 h 44"/>
                  <a:gd name="T6" fmla="*/ 33 w 48"/>
                  <a:gd name="T7" fmla="*/ 28 h 44"/>
                  <a:gd name="T8" fmla="*/ 40 w 48"/>
                  <a:gd name="T9" fmla="*/ 44 h 44"/>
                  <a:gd name="T10" fmla="*/ 25 w 48"/>
                  <a:gd name="T11" fmla="*/ 34 h 44"/>
                  <a:gd name="T12" fmla="*/ 10 w 48"/>
                  <a:gd name="T13" fmla="*/ 44 h 44"/>
                  <a:gd name="T14" fmla="*/ 16 w 48"/>
                  <a:gd name="T15" fmla="*/ 28 h 44"/>
                  <a:gd name="T16" fmla="*/ 0 w 48"/>
                  <a:gd name="T17" fmla="*/ 17 h 44"/>
                  <a:gd name="T18" fmla="*/ 20 w 48"/>
                  <a:gd name="T19" fmla="*/ 17 h 44"/>
                  <a:gd name="T20" fmla="*/ 25 w 4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4">
                    <a:moveTo>
                      <a:pt x="25" y="0"/>
                    </a:moveTo>
                    <a:lnTo>
                      <a:pt x="30" y="17"/>
                    </a:lnTo>
                    <a:lnTo>
                      <a:pt x="48" y="17"/>
                    </a:lnTo>
                    <a:lnTo>
                      <a:pt x="33" y="28"/>
                    </a:lnTo>
                    <a:lnTo>
                      <a:pt x="40" y="44"/>
                    </a:lnTo>
                    <a:lnTo>
                      <a:pt x="25" y="34"/>
                    </a:lnTo>
                    <a:lnTo>
                      <a:pt x="10" y="44"/>
                    </a:lnTo>
                    <a:lnTo>
                      <a:pt x="16" y="28"/>
                    </a:lnTo>
                    <a:lnTo>
                      <a:pt x="0" y="17"/>
                    </a:lnTo>
                    <a:lnTo>
                      <a:pt x="20" y="1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7" name="Line 8821"/>
              <p:cNvSpPr>
                <a:spLocks noChangeShapeType="1"/>
              </p:cNvSpPr>
              <p:nvPr/>
            </p:nvSpPr>
            <p:spPr bwMode="auto">
              <a:xfrm flipH="1">
                <a:off x="15584" y="17367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8" name="Line 8822"/>
              <p:cNvSpPr>
                <a:spLocks noChangeShapeType="1"/>
              </p:cNvSpPr>
              <p:nvPr/>
            </p:nvSpPr>
            <p:spPr bwMode="auto">
              <a:xfrm flipH="1">
                <a:off x="15564" y="17384"/>
                <a:ext cx="20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9" name="Line 8823"/>
              <p:cNvSpPr>
                <a:spLocks noChangeShapeType="1"/>
              </p:cNvSpPr>
              <p:nvPr/>
            </p:nvSpPr>
            <p:spPr bwMode="auto">
              <a:xfrm>
                <a:off x="15564" y="17384"/>
                <a:ext cx="16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0" name="Line 8824"/>
              <p:cNvSpPr>
                <a:spLocks noChangeShapeType="1"/>
              </p:cNvSpPr>
              <p:nvPr/>
            </p:nvSpPr>
            <p:spPr bwMode="auto">
              <a:xfrm flipH="1">
                <a:off x="15574" y="17395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1" name="Line 8825"/>
              <p:cNvSpPr>
                <a:spLocks noChangeShapeType="1"/>
              </p:cNvSpPr>
              <p:nvPr/>
            </p:nvSpPr>
            <p:spPr bwMode="auto">
              <a:xfrm flipV="1">
                <a:off x="15574" y="17401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2" name="Line 8826"/>
              <p:cNvSpPr>
                <a:spLocks noChangeShapeType="1"/>
              </p:cNvSpPr>
              <p:nvPr/>
            </p:nvSpPr>
            <p:spPr bwMode="auto">
              <a:xfrm>
                <a:off x="15589" y="17401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3" name="Line 8827"/>
              <p:cNvSpPr>
                <a:spLocks noChangeShapeType="1"/>
              </p:cNvSpPr>
              <p:nvPr/>
            </p:nvSpPr>
            <p:spPr bwMode="auto">
              <a:xfrm flipH="1" flipV="1">
                <a:off x="15597" y="17395"/>
                <a:ext cx="7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4" name="Line 8828"/>
              <p:cNvSpPr>
                <a:spLocks noChangeShapeType="1"/>
              </p:cNvSpPr>
              <p:nvPr/>
            </p:nvSpPr>
            <p:spPr bwMode="auto">
              <a:xfrm flipV="1">
                <a:off x="15597" y="17384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5" name="Line 8829"/>
              <p:cNvSpPr>
                <a:spLocks noChangeShapeType="1"/>
              </p:cNvSpPr>
              <p:nvPr/>
            </p:nvSpPr>
            <p:spPr bwMode="auto">
              <a:xfrm flipH="1">
                <a:off x="15594" y="17384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6" name="Line 8830"/>
              <p:cNvSpPr>
                <a:spLocks noChangeShapeType="1"/>
              </p:cNvSpPr>
              <p:nvPr/>
            </p:nvSpPr>
            <p:spPr bwMode="auto">
              <a:xfrm flipH="1" flipV="1">
                <a:off x="15589" y="17367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7" name="Freeform 8831"/>
              <p:cNvSpPr>
                <a:spLocks/>
              </p:cNvSpPr>
              <p:nvPr/>
            </p:nvSpPr>
            <p:spPr bwMode="auto">
              <a:xfrm>
                <a:off x="15696" y="17250"/>
                <a:ext cx="48" cy="43"/>
              </a:xfrm>
              <a:custGeom>
                <a:avLst/>
                <a:gdLst>
                  <a:gd name="T0" fmla="*/ 23 w 48"/>
                  <a:gd name="T1" fmla="*/ 0 h 43"/>
                  <a:gd name="T2" fmla="*/ 29 w 48"/>
                  <a:gd name="T3" fmla="*/ 16 h 43"/>
                  <a:gd name="T4" fmla="*/ 48 w 48"/>
                  <a:gd name="T5" fmla="*/ 16 h 43"/>
                  <a:gd name="T6" fmla="*/ 33 w 48"/>
                  <a:gd name="T7" fmla="*/ 27 h 43"/>
                  <a:gd name="T8" fmla="*/ 39 w 48"/>
                  <a:gd name="T9" fmla="*/ 43 h 43"/>
                  <a:gd name="T10" fmla="*/ 23 w 48"/>
                  <a:gd name="T11" fmla="*/ 33 h 43"/>
                  <a:gd name="T12" fmla="*/ 10 w 48"/>
                  <a:gd name="T13" fmla="*/ 43 h 43"/>
                  <a:gd name="T14" fmla="*/ 16 w 48"/>
                  <a:gd name="T15" fmla="*/ 27 h 43"/>
                  <a:gd name="T16" fmla="*/ 0 w 48"/>
                  <a:gd name="T17" fmla="*/ 16 h 43"/>
                  <a:gd name="T18" fmla="*/ 18 w 48"/>
                  <a:gd name="T19" fmla="*/ 16 h 43"/>
                  <a:gd name="T20" fmla="*/ 23 w 48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3">
                    <a:moveTo>
                      <a:pt x="23" y="0"/>
                    </a:moveTo>
                    <a:lnTo>
                      <a:pt x="29" y="16"/>
                    </a:lnTo>
                    <a:lnTo>
                      <a:pt x="48" y="16"/>
                    </a:lnTo>
                    <a:lnTo>
                      <a:pt x="33" y="27"/>
                    </a:lnTo>
                    <a:lnTo>
                      <a:pt x="39" y="43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16" y="27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8" name="Line 8832"/>
              <p:cNvSpPr>
                <a:spLocks noChangeShapeType="1"/>
              </p:cNvSpPr>
              <p:nvPr/>
            </p:nvSpPr>
            <p:spPr bwMode="auto">
              <a:xfrm flipH="1">
                <a:off x="15714" y="17250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9" name="Line 8833"/>
              <p:cNvSpPr>
                <a:spLocks noChangeShapeType="1"/>
              </p:cNvSpPr>
              <p:nvPr/>
            </p:nvSpPr>
            <p:spPr bwMode="auto">
              <a:xfrm flipH="1">
                <a:off x="15696" y="17266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0" name="Line 8834"/>
              <p:cNvSpPr>
                <a:spLocks noChangeShapeType="1"/>
              </p:cNvSpPr>
              <p:nvPr/>
            </p:nvSpPr>
            <p:spPr bwMode="auto">
              <a:xfrm>
                <a:off x="15696" y="17266"/>
                <a:ext cx="16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1" name="Line 8835"/>
              <p:cNvSpPr>
                <a:spLocks noChangeShapeType="1"/>
              </p:cNvSpPr>
              <p:nvPr/>
            </p:nvSpPr>
            <p:spPr bwMode="auto">
              <a:xfrm flipH="1">
                <a:off x="15706" y="17277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2" name="Line 8836"/>
              <p:cNvSpPr>
                <a:spLocks noChangeShapeType="1"/>
              </p:cNvSpPr>
              <p:nvPr/>
            </p:nvSpPr>
            <p:spPr bwMode="auto">
              <a:xfrm flipV="1">
                <a:off x="15706" y="17283"/>
                <a:ext cx="13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3" name="Line 8837"/>
              <p:cNvSpPr>
                <a:spLocks noChangeShapeType="1"/>
              </p:cNvSpPr>
              <p:nvPr/>
            </p:nvSpPr>
            <p:spPr bwMode="auto">
              <a:xfrm>
                <a:off x="15719" y="17283"/>
                <a:ext cx="16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4" name="Line 8838"/>
              <p:cNvSpPr>
                <a:spLocks noChangeShapeType="1"/>
              </p:cNvSpPr>
              <p:nvPr/>
            </p:nvSpPr>
            <p:spPr bwMode="auto">
              <a:xfrm flipH="1" flipV="1">
                <a:off x="15729" y="17277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5" name="Line 8839"/>
              <p:cNvSpPr>
                <a:spLocks noChangeShapeType="1"/>
              </p:cNvSpPr>
              <p:nvPr/>
            </p:nvSpPr>
            <p:spPr bwMode="auto">
              <a:xfrm flipV="1">
                <a:off x="15729" y="17266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6" name="Line 8840"/>
              <p:cNvSpPr>
                <a:spLocks noChangeShapeType="1"/>
              </p:cNvSpPr>
              <p:nvPr/>
            </p:nvSpPr>
            <p:spPr bwMode="auto">
              <a:xfrm flipH="1">
                <a:off x="15725" y="17266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7" name="Line 8841"/>
              <p:cNvSpPr>
                <a:spLocks noChangeShapeType="1"/>
              </p:cNvSpPr>
              <p:nvPr/>
            </p:nvSpPr>
            <p:spPr bwMode="auto">
              <a:xfrm flipH="1" flipV="1">
                <a:off x="15719" y="17250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8" name="Freeform 8842"/>
              <p:cNvSpPr>
                <a:spLocks/>
              </p:cNvSpPr>
              <p:nvPr/>
            </p:nvSpPr>
            <p:spPr bwMode="auto">
              <a:xfrm>
                <a:off x="15839" y="17132"/>
                <a:ext cx="47" cy="44"/>
              </a:xfrm>
              <a:custGeom>
                <a:avLst/>
                <a:gdLst>
                  <a:gd name="T0" fmla="*/ 23 w 47"/>
                  <a:gd name="T1" fmla="*/ 0 h 44"/>
                  <a:gd name="T2" fmla="*/ 28 w 47"/>
                  <a:gd name="T3" fmla="*/ 16 h 44"/>
                  <a:gd name="T4" fmla="*/ 47 w 47"/>
                  <a:gd name="T5" fmla="*/ 16 h 44"/>
                  <a:gd name="T6" fmla="*/ 32 w 47"/>
                  <a:gd name="T7" fmla="*/ 27 h 44"/>
                  <a:gd name="T8" fmla="*/ 38 w 47"/>
                  <a:gd name="T9" fmla="*/ 44 h 44"/>
                  <a:gd name="T10" fmla="*/ 23 w 47"/>
                  <a:gd name="T11" fmla="*/ 33 h 44"/>
                  <a:gd name="T12" fmla="*/ 8 w 47"/>
                  <a:gd name="T13" fmla="*/ 44 h 44"/>
                  <a:gd name="T14" fmla="*/ 14 w 47"/>
                  <a:gd name="T15" fmla="*/ 27 h 44"/>
                  <a:gd name="T16" fmla="*/ 0 w 47"/>
                  <a:gd name="T17" fmla="*/ 16 h 44"/>
                  <a:gd name="T18" fmla="*/ 18 w 47"/>
                  <a:gd name="T19" fmla="*/ 16 h 44"/>
                  <a:gd name="T20" fmla="*/ 23 w 4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23" y="0"/>
                    </a:moveTo>
                    <a:lnTo>
                      <a:pt x="28" y="16"/>
                    </a:lnTo>
                    <a:lnTo>
                      <a:pt x="47" y="16"/>
                    </a:lnTo>
                    <a:lnTo>
                      <a:pt x="32" y="27"/>
                    </a:lnTo>
                    <a:lnTo>
                      <a:pt x="38" y="44"/>
                    </a:lnTo>
                    <a:lnTo>
                      <a:pt x="23" y="33"/>
                    </a:lnTo>
                    <a:lnTo>
                      <a:pt x="8" y="44"/>
                    </a:lnTo>
                    <a:lnTo>
                      <a:pt x="14" y="27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9" name="Line 8843"/>
              <p:cNvSpPr>
                <a:spLocks noChangeShapeType="1"/>
              </p:cNvSpPr>
              <p:nvPr/>
            </p:nvSpPr>
            <p:spPr bwMode="auto">
              <a:xfrm flipH="1">
                <a:off x="15857" y="17132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0" name="Line 8844"/>
              <p:cNvSpPr>
                <a:spLocks noChangeShapeType="1"/>
              </p:cNvSpPr>
              <p:nvPr/>
            </p:nvSpPr>
            <p:spPr bwMode="auto">
              <a:xfrm flipH="1">
                <a:off x="15839" y="17148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1" name="Line 8845"/>
              <p:cNvSpPr>
                <a:spLocks noChangeShapeType="1"/>
              </p:cNvSpPr>
              <p:nvPr/>
            </p:nvSpPr>
            <p:spPr bwMode="auto">
              <a:xfrm>
                <a:off x="15839" y="17148"/>
                <a:ext cx="14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2" name="Line 8846"/>
              <p:cNvSpPr>
                <a:spLocks noChangeShapeType="1"/>
              </p:cNvSpPr>
              <p:nvPr/>
            </p:nvSpPr>
            <p:spPr bwMode="auto">
              <a:xfrm flipH="1">
                <a:off x="15847" y="17159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3" name="Line 8847"/>
              <p:cNvSpPr>
                <a:spLocks noChangeShapeType="1"/>
              </p:cNvSpPr>
              <p:nvPr/>
            </p:nvSpPr>
            <p:spPr bwMode="auto">
              <a:xfrm flipV="1">
                <a:off x="15847" y="17165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4" name="Line 8848"/>
              <p:cNvSpPr>
                <a:spLocks noChangeShapeType="1"/>
              </p:cNvSpPr>
              <p:nvPr/>
            </p:nvSpPr>
            <p:spPr bwMode="auto">
              <a:xfrm>
                <a:off x="15862" y="17165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5" name="Line 8849"/>
              <p:cNvSpPr>
                <a:spLocks noChangeShapeType="1"/>
              </p:cNvSpPr>
              <p:nvPr/>
            </p:nvSpPr>
            <p:spPr bwMode="auto">
              <a:xfrm flipH="1" flipV="1">
                <a:off x="15871" y="17159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6" name="Line 8850"/>
              <p:cNvSpPr>
                <a:spLocks noChangeShapeType="1"/>
              </p:cNvSpPr>
              <p:nvPr/>
            </p:nvSpPr>
            <p:spPr bwMode="auto">
              <a:xfrm flipV="1">
                <a:off x="15871" y="17148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7" name="Line 8851"/>
              <p:cNvSpPr>
                <a:spLocks noChangeShapeType="1"/>
              </p:cNvSpPr>
              <p:nvPr/>
            </p:nvSpPr>
            <p:spPr bwMode="auto">
              <a:xfrm flipH="1">
                <a:off x="15867" y="17148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8" name="Line 8852"/>
              <p:cNvSpPr>
                <a:spLocks noChangeShapeType="1"/>
              </p:cNvSpPr>
              <p:nvPr/>
            </p:nvSpPr>
            <p:spPr bwMode="auto">
              <a:xfrm flipH="1" flipV="1">
                <a:off x="15862" y="17132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9" name="Freeform 8853"/>
              <p:cNvSpPr>
                <a:spLocks/>
              </p:cNvSpPr>
              <p:nvPr/>
            </p:nvSpPr>
            <p:spPr bwMode="auto">
              <a:xfrm>
                <a:off x="15990" y="17013"/>
                <a:ext cx="47" cy="46"/>
              </a:xfrm>
              <a:custGeom>
                <a:avLst/>
                <a:gdLst>
                  <a:gd name="T0" fmla="*/ 24 w 47"/>
                  <a:gd name="T1" fmla="*/ 0 h 46"/>
                  <a:gd name="T2" fmla="*/ 28 w 47"/>
                  <a:gd name="T3" fmla="*/ 18 h 46"/>
                  <a:gd name="T4" fmla="*/ 47 w 47"/>
                  <a:gd name="T5" fmla="*/ 18 h 46"/>
                  <a:gd name="T6" fmla="*/ 32 w 47"/>
                  <a:gd name="T7" fmla="*/ 29 h 46"/>
                  <a:gd name="T8" fmla="*/ 38 w 47"/>
                  <a:gd name="T9" fmla="*/ 46 h 46"/>
                  <a:gd name="T10" fmla="*/ 24 w 47"/>
                  <a:gd name="T11" fmla="*/ 35 h 46"/>
                  <a:gd name="T12" fmla="*/ 9 w 47"/>
                  <a:gd name="T13" fmla="*/ 46 h 46"/>
                  <a:gd name="T14" fmla="*/ 15 w 47"/>
                  <a:gd name="T15" fmla="*/ 29 h 46"/>
                  <a:gd name="T16" fmla="*/ 0 w 47"/>
                  <a:gd name="T17" fmla="*/ 18 h 46"/>
                  <a:gd name="T18" fmla="*/ 19 w 47"/>
                  <a:gd name="T19" fmla="*/ 18 h 46"/>
                  <a:gd name="T20" fmla="*/ 24 w 47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28" y="18"/>
                    </a:lnTo>
                    <a:lnTo>
                      <a:pt x="47" y="18"/>
                    </a:lnTo>
                    <a:lnTo>
                      <a:pt x="32" y="29"/>
                    </a:lnTo>
                    <a:lnTo>
                      <a:pt x="38" y="46"/>
                    </a:lnTo>
                    <a:lnTo>
                      <a:pt x="24" y="35"/>
                    </a:lnTo>
                    <a:lnTo>
                      <a:pt x="9" y="46"/>
                    </a:lnTo>
                    <a:lnTo>
                      <a:pt x="15" y="29"/>
                    </a:lnTo>
                    <a:lnTo>
                      <a:pt x="0" y="18"/>
                    </a:lnTo>
                    <a:lnTo>
                      <a:pt x="19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0" name="Line 8854"/>
              <p:cNvSpPr>
                <a:spLocks noChangeShapeType="1"/>
              </p:cNvSpPr>
              <p:nvPr/>
            </p:nvSpPr>
            <p:spPr bwMode="auto">
              <a:xfrm flipH="1">
                <a:off x="16009" y="17013"/>
                <a:ext cx="5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1" name="Line 8855"/>
              <p:cNvSpPr>
                <a:spLocks noChangeShapeType="1"/>
              </p:cNvSpPr>
              <p:nvPr/>
            </p:nvSpPr>
            <p:spPr bwMode="auto">
              <a:xfrm flipH="1">
                <a:off x="15990" y="17031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2" name="Line 8856"/>
              <p:cNvSpPr>
                <a:spLocks noChangeShapeType="1"/>
              </p:cNvSpPr>
              <p:nvPr/>
            </p:nvSpPr>
            <p:spPr bwMode="auto">
              <a:xfrm>
                <a:off x="15990" y="17031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3" name="Line 8857"/>
              <p:cNvSpPr>
                <a:spLocks noChangeShapeType="1"/>
              </p:cNvSpPr>
              <p:nvPr/>
            </p:nvSpPr>
            <p:spPr bwMode="auto">
              <a:xfrm flipH="1">
                <a:off x="15999" y="17042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4" name="Line 8858"/>
              <p:cNvSpPr>
                <a:spLocks noChangeShapeType="1"/>
              </p:cNvSpPr>
              <p:nvPr/>
            </p:nvSpPr>
            <p:spPr bwMode="auto">
              <a:xfrm flipV="1">
                <a:off x="15999" y="17048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5" name="Line 8859"/>
              <p:cNvSpPr>
                <a:spLocks noChangeShapeType="1"/>
              </p:cNvSpPr>
              <p:nvPr/>
            </p:nvSpPr>
            <p:spPr bwMode="auto">
              <a:xfrm>
                <a:off x="16014" y="17048"/>
                <a:ext cx="14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6" name="Line 8860"/>
              <p:cNvSpPr>
                <a:spLocks noChangeShapeType="1"/>
              </p:cNvSpPr>
              <p:nvPr/>
            </p:nvSpPr>
            <p:spPr bwMode="auto">
              <a:xfrm flipH="1" flipV="1">
                <a:off x="16022" y="17042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7" name="Line 8861"/>
              <p:cNvSpPr>
                <a:spLocks noChangeShapeType="1"/>
              </p:cNvSpPr>
              <p:nvPr/>
            </p:nvSpPr>
            <p:spPr bwMode="auto">
              <a:xfrm flipV="1">
                <a:off x="16022" y="17031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8" name="Line 8862"/>
              <p:cNvSpPr>
                <a:spLocks noChangeShapeType="1"/>
              </p:cNvSpPr>
              <p:nvPr/>
            </p:nvSpPr>
            <p:spPr bwMode="auto">
              <a:xfrm flipH="1">
                <a:off x="16018" y="17031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9" name="Line 8863"/>
              <p:cNvSpPr>
                <a:spLocks noChangeShapeType="1"/>
              </p:cNvSpPr>
              <p:nvPr/>
            </p:nvSpPr>
            <p:spPr bwMode="auto">
              <a:xfrm flipH="1" flipV="1">
                <a:off x="16014" y="17013"/>
                <a:ext cx="4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0" name="Freeform 8864"/>
              <p:cNvSpPr>
                <a:spLocks/>
              </p:cNvSpPr>
              <p:nvPr/>
            </p:nvSpPr>
            <p:spPr bwMode="auto">
              <a:xfrm>
                <a:off x="16150" y="16897"/>
                <a:ext cx="47" cy="44"/>
              </a:xfrm>
              <a:custGeom>
                <a:avLst/>
                <a:gdLst>
                  <a:gd name="T0" fmla="*/ 24 w 47"/>
                  <a:gd name="T1" fmla="*/ 0 h 44"/>
                  <a:gd name="T2" fmla="*/ 30 w 47"/>
                  <a:gd name="T3" fmla="*/ 17 h 44"/>
                  <a:gd name="T4" fmla="*/ 47 w 47"/>
                  <a:gd name="T5" fmla="*/ 17 h 44"/>
                  <a:gd name="T6" fmla="*/ 32 w 47"/>
                  <a:gd name="T7" fmla="*/ 27 h 44"/>
                  <a:gd name="T8" fmla="*/ 38 w 47"/>
                  <a:gd name="T9" fmla="*/ 44 h 44"/>
                  <a:gd name="T10" fmla="*/ 24 w 47"/>
                  <a:gd name="T11" fmla="*/ 34 h 44"/>
                  <a:gd name="T12" fmla="*/ 9 w 47"/>
                  <a:gd name="T13" fmla="*/ 44 h 44"/>
                  <a:gd name="T14" fmla="*/ 15 w 47"/>
                  <a:gd name="T15" fmla="*/ 27 h 44"/>
                  <a:gd name="T16" fmla="*/ 0 w 47"/>
                  <a:gd name="T17" fmla="*/ 17 h 44"/>
                  <a:gd name="T18" fmla="*/ 19 w 47"/>
                  <a:gd name="T19" fmla="*/ 17 h 44"/>
                  <a:gd name="T20" fmla="*/ 24 w 4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24" y="0"/>
                    </a:moveTo>
                    <a:lnTo>
                      <a:pt x="30" y="17"/>
                    </a:lnTo>
                    <a:lnTo>
                      <a:pt x="47" y="17"/>
                    </a:lnTo>
                    <a:lnTo>
                      <a:pt x="32" y="27"/>
                    </a:lnTo>
                    <a:lnTo>
                      <a:pt x="38" y="44"/>
                    </a:lnTo>
                    <a:lnTo>
                      <a:pt x="24" y="34"/>
                    </a:lnTo>
                    <a:lnTo>
                      <a:pt x="9" y="44"/>
                    </a:lnTo>
                    <a:lnTo>
                      <a:pt x="15" y="27"/>
                    </a:lnTo>
                    <a:lnTo>
                      <a:pt x="0" y="17"/>
                    </a:lnTo>
                    <a:lnTo>
                      <a:pt x="19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1" name="Line 8865"/>
              <p:cNvSpPr>
                <a:spLocks noChangeShapeType="1"/>
              </p:cNvSpPr>
              <p:nvPr/>
            </p:nvSpPr>
            <p:spPr bwMode="auto">
              <a:xfrm flipH="1">
                <a:off x="16169" y="16897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2" name="Line 8866"/>
              <p:cNvSpPr>
                <a:spLocks noChangeShapeType="1"/>
              </p:cNvSpPr>
              <p:nvPr/>
            </p:nvSpPr>
            <p:spPr bwMode="auto">
              <a:xfrm flipH="1">
                <a:off x="16150" y="16914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3" name="Line 8867"/>
              <p:cNvSpPr>
                <a:spLocks noChangeShapeType="1"/>
              </p:cNvSpPr>
              <p:nvPr/>
            </p:nvSpPr>
            <p:spPr bwMode="auto">
              <a:xfrm>
                <a:off x="16150" y="16914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4" name="Line 8868"/>
              <p:cNvSpPr>
                <a:spLocks noChangeShapeType="1"/>
              </p:cNvSpPr>
              <p:nvPr/>
            </p:nvSpPr>
            <p:spPr bwMode="auto">
              <a:xfrm flipH="1">
                <a:off x="16159" y="16924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5" name="Line 8869"/>
              <p:cNvSpPr>
                <a:spLocks noChangeShapeType="1"/>
              </p:cNvSpPr>
              <p:nvPr/>
            </p:nvSpPr>
            <p:spPr bwMode="auto">
              <a:xfrm flipV="1">
                <a:off x="16159" y="16931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6" name="Line 8870"/>
              <p:cNvSpPr>
                <a:spLocks noChangeShapeType="1"/>
              </p:cNvSpPr>
              <p:nvPr/>
            </p:nvSpPr>
            <p:spPr bwMode="auto">
              <a:xfrm>
                <a:off x="16174" y="16931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7" name="Line 8871"/>
              <p:cNvSpPr>
                <a:spLocks noChangeShapeType="1"/>
              </p:cNvSpPr>
              <p:nvPr/>
            </p:nvSpPr>
            <p:spPr bwMode="auto">
              <a:xfrm flipH="1" flipV="1">
                <a:off x="16182" y="16924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8" name="Line 8872"/>
              <p:cNvSpPr>
                <a:spLocks noChangeShapeType="1"/>
              </p:cNvSpPr>
              <p:nvPr/>
            </p:nvSpPr>
            <p:spPr bwMode="auto">
              <a:xfrm flipV="1">
                <a:off x="16182" y="16914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9" name="Line 8873"/>
              <p:cNvSpPr>
                <a:spLocks noChangeShapeType="1"/>
              </p:cNvSpPr>
              <p:nvPr/>
            </p:nvSpPr>
            <p:spPr bwMode="auto">
              <a:xfrm flipH="1">
                <a:off x="16180" y="1691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0" name="Line 8874"/>
              <p:cNvSpPr>
                <a:spLocks noChangeShapeType="1"/>
              </p:cNvSpPr>
              <p:nvPr/>
            </p:nvSpPr>
            <p:spPr bwMode="auto">
              <a:xfrm flipH="1" flipV="1">
                <a:off x="16174" y="16897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1" name="Freeform 8875"/>
              <p:cNvSpPr>
                <a:spLocks/>
              </p:cNvSpPr>
              <p:nvPr/>
            </p:nvSpPr>
            <p:spPr bwMode="auto">
              <a:xfrm>
                <a:off x="16318" y="16780"/>
                <a:ext cx="46" cy="43"/>
              </a:xfrm>
              <a:custGeom>
                <a:avLst/>
                <a:gdLst>
                  <a:gd name="T0" fmla="*/ 23 w 46"/>
                  <a:gd name="T1" fmla="*/ 0 h 43"/>
                  <a:gd name="T2" fmla="*/ 28 w 46"/>
                  <a:gd name="T3" fmla="*/ 16 h 43"/>
                  <a:gd name="T4" fmla="*/ 46 w 46"/>
                  <a:gd name="T5" fmla="*/ 16 h 43"/>
                  <a:gd name="T6" fmla="*/ 32 w 46"/>
                  <a:gd name="T7" fmla="*/ 26 h 43"/>
                  <a:gd name="T8" fmla="*/ 37 w 46"/>
                  <a:gd name="T9" fmla="*/ 43 h 43"/>
                  <a:gd name="T10" fmla="*/ 23 w 46"/>
                  <a:gd name="T11" fmla="*/ 33 h 43"/>
                  <a:gd name="T12" fmla="*/ 8 w 46"/>
                  <a:gd name="T13" fmla="*/ 43 h 43"/>
                  <a:gd name="T14" fmla="*/ 14 w 46"/>
                  <a:gd name="T15" fmla="*/ 26 h 43"/>
                  <a:gd name="T16" fmla="*/ 0 w 46"/>
                  <a:gd name="T17" fmla="*/ 16 h 43"/>
                  <a:gd name="T18" fmla="*/ 17 w 46"/>
                  <a:gd name="T19" fmla="*/ 16 h 43"/>
                  <a:gd name="T20" fmla="*/ 23 w 46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3">
                    <a:moveTo>
                      <a:pt x="23" y="0"/>
                    </a:moveTo>
                    <a:lnTo>
                      <a:pt x="28" y="16"/>
                    </a:lnTo>
                    <a:lnTo>
                      <a:pt x="46" y="16"/>
                    </a:lnTo>
                    <a:lnTo>
                      <a:pt x="32" y="26"/>
                    </a:lnTo>
                    <a:lnTo>
                      <a:pt x="37" y="43"/>
                    </a:lnTo>
                    <a:lnTo>
                      <a:pt x="23" y="33"/>
                    </a:lnTo>
                    <a:lnTo>
                      <a:pt x="8" y="43"/>
                    </a:lnTo>
                    <a:lnTo>
                      <a:pt x="14" y="26"/>
                    </a:lnTo>
                    <a:lnTo>
                      <a:pt x="0" y="16"/>
                    </a:lnTo>
                    <a:lnTo>
                      <a:pt x="17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2" name="Line 8876"/>
              <p:cNvSpPr>
                <a:spLocks noChangeShapeType="1"/>
              </p:cNvSpPr>
              <p:nvPr/>
            </p:nvSpPr>
            <p:spPr bwMode="auto">
              <a:xfrm flipH="1">
                <a:off x="16335" y="16780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3" name="Line 8877"/>
              <p:cNvSpPr>
                <a:spLocks noChangeShapeType="1"/>
              </p:cNvSpPr>
              <p:nvPr/>
            </p:nvSpPr>
            <p:spPr bwMode="auto">
              <a:xfrm flipH="1">
                <a:off x="16318" y="16796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4" name="Line 8878"/>
              <p:cNvSpPr>
                <a:spLocks noChangeShapeType="1"/>
              </p:cNvSpPr>
              <p:nvPr/>
            </p:nvSpPr>
            <p:spPr bwMode="auto">
              <a:xfrm>
                <a:off x="16318" y="16796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5" name="Line 8879"/>
              <p:cNvSpPr>
                <a:spLocks noChangeShapeType="1"/>
              </p:cNvSpPr>
              <p:nvPr/>
            </p:nvSpPr>
            <p:spPr bwMode="auto">
              <a:xfrm flipH="1">
                <a:off x="16326" y="16806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31" name="Group 9081"/>
            <p:cNvGrpSpPr>
              <a:grpSpLocks/>
            </p:cNvGrpSpPr>
            <p:nvPr/>
          </p:nvGrpSpPr>
          <p:grpSpPr bwMode="auto">
            <a:xfrm>
              <a:off x="14531" y="15547"/>
              <a:ext cx="3952" cy="2558"/>
              <a:chOff x="14531" y="15547"/>
              <a:chExt cx="3952" cy="2558"/>
            </a:xfrm>
          </p:grpSpPr>
          <p:sp>
            <p:nvSpPr>
              <p:cNvPr id="6236" name="Line 8881"/>
              <p:cNvSpPr>
                <a:spLocks noChangeShapeType="1"/>
              </p:cNvSpPr>
              <p:nvPr/>
            </p:nvSpPr>
            <p:spPr bwMode="auto">
              <a:xfrm flipV="1">
                <a:off x="16326" y="16813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37" name="Line 8882"/>
              <p:cNvSpPr>
                <a:spLocks noChangeShapeType="1"/>
              </p:cNvSpPr>
              <p:nvPr/>
            </p:nvSpPr>
            <p:spPr bwMode="auto">
              <a:xfrm>
                <a:off x="16341" y="16813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38" name="Line 8883"/>
              <p:cNvSpPr>
                <a:spLocks noChangeShapeType="1"/>
              </p:cNvSpPr>
              <p:nvPr/>
            </p:nvSpPr>
            <p:spPr bwMode="auto">
              <a:xfrm flipH="1" flipV="1">
                <a:off x="16350" y="16806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39" name="Line 8884"/>
              <p:cNvSpPr>
                <a:spLocks noChangeShapeType="1"/>
              </p:cNvSpPr>
              <p:nvPr/>
            </p:nvSpPr>
            <p:spPr bwMode="auto">
              <a:xfrm flipV="1">
                <a:off x="16350" y="16796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0" name="Line 8885"/>
              <p:cNvSpPr>
                <a:spLocks noChangeShapeType="1"/>
              </p:cNvSpPr>
              <p:nvPr/>
            </p:nvSpPr>
            <p:spPr bwMode="auto">
              <a:xfrm flipH="1">
                <a:off x="16346" y="16796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1" name="Line 8886"/>
              <p:cNvSpPr>
                <a:spLocks noChangeShapeType="1"/>
              </p:cNvSpPr>
              <p:nvPr/>
            </p:nvSpPr>
            <p:spPr bwMode="auto">
              <a:xfrm flipH="1" flipV="1">
                <a:off x="16341" y="16780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2" name="Freeform 8887"/>
              <p:cNvSpPr>
                <a:spLocks/>
              </p:cNvSpPr>
              <p:nvPr/>
            </p:nvSpPr>
            <p:spPr bwMode="auto">
              <a:xfrm>
                <a:off x="16490" y="16662"/>
                <a:ext cx="48" cy="44"/>
              </a:xfrm>
              <a:custGeom>
                <a:avLst/>
                <a:gdLst>
                  <a:gd name="T0" fmla="*/ 25 w 48"/>
                  <a:gd name="T1" fmla="*/ 0 h 44"/>
                  <a:gd name="T2" fmla="*/ 30 w 48"/>
                  <a:gd name="T3" fmla="*/ 16 h 44"/>
                  <a:gd name="T4" fmla="*/ 48 w 48"/>
                  <a:gd name="T5" fmla="*/ 16 h 44"/>
                  <a:gd name="T6" fmla="*/ 33 w 48"/>
                  <a:gd name="T7" fmla="*/ 27 h 44"/>
                  <a:gd name="T8" fmla="*/ 39 w 48"/>
                  <a:gd name="T9" fmla="*/ 44 h 44"/>
                  <a:gd name="T10" fmla="*/ 25 w 48"/>
                  <a:gd name="T11" fmla="*/ 33 h 44"/>
                  <a:gd name="T12" fmla="*/ 10 w 48"/>
                  <a:gd name="T13" fmla="*/ 44 h 44"/>
                  <a:gd name="T14" fmla="*/ 16 w 48"/>
                  <a:gd name="T15" fmla="*/ 27 h 44"/>
                  <a:gd name="T16" fmla="*/ 0 w 48"/>
                  <a:gd name="T17" fmla="*/ 16 h 44"/>
                  <a:gd name="T18" fmla="*/ 20 w 48"/>
                  <a:gd name="T19" fmla="*/ 16 h 44"/>
                  <a:gd name="T20" fmla="*/ 25 w 4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4">
                    <a:moveTo>
                      <a:pt x="25" y="0"/>
                    </a:moveTo>
                    <a:lnTo>
                      <a:pt x="30" y="16"/>
                    </a:lnTo>
                    <a:lnTo>
                      <a:pt x="48" y="16"/>
                    </a:lnTo>
                    <a:lnTo>
                      <a:pt x="33" y="27"/>
                    </a:lnTo>
                    <a:lnTo>
                      <a:pt x="39" y="44"/>
                    </a:lnTo>
                    <a:lnTo>
                      <a:pt x="25" y="33"/>
                    </a:lnTo>
                    <a:lnTo>
                      <a:pt x="10" y="44"/>
                    </a:lnTo>
                    <a:lnTo>
                      <a:pt x="16" y="27"/>
                    </a:lnTo>
                    <a:lnTo>
                      <a:pt x="0" y="16"/>
                    </a:lnTo>
                    <a:lnTo>
                      <a:pt x="20" y="1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3" name="Line 8888"/>
              <p:cNvSpPr>
                <a:spLocks noChangeShapeType="1"/>
              </p:cNvSpPr>
              <p:nvPr/>
            </p:nvSpPr>
            <p:spPr bwMode="auto">
              <a:xfrm flipH="1">
                <a:off x="16510" y="16662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4" name="Line 8889"/>
              <p:cNvSpPr>
                <a:spLocks noChangeShapeType="1"/>
              </p:cNvSpPr>
              <p:nvPr/>
            </p:nvSpPr>
            <p:spPr bwMode="auto">
              <a:xfrm flipH="1">
                <a:off x="16490" y="16678"/>
                <a:ext cx="20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5" name="Line 8890"/>
              <p:cNvSpPr>
                <a:spLocks noChangeShapeType="1"/>
              </p:cNvSpPr>
              <p:nvPr/>
            </p:nvSpPr>
            <p:spPr bwMode="auto">
              <a:xfrm>
                <a:off x="16490" y="16678"/>
                <a:ext cx="16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6" name="Line 8891"/>
              <p:cNvSpPr>
                <a:spLocks noChangeShapeType="1"/>
              </p:cNvSpPr>
              <p:nvPr/>
            </p:nvSpPr>
            <p:spPr bwMode="auto">
              <a:xfrm flipH="1">
                <a:off x="16500" y="16689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7" name="Line 8892"/>
              <p:cNvSpPr>
                <a:spLocks noChangeShapeType="1"/>
              </p:cNvSpPr>
              <p:nvPr/>
            </p:nvSpPr>
            <p:spPr bwMode="auto">
              <a:xfrm flipV="1">
                <a:off x="16500" y="16695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8" name="Line 8893"/>
              <p:cNvSpPr>
                <a:spLocks noChangeShapeType="1"/>
              </p:cNvSpPr>
              <p:nvPr/>
            </p:nvSpPr>
            <p:spPr bwMode="auto">
              <a:xfrm>
                <a:off x="16515" y="16695"/>
                <a:ext cx="14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9" name="Line 8894"/>
              <p:cNvSpPr>
                <a:spLocks noChangeShapeType="1"/>
              </p:cNvSpPr>
              <p:nvPr/>
            </p:nvSpPr>
            <p:spPr bwMode="auto">
              <a:xfrm flipH="1" flipV="1">
                <a:off x="16523" y="16689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0" name="Line 8895"/>
              <p:cNvSpPr>
                <a:spLocks noChangeShapeType="1"/>
              </p:cNvSpPr>
              <p:nvPr/>
            </p:nvSpPr>
            <p:spPr bwMode="auto">
              <a:xfrm flipV="1">
                <a:off x="16523" y="16678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1" name="Line 8896"/>
              <p:cNvSpPr>
                <a:spLocks noChangeShapeType="1"/>
              </p:cNvSpPr>
              <p:nvPr/>
            </p:nvSpPr>
            <p:spPr bwMode="auto">
              <a:xfrm flipH="1">
                <a:off x="16520" y="16678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2" name="Line 8897"/>
              <p:cNvSpPr>
                <a:spLocks noChangeShapeType="1"/>
              </p:cNvSpPr>
              <p:nvPr/>
            </p:nvSpPr>
            <p:spPr bwMode="auto">
              <a:xfrm flipH="1" flipV="1">
                <a:off x="16515" y="16662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3" name="Freeform 8898"/>
              <p:cNvSpPr>
                <a:spLocks/>
              </p:cNvSpPr>
              <p:nvPr/>
            </p:nvSpPr>
            <p:spPr bwMode="auto">
              <a:xfrm>
                <a:off x="16670" y="16543"/>
                <a:ext cx="47" cy="45"/>
              </a:xfrm>
              <a:custGeom>
                <a:avLst/>
                <a:gdLst>
                  <a:gd name="T0" fmla="*/ 23 w 47"/>
                  <a:gd name="T1" fmla="*/ 0 h 45"/>
                  <a:gd name="T2" fmla="*/ 28 w 47"/>
                  <a:gd name="T3" fmla="*/ 18 h 45"/>
                  <a:gd name="T4" fmla="*/ 47 w 47"/>
                  <a:gd name="T5" fmla="*/ 18 h 45"/>
                  <a:gd name="T6" fmla="*/ 32 w 47"/>
                  <a:gd name="T7" fmla="*/ 29 h 45"/>
                  <a:gd name="T8" fmla="*/ 38 w 47"/>
                  <a:gd name="T9" fmla="*/ 45 h 45"/>
                  <a:gd name="T10" fmla="*/ 23 w 47"/>
                  <a:gd name="T11" fmla="*/ 35 h 45"/>
                  <a:gd name="T12" fmla="*/ 8 w 47"/>
                  <a:gd name="T13" fmla="*/ 45 h 45"/>
                  <a:gd name="T14" fmla="*/ 15 w 47"/>
                  <a:gd name="T15" fmla="*/ 29 h 45"/>
                  <a:gd name="T16" fmla="*/ 0 w 47"/>
                  <a:gd name="T17" fmla="*/ 18 h 45"/>
                  <a:gd name="T18" fmla="*/ 17 w 47"/>
                  <a:gd name="T19" fmla="*/ 18 h 45"/>
                  <a:gd name="T20" fmla="*/ 23 w 47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5">
                    <a:moveTo>
                      <a:pt x="23" y="0"/>
                    </a:moveTo>
                    <a:lnTo>
                      <a:pt x="28" y="18"/>
                    </a:lnTo>
                    <a:lnTo>
                      <a:pt x="47" y="18"/>
                    </a:lnTo>
                    <a:lnTo>
                      <a:pt x="32" y="29"/>
                    </a:lnTo>
                    <a:lnTo>
                      <a:pt x="38" y="45"/>
                    </a:lnTo>
                    <a:lnTo>
                      <a:pt x="23" y="35"/>
                    </a:lnTo>
                    <a:lnTo>
                      <a:pt x="8" y="45"/>
                    </a:lnTo>
                    <a:lnTo>
                      <a:pt x="15" y="29"/>
                    </a:lnTo>
                    <a:lnTo>
                      <a:pt x="0" y="18"/>
                    </a:lnTo>
                    <a:lnTo>
                      <a:pt x="17" y="1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4" name="Line 8899"/>
              <p:cNvSpPr>
                <a:spLocks noChangeShapeType="1"/>
              </p:cNvSpPr>
              <p:nvPr/>
            </p:nvSpPr>
            <p:spPr bwMode="auto">
              <a:xfrm flipH="1">
                <a:off x="16687" y="16543"/>
                <a:ext cx="6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5" name="Line 8900"/>
              <p:cNvSpPr>
                <a:spLocks noChangeShapeType="1"/>
              </p:cNvSpPr>
              <p:nvPr/>
            </p:nvSpPr>
            <p:spPr bwMode="auto">
              <a:xfrm flipH="1">
                <a:off x="16670" y="16561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6" name="Line 8901"/>
              <p:cNvSpPr>
                <a:spLocks noChangeShapeType="1"/>
              </p:cNvSpPr>
              <p:nvPr/>
            </p:nvSpPr>
            <p:spPr bwMode="auto">
              <a:xfrm>
                <a:off x="16670" y="16561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7" name="Line 8902"/>
              <p:cNvSpPr>
                <a:spLocks noChangeShapeType="1"/>
              </p:cNvSpPr>
              <p:nvPr/>
            </p:nvSpPr>
            <p:spPr bwMode="auto">
              <a:xfrm flipH="1">
                <a:off x="16678" y="16572"/>
                <a:ext cx="7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8" name="Line 8903"/>
              <p:cNvSpPr>
                <a:spLocks noChangeShapeType="1"/>
              </p:cNvSpPr>
              <p:nvPr/>
            </p:nvSpPr>
            <p:spPr bwMode="auto">
              <a:xfrm flipV="1">
                <a:off x="16678" y="16578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9" name="Line 8904"/>
              <p:cNvSpPr>
                <a:spLocks noChangeShapeType="1"/>
              </p:cNvSpPr>
              <p:nvPr/>
            </p:nvSpPr>
            <p:spPr bwMode="auto">
              <a:xfrm>
                <a:off x="16693" y="16578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0" name="Line 8905"/>
              <p:cNvSpPr>
                <a:spLocks noChangeShapeType="1"/>
              </p:cNvSpPr>
              <p:nvPr/>
            </p:nvSpPr>
            <p:spPr bwMode="auto">
              <a:xfrm flipH="1" flipV="1">
                <a:off x="16702" y="16572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1" name="Line 8906"/>
              <p:cNvSpPr>
                <a:spLocks noChangeShapeType="1"/>
              </p:cNvSpPr>
              <p:nvPr/>
            </p:nvSpPr>
            <p:spPr bwMode="auto">
              <a:xfrm flipV="1">
                <a:off x="16702" y="16561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2" name="Line 8907"/>
              <p:cNvSpPr>
                <a:spLocks noChangeShapeType="1"/>
              </p:cNvSpPr>
              <p:nvPr/>
            </p:nvSpPr>
            <p:spPr bwMode="auto">
              <a:xfrm flipH="1">
                <a:off x="16698" y="16561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3" name="Line 8908"/>
              <p:cNvSpPr>
                <a:spLocks noChangeShapeType="1"/>
              </p:cNvSpPr>
              <p:nvPr/>
            </p:nvSpPr>
            <p:spPr bwMode="auto">
              <a:xfrm flipH="1" flipV="1">
                <a:off x="16693" y="16543"/>
                <a:ext cx="5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4" name="Freeform 8909"/>
              <p:cNvSpPr>
                <a:spLocks/>
              </p:cNvSpPr>
              <p:nvPr/>
            </p:nvSpPr>
            <p:spPr bwMode="auto">
              <a:xfrm>
                <a:off x="16853" y="16427"/>
                <a:ext cx="47" cy="44"/>
              </a:xfrm>
              <a:custGeom>
                <a:avLst/>
                <a:gdLst>
                  <a:gd name="T0" fmla="*/ 24 w 47"/>
                  <a:gd name="T1" fmla="*/ 0 h 44"/>
                  <a:gd name="T2" fmla="*/ 29 w 47"/>
                  <a:gd name="T3" fmla="*/ 17 h 44"/>
                  <a:gd name="T4" fmla="*/ 47 w 47"/>
                  <a:gd name="T5" fmla="*/ 17 h 44"/>
                  <a:gd name="T6" fmla="*/ 32 w 47"/>
                  <a:gd name="T7" fmla="*/ 27 h 44"/>
                  <a:gd name="T8" fmla="*/ 38 w 47"/>
                  <a:gd name="T9" fmla="*/ 44 h 44"/>
                  <a:gd name="T10" fmla="*/ 24 w 47"/>
                  <a:gd name="T11" fmla="*/ 33 h 44"/>
                  <a:gd name="T12" fmla="*/ 9 w 47"/>
                  <a:gd name="T13" fmla="*/ 44 h 44"/>
                  <a:gd name="T14" fmla="*/ 15 w 47"/>
                  <a:gd name="T15" fmla="*/ 27 h 44"/>
                  <a:gd name="T16" fmla="*/ 0 w 47"/>
                  <a:gd name="T17" fmla="*/ 17 h 44"/>
                  <a:gd name="T18" fmla="*/ 19 w 47"/>
                  <a:gd name="T19" fmla="*/ 17 h 44"/>
                  <a:gd name="T20" fmla="*/ 24 w 4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24" y="0"/>
                    </a:moveTo>
                    <a:lnTo>
                      <a:pt x="29" y="17"/>
                    </a:lnTo>
                    <a:lnTo>
                      <a:pt x="47" y="17"/>
                    </a:lnTo>
                    <a:lnTo>
                      <a:pt x="32" y="27"/>
                    </a:lnTo>
                    <a:lnTo>
                      <a:pt x="38" y="44"/>
                    </a:lnTo>
                    <a:lnTo>
                      <a:pt x="24" y="33"/>
                    </a:lnTo>
                    <a:lnTo>
                      <a:pt x="9" y="44"/>
                    </a:lnTo>
                    <a:lnTo>
                      <a:pt x="15" y="27"/>
                    </a:lnTo>
                    <a:lnTo>
                      <a:pt x="0" y="17"/>
                    </a:lnTo>
                    <a:lnTo>
                      <a:pt x="19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5" name="Line 8910"/>
              <p:cNvSpPr>
                <a:spLocks noChangeShapeType="1"/>
              </p:cNvSpPr>
              <p:nvPr/>
            </p:nvSpPr>
            <p:spPr bwMode="auto">
              <a:xfrm flipH="1">
                <a:off x="16872" y="16427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6" name="Line 8911"/>
              <p:cNvSpPr>
                <a:spLocks noChangeShapeType="1"/>
              </p:cNvSpPr>
              <p:nvPr/>
            </p:nvSpPr>
            <p:spPr bwMode="auto">
              <a:xfrm flipH="1">
                <a:off x="16853" y="16444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7" name="Line 8912"/>
              <p:cNvSpPr>
                <a:spLocks noChangeShapeType="1"/>
              </p:cNvSpPr>
              <p:nvPr/>
            </p:nvSpPr>
            <p:spPr bwMode="auto">
              <a:xfrm>
                <a:off x="16853" y="16444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8" name="Line 8913"/>
              <p:cNvSpPr>
                <a:spLocks noChangeShapeType="1"/>
              </p:cNvSpPr>
              <p:nvPr/>
            </p:nvSpPr>
            <p:spPr bwMode="auto">
              <a:xfrm flipH="1">
                <a:off x="16862" y="16454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9" name="Line 8914"/>
              <p:cNvSpPr>
                <a:spLocks noChangeShapeType="1"/>
              </p:cNvSpPr>
              <p:nvPr/>
            </p:nvSpPr>
            <p:spPr bwMode="auto">
              <a:xfrm flipV="1">
                <a:off x="16862" y="16460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0" name="Line 8915"/>
              <p:cNvSpPr>
                <a:spLocks noChangeShapeType="1"/>
              </p:cNvSpPr>
              <p:nvPr/>
            </p:nvSpPr>
            <p:spPr bwMode="auto">
              <a:xfrm>
                <a:off x="16877" y="16460"/>
                <a:ext cx="14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1" name="Line 8916"/>
              <p:cNvSpPr>
                <a:spLocks noChangeShapeType="1"/>
              </p:cNvSpPr>
              <p:nvPr/>
            </p:nvSpPr>
            <p:spPr bwMode="auto">
              <a:xfrm flipH="1" flipV="1">
                <a:off x="16885" y="16454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2" name="Line 8917"/>
              <p:cNvSpPr>
                <a:spLocks noChangeShapeType="1"/>
              </p:cNvSpPr>
              <p:nvPr/>
            </p:nvSpPr>
            <p:spPr bwMode="auto">
              <a:xfrm flipV="1">
                <a:off x="16885" y="16444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3" name="Line 8918"/>
              <p:cNvSpPr>
                <a:spLocks noChangeShapeType="1"/>
              </p:cNvSpPr>
              <p:nvPr/>
            </p:nvSpPr>
            <p:spPr bwMode="auto">
              <a:xfrm flipH="1">
                <a:off x="16882" y="16444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4" name="Line 8919"/>
              <p:cNvSpPr>
                <a:spLocks noChangeShapeType="1"/>
              </p:cNvSpPr>
              <p:nvPr/>
            </p:nvSpPr>
            <p:spPr bwMode="auto">
              <a:xfrm flipH="1" flipV="1">
                <a:off x="16877" y="16427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5" name="Freeform 8920"/>
              <p:cNvSpPr>
                <a:spLocks/>
              </p:cNvSpPr>
              <p:nvPr/>
            </p:nvSpPr>
            <p:spPr bwMode="auto">
              <a:xfrm>
                <a:off x="17040" y="16308"/>
                <a:ext cx="47" cy="45"/>
              </a:xfrm>
              <a:custGeom>
                <a:avLst/>
                <a:gdLst>
                  <a:gd name="T0" fmla="*/ 24 w 47"/>
                  <a:gd name="T1" fmla="*/ 0 h 45"/>
                  <a:gd name="T2" fmla="*/ 30 w 47"/>
                  <a:gd name="T3" fmla="*/ 16 h 45"/>
                  <a:gd name="T4" fmla="*/ 47 w 47"/>
                  <a:gd name="T5" fmla="*/ 16 h 45"/>
                  <a:gd name="T6" fmla="*/ 34 w 47"/>
                  <a:gd name="T7" fmla="*/ 28 h 45"/>
                  <a:gd name="T8" fmla="*/ 39 w 47"/>
                  <a:gd name="T9" fmla="*/ 45 h 45"/>
                  <a:gd name="T10" fmla="*/ 24 w 47"/>
                  <a:gd name="T11" fmla="*/ 35 h 45"/>
                  <a:gd name="T12" fmla="*/ 9 w 47"/>
                  <a:gd name="T13" fmla="*/ 45 h 45"/>
                  <a:gd name="T14" fmla="*/ 15 w 47"/>
                  <a:gd name="T15" fmla="*/ 28 h 45"/>
                  <a:gd name="T16" fmla="*/ 0 w 47"/>
                  <a:gd name="T17" fmla="*/ 16 h 45"/>
                  <a:gd name="T18" fmla="*/ 19 w 47"/>
                  <a:gd name="T19" fmla="*/ 16 h 45"/>
                  <a:gd name="T20" fmla="*/ 24 w 47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5">
                    <a:moveTo>
                      <a:pt x="24" y="0"/>
                    </a:moveTo>
                    <a:lnTo>
                      <a:pt x="30" y="16"/>
                    </a:lnTo>
                    <a:lnTo>
                      <a:pt x="47" y="16"/>
                    </a:lnTo>
                    <a:lnTo>
                      <a:pt x="34" y="28"/>
                    </a:lnTo>
                    <a:lnTo>
                      <a:pt x="39" y="45"/>
                    </a:lnTo>
                    <a:lnTo>
                      <a:pt x="24" y="35"/>
                    </a:lnTo>
                    <a:lnTo>
                      <a:pt x="9" y="45"/>
                    </a:lnTo>
                    <a:lnTo>
                      <a:pt x="15" y="28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6" name="Line 8921"/>
              <p:cNvSpPr>
                <a:spLocks noChangeShapeType="1"/>
              </p:cNvSpPr>
              <p:nvPr/>
            </p:nvSpPr>
            <p:spPr bwMode="auto">
              <a:xfrm flipH="1">
                <a:off x="17059" y="16308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7" name="Line 8922"/>
              <p:cNvSpPr>
                <a:spLocks noChangeShapeType="1"/>
              </p:cNvSpPr>
              <p:nvPr/>
            </p:nvSpPr>
            <p:spPr bwMode="auto">
              <a:xfrm flipH="1">
                <a:off x="17040" y="16324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8" name="Line 8923"/>
              <p:cNvSpPr>
                <a:spLocks noChangeShapeType="1"/>
              </p:cNvSpPr>
              <p:nvPr/>
            </p:nvSpPr>
            <p:spPr bwMode="auto">
              <a:xfrm>
                <a:off x="17040" y="16324"/>
                <a:ext cx="15" cy="12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9" name="Line 8924"/>
              <p:cNvSpPr>
                <a:spLocks noChangeShapeType="1"/>
              </p:cNvSpPr>
              <p:nvPr/>
            </p:nvSpPr>
            <p:spPr bwMode="auto">
              <a:xfrm flipH="1">
                <a:off x="17049" y="16336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0" name="Line 8925"/>
              <p:cNvSpPr>
                <a:spLocks noChangeShapeType="1"/>
              </p:cNvSpPr>
              <p:nvPr/>
            </p:nvSpPr>
            <p:spPr bwMode="auto">
              <a:xfrm flipV="1">
                <a:off x="17049" y="16343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1" name="Line 8926"/>
              <p:cNvSpPr>
                <a:spLocks noChangeShapeType="1"/>
              </p:cNvSpPr>
              <p:nvPr/>
            </p:nvSpPr>
            <p:spPr bwMode="auto">
              <a:xfrm>
                <a:off x="17064" y="16343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2" name="Line 8927"/>
              <p:cNvSpPr>
                <a:spLocks noChangeShapeType="1"/>
              </p:cNvSpPr>
              <p:nvPr/>
            </p:nvSpPr>
            <p:spPr bwMode="auto">
              <a:xfrm flipH="1" flipV="1">
                <a:off x="17074" y="16336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3" name="Line 8928"/>
              <p:cNvSpPr>
                <a:spLocks noChangeShapeType="1"/>
              </p:cNvSpPr>
              <p:nvPr/>
            </p:nvSpPr>
            <p:spPr bwMode="auto">
              <a:xfrm flipV="1">
                <a:off x="17074" y="16324"/>
                <a:ext cx="13" cy="12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4" name="Line 8929"/>
              <p:cNvSpPr>
                <a:spLocks noChangeShapeType="1"/>
              </p:cNvSpPr>
              <p:nvPr/>
            </p:nvSpPr>
            <p:spPr bwMode="auto">
              <a:xfrm flipH="1">
                <a:off x="17070" y="1632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5" name="Line 8930"/>
              <p:cNvSpPr>
                <a:spLocks noChangeShapeType="1"/>
              </p:cNvSpPr>
              <p:nvPr/>
            </p:nvSpPr>
            <p:spPr bwMode="auto">
              <a:xfrm flipH="1" flipV="1">
                <a:off x="17064" y="16308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6" name="Freeform 8931"/>
              <p:cNvSpPr>
                <a:spLocks/>
              </p:cNvSpPr>
              <p:nvPr/>
            </p:nvSpPr>
            <p:spPr bwMode="auto">
              <a:xfrm>
                <a:off x="17231" y="16192"/>
                <a:ext cx="47" cy="44"/>
              </a:xfrm>
              <a:custGeom>
                <a:avLst/>
                <a:gdLst>
                  <a:gd name="T0" fmla="*/ 24 w 47"/>
                  <a:gd name="T1" fmla="*/ 0 h 44"/>
                  <a:gd name="T2" fmla="*/ 29 w 47"/>
                  <a:gd name="T3" fmla="*/ 16 h 44"/>
                  <a:gd name="T4" fmla="*/ 47 w 47"/>
                  <a:gd name="T5" fmla="*/ 16 h 44"/>
                  <a:gd name="T6" fmla="*/ 32 w 47"/>
                  <a:gd name="T7" fmla="*/ 27 h 44"/>
                  <a:gd name="T8" fmla="*/ 37 w 47"/>
                  <a:gd name="T9" fmla="*/ 44 h 44"/>
                  <a:gd name="T10" fmla="*/ 24 w 47"/>
                  <a:gd name="T11" fmla="*/ 33 h 44"/>
                  <a:gd name="T12" fmla="*/ 9 w 47"/>
                  <a:gd name="T13" fmla="*/ 44 h 44"/>
                  <a:gd name="T14" fmla="*/ 14 w 47"/>
                  <a:gd name="T15" fmla="*/ 27 h 44"/>
                  <a:gd name="T16" fmla="*/ 0 w 47"/>
                  <a:gd name="T17" fmla="*/ 16 h 44"/>
                  <a:gd name="T18" fmla="*/ 17 w 47"/>
                  <a:gd name="T19" fmla="*/ 16 h 44"/>
                  <a:gd name="T20" fmla="*/ 24 w 4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24" y="0"/>
                    </a:moveTo>
                    <a:lnTo>
                      <a:pt x="29" y="16"/>
                    </a:lnTo>
                    <a:lnTo>
                      <a:pt x="47" y="16"/>
                    </a:lnTo>
                    <a:lnTo>
                      <a:pt x="32" y="27"/>
                    </a:lnTo>
                    <a:lnTo>
                      <a:pt x="37" y="44"/>
                    </a:lnTo>
                    <a:lnTo>
                      <a:pt x="24" y="33"/>
                    </a:lnTo>
                    <a:lnTo>
                      <a:pt x="9" y="44"/>
                    </a:lnTo>
                    <a:lnTo>
                      <a:pt x="14" y="27"/>
                    </a:lnTo>
                    <a:lnTo>
                      <a:pt x="0" y="16"/>
                    </a:lnTo>
                    <a:lnTo>
                      <a:pt x="17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7" name="Line 8932"/>
              <p:cNvSpPr>
                <a:spLocks noChangeShapeType="1"/>
              </p:cNvSpPr>
              <p:nvPr/>
            </p:nvSpPr>
            <p:spPr bwMode="auto">
              <a:xfrm flipH="1">
                <a:off x="17248" y="16192"/>
                <a:ext cx="7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8" name="Line 8933"/>
              <p:cNvSpPr>
                <a:spLocks noChangeShapeType="1"/>
              </p:cNvSpPr>
              <p:nvPr/>
            </p:nvSpPr>
            <p:spPr bwMode="auto">
              <a:xfrm flipH="1">
                <a:off x="17231" y="16208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9" name="Line 8934"/>
              <p:cNvSpPr>
                <a:spLocks noChangeShapeType="1"/>
              </p:cNvSpPr>
              <p:nvPr/>
            </p:nvSpPr>
            <p:spPr bwMode="auto">
              <a:xfrm>
                <a:off x="17231" y="16208"/>
                <a:ext cx="14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0" name="Line 8935"/>
              <p:cNvSpPr>
                <a:spLocks noChangeShapeType="1"/>
              </p:cNvSpPr>
              <p:nvPr/>
            </p:nvSpPr>
            <p:spPr bwMode="auto">
              <a:xfrm flipH="1">
                <a:off x="17240" y="16219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1" name="Line 8936"/>
              <p:cNvSpPr>
                <a:spLocks noChangeShapeType="1"/>
              </p:cNvSpPr>
              <p:nvPr/>
            </p:nvSpPr>
            <p:spPr bwMode="auto">
              <a:xfrm flipV="1">
                <a:off x="17240" y="16225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2" name="Line 8937"/>
              <p:cNvSpPr>
                <a:spLocks noChangeShapeType="1"/>
              </p:cNvSpPr>
              <p:nvPr/>
            </p:nvSpPr>
            <p:spPr bwMode="auto">
              <a:xfrm>
                <a:off x="17255" y="16225"/>
                <a:ext cx="13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3" name="Line 8938"/>
              <p:cNvSpPr>
                <a:spLocks noChangeShapeType="1"/>
              </p:cNvSpPr>
              <p:nvPr/>
            </p:nvSpPr>
            <p:spPr bwMode="auto">
              <a:xfrm flipH="1" flipV="1">
                <a:off x="17263" y="16219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4" name="Line 8939"/>
              <p:cNvSpPr>
                <a:spLocks noChangeShapeType="1"/>
              </p:cNvSpPr>
              <p:nvPr/>
            </p:nvSpPr>
            <p:spPr bwMode="auto">
              <a:xfrm flipV="1">
                <a:off x="17263" y="16208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5" name="Line 8940"/>
              <p:cNvSpPr>
                <a:spLocks noChangeShapeType="1"/>
              </p:cNvSpPr>
              <p:nvPr/>
            </p:nvSpPr>
            <p:spPr bwMode="auto">
              <a:xfrm flipH="1">
                <a:off x="17260" y="16208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6" name="Line 8941"/>
              <p:cNvSpPr>
                <a:spLocks noChangeShapeType="1"/>
              </p:cNvSpPr>
              <p:nvPr/>
            </p:nvSpPr>
            <p:spPr bwMode="auto">
              <a:xfrm flipH="1" flipV="1">
                <a:off x="17255" y="16192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7" name="Freeform 8942"/>
              <p:cNvSpPr>
                <a:spLocks/>
              </p:cNvSpPr>
              <p:nvPr/>
            </p:nvSpPr>
            <p:spPr bwMode="auto">
              <a:xfrm>
                <a:off x="17423" y="16073"/>
                <a:ext cx="47" cy="45"/>
              </a:xfrm>
              <a:custGeom>
                <a:avLst/>
                <a:gdLst>
                  <a:gd name="T0" fmla="*/ 24 w 47"/>
                  <a:gd name="T1" fmla="*/ 0 h 45"/>
                  <a:gd name="T2" fmla="*/ 29 w 47"/>
                  <a:gd name="T3" fmla="*/ 18 h 45"/>
                  <a:gd name="T4" fmla="*/ 47 w 47"/>
                  <a:gd name="T5" fmla="*/ 18 h 45"/>
                  <a:gd name="T6" fmla="*/ 32 w 47"/>
                  <a:gd name="T7" fmla="*/ 28 h 45"/>
                  <a:gd name="T8" fmla="*/ 38 w 47"/>
                  <a:gd name="T9" fmla="*/ 45 h 45"/>
                  <a:gd name="T10" fmla="*/ 24 w 47"/>
                  <a:gd name="T11" fmla="*/ 35 h 45"/>
                  <a:gd name="T12" fmla="*/ 9 w 47"/>
                  <a:gd name="T13" fmla="*/ 45 h 45"/>
                  <a:gd name="T14" fmla="*/ 15 w 47"/>
                  <a:gd name="T15" fmla="*/ 28 h 45"/>
                  <a:gd name="T16" fmla="*/ 0 w 47"/>
                  <a:gd name="T17" fmla="*/ 18 h 45"/>
                  <a:gd name="T18" fmla="*/ 19 w 47"/>
                  <a:gd name="T19" fmla="*/ 18 h 45"/>
                  <a:gd name="T20" fmla="*/ 24 w 47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5">
                    <a:moveTo>
                      <a:pt x="24" y="0"/>
                    </a:moveTo>
                    <a:lnTo>
                      <a:pt x="29" y="18"/>
                    </a:lnTo>
                    <a:lnTo>
                      <a:pt x="47" y="18"/>
                    </a:lnTo>
                    <a:lnTo>
                      <a:pt x="32" y="28"/>
                    </a:lnTo>
                    <a:lnTo>
                      <a:pt x="38" y="45"/>
                    </a:lnTo>
                    <a:lnTo>
                      <a:pt x="24" y="35"/>
                    </a:lnTo>
                    <a:lnTo>
                      <a:pt x="9" y="45"/>
                    </a:lnTo>
                    <a:lnTo>
                      <a:pt x="15" y="28"/>
                    </a:lnTo>
                    <a:lnTo>
                      <a:pt x="0" y="18"/>
                    </a:lnTo>
                    <a:lnTo>
                      <a:pt x="19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8" name="Line 8943"/>
              <p:cNvSpPr>
                <a:spLocks noChangeShapeType="1"/>
              </p:cNvSpPr>
              <p:nvPr/>
            </p:nvSpPr>
            <p:spPr bwMode="auto">
              <a:xfrm flipH="1">
                <a:off x="17442" y="16073"/>
                <a:ext cx="5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9" name="Line 8944"/>
              <p:cNvSpPr>
                <a:spLocks noChangeShapeType="1"/>
              </p:cNvSpPr>
              <p:nvPr/>
            </p:nvSpPr>
            <p:spPr bwMode="auto">
              <a:xfrm flipH="1">
                <a:off x="17423" y="16091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0" name="Line 8945"/>
              <p:cNvSpPr>
                <a:spLocks noChangeShapeType="1"/>
              </p:cNvSpPr>
              <p:nvPr/>
            </p:nvSpPr>
            <p:spPr bwMode="auto">
              <a:xfrm>
                <a:off x="17423" y="16091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1" name="Line 8946"/>
              <p:cNvSpPr>
                <a:spLocks noChangeShapeType="1"/>
              </p:cNvSpPr>
              <p:nvPr/>
            </p:nvSpPr>
            <p:spPr bwMode="auto">
              <a:xfrm flipH="1">
                <a:off x="17432" y="16101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2" name="Line 8947"/>
              <p:cNvSpPr>
                <a:spLocks noChangeShapeType="1"/>
              </p:cNvSpPr>
              <p:nvPr/>
            </p:nvSpPr>
            <p:spPr bwMode="auto">
              <a:xfrm flipV="1">
                <a:off x="17432" y="16108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3" name="Line 8948"/>
              <p:cNvSpPr>
                <a:spLocks noChangeShapeType="1"/>
              </p:cNvSpPr>
              <p:nvPr/>
            </p:nvSpPr>
            <p:spPr bwMode="auto">
              <a:xfrm>
                <a:off x="17447" y="16108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4" name="Line 8949"/>
              <p:cNvSpPr>
                <a:spLocks noChangeShapeType="1"/>
              </p:cNvSpPr>
              <p:nvPr/>
            </p:nvSpPr>
            <p:spPr bwMode="auto">
              <a:xfrm flipH="1" flipV="1">
                <a:off x="17455" y="16101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5" name="Line 8950"/>
              <p:cNvSpPr>
                <a:spLocks noChangeShapeType="1"/>
              </p:cNvSpPr>
              <p:nvPr/>
            </p:nvSpPr>
            <p:spPr bwMode="auto">
              <a:xfrm flipV="1">
                <a:off x="17455" y="16091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6" name="Line 8951"/>
              <p:cNvSpPr>
                <a:spLocks noChangeShapeType="1"/>
              </p:cNvSpPr>
              <p:nvPr/>
            </p:nvSpPr>
            <p:spPr bwMode="auto">
              <a:xfrm flipH="1">
                <a:off x="17452" y="16091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7" name="Line 8952"/>
              <p:cNvSpPr>
                <a:spLocks noChangeShapeType="1"/>
              </p:cNvSpPr>
              <p:nvPr/>
            </p:nvSpPr>
            <p:spPr bwMode="auto">
              <a:xfrm flipH="1" flipV="1">
                <a:off x="17447" y="16073"/>
                <a:ext cx="5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8" name="Freeform 8953"/>
              <p:cNvSpPr>
                <a:spLocks/>
              </p:cNvSpPr>
              <p:nvPr/>
            </p:nvSpPr>
            <p:spPr bwMode="auto">
              <a:xfrm>
                <a:off x="17618" y="15957"/>
                <a:ext cx="47" cy="44"/>
              </a:xfrm>
              <a:custGeom>
                <a:avLst/>
                <a:gdLst>
                  <a:gd name="T0" fmla="*/ 23 w 47"/>
                  <a:gd name="T1" fmla="*/ 0 h 44"/>
                  <a:gd name="T2" fmla="*/ 28 w 47"/>
                  <a:gd name="T3" fmla="*/ 16 h 44"/>
                  <a:gd name="T4" fmla="*/ 47 w 47"/>
                  <a:gd name="T5" fmla="*/ 16 h 44"/>
                  <a:gd name="T6" fmla="*/ 32 w 47"/>
                  <a:gd name="T7" fmla="*/ 27 h 44"/>
                  <a:gd name="T8" fmla="*/ 38 w 47"/>
                  <a:gd name="T9" fmla="*/ 44 h 44"/>
                  <a:gd name="T10" fmla="*/ 23 w 47"/>
                  <a:gd name="T11" fmla="*/ 33 h 44"/>
                  <a:gd name="T12" fmla="*/ 8 w 47"/>
                  <a:gd name="T13" fmla="*/ 44 h 44"/>
                  <a:gd name="T14" fmla="*/ 15 w 47"/>
                  <a:gd name="T15" fmla="*/ 27 h 44"/>
                  <a:gd name="T16" fmla="*/ 0 w 47"/>
                  <a:gd name="T17" fmla="*/ 16 h 44"/>
                  <a:gd name="T18" fmla="*/ 18 w 47"/>
                  <a:gd name="T19" fmla="*/ 16 h 44"/>
                  <a:gd name="T20" fmla="*/ 23 w 4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23" y="0"/>
                    </a:moveTo>
                    <a:lnTo>
                      <a:pt x="28" y="16"/>
                    </a:lnTo>
                    <a:lnTo>
                      <a:pt x="47" y="16"/>
                    </a:lnTo>
                    <a:lnTo>
                      <a:pt x="32" y="27"/>
                    </a:lnTo>
                    <a:lnTo>
                      <a:pt x="38" y="44"/>
                    </a:lnTo>
                    <a:lnTo>
                      <a:pt x="23" y="33"/>
                    </a:lnTo>
                    <a:lnTo>
                      <a:pt x="8" y="44"/>
                    </a:lnTo>
                    <a:lnTo>
                      <a:pt x="15" y="27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9" name="Line 8954"/>
              <p:cNvSpPr>
                <a:spLocks noChangeShapeType="1"/>
              </p:cNvSpPr>
              <p:nvPr/>
            </p:nvSpPr>
            <p:spPr bwMode="auto">
              <a:xfrm flipH="1">
                <a:off x="17636" y="15957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0" name="Line 8955"/>
              <p:cNvSpPr>
                <a:spLocks noChangeShapeType="1"/>
              </p:cNvSpPr>
              <p:nvPr/>
            </p:nvSpPr>
            <p:spPr bwMode="auto">
              <a:xfrm flipH="1">
                <a:off x="17618" y="15973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1" name="Line 8956"/>
              <p:cNvSpPr>
                <a:spLocks noChangeShapeType="1"/>
              </p:cNvSpPr>
              <p:nvPr/>
            </p:nvSpPr>
            <p:spPr bwMode="auto">
              <a:xfrm>
                <a:off x="17618" y="15973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2" name="Line 8957"/>
              <p:cNvSpPr>
                <a:spLocks noChangeShapeType="1"/>
              </p:cNvSpPr>
              <p:nvPr/>
            </p:nvSpPr>
            <p:spPr bwMode="auto">
              <a:xfrm flipH="1">
                <a:off x="17626" y="15984"/>
                <a:ext cx="7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3" name="Line 8958"/>
              <p:cNvSpPr>
                <a:spLocks noChangeShapeType="1"/>
              </p:cNvSpPr>
              <p:nvPr/>
            </p:nvSpPr>
            <p:spPr bwMode="auto">
              <a:xfrm flipV="1">
                <a:off x="17626" y="15990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4" name="Line 8959"/>
              <p:cNvSpPr>
                <a:spLocks noChangeShapeType="1"/>
              </p:cNvSpPr>
              <p:nvPr/>
            </p:nvSpPr>
            <p:spPr bwMode="auto">
              <a:xfrm>
                <a:off x="17641" y="15990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5" name="Line 8960"/>
              <p:cNvSpPr>
                <a:spLocks noChangeShapeType="1"/>
              </p:cNvSpPr>
              <p:nvPr/>
            </p:nvSpPr>
            <p:spPr bwMode="auto">
              <a:xfrm flipH="1" flipV="1">
                <a:off x="17650" y="15984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6" name="Line 8961"/>
              <p:cNvSpPr>
                <a:spLocks noChangeShapeType="1"/>
              </p:cNvSpPr>
              <p:nvPr/>
            </p:nvSpPr>
            <p:spPr bwMode="auto">
              <a:xfrm flipV="1">
                <a:off x="17650" y="15973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7" name="Line 8962"/>
              <p:cNvSpPr>
                <a:spLocks noChangeShapeType="1"/>
              </p:cNvSpPr>
              <p:nvPr/>
            </p:nvSpPr>
            <p:spPr bwMode="auto">
              <a:xfrm flipH="1">
                <a:off x="17646" y="15973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8" name="Line 8963"/>
              <p:cNvSpPr>
                <a:spLocks noChangeShapeType="1"/>
              </p:cNvSpPr>
              <p:nvPr/>
            </p:nvSpPr>
            <p:spPr bwMode="auto">
              <a:xfrm flipH="1" flipV="1">
                <a:off x="17641" y="15957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9" name="Freeform 8964"/>
              <p:cNvSpPr>
                <a:spLocks/>
              </p:cNvSpPr>
              <p:nvPr/>
            </p:nvSpPr>
            <p:spPr bwMode="auto">
              <a:xfrm>
                <a:off x="17814" y="15838"/>
                <a:ext cx="46" cy="45"/>
              </a:xfrm>
              <a:custGeom>
                <a:avLst/>
                <a:gdLst>
                  <a:gd name="T0" fmla="*/ 24 w 46"/>
                  <a:gd name="T1" fmla="*/ 0 h 45"/>
                  <a:gd name="T2" fmla="*/ 29 w 46"/>
                  <a:gd name="T3" fmla="*/ 16 h 45"/>
                  <a:gd name="T4" fmla="*/ 46 w 46"/>
                  <a:gd name="T5" fmla="*/ 16 h 45"/>
                  <a:gd name="T6" fmla="*/ 32 w 46"/>
                  <a:gd name="T7" fmla="*/ 28 h 45"/>
                  <a:gd name="T8" fmla="*/ 38 w 46"/>
                  <a:gd name="T9" fmla="*/ 45 h 45"/>
                  <a:gd name="T10" fmla="*/ 24 w 46"/>
                  <a:gd name="T11" fmla="*/ 35 h 45"/>
                  <a:gd name="T12" fmla="*/ 8 w 46"/>
                  <a:gd name="T13" fmla="*/ 45 h 45"/>
                  <a:gd name="T14" fmla="*/ 14 w 46"/>
                  <a:gd name="T15" fmla="*/ 28 h 45"/>
                  <a:gd name="T16" fmla="*/ 0 w 46"/>
                  <a:gd name="T17" fmla="*/ 16 h 45"/>
                  <a:gd name="T18" fmla="*/ 18 w 46"/>
                  <a:gd name="T19" fmla="*/ 16 h 45"/>
                  <a:gd name="T20" fmla="*/ 24 w 46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5">
                    <a:moveTo>
                      <a:pt x="24" y="0"/>
                    </a:moveTo>
                    <a:lnTo>
                      <a:pt x="29" y="16"/>
                    </a:lnTo>
                    <a:lnTo>
                      <a:pt x="46" y="16"/>
                    </a:lnTo>
                    <a:lnTo>
                      <a:pt x="32" y="28"/>
                    </a:lnTo>
                    <a:lnTo>
                      <a:pt x="38" y="45"/>
                    </a:lnTo>
                    <a:lnTo>
                      <a:pt x="24" y="35"/>
                    </a:lnTo>
                    <a:lnTo>
                      <a:pt x="8" y="45"/>
                    </a:lnTo>
                    <a:lnTo>
                      <a:pt x="14" y="28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0" name="Line 8965"/>
              <p:cNvSpPr>
                <a:spLocks noChangeShapeType="1"/>
              </p:cNvSpPr>
              <p:nvPr/>
            </p:nvSpPr>
            <p:spPr bwMode="auto">
              <a:xfrm flipH="1">
                <a:off x="17832" y="15838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1" name="Line 8966"/>
              <p:cNvSpPr>
                <a:spLocks noChangeShapeType="1"/>
              </p:cNvSpPr>
              <p:nvPr/>
            </p:nvSpPr>
            <p:spPr bwMode="auto">
              <a:xfrm flipH="1">
                <a:off x="17814" y="15854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2" name="Line 8967"/>
              <p:cNvSpPr>
                <a:spLocks noChangeShapeType="1"/>
              </p:cNvSpPr>
              <p:nvPr/>
            </p:nvSpPr>
            <p:spPr bwMode="auto">
              <a:xfrm>
                <a:off x="17814" y="15854"/>
                <a:ext cx="14" cy="12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3" name="Line 8968"/>
              <p:cNvSpPr>
                <a:spLocks noChangeShapeType="1"/>
              </p:cNvSpPr>
              <p:nvPr/>
            </p:nvSpPr>
            <p:spPr bwMode="auto">
              <a:xfrm flipH="1">
                <a:off x="17822" y="15866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4" name="Line 8969"/>
              <p:cNvSpPr>
                <a:spLocks noChangeShapeType="1"/>
              </p:cNvSpPr>
              <p:nvPr/>
            </p:nvSpPr>
            <p:spPr bwMode="auto">
              <a:xfrm flipV="1">
                <a:off x="17822" y="15873"/>
                <a:ext cx="16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5" name="Line 8970"/>
              <p:cNvSpPr>
                <a:spLocks noChangeShapeType="1"/>
              </p:cNvSpPr>
              <p:nvPr/>
            </p:nvSpPr>
            <p:spPr bwMode="auto">
              <a:xfrm>
                <a:off x="17838" y="15873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6" name="Line 8971"/>
              <p:cNvSpPr>
                <a:spLocks noChangeShapeType="1"/>
              </p:cNvSpPr>
              <p:nvPr/>
            </p:nvSpPr>
            <p:spPr bwMode="auto">
              <a:xfrm flipH="1" flipV="1">
                <a:off x="17846" y="15866"/>
                <a:ext cx="6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7" name="Line 8972"/>
              <p:cNvSpPr>
                <a:spLocks noChangeShapeType="1"/>
              </p:cNvSpPr>
              <p:nvPr/>
            </p:nvSpPr>
            <p:spPr bwMode="auto">
              <a:xfrm flipV="1">
                <a:off x="17846" y="15854"/>
                <a:ext cx="14" cy="12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8" name="Line 8973"/>
              <p:cNvSpPr>
                <a:spLocks noChangeShapeType="1"/>
              </p:cNvSpPr>
              <p:nvPr/>
            </p:nvSpPr>
            <p:spPr bwMode="auto">
              <a:xfrm flipH="1">
                <a:off x="17843" y="15854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9" name="Line 8974"/>
              <p:cNvSpPr>
                <a:spLocks noChangeShapeType="1"/>
              </p:cNvSpPr>
              <p:nvPr/>
            </p:nvSpPr>
            <p:spPr bwMode="auto">
              <a:xfrm flipH="1" flipV="1">
                <a:off x="17838" y="15838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0" name="Freeform 8975"/>
              <p:cNvSpPr>
                <a:spLocks/>
              </p:cNvSpPr>
              <p:nvPr/>
            </p:nvSpPr>
            <p:spPr bwMode="auto">
              <a:xfrm>
                <a:off x="18009" y="15722"/>
                <a:ext cx="48" cy="43"/>
              </a:xfrm>
              <a:custGeom>
                <a:avLst/>
                <a:gdLst>
                  <a:gd name="T0" fmla="*/ 25 w 48"/>
                  <a:gd name="T1" fmla="*/ 0 h 43"/>
                  <a:gd name="T2" fmla="*/ 30 w 48"/>
                  <a:gd name="T3" fmla="*/ 16 h 43"/>
                  <a:gd name="T4" fmla="*/ 48 w 48"/>
                  <a:gd name="T5" fmla="*/ 16 h 43"/>
                  <a:gd name="T6" fmla="*/ 32 w 48"/>
                  <a:gd name="T7" fmla="*/ 27 h 43"/>
                  <a:gd name="T8" fmla="*/ 40 w 48"/>
                  <a:gd name="T9" fmla="*/ 43 h 43"/>
                  <a:gd name="T10" fmla="*/ 25 w 48"/>
                  <a:gd name="T11" fmla="*/ 33 h 43"/>
                  <a:gd name="T12" fmla="*/ 9 w 48"/>
                  <a:gd name="T13" fmla="*/ 43 h 43"/>
                  <a:gd name="T14" fmla="*/ 16 w 48"/>
                  <a:gd name="T15" fmla="*/ 27 h 43"/>
                  <a:gd name="T16" fmla="*/ 0 w 48"/>
                  <a:gd name="T17" fmla="*/ 16 h 43"/>
                  <a:gd name="T18" fmla="*/ 19 w 48"/>
                  <a:gd name="T19" fmla="*/ 16 h 43"/>
                  <a:gd name="T20" fmla="*/ 25 w 48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3">
                    <a:moveTo>
                      <a:pt x="25" y="0"/>
                    </a:moveTo>
                    <a:lnTo>
                      <a:pt x="30" y="16"/>
                    </a:lnTo>
                    <a:lnTo>
                      <a:pt x="48" y="16"/>
                    </a:lnTo>
                    <a:lnTo>
                      <a:pt x="32" y="27"/>
                    </a:lnTo>
                    <a:lnTo>
                      <a:pt x="40" y="43"/>
                    </a:lnTo>
                    <a:lnTo>
                      <a:pt x="25" y="33"/>
                    </a:lnTo>
                    <a:lnTo>
                      <a:pt x="9" y="43"/>
                    </a:lnTo>
                    <a:lnTo>
                      <a:pt x="16" y="27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1" name="Line 8976"/>
              <p:cNvSpPr>
                <a:spLocks noChangeShapeType="1"/>
              </p:cNvSpPr>
              <p:nvPr/>
            </p:nvSpPr>
            <p:spPr bwMode="auto">
              <a:xfrm flipH="1">
                <a:off x="18028" y="15722"/>
                <a:ext cx="6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2" name="Line 8977"/>
              <p:cNvSpPr>
                <a:spLocks noChangeShapeType="1"/>
              </p:cNvSpPr>
              <p:nvPr/>
            </p:nvSpPr>
            <p:spPr bwMode="auto">
              <a:xfrm flipH="1">
                <a:off x="18009" y="15738"/>
                <a:ext cx="19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3" name="Line 8978"/>
              <p:cNvSpPr>
                <a:spLocks noChangeShapeType="1"/>
              </p:cNvSpPr>
              <p:nvPr/>
            </p:nvSpPr>
            <p:spPr bwMode="auto">
              <a:xfrm>
                <a:off x="18009" y="15738"/>
                <a:ext cx="16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4" name="Line 8979"/>
              <p:cNvSpPr>
                <a:spLocks noChangeShapeType="1"/>
              </p:cNvSpPr>
              <p:nvPr/>
            </p:nvSpPr>
            <p:spPr bwMode="auto">
              <a:xfrm flipH="1">
                <a:off x="18018" y="15749"/>
                <a:ext cx="7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5" name="Line 8980"/>
              <p:cNvSpPr>
                <a:spLocks noChangeShapeType="1"/>
              </p:cNvSpPr>
              <p:nvPr/>
            </p:nvSpPr>
            <p:spPr bwMode="auto">
              <a:xfrm flipV="1">
                <a:off x="18018" y="15755"/>
                <a:ext cx="16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6" name="Line 8981"/>
              <p:cNvSpPr>
                <a:spLocks noChangeShapeType="1"/>
              </p:cNvSpPr>
              <p:nvPr/>
            </p:nvSpPr>
            <p:spPr bwMode="auto">
              <a:xfrm>
                <a:off x="18034" y="15755"/>
                <a:ext cx="15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7" name="Line 8982"/>
              <p:cNvSpPr>
                <a:spLocks noChangeShapeType="1"/>
              </p:cNvSpPr>
              <p:nvPr/>
            </p:nvSpPr>
            <p:spPr bwMode="auto">
              <a:xfrm flipH="1" flipV="1">
                <a:off x="18041" y="15749"/>
                <a:ext cx="8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8" name="Line 8983"/>
              <p:cNvSpPr>
                <a:spLocks noChangeShapeType="1"/>
              </p:cNvSpPr>
              <p:nvPr/>
            </p:nvSpPr>
            <p:spPr bwMode="auto">
              <a:xfrm flipV="1">
                <a:off x="18041" y="15738"/>
                <a:ext cx="16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9" name="Line 8984"/>
              <p:cNvSpPr>
                <a:spLocks noChangeShapeType="1"/>
              </p:cNvSpPr>
              <p:nvPr/>
            </p:nvSpPr>
            <p:spPr bwMode="auto">
              <a:xfrm flipH="1">
                <a:off x="18039" y="15738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0" name="Line 8985"/>
              <p:cNvSpPr>
                <a:spLocks noChangeShapeType="1"/>
              </p:cNvSpPr>
              <p:nvPr/>
            </p:nvSpPr>
            <p:spPr bwMode="auto">
              <a:xfrm flipH="1" flipV="1">
                <a:off x="18034" y="15722"/>
                <a:ext cx="5" cy="16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1" name="Freeform 8986"/>
              <p:cNvSpPr>
                <a:spLocks/>
              </p:cNvSpPr>
              <p:nvPr/>
            </p:nvSpPr>
            <p:spPr bwMode="auto">
              <a:xfrm>
                <a:off x="18206" y="15603"/>
                <a:ext cx="46" cy="45"/>
              </a:xfrm>
              <a:custGeom>
                <a:avLst/>
                <a:gdLst>
                  <a:gd name="T0" fmla="*/ 24 w 46"/>
                  <a:gd name="T1" fmla="*/ 0 h 45"/>
                  <a:gd name="T2" fmla="*/ 29 w 46"/>
                  <a:gd name="T3" fmla="*/ 18 h 45"/>
                  <a:gd name="T4" fmla="*/ 46 w 46"/>
                  <a:gd name="T5" fmla="*/ 18 h 45"/>
                  <a:gd name="T6" fmla="*/ 32 w 46"/>
                  <a:gd name="T7" fmla="*/ 28 h 45"/>
                  <a:gd name="T8" fmla="*/ 37 w 46"/>
                  <a:gd name="T9" fmla="*/ 45 h 45"/>
                  <a:gd name="T10" fmla="*/ 24 w 46"/>
                  <a:gd name="T11" fmla="*/ 34 h 45"/>
                  <a:gd name="T12" fmla="*/ 9 w 46"/>
                  <a:gd name="T13" fmla="*/ 45 h 45"/>
                  <a:gd name="T14" fmla="*/ 14 w 46"/>
                  <a:gd name="T15" fmla="*/ 28 h 45"/>
                  <a:gd name="T16" fmla="*/ 0 w 46"/>
                  <a:gd name="T17" fmla="*/ 18 h 45"/>
                  <a:gd name="T18" fmla="*/ 18 w 46"/>
                  <a:gd name="T19" fmla="*/ 18 h 45"/>
                  <a:gd name="T20" fmla="*/ 24 w 46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5">
                    <a:moveTo>
                      <a:pt x="24" y="0"/>
                    </a:moveTo>
                    <a:lnTo>
                      <a:pt x="29" y="18"/>
                    </a:lnTo>
                    <a:lnTo>
                      <a:pt x="46" y="18"/>
                    </a:lnTo>
                    <a:lnTo>
                      <a:pt x="32" y="28"/>
                    </a:lnTo>
                    <a:lnTo>
                      <a:pt x="37" y="45"/>
                    </a:lnTo>
                    <a:lnTo>
                      <a:pt x="24" y="34"/>
                    </a:lnTo>
                    <a:lnTo>
                      <a:pt x="9" y="45"/>
                    </a:lnTo>
                    <a:lnTo>
                      <a:pt x="14" y="28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2" name="Line 8987"/>
              <p:cNvSpPr>
                <a:spLocks noChangeShapeType="1"/>
              </p:cNvSpPr>
              <p:nvPr/>
            </p:nvSpPr>
            <p:spPr bwMode="auto">
              <a:xfrm flipH="1">
                <a:off x="18224" y="15603"/>
                <a:ext cx="6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3" name="Line 8988"/>
              <p:cNvSpPr>
                <a:spLocks noChangeShapeType="1"/>
              </p:cNvSpPr>
              <p:nvPr/>
            </p:nvSpPr>
            <p:spPr bwMode="auto">
              <a:xfrm flipH="1">
                <a:off x="18206" y="15621"/>
                <a:ext cx="18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4" name="Line 8989"/>
              <p:cNvSpPr>
                <a:spLocks noChangeShapeType="1"/>
              </p:cNvSpPr>
              <p:nvPr/>
            </p:nvSpPr>
            <p:spPr bwMode="auto">
              <a:xfrm>
                <a:off x="18206" y="15621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5" name="Line 8990"/>
              <p:cNvSpPr>
                <a:spLocks noChangeShapeType="1"/>
              </p:cNvSpPr>
              <p:nvPr/>
            </p:nvSpPr>
            <p:spPr bwMode="auto">
              <a:xfrm flipH="1">
                <a:off x="18215" y="15631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6" name="Line 8991"/>
              <p:cNvSpPr>
                <a:spLocks noChangeShapeType="1"/>
              </p:cNvSpPr>
              <p:nvPr/>
            </p:nvSpPr>
            <p:spPr bwMode="auto">
              <a:xfrm flipV="1">
                <a:off x="18215" y="15637"/>
                <a:ext cx="15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7" name="Line 8992"/>
              <p:cNvSpPr>
                <a:spLocks noChangeShapeType="1"/>
              </p:cNvSpPr>
              <p:nvPr/>
            </p:nvSpPr>
            <p:spPr bwMode="auto">
              <a:xfrm>
                <a:off x="18230" y="15637"/>
                <a:ext cx="13" cy="11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8" name="Line 8993"/>
              <p:cNvSpPr>
                <a:spLocks noChangeShapeType="1"/>
              </p:cNvSpPr>
              <p:nvPr/>
            </p:nvSpPr>
            <p:spPr bwMode="auto">
              <a:xfrm flipH="1" flipV="1">
                <a:off x="18238" y="15631"/>
                <a:ext cx="5" cy="17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9" name="Line 8994"/>
              <p:cNvSpPr>
                <a:spLocks noChangeShapeType="1"/>
              </p:cNvSpPr>
              <p:nvPr/>
            </p:nvSpPr>
            <p:spPr bwMode="auto">
              <a:xfrm flipV="1">
                <a:off x="18238" y="15621"/>
                <a:ext cx="14" cy="1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0" name="Line 8995"/>
              <p:cNvSpPr>
                <a:spLocks noChangeShapeType="1"/>
              </p:cNvSpPr>
              <p:nvPr/>
            </p:nvSpPr>
            <p:spPr bwMode="auto">
              <a:xfrm flipH="1">
                <a:off x="18235" y="15621"/>
                <a:ext cx="17" cy="0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1" name="Line 8996"/>
              <p:cNvSpPr>
                <a:spLocks noChangeShapeType="1"/>
              </p:cNvSpPr>
              <p:nvPr/>
            </p:nvSpPr>
            <p:spPr bwMode="auto">
              <a:xfrm flipH="1" flipV="1">
                <a:off x="18230" y="15603"/>
                <a:ext cx="5" cy="18"/>
              </a:xfrm>
              <a:prstGeom prst="line">
                <a:avLst/>
              </a:prstGeom>
              <a:noFill/>
              <a:ln w="15875">
                <a:solidFill>
                  <a:srgbClr val="3B5B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2" name="Freeform 8997"/>
              <p:cNvSpPr>
                <a:spLocks noEditPoints="1"/>
              </p:cNvSpPr>
              <p:nvPr/>
            </p:nvSpPr>
            <p:spPr bwMode="auto">
              <a:xfrm>
                <a:off x="14542" y="17509"/>
                <a:ext cx="111" cy="105"/>
              </a:xfrm>
              <a:custGeom>
                <a:avLst/>
                <a:gdLst>
                  <a:gd name="T0" fmla="*/ 57 w 111"/>
                  <a:gd name="T1" fmla="*/ 19 h 105"/>
                  <a:gd name="T2" fmla="*/ 40 w 111"/>
                  <a:gd name="T3" fmla="*/ 20 h 105"/>
                  <a:gd name="T4" fmla="*/ 26 w 111"/>
                  <a:gd name="T5" fmla="*/ 24 h 105"/>
                  <a:gd name="T6" fmla="*/ 16 w 111"/>
                  <a:gd name="T7" fmla="*/ 30 h 105"/>
                  <a:gd name="T8" fmla="*/ 8 w 111"/>
                  <a:gd name="T9" fmla="*/ 40 h 105"/>
                  <a:gd name="T10" fmla="*/ 5 w 111"/>
                  <a:gd name="T11" fmla="*/ 53 h 105"/>
                  <a:gd name="T12" fmla="*/ 8 w 111"/>
                  <a:gd name="T13" fmla="*/ 67 h 105"/>
                  <a:gd name="T14" fmla="*/ 16 w 111"/>
                  <a:gd name="T15" fmla="*/ 77 h 105"/>
                  <a:gd name="T16" fmla="*/ 26 w 111"/>
                  <a:gd name="T17" fmla="*/ 83 h 105"/>
                  <a:gd name="T18" fmla="*/ 40 w 111"/>
                  <a:gd name="T19" fmla="*/ 86 h 105"/>
                  <a:gd name="T20" fmla="*/ 54 w 111"/>
                  <a:gd name="T21" fmla="*/ 88 h 105"/>
                  <a:gd name="T22" fmla="*/ 70 w 111"/>
                  <a:gd name="T23" fmla="*/ 86 h 105"/>
                  <a:gd name="T24" fmla="*/ 84 w 111"/>
                  <a:gd name="T25" fmla="*/ 83 h 105"/>
                  <a:gd name="T26" fmla="*/ 95 w 111"/>
                  <a:gd name="T27" fmla="*/ 77 h 105"/>
                  <a:gd name="T28" fmla="*/ 104 w 111"/>
                  <a:gd name="T29" fmla="*/ 66 h 105"/>
                  <a:gd name="T30" fmla="*/ 106 w 111"/>
                  <a:gd name="T31" fmla="*/ 53 h 105"/>
                  <a:gd name="T32" fmla="*/ 102 w 111"/>
                  <a:gd name="T33" fmla="*/ 40 h 105"/>
                  <a:gd name="T34" fmla="*/ 94 w 111"/>
                  <a:gd name="T35" fmla="*/ 29 h 105"/>
                  <a:gd name="T36" fmla="*/ 85 w 111"/>
                  <a:gd name="T37" fmla="*/ 22 h 105"/>
                  <a:gd name="T38" fmla="*/ 73 w 111"/>
                  <a:gd name="T39" fmla="*/ 20 h 105"/>
                  <a:gd name="T40" fmla="*/ 57 w 111"/>
                  <a:gd name="T41" fmla="*/ 19 h 105"/>
                  <a:gd name="T42" fmla="*/ 56 w 111"/>
                  <a:gd name="T43" fmla="*/ 0 h 105"/>
                  <a:gd name="T44" fmla="*/ 70 w 111"/>
                  <a:gd name="T45" fmla="*/ 3 h 105"/>
                  <a:gd name="T46" fmla="*/ 84 w 111"/>
                  <a:gd name="T47" fmla="*/ 8 h 105"/>
                  <a:gd name="T48" fmla="*/ 95 w 111"/>
                  <a:gd name="T49" fmla="*/ 16 h 105"/>
                  <a:gd name="T50" fmla="*/ 105 w 111"/>
                  <a:gd name="T51" fmla="*/ 27 h 105"/>
                  <a:gd name="T52" fmla="*/ 110 w 111"/>
                  <a:gd name="T53" fmla="*/ 40 h 105"/>
                  <a:gd name="T54" fmla="*/ 111 w 111"/>
                  <a:gd name="T55" fmla="*/ 53 h 105"/>
                  <a:gd name="T56" fmla="*/ 110 w 111"/>
                  <a:gd name="T57" fmla="*/ 67 h 105"/>
                  <a:gd name="T58" fmla="*/ 105 w 111"/>
                  <a:gd name="T59" fmla="*/ 79 h 105"/>
                  <a:gd name="T60" fmla="*/ 96 w 111"/>
                  <a:gd name="T61" fmla="*/ 90 h 105"/>
                  <a:gd name="T62" fmla="*/ 84 w 111"/>
                  <a:gd name="T63" fmla="*/ 99 h 105"/>
                  <a:gd name="T64" fmla="*/ 70 w 111"/>
                  <a:gd name="T65" fmla="*/ 104 h 105"/>
                  <a:gd name="T66" fmla="*/ 56 w 111"/>
                  <a:gd name="T67" fmla="*/ 105 h 105"/>
                  <a:gd name="T68" fmla="*/ 40 w 111"/>
                  <a:gd name="T69" fmla="*/ 104 h 105"/>
                  <a:gd name="T70" fmla="*/ 25 w 111"/>
                  <a:gd name="T71" fmla="*/ 98 h 105"/>
                  <a:gd name="T72" fmla="*/ 14 w 111"/>
                  <a:gd name="T73" fmla="*/ 88 h 105"/>
                  <a:gd name="T74" fmla="*/ 6 w 111"/>
                  <a:gd name="T75" fmla="*/ 78 h 105"/>
                  <a:gd name="T76" fmla="*/ 1 w 111"/>
                  <a:gd name="T77" fmla="*/ 66 h 105"/>
                  <a:gd name="T78" fmla="*/ 0 w 111"/>
                  <a:gd name="T79" fmla="*/ 52 h 105"/>
                  <a:gd name="T80" fmla="*/ 1 w 111"/>
                  <a:gd name="T81" fmla="*/ 38 h 105"/>
                  <a:gd name="T82" fmla="*/ 6 w 111"/>
                  <a:gd name="T83" fmla="*/ 26 h 105"/>
                  <a:gd name="T84" fmla="*/ 15 w 111"/>
                  <a:gd name="T85" fmla="*/ 15 h 105"/>
                  <a:gd name="T86" fmla="*/ 27 w 111"/>
                  <a:gd name="T87" fmla="*/ 8 h 105"/>
                  <a:gd name="T88" fmla="*/ 40 w 111"/>
                  <a:gd name="T89" fmla="*/ 2 h 105"/>
                  <a:gd name="T90" fmla="*/ 56 w 111"/>
                  <a:gd name="T9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1" h="105">
                    <a:moveTo>
                      <a:pt x="57" y="19"/>
                    </a:moveTo>
                    <a:lnTo>
                      <a:pt x="40" y="20"/>
                    </a:lnTo>
                    <a:lnTo>
                      <a:pt x="26" y="24"/>
                    </a:lnTo>
                    <a:lnTo>
                      <a:pt x="16" y="30"/>
                    </a:lnTo>
                    <a:lnTo>
                      <a:pt x="8" y="40"/>
                    </a:lnTo>
                    <a:lnTo>
                      <a:pt x="5" y="53"/>
                    </a:lnTo>
                    <a:lnTo>
                      <a:pt x="8" y="67"/>
                    </a:lnTo>
                    <a:lnTo>
                      <a:pt x="16" y="77"/>
                    </a:lnTo>
                    <a:lnTo>
                      <a:pt x="26" y="83"/>
                    </a:lnTo>
                    <a:lnTo>
                      <a:pt x="40" y="86"/>
                    </a:lnTo>
                    <a:lnTo>
                      <a:pt x="54" y="88"/>
                    </a:lnTo>
                    <a:lnTo>
                      <a:pt x="70" y="86"/>
                    </a:lnTo>
                    <a:lnTo>
                      <a:pt x="84" y="83"/>
                    </a:lnTo>
                    <a:lnTo>
                      <a:pt x="95" y="77"/>
                    </a:lnTo>
                    <a:lnTo>
                      <a:pt x="104" y="66"/>
                    </a:lnTo>
                    <a:lnTo>
                      <a:pt x="106" y="53"/>
                    </a:lnTo>
                    <a:lnTo>
                      <a:pt x="102" y="40"/>
                    </a:lnTo>
                    <a:lnTo>
                      <a:pt x="94" y="29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57" y="19"/>
                    </a:lnTo>
                    <a:close/>
                    <a:moveTo>
                      <a:pt x="56" y="0"/>
                    </a:moveTo>
                    <a:lnTo>
                      <a:pt x="70" y="3"/>
                    </a:lnTo>
                    <a:lnTo>
                      <a:pt x="84" y="8"/>
                    </a:lnTo>
                    <a:lnTo>
                      <a:pt x="95" y="16"/>
                    </a:lnTo>
                    <a:lnTo>
                      <a:pt x="105" y="27"/>
                    </a:lnTo>
                    <a:lnTo>
                      <a:pt x="110" y="40"/>
                    </a:lnTo>
                    <a:lnTo>
                      <a:pt x="111" y="53"/>
                    </a:lnTo>
                    <a:lnTo>
                      <a:pt x="110" y="67"/>
                    </a:lnTo>
                    <a:lnTo>
                      <a:pt x="105" y="79"/>
                    </a:lnTo>
                    <a:lnTo>
                      <a:pt x="96" y="90"/>
                    </a:lnTo>
                    <a:lnTo>
                      <a:pt x="84" y="99"/>
                    </a:lnTo>
                    <a:lnTo>
                      <a:pt x="70" y="104"/>
                    </a:lnTo>
                    <a:lnTo>
                      <a:pt x="56" y="105"/>
                    </a:lnTo>
                    <a:lnTo>
                      <a:pt x="40" y="104"/>
                    </a:lnTo>
                    <a:lnTo>
                      <a:pt x="25" y="98"/>
                    </a:lnTo>
                    <a:lnTo>
                      <a:pt x="14" y="88"/>
                    </a:lnTo>
                    <a:lnTo>
                      <a:pt x="6" y="78"/>
                    </a:lnTo>
                    <a:lnTo>
                      <a:pt x="1" y="66"/>
                    </a:lnTo>
                    <a:lnTo>
                      <a:pt x="0" y="52"/>
                    </a:lnTo>
                    <a:lnTo>
                      <a:pt x="1" y="38"/>
                    </a:lnTo>
                    <a:lnTo>
                      <a:pt x="6" y="26"/>
                    </a:lnTo>
                    <a:lnTo>
                      <a:pt x="15" y="15"/>
                    </a:lnTo>
                    <a:lnTo>
                      <a:pt x="27" y="8"/>
                    </a:lnTo>
                    <a:lnTo>
                      <a:pt x="40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3" name="Freeform 8998"/>
              <p:cNvSpPr>
                <a:spLocks/>
              </p:cNvSpPr>
              <p:nvPr/>
            </p:nvSpPr>
            <p:spPr bwMode="auto">
              <a:xfrm>
                <a:off x="14579" y="17423"/>
                <a:ext cx="74" cy="79"/>
              </a:xfrm>
              <a:custGeom>
                <a:avLst/>
                <a:gdLst>
                  <a:gd name="T0" fmla="*/ 0 w 74"/>
                  <a:gd name="T1" fmla="*/ 0 h 79"/>
                  <a:gd name="T2" fmla="*/ 3 w 74"/>
                  <a:gd name="T3" fmla="*/ 0 h 79"/>
                  <a:gd name="T4" fmla="*/ 3 w 74"/>
                  <a:gd name="T5" fmla="*/ 4 h 79"/>
                  <a:gd name="T6" fmla="*/ 4 w 74"/>
                  <a:gd name="T7" fmla="*/ 6 h 79"/>
                  <a:gd name="T8" fmla="*/ 8 w 74"/>
                  <a:gd name="T9" fmla="*/ 9 h 79"/>
                  <a:gd name="T10" fmla="*/ 13 w 74"/>
                  <a:gd name="T11" fmla="*/ 11 h 79"/>
                  <a:gd name="T12" fmla="*/ 74 w 74"/>
                  <a:gd name="T13" fmla="*/ 37 h 79"/>
                  <a:gd name="T14" fmla="*/ 74 w 74"/>
                  <a:gd name="T15" fmla="*/ 41 h 79"/>
                  <a:gd name="T16" fmla="*/ 14 w 74"/>
                  <a:gd name="T17" fmla="*/ 67 h 79"/>
                  <a:gd name="T18" fmla="*/ 10 w 74"/>
                  <a:gd name="T19" fmla="*/ 68 h 79"/>
                  <a:gd name="T20" fmla="*/ 8 w 74"/>
                  <a:gd name="T21" fmla="*/ 69 h 79"/>
                  <a:gd name="T22" fmla="*/ 5 w 74"/>
                  <a:gd name="T23" fmla="*/ 72 h 79"/>
                  <a:gd name="T24" fmla="*/ 4 w 74"/>
                  <a:gd name="T25" fmla="*/ 73 h 79"/>
                  <a:gd name="T26" fmla="*/ 4 w 74"/>
                  <a:gd name="T27" fmla="*/ 75 h 79"/>
                  <a:gd name="T28" fmla="*/ 3 w 74"/>
                  <a:gd name="T29" fmla="*/ 79 h 79"/>
                  <a:gd name="T30" fmla="*/ 0 w 74"/>
                  <a:gd name="T31" fmla="*/ 79 h 79"/>
                  <a:gd name="T32" fmla="*/ 0 w 74"/>
                  <a:gd name="T33" fmla="*/ 44 h 79"/>
                  <a:gd name="T34" fmla="*/ 3 w 74"/>
                  <a:gd name="T35" fmla="*/ 44 h 79"/>
                  <a:gd name="T36" fmla="*/ 3 w 74"/>
                  <a:gd name="T37" fmla="*/ 47 h 79"/>
                  <a:gd name="T38" fmla="*/ 3 w 74"/>
                  <a:gd name="T39" fmla="*/ 49 h 79"/>
                  <a:gd name="T40" fmla="*/ 4 w 74"/>
                  <a:gd name="T41" fmla="*/ 52 h 79"/>
                  <a:gd name="T42" fmla="*/ 6 w 74"/>
                  <a:gd name="T43" fmla="*/ 53 h 79"/>
                  <a:gd name="T44" fmla="*/ 8 w 74"/>
                  <a:gd name="T45" fmla="*/ 53 h 79"/>
                  <a:gd name="T46" fmla="*/ 11 w 74"/>
                  <a:gd name="T47" fmla="*/ 53 h 79"/>
                  <a:gd name="T48" fmla="*/ 15 w 74"/>
                  <a:gd name="T49" fmla="*/ 52 h 79"/>
                  <a:gd name="T50" fmla="*/ 54 w 74"/>
                  <a:gd name="T51" fmla="*/ 35 h 79"/>
                  <a:gd name="T52" fmla="*/ 14 w 74"/>
                  <a:gd name="T53" fmla="*/ 17 h 79"/>
                  <a:gd name="T54" fmla="*/ 9 w 74"/>
                  <a:gd name="T55" fmla="*/ 16 h 79"/>
                  <a:gd name="T56" fmla="*/ 6 w 74"/>
                  <a:gd name="T57" fmla="*/ 16 h 79"/>
                  <a:gd name="T58" fmla="*/ 5 w 74"/>
                  <a:gd name="T59" fmla="*/ 16 h 79"/>
                  <a:gd name="T60" fmla="*/ 5 w 74"/>
                  <a:gd name="T61" fmla="*/ 16 h 79"/>
                  <a:gd name="T62" fmla="*/ 4 w 74"/>
                  <a:gd name="T63" fmla="*/ 17 h 79"/>
                  <a:gd name="T64" fmla="*/ 3 w 74"/>
                  <a:gd name="T65" fmla="*/ 19 h 79"/>
                  <a:gd name="T66" fmla="*/ 3 w 74"/>
                  <a:gd name="T67" fmla="*/ 21 h 79"/>
                  <a:gd name="T68" fmla="*/ 3 w 74"/>
                  <a:gd name="T69" fmla="*/ 25 h 79"/>
                  <a:gd name="T70" fmla="*/ 0 w 74"/>
                  <a:gd name="T71" fmla="*/ 25 h 79"/>
                  <a:gd name="T72" fmla="*/ 0 w 74"/>
                  <a:gd name="T7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9">
                    <a:moveTo>
                      <a:pt x="0" y="0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8" y="9"/>
                    </a:lnTo>
                    <a:lnTo>
                      <a:pt x="13" y="11"/>
                    </a:lnTo>
                    <a:lnTo>
                      <a:pt x="74" y="37"/>
                    </a:lnTo>
                    <a:lnTo>
                      <a:pt x="74" y="41"/>
                    </a:lnTo>
                    <a:lnTo>
                      <a:pt x="14" y="67"/>
                    </a:lnTo>
                    <a:lnTo>
                      <a:pt x="10" y="68"/>
                    </a:lnTo>
                    <a:lnTo>
                      <a:pt x="8" y="69"/>
                    </a:lnTo>
                    <a:lnTo>
                      <a:pt x="5" y="72"/>
                    </a:lnTo>
                    <a:lnTo>
                      <a:pt x="4" y="73"/>
                    </a:lnTo>
                    <a:lnTo>
                      <a:pt x="4" y="75"/>
                    </a:lnTo>
                    <a:lnTo>
                      <a:pt x="3" y="79"/>
                    </a:lnTo>
                    <a:lnTo>
                      <a:pt x="0" y="79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4" y="52"/>
                    </a:lnTo>
                    <a:lnTo>
                      <a:pt x="6" y="53"/>
                    </a:lnTo>
                    <a:lnTo>
                      <a:pt x="8" y="53"/>
                    </a:lnTo>
                    <a:lnTo>
                      <a:pt x="11" y="53"/>
                    </a:lnTo>
                    <a:lnTo>
                      <a:pt x="15" y="52"/>
                    </a:lnTo>
                    <a:lnTo>
                      <a:pt x="54" y="35"/>
                    </a:lnTo>
                    <a:lnTo>
                      <a:pt x="14" y="17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4" name="Freeform 8999"/>
              <p:cNvSpPr>
                <a:spLocks noEditPoints="1"/>
              </p:cNvSpPr>
              <p:nvPr/>
            </p:nvSpPr>
            <p:spPr bwMode="auto">
              <a:xfrm>
                <a:off x="14577" y="17356"/>
                <a:ext cx="76" cy="60"/>
              </a:xfrm>
              <a:custGeom>
                <a:avLst/>
                <a:gdLst>
                  <a:gd name="T0" fmla="*/ 24 w 76"/>
                  <a:gd name="T1" fmla="*/ 16 h 60"/>
                  <a:gd name="T2" fmla="*/ 21 w 76"/>
                  <a:gd name="T3" fmla="*/ 16 h 60"/>
                  <a:gd name="T4" fmla="*/ 17 w 76"/>
                  <a:gd name="T5" fmla="*/ 17 h 60"/>
                  <a:gd name="T6" fmla="*/ 15 w 76"/>
                  <a:gd name="T7" fmla="*/ 17 h 60"/>
                  <a:gd name="T8" fmla="*/ 11 w 76"/>
                  <a:gd name="T9" fmla="*/ 19 h 60"/>
                  <a:gd name="T10" fmla="*/ 8 w 76"/>
                  <a:gd name="T11" fmla="*/ 23 h 60"/>
                  <a:gd name="T12" fmla="*/ 6 w 76"/>
                  <a:gd name="T13" fmla="*/ 27 h 60"/>
                  <a:gd name="T14" fmla="*/ 6 w 76"/>
                  <a:gd name="T15" fmla="*/ 31 h 60"/>
                  <a:gd name="T16" fmla="*/ 6 w 76"/>
                  <a:gd name="T17" fmla="*/ 35 h 60"/>
                  <a:gd name="T18" fmla="*/ 7 w 76"/>
                  <a:gd name="T19" fmla="*/ 39 h 60"/>
                  <a:gd name="T20" fmla="*/ 11 w 76"/>
                  <a:gd name="T21" fmla="*/ 43 h 60"/>
                  <a:gd name="T22" fmla="*/ 15 w 76"/>
                  <a:gd name="T23" fmla="*/ 46 h 60"/>
                  <a:gd name="T24" fmla="*/ 19 w 76"/>
                  <a:gd name="T25" fmla="*/ 47 h 60"/>
                  <a:gd name="T26" fmla="*/ 24 w 76"/>
                  <a:gd name="T27" fmla="*/ 49 h 60"/>
                  <a:gd name="T28" fmla="*/ 24 w 76"/>
                  <a:gd name="T29" fmla="*/ 16 h 60"/>
                  <a:gd name="T30" fmla="*/ 29 w 76"/>
                  <a:gd name="T31" fmla="*/ 0 h 60"/>
                  <a:gd name="T32" fmla="*/ 29 w 76"/>
                  <a:gd name="T33" fmla="*/ 49 h 60"/>
                  <a:gd name="T34" fmla="*/ 43 w 76"/>
                  <a:gd name="T35" fmla="*/ 47 h 60"/>
                  <a:gd name="T36" fmla="*/ 54 w 76"/>
                  <a:gd name="T37" fmla="*/ 41 h 60"/>
                  <a:gd name="T38" fmla="*/ 59 w 76"/>
                  <a:gd name="T39" fmla="*/ 38 h 60"/>
                  <a:gd name="T40" fmla="*/ 61 w 76"/>
                  <a:gd name="T41" fmla="*/ 33 h 60"/>
                  <a:gd name="T42" fmla="*/ 63 w 76"/>
                  <a:gd name="T43" fmla="*/ 28 h 60"/>
                  <a:gd name="T44" fmla="*/ 64 w 76"/>
                  <a:gd name="T45" fmla="*/ 23 h 60"/>
                  <a:gd name="T46" fmla="*/ 63 w 76"/>
                  <a:gd name="T47" fmla="*/ 18 h 60"/>
                  <a:gd name="T48" fmla="*/ 61 w 76"/>
                  <a:gd name="T49" fmla="*/ 14 h 60"/>
                  <a:gd name="T50" fmla="*/ 60 w 76"/>
                  <a:gd name="T51" fmla="*/ 11 h 60"/>
                  <a:gd name="T52" fmla="*/ 56 w 76"/>
                  <a:gd name="T53" fmla="*/ 7 h 60"/>
                  <a:gd name="T54" fmla="*/ 51 w 76"/>
                  <a:gd name="T55" fmla="*/ 4 h 60"/>
                  <a:gd name="T56" fmla="*/ 47 w 76"/>
                  <a:gd name="T57" fmla="*/ 2 h 60"/>
                  <a:gd name="T58" fmla="*/ 48 w 76"/>
                  <a:gd name="T59" fmla="*/ 0 h 60"/>
                  <a:gd name="T60" fmla="*/ 58 w 76"/>
                  <a:gd name="T61" fmla="*/ 2 h 60"/>
                  <a:gd name="T62" fmla="*/ 67 w 76"/>
                  <a:gd name="T63" fmla="*/ 9 h 60"/>
                  <a:gd name="T64" fmla="*/ 74 w 76"/>
                  <a:gd name="T65" fmla="*/ 18 h 60"/>
                  <a:gd name="T66" fmla="*/ 76 w 76"/>
                  <a:gd name="T67" fmla="*/ 29 h 60"/>
                  <a:gd name="T68" fmla="*/ 74 w 76"/>
                  <a:gd name="T69" fmla="*/ 41 h 60"/>
                  <a:gd name="T70" fmla="*/ 66 w 76"/>
                  <a:gd name="T71" fmla="*/ 51 h 60"/>
                  <a:gd name="T72" fmla="*/ 54 w 76"/>
                  <a:gd name="T73" fmla="*/ 57 h 60"/>
                  <a:gd name="T74" fmla="*/ 39 w 76"/>
                  <a:gd name="T75" fmla="*/ 60 h 60"/>
                  <a:gd name="T76" fmla="*/ 22 w 76"/>
                  <a:gd name="T77" fmla="*/ 57 h 60"/>
                  <a:gd name="T78" fmla="*/ 10 w 76"/>
                  <a:gd name="T79" fmla="*/ 51 h 60"/>
                  <a:gd name="T80" fmla="*/ 2 w 76"/>
                  <a:gd name="T81" fmla="*/ 40 h 60"/>
                  <a:gd name="T82" fmla="*/ 0 w 76"/>
                  <a:gd name="T83" fmla="*/ 27 h 60"/>
                  <a:gd name="T84" fmla="*/ 2 w 76"/>
                  <a:gd name="T85" fmla="*/ 16 h 60"/>
                  <a:gd name="T86" fmla="*/ 8 w 76"/>
                  <a:gd name="T87" fmla="*/ 7 h 60"/>
                  <a:gd name="T88" fmla="*/ 17 w 76"/>
                  <a:gd name="T89" fmla="*/ 1 h 60"/>
                  <a:gd name="T90" fmla="*/ 29 w 76"/>
                  <a:gd name="T9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60">
                    <a:moveTo>
                      <a:pt x="24" y="16"/>
                    </a:moveTo>
                    <a:lnTo>
                      <a:pt x="21" y="16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8" y="23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7" y="39"/>
                    </a:lnTo>
                    <a:lnTo>
                      <a:pt x="11" y="43"/>
                    </a:lnTo>
                    <a:lnTo>
                      <a:pt x="15" y="46"/>
                    </a:lnTo>
                    <a:lnTo>
                      <a:pt x="19" y="47"/>
                    </a:lnTo>
                    <a:lnTo>
                      <a:pt x="24" y="49"/>
                    </a:lnTo>
                    <a:lnTo>
                      <a:pt x="24" y="16"/>
                    </a:lnTo>
                    <a:close/>
                    <a:moveTo>
                      <a:pt x="29" y="0"/>
                    </a:moveTo>
                    <a:lnTo>
                      <a:pt x="29" y="49"/>
                    </a:lnTo>
                    <a:lnTo>
                      <a:pt x="43" y="47"/>
                    </a:lnTo>
                    <a:lnTo>
                      <a:pt x="54" y="41"/>
                    </a:lnTo>
                    <a:lnTo>
                      <a:pt x="59" y="38"/>
                    </a:lnTo>
                    <a:lnTo>
                      <a:pt x="61" y="33"/>
                    </a:lnTo>
                    <a:lnTo>
                      <a:pt x="63" y="28"/>
                    </a:lnTo>
                    <a:lnTo>
                      <a:pt x="64" y="23"/>
                    </a:lnTo>
                    <a:lnTo>
                      <a:pt x="63" y="18"/>
                    </a:lnTo>
                    <a:lnTo>
                      <a:pt x="61" y="14"/>
                    </a:lnTo>
                    <a:lnTo>
                      <a:pt x="60" y="11"/>
                    </a:lnTo>
                    <a:lnTo>
                      <a:pt x="56" y="7"/>
                    </a:lnTo>
                    <a:lnTo>
                      <a:pt x="51" y="4"/>
                    </a:lnTo>
                    <a:lnTo>
                      <a:pt x="47" y="2"/>
                    </a:lnTo>
                    <a:lnTo>
                      <a:pt x="48" y="0"/>
                    </a:lnTo>
                    <a:lnTo>
                      <a:pt x="58" y="2"/>
                    </a:lnTo>
                    <a:lnTo>
                      <a:pt x="67" y="9"/>
                    </a:lnTo>
                    <a:lnTo>
                      <a:pt x="74" y="18"/>
                    </a:lnTo>
                    <a:lnTo>
                      <a:pt x="76" y="29"/>
                    </a:lnTo>
                    <a:lnTo>
                      <a:pt x="74" y="41"/>
                    </a:lnTo>
                    <a:lnTo>
                      <a:pt x="66" y="51"/>
                    </a:lnTo>
                    <a:lnTo>
                      <a:pt x="54" y="57"/>
                    </a:lnTo>
                    <a:lnTo>
                      <a:pt x="39" y="60"/>
                    </a:lnTo>
                    <a:lnTo>
                      <a:pt x="22" y="57"/>
                    </a:lnTo>
                    <a:lnTo>
                      <a:pt x="10" y="51"/>
                    </a:lnTo>
                    <a:lnTo>
                      <a:pt x="2" y="40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5" name="Freeform 9000"/>
              <p:cNvSpPr>
                <a:spLocks/>
              </p:cNvSpPr>
              <p:nvPr/>
            </p:nvSpPr>
            <p:spPr bwMode="auto">
              <a:xfrm>
                <a:off x="14577" y="17295"/>
                <a:ext cx="74" cy="54"/>
              </a:xfrm>
              <a:custGeom>
                <a:avLst/>
                <a:gdLst>
                  <a:gd name="T0" fmla="*/ 8 w 74"/>
                  <a:gd name="T1" fmla="*/ 0 h 54"/>
                  <a:gd name="T2" fmla="*/ 11 w 74"/>
                  <a:gd name="T3" fmla="*/ 1 h 54"/>
                  <a:gd name="T4" fmla="*/ 13 w 74"/>
                  <a:gd name="T5" fmla="*/ 3 h 54"/>
                  <a:gd name="T6" fmla="*/ 16 w 74"/>
                  <a:gd name="T7" fmla="*/ 5 h 54"/>
                  <a:gd name="T8" fmla="*/ 16 w 74"/>
                  <a:gd name="T9" fmla="*/ 8 h 54"/>
                  <a:gd name="T10" fmla="*/ 16 w 74"/>
                  <a:gd name="T11" fmla="*/ 10 h 54"/>
                  <a:gd name="T12" fmla="*/ 13 w 74"/>
                  <a:gd name="T13" fmla="*/ 14 h 54"/>
                  <a:gd name="T14" fmla="*/ 11 w 74"/>
                  <a:gd name="T15" fmla="*/ 16 h 54"/>
                  <a:gd name="T16" fmla="*/ 11 w 74"/>
                  <a:gd name="T17" fmla="*/ 19 h 54"/>
                  <a:gd name="T18" fmla="*/ 11 w 74"/>
                  <a:gd name="T19" fmla="*/ 20 h 54"/>
                  <a:gd name="T20" fmla="*/ 12 w 74"/>
                  <a:gd name="T21" fmla="*/ 21 h 54"/>
                  <a:gd name="T22" fmla="*/ 16 w 74"/>
                  <a:gd name="T23" fmla="*/ 25 h 54"/>
                  <a:gd name="T24" fmla="*/ 23 w 74"/>
                  <a:gd name="T25" fmla="*/ 29 h 54"/>
                  <a:gd name="T26" fmla="*/ 58 w 74"/>
                  <a:gd name="T27" fmla="*/ 29 h 54"/>
                  <a:gd name="T28" fmla="*/ 63 w 74"/>
                  <a:gd name="T29" fmla="*/ 29 h 54"/>
                  <a:gd name="T30" fmla="*/ 66 w 74"/>
                  <a:gd name="T31" fmla="*/ 27 h 54"/>
                  <a:gd name="T32" fmla="*/ 69 w 74"/>
                  <a:gd name="T33" fmla="*/ 26 h 54"/>
                  <a:gd name="T34" fmla="*/ 70 w 74"/>
                  <a:gd name="T35" fmla="*/ 24 h 54"/>
                  <a:gd name="T36" fmla="*/ 71 w 74"/>
                  <a:gd name="T37" fmla="*/ 21 h 54"/>
                  <a:gd name="T38" fmla="*/ 71 w 74"/>
                  <a:gd name="T39" fmla="*/ 16 h 54"/>
                  <a:gd name="T40" fmla="*/ 74 w 74"/>
                  <a:gd name="T41" fmla="*/ 16 h 54"/>
                  <a:gd name="T42" fmla="*/ 74 w 74"/>
                  <a:gd name="T43" fmla="*/ 53 h 54"/>
                  <a:gd name="T44" fmla="*/ 71 w 74"/>
                  <a:gd name="T45" fmla="*/ 53 h 54"/>
                  <a:gd name="T46" fmla="*/ 71 w 74"/>
                  <a:gd name="T47" fmla="*/ 48 h 54"/>
                  <a:gd name="T48" fmla="*/ 70 w 74"/>
                  <a:gd name="T49" fmla="*/ 46 h 54"/>
                  <a:gd name="T50" fmla="*/ 67 w 74"/>
                  <a:gd name="T51" fmla="*/ 43 h 54"/>
                  <a:gd name="T52" fmla="*/ 65 w 74"/>
                  <a:gd name="T53" fmla="*/ 42 h 54"/>
                  <a:gd name="T54" fmla="*/ 64 w 74"/>
                  <a:gd name="T55" fmla="*/ 42 h 54"/>
                  <a:gd name="T56" fmla="*/ 61 w 74"/>
                  <a:gd name="T57" fmla="*/ 42 h 54"/>
                  <a:gd name="T58" fmla="*/ 58 w 74"/>
                  <a:gd name="T59" fmla="*/ 42 h 54"/>
                  <a:gd name="T60" fmla="*/ 31 w 74"/>
                  <a:gd name="T61" fmla="*/ 42 h 54"/>
                  <a:gd name="T62" fmla="*/ 23 w 74"/>
                  <a:gd name="T63" fmla="*/ 42 h 54"/>
                  <a:gd name="T64" fmla="*/ 18 w 74"/>
                  <a:gd name="T65" fmla="*/ 42 h 54"/>
                  <a:gd name="T66" fmla="*/ 15 w 74"/>
                  <a:gd name="T67" fmla="*/ 42 h 54"/>
                  <a:gd name="T68" fmla="*/ 13 w 74"/>
                  <a:gd name="T69" fmla="*/ 43 h 54"/>
                  <a:gd name="T70" fmla="*/ 12 w 74"/>
                  <a:gd name="T71" fmla="*/ 45 h 54"/>
                  <a:gd name="T72" fmla="*/ 11 w 74"/>
                  <a:gd name="T73" fmla="*/ 46 h 54"/>
                  <a:gd name="T74" fmla="*/ 11 w 74"/>
                  <a:gd name="T75" fmla="*/ 48 h 54"/>
                  <a:gd name="T76" fmla="*/ 11 w 74"/>
                  <a:gd name="T77" fmla="*/ 51 h 54"/>
                  <a:gd name="T78" fmla="*/ 12 w 74"/>
                  <a:gd name="T79" fmla="*/ 53 h 54"/>
                  <a:gd name="T80" fmla="*/ 8 w 74"/>
                  <a:gd name="T81" fmla="*/ 54 h 54"/>
                  <a:gd name="T82" fmla="*/ 0 w 74"/>
                  <a:gd name="T83" fmla="*/ 32 h 54"/>
                  <a:gd name="T84" fmla="*/ 0 w 74"/>
                  <a:gd name="T85" fmla="*/ 29 h 54"/>
                  <a:gd name="T86" fmla="*/ 16 w 74"/>
                  <a:gd name="T87" fmla="*/ 29 h 54"/>
                  <a:gd name="T88" fmla="*/ 8 w 74"/>
                  <a:gd name="T89" fmla="*/ 25 h 54"/>
                  <a:gd name="T90" fmla="*/ 3 w 74"/>
                  <a:gd name="T91" fmla="*/ 20 h 54"/>
                  <a:gd name="T92" fmla="*/ 1 w 74"/>
                  <a:gd name="T93" fmla="*/ 15 h 54"/>
                  <a:gd name="T94" fmla="*/ 0 w 74"/>
                  <a:gd name="T95" fmla="*/ 10 h 54"/>
                  <a:gd name="T96" fmla="*/ 0 w 74"/>
                  <a:gd name="T97" fmla="*/ 6 h 54"/>
                  <a:gd name="T98" fmla="*/ 2 w 74"/>
                  <a:gd name="T99" fmla="*/ 3 h 54"/>
                  <a:gd name="T100" fmla="*/ 5 w 74"/>
                  <a:gd name="T101" fmla="*/ 1 h 54"/>
                  <a:gd name="T102" fmla="*/ 8 w 74"/>
                  <a:gd name="T10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4">
                    <a:moveTo>
                      <a:pt x="8" y="0"/>
                    </a:moveTo>
                    <a:lnTo>
                      <a:pt x="11" y="1"/>
                    </a:lnTo>
                    <a:lnTo>
                      <a:pt x="13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2" y="21"/>
                    </a:lnTo>
                    <a:lnTo>
                      <a:pt x="16" y="25"/>
                    </a:lnTo>
                    <a:lnTo>
                      <a:pt x="23" y="29"/>
                    </a:lnTo>
                    <a:lnTo>
                      <a:pt x="58" y="29"/>
                    </a:lnTo>
                    <a:lnTo>
                      <a:pt x="63" y="29"/>
                    </a:lnTo>
                    <a:lnTo>
                      <a:pt x="66" y="27"/>
                    </a:lnTo>
                    <a:lnTo>
                      <a:pt x="69" y="26"/>
                    </a:lnTo>
                    <a:lnTo>
                      <a:pt x="70" y="24"/>
                    </a:lnTo>
                    <a:lnTo>
                      <a:pt x="71" y="21"/>
                    </a:lnTo>
                    <a:lnTo>
                      <a:pt x="71" y="16"/>
                    </a:lnTo>
                    <a:lnTo>
                      <a:pt x="74" y="16"/>
                    </a:lnTo>
                    <a:lnTo>
                      <a:pt x="74" y="53"/>
                    </a:lnTo>
                    <a:lnTo>
                      <a:pt x="71" y="53"/>
                    </a:lnTo>
                    <a:lnTo>
                      <a:pt x="71" y="48"/>
                    </a:lnTo>
                    <a:lnTo>
                      <a:pt x="70" y="46"/>
                    </a:lnTo>
                    <a:lnTo>
                      <a:pt x="67" y="43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1" y="42"/>
                    </a:lnTo>
                    <a:lnTo>
                      <a:pt x="58" y="42"/>
                    </a:lnTo>
                    <a:lnTo>
                      <a:pt x="31" y="42"/>
                    </a:lnTo>
                    <a:lnTo>
                      <a:pt x="23" y="42"/>
                    </a:lnTo>
                    <a:lnTo>
                      <a:pt x="18" y="42"/>
                    </a:lnTo>
                    <a:lnTo>
                      <a:pt x="15" y="42"/>
                    </a:lnTo>
                    <a:lnTo>
                      <a:pt x="13" y="43"/>
                    </a:lnTo>
                    <a:lnTo>
                      <a:pt x="12" y="45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1" y="51"/>
                    </a:lnTo>
                    <a:lnTo>
                      <a:pt x="12" y="53"/>
                    </a:lnTo>
                    <a:lnTo>
                      <a:pt x="8" y="54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6" y="29"/>
                    </a:lnTo>
                    <a:lnTo>
                      <a:pt x="8" y="25"/>
                    </a:lnTo>
                    <a:lnTo>
                      <a:pt x="3" y="20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6" name="Freeform 9001"/>
              <p:cNvSpPr>
                <a:spLocks noEditPoints="1"/>
              </p:cNvSpPr>
              <p:nvPr/>
            </p:nvSpPr>
            <p:spPr bwMode="auto">
              <a:xfrm>
                <a:off x="14577" y="17221"/>
                <a:ext cx="109" cy="77"/>
              </a:xfrm>
              <a:custGeom>
                <a:avLst/>
                <a:gdLst>
                  <a:gd name="T0" fmla="*/ 28 w 109"/>
                  <a:gd name="T1" fmla="*/ 16 h 77"/>
                  <a:gd name="T2" fmla="*/ 13 w 109"/>
                  <a:gd name="T3" fmla="*/ 25 h 77"/>
                  <a:gd name="T4" fmla="*/ 11 w 109"/>
                  <a:gd name="T5" fmla="*/ 34 h 77"/>
                  <a:gd name="T6" fmla="*/ 13 w 109"/>
                  <a:gd name="T7" fmla="*/ 41 h 77"/>
                  <a:gd name="T8" fmla="*/ 17 w 109"/>
                  <a:gd name="T9" fmla="*/ 46 h 77"/>
                  <a:gd name="T10" fmla="*/ 49 w 109"/>
                  <a:gd name="T11" fmla="*/ 51 h 77"/>
                  <a:gd name="T12" fmla="*/ 58 w 109"/>
                  <a:gd name="T13" fmla="*/ 50 h 77"/>
                  <a:gd name="T14" fmla="*/ 64 w 109"/>
                  <a:gd name="T15" fmla="*/ 47 h 77"/>
                  <a:gd name="T16" fmla="*/ 70 w 109"/>
                  <a:gd name="T17" fmla="*/ 41 h 77"/>
                  <a:gd name="T18" fmla="*/ 71 w 109"/>
                  <a:gd name="T19" fmla="*/ 34 h 77"/>
                  <a:gd name="T20" fmla="*/ 69 w 109"/>
                  <a:gd name="T21" fmla="*/ 24 h 77"/>
                  <a:gd name="T22" fmla="*/ 55 w 109"/>
                  <a:gd name="T23" fmla="*/ 15 h 77"/>
                  <a:gd name="T24" fmla="*/ 35 w 109"/>
                  <a:gd name="T25" fmla="*/ 0 h 77"/>
                  <a:gd name="T26" fmla="*/ 66 w 109"/>
                  <a:gd name="T27" fmla="*/ 10 h 77"/>
                  <a:gd name="T28" fmla="*/ 76 w 109"/>
                  <a:gd name="T29" fmla="*/ 34 h 77"/>
                  <a:gd name="T30" fmla="*/ 75 w 109"/>
                  <a:gd name="T31" fmla="*/ 43 h 77"/>
                  <a:gd name="T32" fmla="*/ 70 w 109"/>
                  <a:gd name="T33" fmla="*/ 51 h 77"/>
                  <a:gd name="T34" fmla="*/ 96 w 109"/>
                  <a:gd name="T35" fmla="*/ 51 h 77"/>
                  <a:gd name="T36" fmla="*/ 102 w 109"/>
                  <a:gd name="T37" fmla="*/ 50 h 77"/>
                  <a:gd name="T38" fmla="*/ 104 w 109"/>
                  <a:gd name="T39" fmla="*/ 46 h 77"/>
                  <a:gd name="T40" fmla="*/ 106 w 109"/>
                  <a:gd name="T41" fmla="*/ 42 h 77"/>
                  <a:gd name="T42" fmla="*/ 109 w 109"/>
                  <a:gd name="T43" fmla="*/ 39 h 77"/>
                  <a:gd name="T44" fmla="*/ 106 w 109"/>
                  <a:gd name="T45" fmla="*/ 77 h 77"/>
                  <a:gd name="T46" fmla="*/ 106 w 109"/>
                  <a:gd name="T47" fmla="*/ 71 h 77"/>
                  <a:gd name="T48" fmla="*/ 103 w 109"/>
                  <a:gd name="T49" fmla="*/ 66 h 77"/>
                  <a:gd name="T50" fmla="*/ 99 w 109"/>
                  <a:gd name="T51" fmla="*/ 64 h 77"/>
                  <a:gd name="T52" fmla="*/ 92 w 109"/>
                  <a:gd name="T53" fmla="*/ 63 h 77"/>
                  <a:gd name="T54" fmla="*/ 19 w 109"/>
                  <a:gd name="T55" fmla="*/ 63 h 77"/>
                  <a:gd name="T56" fmla="*/ 15 w 109"/>
                  <a:gd name="T57" fmla="*/ 64 h 77"/>
                  <a:gd name="T58" fmla="*/ 11 w 109"/>
                  <a:gd name="T59" fmla="*/ 66 h 77"/>
                  <a:gd name="T60" fmla="*/ 11 w 109"/>
                  <a:gd name="T61" fmla="*/ 69 h 77"/>
                  <a:gd name="T62" fmla="*/ 12 w 109"/>
                  <a:gd name="T63" fmla="*/ 74 h 77"/>
                  <a:gd name="T64" fmla="*/ 0 w 109"/>
                  <a:gd name="T65" fmla="*/ 53 h 77"/>
                  <a:gd name="T66" fmla="*/ 17 w 109"/>
                  <a:gd name="T67" fmla="*/ 51 h 77"/>
                  <a:gd name="T68" fmla="*/ 7 w 109"/>
                  <a:gd name="T69" fmla="*/ 43 h 77"/>
                  <a:gd name="T70" fmla="*/ 1 w 109"/>
                  <a:gd name="T71" fmla="*/ 34 h 77"/>
                  <a:gd name="T72" fmla="*/ 0 w 109"/>
                  <a:gd name="T73" fmla="*/ 23 h 77"/>
                  <a:gd name="T74" fmla="*/ 5 w 109"/>
                  <a:gd name="T75" fmla="*/ 13 h 77"/>
                  <a:gd name="T76" fmla="*/ 21 w 109"/>
                  <a:gd name="T7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9" h="77">
                    <a:moveTo>
                      <a:pt x="43" y="14"/>
                    </a:moveTo>
                    <a:lnTo>
                      <a:pt x="28" y="16"/>
                    </a:lnTo>
                    <a:lnTo>
                      <a:pt x="17" y="21"/>
                    </a:lnTo>
                    <a:lnTo>
                      <a:pt x="13" y="25"/>
                    </a:lnTo>
                    <a:lnTo>
                      <a:pt x="12" y="29"/>
                    </a:lnTo>
                    <a:lnTo>
                      <a:pt x="11" y="34"/>
                    </a:lnTo>
                    <a:lnTo>
                      <a:pt x="12" y="37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17" y="46"/>
                    </a:lnTo>
                    <a:lnTo>
                      <a:pt x="22" y="51"/>
                    </a:lnTo>
                    <a:lnTo>
                      <a:pt x="49" y="51"/>
                    </a:lnTo>
                    <a:lnTo>
                      <a:pt x="54" y="51"/>
                    </a:lnTo>
                    <a:lnTo>
                      <a:pt x="58" y="50"/>
                    </a:lnTo>
                    <a:lnTo>
                      <a:pt x="60" y="50"/>
                    </a:lnTo>
                    <a:lnTo>
                      <a:pt x="64" y="47"/>
                    </a:lnTo>
                    <a:lnTo>
                      <a:pt x="67" y="45"/>
                    </a:lnTo>
                    <a:lnTo>
                      <a:pt x="70" y="41"/>
                    </a:lnTo>
                    <a:lnTo>
                      <a:pt x="71" y="37"/>
                    </a:lnTo>
                    <a:lnTo>
                      <a:pt x="71" y="34"/>
                    </a:lnTo>
                    <a:lnTo>
                      <a:pt x="71" y="29"/>
                    </a:lnTo>
                    <a:lnTo>
                      <a:pt x="69" y="24"/>
                    </a:lnTo>
                    <a:lnTo>
                      <a:pt x="65" y="20"/>
                    </a:lnTo>
                    <a:lnTo>
                      <a:pt x="55" y="15"/>
                    </a:lnTo>
                    <a:lnTo>
                      <a:pt x="43" y="14"/>
                    </a:lnTo>
                    <a:close/>
                    <a:moveTo>
                      <a:pt x="35" y="0"/>
                    </a:moveTo>
                    <a:lnTo>
                      <a:pt x="53" y="3"/>
                    </a:lnTo>
                    <a:lnTo>
                      <a:pt x="66" y="10"/>
                    </a:lnTo>
                    <a:lnTo>
                      <a:pt x="74" y="21"/>
                    </a:lnTo>
                    <a:lnTo>
                      <a:pt x="76" y="34"/>
                    </a:lnTo>
                    <a:lnTo>
                      <a:pt x="76" y="39"/>
                    </a:lnTo>
                    <a:lnTo>
                      <a:pt x="75" y="43"/>
                    </a:lnTo>
                    <a:lnTo>
                      <a:pt x="72" y="47"/>
                    </a:lnTo>
                    <a:lnTo>
                      <a:pt x="70" y="51"/>
                    </a:lnTo>
                    <a:lnTo>
                      <a:pt x="92" y="51"/>
                    </a:lnTo>
                    <a:lnTo>
                      <a:pt x="96" y="51"/>
                    </a:lnTo>
                    <a:lnTo>
                      <a:pt x="99" y="50"/>
                    </a:lnTo>
                    <a:lnTo>
                      <a:pt x="102" y="50"/>
                    </a:lnTo>
                    <a:lnTo>
                      <a:pt x="103" y="48"/>
                    </a:lnTo>
                    <a:lnTo>
                      <a:pt x="104" y="46"/>
                    </a:lnTo>
                    <a:lnTo>
                      <a:pt x="106" y="45"/>
                    </a:lnTo>
                    <a:lnTo>
                      <a:pt x="106" y="42"/>
                    </a:lnTo>
                    <a:lnTo>
                      <a:pt x="106" y="39"/>
                    </a:lnTo>
                    <a:lnTo>
                      <a:pt x="109" y="39"/>
                    </a:lnTo>
                    <a:lnTo>
                      <a:pt x="109" y="77"/>
                    </a:lnTo>
                    <a:lnTo>
                      <a:pt x="106" y="77"/>
                    </a:lnTo>
                    <a:lnTo>
                      <a:pt x="106" y="74"/>
                    </a:lnTo>
                    <a:lnTo>
                      <a:pt x="106" y="71"/>
                    </a:lnTo>
                    <a:lnTo>
                      <a:pt x="104" y="67"/>
                    </a:lnTo>
                    <a:lnTo>
                      <a:pt x="103" y="66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96" y="63"/>
                    </a:lnTo>
                    <a:lnTo>
                      <a:pt x="92" y="63"/>
                    </a:lnTo>
                    <a:lnTo>
                      <a:pt x="23" y="63"/>
                    </a:lnTo>
                    <a:lnTo>
                      <a:pt x="19" y="63"/>
                    </a:lnTo>
                    <a:lnTo>
                      <a:pt x="16" y="63"/>
                    </a:lnTo>
                    <a:lnTo>
                      <a:pt x="15" y="64"/>
                    </a:lnTo>
                    <a:lnTo>
                      <a:pt x="12" y="64"/>
                    </a:lnTo>
                    <a:lnTo>
                      <a:pt x="11" y="66"/>
                    </a:lnTo>
                    <a:lnTo>
                      <a:pt x="11" y="68"/>
                    </a:lnTo>
                    <a:lnTo>
                      <a:pt x="11" y="69"/>
                    </a:lnTo>
                    <a:lnTo>
                      <a:pt x="11" y="72"/>
                    </a:lnTo>
                    <a:lnTo>
                      <a:pt x="12" y="74"/>
                    </a:lnTo>
                    <a:lnTo>
                      <a:pt x="8" y="75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3" y="39"/>
                    </a:lnTo>
                    <a:lnTo>
                      <a:pt x="1" y="34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2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7" name="Freeform 9002"/>
              <p:cNvSpPr>
                <a:spLocks noEditPoints="1"/>
              </p:cNvSpPr>
              <p:nvPr/>
            </p:nvSpPr>
            <p:spPr bwMode="auto">
              <a:xfrm>
                <a:off x="14577" y="17140"/>
                <a:ext cx="76" cy="70"/>
              </a:xfrm>
              <a:custGeom>
                <a:avLst/>
                <a:gdLst>
                  <a:gd name="T0" fmla="*/ 43 w 76"/>
                  <a:gd name="T1" fmla="*/ 15 h 70"/>
                  <a:gd name="T2" fmla="*/ 26 w 76"/>
                  <a:gd name="T3" fmla="*/ 16 h 70"/>
                  <a:gd name="T4" fmla="*/ 12 w 76"/>
                  <a:gd name="T5" fmla="*/ 22 h 70"/>
                  <a:gd name="T6" fmla="*/ 8 w 76"/>
                  <a:gd name="T7" fmla="*/ 27 h 70"/>
                  <a:gd name="T8" fmla="*/ 6 w 76"/>
                  <a:gd name="T9" fmla="*/ 32 h 70"/>
                  <a:gd name="T10" fmla="*/ 5 w 76"/>
                  <a:gd name="T11" fmla="*/ 37 h 70"/>
                  <a:gd name="T12" fmla="*/ 6 w 76"/>
                  <a:gd name="T13" fmla="*/ 42 h 70"/>
                  <a:gd name="T14" fmla="*/ 7 w 76"/>
                  <a:gd name="T15" fmla="*/ 46 h 70"/>
                  <a:gd name="T16" fmla="*/ 11 w 76"/>
                  <a:gd name="T17" fmla="*/ 49 h 70"/>
                  <a:gd name="T18" fmla="*/ 16 w 76"/>
                  <a:gd name="T19" fmla="*/ 53 h 70"/>
                  <a:gd name="T20" fmla="*/ 21 w 76"/>
                  <a:gd name="T21" fmla="*/ 54 h 70"/>
                  <a:gd name="T22" fmla="*/ 26 w 76"/>
                  <a:gd name="T23" fmla="*/ 54 h 70"/>
                  <a:gd name="T24" fmla="*/ 32 w 76"/>
                  <a:gd name="T25" fmla="*/ 56 h 70"/>
                  <a:gd name="T26" fmla="*/ 47 w 76"/>
                  <a:gd name="T27" fmla="*/ 53 h 70"/>
                  <a:gd name="T28" fmla="*/ 59 w 76"/>
                  <a:gd name="T29" fmla="*/ 49 h 70"/>
                  <a:gd name="T30" fmla="*/ 64 w 76"/>
                  <a:gd name="T31" fmla="*/ 46 h 70"/>
                  <a:gd name="T32" fmla="*/ 67 w 76"/>
                  <a:gd name="T33" fmla="*/ 42 h 70"/>
                  <a:gd name="T34" fmla="*/ 70 w 76"/>
                  <a:gd name="T35" fmla="*/ 37 h 70"/>
                  <a:gd name="T36" fmla="*/ 71 w 76"/>
                  <a:gd name="T37" fmla="*/ 32 h 70"/>
                  <a:gd name="T38" fmla="*/ 70 w 76"/>
                  <a:gd name="T39" fmla="*/ 27 h 70"/>
                  <a:gd name="T40" fmla="*/ 67 w 76"/>
                  <a:gd name="T41" fmla="*/ 24 h 70"/>
                  <a:gd name="T42" fmla="*/ 64 w 76"/>
                  <a:gd name="T43" fmla="*/ 20 h 70"/>
                  <a:gd name="T44" fmla="*/ 55 w 76"/>
                  <a:gd name="T45" fmla="*/ 16 h 70"/>
                  <a:gd name="T46" fmla="*/ 43 w 76"/>
                  <a:gd name="T47" fmla="*/ 15 h 70"/>
                  <a:gd name="T48" fmla="*/ 37 w 76"/>
                  <a:gd name="T49" fmla="*/ 0 h 70"/>
                  <a:gd name="T50" fmla="*/ 47 w 76"/>
                  <a:gd name="T51" fmla="*/ 1 h 70"/>
                  <a:gd name="T52" fmla="*/ 56 w 76"/>
                  <a:gd name="T53" fmla="*/ 5 h 70"/>
                  <a:gd name="T54" fmla="*/ 63 w 76"/>
                  <a:gd name="T55" fmla="*/ 8 h 70"/>
                  <a:gd name="T56" fmla="*/ 67 w 76"/>
                  <a:gd name="T57" fmla="*/ 12 h 70"/>
                  <a:gd name="T58" fmla="*/ 71 w 76"/>
                  <a:gd name="T59" fmla="*/ 17 h 70"/>
                  <a:gd name="T60" fmla="*/ 74 w 76"/>
                  <a:gd name="T61" fmla="*/ 24 h 70"/>
                  <a:gd name="T62" fmla="*/ 76 w 76"/>
                  <a:gd name="T63" fmla="*/ 30 h 70"/>
                  <a:gd name="T64" fmla="*/ 76 w 76"/>
                  <a:gd name="T65" fmla="*/ 36 h 70"/>
                  <a:gd name="T66" fmla="*/ 75 w 76"/>
                  <a:gd name="T67" fmla="*/ 46 h 70"/>
                  <a:gd name="T68" fmla="*/ 70 w 76"/>
                  <a:gd name="T69" fmla="*/ 54 h 70"/>
                  <a:gd name="T70" fmla="*/ 64 w 76"/>
                  <a:gd name="T71" fmla="*/ 62 h 70"/>
                  <a:gd name="T72" fmla="*/ 51 w 76"/>
                  <a:gd name="T73" fmla="*/ 68 h 70"/>
                  <a:gd name="T74" fmla="*/ 39 w 76"/>
                  <a:gd name="T75" fmla="*/ 70 h 70"/>
                  <a:gd name="T76" fmla="*/ 29 w 76"/>
                  <a:gd name="T77" fmla="*/ 69 h 70"/>
                  <a:gd name="T78" fmla="*/ 19 w 76"/>
                  <a:gd name="T79" fmla="*/ 65 h 70"/>
                  <a:gd name="T80" fmla="*/ 13 w 76"/>
                  <a:gd name="T81" fmla="*/ 62 h 70"/>
                  <a:gd name="T82" fmla="*/ 8 w 76"/>
                  <a:gd name="T83" fmla="*/ 57 h 70"/>
                  <a:gd name="T84" fmla="*/ 5 w 76"/>
                  <a:gd name="T85" fmla="*/ 52 h 70"/>
                  <a:gd name="T86" fmla="*/ 2 w 76"/>
                  <a:gd name="T87" fmla="*/ 47 h 70"/>
                  <a:gd name="T88" fmla="*/ 0 w 76"/>
                  <a:gd name="T89" fmla="*/ 41 h 70"/>
                  <a:gd name="T90" fmla="*/ 0 w 76"/>
                  <a:gd name="T91" fmla="*/ 35 h 70"/>
                  <a:gd name="T92" fmla="*/ 3 w 76"/>
                  <a:gd name="T93" fmla="*/ 20 h 70"/>
                  <a:gd name="T94" fmla="*/ 12 w 76"/>
                  <a:gd name="T95" fmla="*/ 9 h 70"/>
                  <a:gd name="T96" fmla="*/ 23 w 76"/>
                  <a:gd name="T97" fmla="*/ 1 h 70"/>
                  <a:gd name="T98" fmla="*/ 37 w 76"/>
                  <a:gd name="T9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70">
                    <a:moveTo>
                      <a:pt x="43" y="15"/>
                    </a:moveTo>
                    <a:lnTo>
                      <a:pt x="26" y="16"/>
                    </a:lnTo>
                    <a:lnTo>
                      <a:pt x="12" y="22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7"/>
                    </a:lnTo>
                    <a:lnTo>
                      <a:pt x="6" y="42"/>
                    </a:lnTo>
                    <a:lnTo>
                      <a:pt x="7" y="46"/>
                    </a:lnTo>
                    <a:lnTo>
                      <a:pt x="11" y="49"/>
                    </a:lnTo>
                    <a:lnTo>
                      <a:pt x="16" y="53"/>
                    </a:lnTo>
                    <a:lnTo>
                      <a:pt x="21" y="54"/>
                    </a:lnTo>
                    <a:lnTo>
                      <a:pt x="26" y="54"/>
                    </a:lnTo>
                    <a:lnTo>
                      <a:pt x="32" y="56"/>
                    </a:lnTo>
                    <a:lnTo>
                      <a:pt x="47" y="53"/>
                    </a:lnTo>
                    <a:lnTo>
                      <a:pt x="59" y="49"/>
                    </a:lnTo>
                    <a:lnTo>
                      <a:pt x="64" y="46"/>
                    </a:lnTo>
                    <a:lnTo>
                      <a:pt x="67" y="42"/>
                    </a:lnTo>
                    <a:lnTo>
                      <a:pt x="70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67" y="24"/>
                    </a:lnTo>
                    <a:lnTo>
                      <a:pt x="64" y="20"/>
                    </a:lnTo>
                    <a:lnTo>
                      <a:pt x="55" y="16"/>
                    </a:lnTo>
                    <a:lnTo>
                      <a:pt x="43" y="15"/>
                    </a:lnTo>
                    <a:close/>
                    <a:moveTo>
                      <a:pt x="37" y="0"/>
                    </a:moveTo>
                    <a:lnTo>
                      <a:pt x="47" y="1"/>
                    </a:lnTo>
                    <a:lnTo>
                      <a:pt x="56" y="5"/>
                    </a:lnTo>
                    <a:lnTo>
                      <a:pt x="63" y="8"/>
                    </a:lnTo>
                    <a:lnTo>
                      <a:pt x="67" y="12"/>
                    </a:lnTo>
                    <a:lnTo>
                      <a:pt x="71" y="17"/>
                    </a:lnTo>
                    <a:lnTo>
                      <a:pt x="74" y="24"/>
                    </a:lnTo>
                    <a:lnTo>
                      <a:pt x="76" y="30"/>
                    </a:lnTo>
                    <a:lnTo>
                      <a:pt x="76" y="36"/>
                    </a:lnTo>
                    <a:lnTo>
                      <a:pt x="75" y="46"/>
                    </a:lnTo>
                    <a:lnTo>
                      <a:pt x="70" y="54"/>
                    </a:lnTo>
                    <a:lnTo>
                      <a:pt x="64" y="62"/>
                    </a:lnTo>
                    <a:lnTo>
                      <a:pt x="51" y="68"/>
                    </a:lnTo>
                    <a:lnTo>
                      <a:pt x="39" y="70"/>
                    </a:lnTo>
                    <a:lnTo>
                      <a:pt x="29" y="69"/>
                    </a:lnTo>
                    <a:lnTo>
                      <a:pt x="19" y="65"/>
                    </a:lnTo>
                    <a:lnTo>
                      <a:pt x="13" y="62"/>
                    </a:lnTo>
                    <a:lnTo>
                      <a:pt x="8" y="57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3" y="20"/>
                    </a:lnTo>
                    <a:lnTo>
                      <a:pt x="12" y="9"/>
                    </a:lnTo>
                    <a:lnTo>
                      <a:pt x="23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8" name="Freeform 9003"/>
              <p:cNvSpPr>
                <a:spLocks/>
              </p:cNvSpPr>
              <p:nvPr/>
            </p:nvSpPr>
            <p:spPr bwMode="auto">
              <a:xfrm>
                <a:off x="14555" y="17090"/>
                <a:ext cx="97" cy="43"/>
              </a:xfrm>
              <a:custGeom>
                <a:avLst/>
                <a:gdLst>
                  <a:gd name="T0" fmla="*/ 82 w 97"/>
                  <a:gd name="T1" fmla="*/ 0 h 43"/>
                  <a:gd name="T2" fmla="*/ 86 w 97"/>
                  <a:gd name="T3" fmla="*/ 1 h 43"/>
                  <a:gd name="T4" fmla="*/ 91 w 97"/>
                  <a:gd name="T5" fmla="*/ 3 h 43"/>
                  <a:gd name="T6" fmla="*/ 93 w 97"/>
                  <a:gd name="T7" fmla="*/ 7 h 43"/>
                  <a:gd name="T8" fmla="*/ 97 w 97"/>
                  <a:gd name="T9" fmla="*/ 12 h 43"/>
                  <a:gd name="T10" fmla="*/ 97 w 97"/>
                  <a:gd name="T11" fmla="*/ 17 h 43"/>
                  <a:gd name="T12" fmla="*/ 97 w 97"/>
                  <a:gd name="T13" fmla="*/ 21 h 43"/>
                  <a:gd name="T14" fmla="*/ 96 w 97"/>
                  <a:gd name="T15" fmla="*/ 24 h 43"/>
                  <a:gd name="T16" fmla="*/ 93 w 97"/>
                  <a:gd name="T17" fmla="*/ 28 h 43"/>
                  <a:gd name="T18" fmla="*/ 89 w 97"/>
                  <a:gd name="T19" fmla="*/ 29 h 43"/>
                  <a:gd name="T20" fmla="*/ 87 w 97"/>
                  <a:gd name="T21" fmla="*/ 31 h 43"/>
                  <a:gd name="T22" fmla="*/ 82 w 97"/>
                  <a:gd name="T23" fmla="*/ 32 h 43"/>
                  <a:gd name="T24" fmla="*/ 78 w 97"/>
                  <a:gd name="T25" fmla="*/ 32 h 43"/>
                  <a:gd name="T26" fmla="*/ 29 w 97"/>
                  <a:gd name="T27" fmla="*/ 32 h 43"/>
                  <a:gd name="T28" fmla="*/ 29 w 97"/>
                  <a:gd name="T29" fmla="*/ 43 h 43"/>
                  <a:gd name="T30" fmla="*/ 27 w 97"/>
                  <a:gd name="T31" fmla="*/ 43 h 43"/>
                  <a:gd name="T32" fmla="*/ 24 w 97"/>
                  <a:gd name="T33" fmla="*/ 39 h 43"/>
                  <a:gd name="T34" fmla="*/ 20 w 97"/>
                  <a:gd name="T35" fmla="*/ 34 h 43"/>
                  <a:gd name="T36" fmla="*/ 17 w 97"/>
                  <a:gd name="T37" fmla="*/ 29 h 43"/>
                  <a:gd name="T38" fmla="*/ 11 w 97"/>
                  <a:gd name="T39" fmla="*/ 26 h 43"/>
                  <a:gd name="T40" fmla="*/ 8 w 97"/>
                  <a:gd name="T41" fmla="*/ 24 h 43"/>
                  <a:gd name="T42" fmla="*/ 4 w 97"/>
                  <a:gd name="T43" fmla="*/ 23 h 43"/>
                  <a:gd name="T44" fmla="*/ 0 w 97"/>
                  <a:gd name="T45" fmla="*/ 21 h 43"/>
                  <a:gd name="T46" fmla="*/ 0 w 97"/>
                  <a:gd name="T47" fmla="*/ 18 h 43"/>
                  <a:gd name="T48" fmla="*/ 24 w 97"/>
                  <a:gd name="T49" fmla="*/ 18 h 43"/>
                  <a:gd name="T50" fmla="*/ 24 w 97"/>
                  <a:gd name="T51" fmla="*/ 1 h 43"/>
                  <a:gd name="T52" fmla="*/ 29 w 97"/>
                  <a:gd name="T53" fmla="*/ 1 h 43"/>
                  <a:gd name="T54" fmla="*/ 29 w 97"/>
                  <a:gd name="T55" fmla="*/ 18 h 43"/>
                  <a:gd name="T56" fmla="*/ 76 w 97"/>
                  <a:gd name="T57" fmla="*/ 18 h 43"/>
                  <a:gd name="T58" fmla="*/ 81 w 97"/>
                  <a:gd name="T59" fmla="*/ 18 h 43"/>
                  <a:gd name="T60" fmla="*/ 83 w 97"/>
                  <a:gd name="T61" fmla="*/ 17 h 43"/>
                  <a:gd name="T62" fmla="*/ 86 w 97"/>
                  <a:gd name="T63" fmla="*/ 17 h 43"/>
                  <a:gd name="T64" fmla="*/ 87 w 97"/>
                  <a:gd name="T65" fmla="*/ 15 h 43"/>
                  <a:gd name="T66" fmla="*/ 88 w 97"/>
                  <a:gd name="T67" fmla="*/ 11 h 43"/>
                  <a:gd name="T68" fmla="*/ 88 w 97"/>
                  <a:gd name="T69" fmla="*/ 8 h 43"/>
                  <a:gd name="T70" fmla="*/ 87 w 97"/>
                  <a:gd name="T71" fmla="*/ 6 h 43"/>
                  <a:gd name="T72" fmla="*/ 85 w 97"/>
                  <a:gd name="T73" fmla="*/ 3 h 43"/>
                  <a:gd name="T74" fmla="*/ 82 w 97"/>
                  <a:gd name="T75" fmla="*/ 2 h 43"/>
                  <a:gd name="T76" fmla="*/ 82 w 97"/>
                  <a:gd name="T7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7" h="43">
                    <a:moveTo>
                      <a:pt x="82" y="0"/>
                    </a:moveTo>
                    <a:lnTo>
                      <a:pt x="86" y="1"/>
                    </a:lnTo>
                    <a:lnTo>
                      <a:pt x="91" y="3"/>
                    </a:lnTo>
                    <a:lnTo>
                      <a:pt x="93" y="7"/>
                    </a:lnTo>
                    <a:lnTo>
                      <a:pt x="97" y="12"/>
                    </a:lnTo>
                    <a:lnTo>
                      <a:pt x="97" y="17"/>
                    </a:lnTo>
                    <a:lnTo>
                      <a:pt x="97" y="21"/>
                    </a:lnTo>
                    <a:lnTo>
                      <a:pt x="96" y="24"/>
                    </a:lnTo>
                    <a:lnTo>
                      <a:pt x="93" y="28"/>
                    </a:lnTo>
                    <a:lnTo>
                      <a:pt x="89" y="29"/>
                    </a:lnTo>
                    <a:lnTo>
                      <a:pt x="87" y="31"/>
                    </a:lnTo>
                    <a:lnTo>
                      <a:pt x="82" y="32"/>
                    </a:lnTo>
                    <a:lnTo>
                      <a:pt x="78" y="32"/>
                    </a:lnTo>
                    <a:lnTo>
                      <a:pt x="29" y="32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4" y="39"/>
                    </a:lnTo>
                    <a:lnTo>
                      <a:pt x="20" y="34"/>
                    </a:lnTo>
                    <a:lnTo>
                      <a:pt x="17" y="29"/>
                    </a:lnTo>
                    <a:lnTo>
                      <a:pt x="11" y="26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24" y="1"/>
                    </a:lnTo>
                    <a:lnTo>
                      <a:pt x="29" y="1"/>
                    </a:lnTo>
                    <a:lnTo>
                      <a:pt x="29" y="18"/>
                    </a:lnTo>
                    <a:lnTo>
                      <a:pt x="76" y="18"/>
                    </a:lnTo>
                    <a:lnTo>
                      <a:pt x="81" y="18"/>
                    </a:lnTo>
                    <a:lnTo>
                      <a:pt x="83" y="17"/>
                    </a:lnTo>
                    <a:lnTo>
                      <a:pt x="86" y="17"/>
                    </a:lnTo>
                    <a:lnTo>
                      <a:pt x="87" y="15"/>
                    </a:lnTo>
                    <a:lnTo>
                      <a:pt x="88" y="11"/>
                    </a:lnTo>
                    <a:lnTo>
                      <a:pt x="88" y="8"/>
                    </a:lnTo>
                    <a:lnTo>
                      <a:pt x="87" y="6"/>
                    </a:lnTo>
                    <a:lnTo>
                      <a:pt x="85" y="3"/>
                    </a:lnTo>
                    <a:lnTo>
                      <a:pt x="82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9" name="Freeform 9004"/>
              <p:cNvSpPr>
                <a:spLocks noEditPoints="1"/>
              </p:cNvSpPr>
              <p:nvPr/>
            </p:nvSpPr>
            <p:spPr bwMode="auto">
              <a:xfrm>
                <a:off x="14577" y="17022"/>
                <a:ext cx="76" cy="62"/>
              </a:xfrm>
              <a:custGeom>
                <a:avLst/>
                <a:gdLst>
                  <a:gd name="T0" fmla="*/ 24 w 76"/>
                  <a:gd name="T1" fmla="*/ 17 h 62"/>
                  <a:gd name="T2" fmla="*/ 21 w 76"/>
                  <a:gd name="T3" fmla="*/ 17 h 62"/>
                  <a:gd name="T4" fmla="*/ 17 w 76"/>
                  <a:gd name="T5" fmla="*/ 17 h 62"/>
                  <a:gd name="T6" fmla="*/ 15 w 76"/>
                  <a:gd name="T7" fmla="*/ 19 h 62"/>
                  <a:gd name="T8" fmla="*/ 11 w 76"/>
                  <a:gd name="T9" fmla="*/ 21 h 62"/>
                  <a:gd name="T10" fmla="*/ 8 w 76"/>
                  <a:gd name="T11" fmla="*/ 25 h 62"/>
                  <a:gd name="T12" fmla="*/ 6 w 76"/>
                  <a:gd name="T13" fmla="*/ 28 h 62"/>
                  <a:gd name="T14" fmla="*/ 6 w 76"/>
                  <a:gd name="T15" fmla="*/ 32 h 62"/>
                  <a:gd name="T16" fmla="*/ 6 w 76"/>
                  <a:gd name="T17" fmla="*/ 37 h 62"/>
                  <a:gd name="T18" fmla="*/ 7 w 76"/>
                  <a:gd name="T19" fmla="*/ 41 h 62"/>
                  <a:gd name="T20" fmla="*/ 11 w 76"/>
                  <a:gd name="T21" fmla="*/ 44 h 62"/>
                  <a:gd name="T22" fmla="*/ 15 w 76"/>
                  <a:gd name="T23" fmla="*/ 47 h 62"/>
                  <a:gd name="T24" fmla="*/ 19 w 76"/>
                  <a:gd name="T25" fmla="*/ 49 h 62"/>
                  <a:gd name="T26" fmla="*/ 24 w 76"/>
                  <a:gd name="T27" fmla="*/ 51 h 62"/>
                  <a:gd name="T28" fmla="*/ 24 w 76"/>
                  <a:gd name="T29" fmla="*/ 17 h 62"/>
                  <a:gd name="T30" fmla="*/ 29 w 76"/>
                  <a:gd name="T31" fmla="*/ 0 h 62"/>
                  <a:gd name="T32" fmla="*/ 29 w 76"/>
                  <a:gd name="T33" fmla="*/ 51 h 62"/>
                  <a:gd name="T34" fmla="*/ 43 w 76"/>
                  <a:gd name="T35" fmla="*/ 48 h 62"/>
                  <a:gd name="T36" fmla="*/ 54 w 76"/>
                  <a:gd name="T37" fmla="*/ 43 h 62"/>
                  <a:gd name="T38" fmla="*/ 59 w 76"/>
                  <a:gd name="T39" fmla="*/ 38 h 62"/>
                  <a:gd name="T40" fmla="*/ 61 w 76"/>
                  <a:gd name="T41" fmla="*/ 35 h 62"/>
                  <a:gd name="T42" fmla="*/ 63 w 76"/>
                  <a:gd name="T43" fmla="*/ 30 h 62"/>
                  <a:gd name="T44" fmla="*/ 64 w 76"/>
                  <a:gd name="T45" fmla="*/ 25 h 62"/>
                  <a:gd name="T46" fmla="*/ 63 w 76"/>
                  <a:gd name="T47" fmla="*/ 20 h 62"/>
                  <a:gd name="T48" fmla="*/ 61 w 76"/>
                  <a:gd name="T49" fmla="*/ 15 h 62"/>
                  <a:gd name="T50" fmla="*/ 60 w 76"/>
                  <a:gd name="T51" fmla="*/ 11 h 62"/>
                  <a:gd name="T52" fmla="*/ 56 w 76"/>
                  <a:gd name="T53" fmla="*/ 9 h 62"/>
                  <a:gd name="T54" fmla="*/ 51 w 76"/>
                  <a:gd name="T55" fmla="*/ 5 h 62"/>
                  <a:gd name="T56" fmla="*/ 47 w 76"/>
                  <a:gd name="T57" fmla="*/ 3 h 62"/>
                  <a:gd name="T58" fmla="*/ 48 w 76"/>
                  <a:gd name="T59" fmla="*/ 0 h 62"/>
                  <a:gd name="T60" fmla="*/ 58 w 76"/>
                  <a:gd name="T61" fmla="*/ 4 h 62"/>
                  <a:gd name="T62" fmla="*/ 67 w 76"/>
                  <a:gd name="T63" fmla="*/ 10 h 62"/>
                  <a:gd name="T64" fmla="*/ 74 w 76"/>
                  <a:gd name="T65" fmla="*/ 19 h 62"/>
                  <a:gd name="T66" fmla="*/ 76 w 76"/>
                  <a:gd name="T67" fmla="*/ 30 h 62"/>
                  <a:gd name="T68" fmla="*/ 74 w 76"/>
                  <a:gd name="T69" fmla="*/ 42 h 62"/>
                  <a:gd name="T70" fmla="*/ 66 w 76"/>
                  <a:gd name="T71" fmla="*/ 53 h 62"/>
                  <a:gd name="T72" fmla="*/ 54 w 76"/>
                  <a:gd name="T73" fmla="*/ 59 h 62"/>
                  <a:gd name="T74" fmla="*/ 39 w 76"/>
                  <a:gd name="T75" fmla="*/ 62 h 62"/>
                  <a:gd name="T76" fmla="*/ 22 w 76"/>
                  <a:gd name="T77" fmla="*/ 59 h 62"/>
                  <a:gd name="T78" fmla="*/ 10 w 76"/>
                  <a:gd name="T79" fmla="*/ 52 h 62"/>
                  <a:gd name="T80" fmla="*/ 2 w 76"/>
                  <a:gd name="T81" fmla="*/ 42 h 62"/>
                  <a:gd name="T82" fmla="*/ 0 w 76"/>
                  <a:gd name="T83" fmla="*/ 28 h 62"/>
                  <a:gd name="T84" fmla="*/ 2 w 76"/>
                  <a:gd name="T85" fmla="*/ 17 h 62"/>
                  <a:gd name="T86" fmla="*/ 8 w 76"/>
                  <a:gd name="T87" fmla="*/ 9 h 62"/>
                  <a:gd name="T88" fmla="*/ 17 w 76"/>
                  <a:gd name="T89" fmla="*/ 3 h 62"/>
                  <a:gd name="T90" fmla="*/ 29 w 76"/>
                  <a:gd name="T9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62">
                    <a:moveTo>
                      <a:pt x="24" y="17"/>
                    </a:moveTo>
                    <a:lnTo>
                      <a:pt x="21" y="17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6" y="37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19" y="49"/>
                    </a:lnTo>
                    <a:lnTo>
                      <a:pt x="24" y="51"/>
                    </a:lnTo>
                    <a:lnTo>
                      <a:pt x="24" y="17"/>
                    </a:lnTo>
                    <a:close/>
                    <a:moveTo>
                      <a:pt x="29" y="0"/>
                    </a:moveTo>
                    <a:lnTo>
                      <a:pt x="29" y="51"/>
                    </a:lnTo>
                    <a:lnTo>
                      <a:pt x="43" y="48"/>
                    </a:lnTo>
                    <a:lnTo>
                      <a:pt x="54" y="43"/>
                    </a:lnTo>
                    <a:lnTo>
                      <a:pt x="59" y="38"/>
                    </a:lnTo>
                    <a:lnTo>
                      <a:pt x="61" y="35"/>
                    </a:lnTo>
                    <a:lnTo>
                      <a:pt x="63" y="30"/>
                    </a:lnTo>
                    <a:lnTo>
                      <a:pt x="64" y="25"/>
                    </a:lnTo>
                    <a:lnTo>
                      <a:pt x="63" y="20"/>
                    </a:lnTo>
                    <a:lnTo>
                      <a:pt x="61" y="15"/>
                    </a:lnTo>
                    <a:lnTo>
                      <a:pt x="60" y="11"/>
                    </a:lnTo>
                    <a:lnTo>
                      <a:pt x="56" y="9"/>
                    </a:lnTo>
                    <a:lnTo>
                      <a:pt x="51" y="5"/>
                    </a:lnTo>
                    <a:lnTo>
                      <a:pt x="47" y="3"/>
                    </a:lnTo>
                    <a:lnTo>
                      <a:pt x="48" y="0"/>
                    </a:lnTo>
                    <a:lnTo>
                      <a:pt x="58" y="4"/>
                    </a:lnTo>
                    <a:lnTo>
                      <a:pt x="67" y="10"/>
                    </a:lnTo>
                    <a:lnTo>
                      <a:pt x="74" y="19"/>
                    </a:lnTo>
                    <a:lnTo>
                      <a:pt x="76" y="30"/>
                    </a:lnTo>
                    <a:lnTo>
                      <a:pt x="74" y="42"/>
                    </a:lnTo>
                    <a:lnTo>
                      <a:pt x="66" y="53"/>
                    </a:lnTo>
                    <a:lnTo>
                      <a:pt x="54" y="59"/>
                    </a:lnTo>
                    <a:lnTo>
                      <a:pt x="39" y="62"/>
                    </a:lnTo>
                    <a:lnTo>
                      <a:pt x="22" y="59"/>
                    </a:lnTo>
                    <a:lnTo>
                      <a:pt x="10" y="52"/>
                    </a:lnTo>
                    <a:lnTo>
                      <a:pt x="2" y="42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0" name="Freeform 9005"/>
              <p:cNvSpPr>
                <a:spLocks/>
              </p:cNvSpPr>
              <p:nvPr/>
            </p:nvSpPr>
            <p:spPr bwMode="auto">
              <a:xfrm>
                <a:off x="14577" y="16937"/>
                <a:ext cx="74" cy="80"/>
              </a:xfrm>
              <a:custGeom>
                <a:avLst/>
                <a:gdLst>
                  <a:gd name="T0" fmla="*/ 74 w 74"/>
                  <a:gd name="T1" fmla="*/ 0 h 80"/>
                  <a:gd name="T2" fmla="*/ 71 w 74"/>
                  <a:gd name="T3" fmla="*/ 36 h 80"/>
                  <a:gd name="T4" fmla="*/ 71 w 74"/>
                  <a:gd name="T5" fmla="*/ 31 h 80"/>
                  <a:gd name="T6" fmla="*/ 67 w 74"/>
                  <a:gd name="T7" fmla="*/ 26 h 80"/>
                  <a:gd name="T8" fmla="*/ 64 w 74"/>
                  <a:gd name="T9" fmla="*/ 25 h 80"/>
                  <a:gd name="T10" fmla="*/ 58 w 74"/>
                  <a:gd name="T11" fmla="*/ 25 h 80"/>
                  <a:gd name="T12" fmla="*/ 22 w 74"/>
                  <a:gd name="T13" fmla="*/ 25 h 80"/>
                  <a:gd name="T14" fmla="*/ 13 w 74"/>
                  <a:gd name="T15" fmla="*/ 27 h 80"/>
                  <a:gd name="T16" fmla="*/ 10 w 74"/>
                  <a:gd name="T17" fmla="*/ 32 h 80"/>
                  <a:gd name="T18" fmla="*/ 10 w 74"/>
                  <a:gd name="T19" fmla="*/ 41 h 80"/>
                  <a:gd name="T20" fmla="*/ 15 w 74"/>
                  <a:gd name="T21" fmla="*/ 49 h 80"/>
                  <a:gd name="T22" fmla="*/ 58 w 74"/>
                  <a:gd name="T23" fmla="*/ 54 h 80"/>
                  <a:gd name="T24" fmla="*/ 65 w 74"/>
                  <a:gd name="T25" fmla="*/ 54 h 80"/>
                  <a:gd name="T26" fmla="*/ 69 w 74"/>
                  <a:gd name="T27" fmla="*/ 52 h 80"/>
                  <a:gd name="T28" fmla="*/ 71 w 74"/>
                  <a:gd name="T29" fmla="*/ 49 h 80"/>
                  <a:gd name="T30" fmla="*/ 71 w 74"/>
                  <a:gd name="T31" fmla="*/ 43 h 80"/>
                  <a:gd name="T32" fmla="*/ 74 w 74"/>
                  <a:gd name="T33" fmla="*/ 79 h 80"/>
                  <a:gd name="T34" fmla="*/ 71 w 74"/>
                  <a:gd name="T35" fmla="*/ 76 h 80"/>
                  <a:gd name="T36" fmla="*/ 70 w 74"/>
                  <a:gd name="T37" fmla="*/ 72 h 80"/>
                  <a:gd name="T38" fmla="*/ 66 w 74"/>
                  <a:gd name="T39" fmla="*/ 69 h 80"/>
                  <a:gd name="T40" fmla="*/ 58 w 74"/>
                  <a:gd name="T41" fmla="*/ 68 h 80"/>
                  <a:gd name="T42" fmla="*/ 26 w 74"/>
                  <a:gd name="T43" fmla="*/ 68 h 80"/>
                  <a:gd name="T44" fmla="*/ 17 w 74"/>
                  <a:gd name="T45" fmla="*/ 68 h 80"/>
                  <a:gd name="T46" fmla="*/ 13 w 74"/>
                  <a:gd name="T47" fmla="*/ 69 h 80"/>
                  <a:gd name="T48" fmla="*/ 11 w 74"/>
                  <a:gd name="T49" fmla="*/ 72 h 80"/>
                  <a:gd name="T50" fmla="*/ 11 w 74"/>
                  <a:gd name="T51" fmla="*/ 75 h 80"/>
                  <a:gd name="T52" fmla="*/ 8 w 74"/>
                  <a:gd name="T53" fmla="*/ 80 h 80"/>
                  <a:gd name="T54" fmla="*/ 0 w 74"/>
                  <a:gd name="T55" fmla="*/ 54 h 80"/>
                  <a:gd name="T56" fmla="*/ 3 w 74"/>
                  <a:gd name="T57" fmla="*/ 42 h 80"/>
                  <a:gd name="T58" fmla="*/ 1 w 74"/>
                  <a:gd name="T59" fmla="*/ 25 h 80"/>
                  <a:gd name="T60" fmla="*/ 5 w 74"/>
                  <a:gd name="T61" fmla="*/ 17 h 80"/>
                  <a:gd name="T62" fmla="*/ 12 w 74"/>
                  <a:gd name="T63" fmla="*/ 14 h 80"/>
                  <a:gd name="T64" fmla="*/ 21 w 74"/>
                  <a:gd name="T65" fmla="*/ 11 h 80"/>
                  <a:gd name="T66" fmla="*/ 58 w 74"/>
                  <a:gd name="T67" fmla="*/ 11 h 80"/>
                  <a:gd name="T68" fmla="*/ 65 w 74"/>
                  <a:gd name="T69" fmla="*/ 11 h 80"/>
                  <a:gd name="T70" fmla="*/ 69 w 74"/>
                  <a:gd name="T71" fmla="*/ 10 h 80"/>
                  <a:gd name="T72" fmla="*/ 71 w 74"/>
                  <a:gd name="T73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80">
                    <a:moveTo>
                      <a:pt x="71" y="0"/>
                    </a:moveTo>
                    <a:lnTo>
                      <a:pt x="74" y="0"/>
                    </a:lnTo>
                    <a:lnTo>
                      <a:pt x="74" y="36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1" y="31"/>
                    </a:lnTo>
                    <a:lnTo>
                      <a:pt x="70" y="27"/>
                    </a:lnTo>
                    <a:lnTo>
                      <a:pt x="67" y="26"/>
                    </a:lnTo>
                    <a:lnTo>
                      <a:pt x="65" y="25"/>
                    </a:lnTo>
                    <a:lnTo>
                      <a:pt x="64" y="25"/>
                    </a:lnTo>
                    <a:lnTo>
                      <a:pt x="61" y="25"/>
                    </a:lnTo>
                    <a:lnTo>
                      <a:pt x="58" y="25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7" y="26"/>
                    </a:lnTo>
                    <a:lnTo>
                      <a:pt x="13" y="27"/>
                    </a:lnTo>
                    <a:lnTo>
                      <a:pt x="11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41"/>
                    </a:lnTo>
                    <a:lnTo>
                      <a:pt x="12" y="46"/>
                    </a:lnTo>
                    <a:lnTo>
                      <a:pt x="15" y="49"/>
                    </a:lnTo>
                    <a:lnTo>
                      <a:pt x="19" y="54"/>
                    </a:lnTo>
                    <a:lnTo>
                      <a:pt x="58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7" y="54"/>
                    </a:lnTo>
                    <a:lnTo>
                      <a:pt x="69" y="52"/>
                    </a:lnTo>
                    <a:lnTo>
                      <a:pt x="70" y="51"/>
                    </a:lnTo>
                    <a:lnTo>
                      <a:pt x="71" y="49"/>
                    </a:lnTo>
                    <a:lnTo>
                      <a:pt x="71" y="46"/>
                    </a:lnTo>
                    <a:lnTo>
                      <a:pt x="71" y="43"/>
                    </a:lnTo>
                    <a:lnTo>
                      <a:pt x="74" y="43"/>
                    </a:lnTo>
                    <a:lnTo>
                      <a:pt x="74" y="79"/>
                    </a:lnTo>
                    <a:lnTo>
                      <a:pt x="71" y="79"/>
                    </a:lnTo>
                    <a:lnTo>
                      <a:pt x="71" y="76"/>
                    </a:lnTo>
                    <a:lnTo>
                      <a:pt x="71" y="74"/>
                    </a:lnTo>
                    <a:lnTo>
                      <a:pt x="70" y="72"/>
                    </a:lnTo>
                    <a:lnTo>
                      <a:pt x="69" y="69"/>
                    </a:lnTo>
                    <a:lnTo>
                      <a:pt x="66" y="69"/>
                    </a:lnTo>
                    <a:lnTo>
                      <a:pt x="63" y="68"/>
                    </a:lnTo>
                    <a:lnTo>
                      <a:pt x="58" y="68"/>
                    </a:lnTo>
                    <a:lnTo>
                      <a:pt x="31" y="68"/>
                    </a:lnTo>
                    <a:lnTo>
                      <a:pt x="26" y="68"/>
                    </a:lnTo>
                    <a:lnTo>
                      <a:pt x="21" y="68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3" y="69"/>
                    </a:lnTo>
                    <a:lnTo>
                      <a:pt x="11" y="70"/>
                    </a:lnTo>
                    <a:lnTo>
                      <a:pt x="11" y="72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12" y="79"/>
                    </a:lnTo>
                    <a:lnTo>
                      <a:pt x="8" y="8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15" y="54"/>
                    </a:lnTo>
                    <a:lnTo>
                      <a:pt x="3" y="42"/>
                    </a:lnTo>
                    <a:lnTo>
                      <a:pt x="0" y="30"/>
                    </a:lnTo>
                    <a:lnTo>
                      <a:pt x="1" y="25"/>
                    </a:lnTo>
                    <a:lnTo>
                      <a:pt x="2" y="20"/>
                    </a:lnTo>
                    <a:lnTo>
                      <a:pt x="5" y="17"/>
                    </a:lnTo>
                    <a:lnTo>
                      <a:pt x="8" y="15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1" y="11"/>
                    </a:lnTo>
                    <a:lnTo>
                      <a:pt x="27" y="11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5" y="11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70" y="8"/>
                    </a:lnTo>
                    <a:lnTo>
                      <a:pt x="71" y="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1" name="Freeform 9006"/>
              <p:cNvSpPr>
                <a:spLocks/>
              </p:cNvSpPr>
              <p:nvPr/>
            </p:nvSpPr>
            <p:spPr bwMode="auto">
              <a:xfrm>
                <a:off x="14555" y="16892"/>
                <a:ext cx="97" cy="43"/>
              </a:xfrm>
              <a:custGeom>
                <a:avLst/>
                <a:gdLst>
                  <a:gd name="T0" fmla="*/ 82 w 97"/>
                  <a:gd name="T1" fmla="*/ 0 h 43"/>
                  <a:gd name="T2" fmla="*/ 86 w 97"/>
                  <a:gd name="T3" fmla="*/ 2 h 43"/>
                  <a:gd name="T4" fmla="*/ 91 w 97"/>
                  <a:gd name="T5" fmla="*/ 5 h 43"/>
                  <a:gd name="T6" fmla="*/ 93 w 97"/>
                  <a:gd name="T7" fmla="*/ 7 h 43"/>
                  <a:gd name="T8" fmla="*/ 97 w 97"/>
                  <a:gd name="T9" fmla="*/ 12 h 43"/>
                  <a:gd name="T10" fmla="*/ 97 w 97"/>
                  <a:gd name="T11" fmla="*/ 18 h 43"/>
                  <a:gd name="T12" fmla="*/ 97 w 97"/>
                  <a:gd name="T13" fmla="*/ 22 h 43"/>
                  <a:gd name="T14" fmla="*/ 96 w 97"/>
                  <a:gd name="T15" fmla="*/ 25 h 43"/>
                  <a:gd name="T16" fmla="*/ 93 w 97"/>
                  <a:gd name="T17" fmla="*/ 28 h 43"/>
                  <a:gd name="T18" fmla="*/ 89 w 97"/>
                  <a:gd name="T19" fmla="*/ 30 h 43"/>
                  <a:gd name="T20" fmla="*/ 87 w 97"/>
                  <a:gd name="T21" fmla="*/ 30 h 43"/>
                  <a:gd name="T22" fmla="*/ 82 w 97"/>
                  <a:gd name="T23" fmla="*/ 32 h 43"/>
                  <a:gd name="T24" fmla="*/ 78 w 97"/>
                  <a:gd name="T25" fmla="*/ 32 h 43"/>
                  <a:gd name="T26" fmla="*/ 29 w 97"/>
                  <a:gd name="T27" fmla="*/ 32 h 43"/>
                  <a:gd name="T28" fmla="*/ 29 w 97"/>
                  <a:gd name="T29" fmla="*/ 43 h 43"/>
                  <a:gd name="T30" fmla="*/ 27 w 97"/>
                  <a:gd name="T31" fmla="*/ 43 h 43"/>
                  <a:gd name="T32" fmla="*/ 24 w 97"/>
                  <a:gd name="T33" fmla="*/ 39 h 43"/>
                  <a:gd name="T34" fmla="*/ 20 w 97"/>
                  <a:gd name="T35" fmla="*/ 34 h 43"/>
                  <a:gd name="T36" fmla="*/ 17 w 97"/>
                  <a:gd name="T37" fmla="*/ 30 h 43"/>
                  <a:gd name="T38" fmla="*/ 11 w 97"/>
                  <a:gd name="T39" fmla="*/ 27 h 43"/>
                  <a:gd name="T40" fmla="*/ 8 w 97"/>
                  <a:gd name="T41" fmla="*/ 24 h 43"/>
                  <a:gd name="T42" fmla="*/ 4 w 97"/>
                  <a:gd name="T43" fmla="*/ 23 h 43"/>
                  <a:gd name="T44" fmla="*/ 0 w 97"/>
                  <a:gd name="T45" fmla="*/ 21 h 43"/>
                  <a:gd name="T46" fmla="*/ 0 w 97"/>
                  <a:gd name="T47" fmla="*/ 18 h 43"/>
                  <a:gd name="T48" fmla="*/ 24 w 97"/>
                  <a:gd name="T49" fmla="*/ 18 h 43"/>
                  <a:gd name="T50" fmla="*/ 24 w 97"/>
                  <a:gd name="T51" fmla="*/ 2 h 43"/>
                  <a:gd name="T52" fmla="*/ 29 w 97"/>
                  <a:gd name="T53" fmla="*/ 2 h 43"/>
                  <a:gd name="T54" fmla="*/ 29 w 97"/>
                  <a:gd name="T55" fmla="*/ 18 h 43"/>
                  <a:gd name="T56" fmla="*/ 76 w 97"/>
                  <a:gd name="T57" fmla="*/ 18 h 43"/>
                  <a:gd name="T58" fmla="*/ 81 w 97"/>
                  <a:gd name="T59" fmla="*/ 18 h 43"/>
                  <a:gd name="T60" fmla="*/ 83 w 97"/>
                  <a:gd name="T61" fmla="*/ 18 h 43"/>
                  <a:gd name="T62" fmla="*/ 86 w 97"/>
                  <a:gd name="T63" fmla="*/ 17 h 43"/>
                  <a:gd name="T64" fmla="*/ 87 w 97"/>
                  <a:gd name="T65" fmla="*/ 14 h 43"/>
                  <a:gd name="T66" fmla="*/ 88 w 97"/>
                  <a:gd name="T67" fmla="*/ 12 h 43"/>
                  <a:gd name="T68" fmla="*/ 88 w 97"/>
                  <a:gd name="T69" fmla="*/ 8 h 43"/>
                  <a:gd name="T70" fmla="*/ 87 w 97"/>
                  <a:gd name="T71" fmla="*/ 6 h 43"/>
                  <a:gd name="T72" fmla="*/ 85 w 97"/>
                  <a:gd name="T73" fmla="*/ 5 h 43"/>
                  <a:gd name="T74" fmla="*/ 82 w 97"/>
                  <a:gd name="T75" fmla="*/ 2 h 43"/>
                  <a:gd name="T76" fmla="*/ 82 w 97"/>
                  <a:gd name="T7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7" h="43">
                    <a:moveTo>
                      <a:pt x="82" y="0"/>
                    </a:moveTo>
                    <a:lnTo>
                      <a:pt x="86" y="2"/>
                    </a:lnTo>
                    <a:lnTo>
                      <a:pt x="91" y="5"/>
                    </a:lnTo>
                    <a:lnTo>
                      <a:pt x="93" y="7"/>
                    </a:lnTo>
                    <a:lnTo>
                      <a:pt x="97" y="12"/>
                    </a:lnTo>
                    <a:lnTo>
                      <a:pt x="97" y="18"/>
                    </a:lnTo>
                    <a:lnTo>
                      <a:pt x="97" y="22"/>
                    </a:lnTo>
                    <a:lnTo>
                      <a:pt x="96" y="25"/>
                    </a:lnTo>
                    <a:lnTo>
                      <a:pt x="93" y="28"/>
                    </a:lnTo>
                    <a:lnTo>
                      <a:pt x="89" y="30"/>
                    </a:lnTo>
                    <a:lnTo>
                      <a:pt x="87" y="30"/>
                    </a:lnTo>
                    <a:lnTo>
                      <a:pt x="82" y="32"/>
                    </a:lnTo>
                    <a:lnTo>
                      <a:pt x="78" y="32"/>
                    </a:lnTo>
                    <a:lnTo>
                      <a:pt x="29" y="32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4" y="39"/>
                    </a:lnTo>
                    <a:lnTo>
                      <a:pt x="20" y="34"/>
                    </a:lnTo>
                    <a:lnTo>
                      <a:pt x="17" y="30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29" y="18"/>
                    </a:lnTo>
                    <a:lnTo>
                      <a:pt x="76" y="18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6" y="17"/>
                    </a:lnTo>
                    <a:lnTo>
                      <a:pt x="87" y="14"/>
                    </a:lnTo>
                    <a:lnTo>
                      <a:pt x="88" y="12"/>
                    </a:lnTo>
                    <a:lnTo>
                      <a:pt x="88" y="8"/>
                    </a:lnTo>
                    <a:lnTo>
                      <a:pt x="87" y="6"/>
                    </a:lnTo>
                    <a:lnTo>
                      <a:pt x="85" y="5"/>
                    </a:lnTo>
                    <a:lnTo>
                      <a:pt x="82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2" name="Freeform 9007"/>
              <p:cNvSpPr>
                <a:spLocks noEditPoints="1"/>
              </p:cNvSpPr>
              <p:nvPr/>
            </p:nvSpPr>
            <p:spPr bwMode="auto">
              <a:xfrm>
                <a:off x="14539" y="16851"/>
                <a:ext cx="112" cy="36"/>
              </a:xfrm>
              <a:custGeom>
                <a:avLst/>
                <a:gdLst>
                  <a:gd name="T0" fmla="*/ 8 w 112"/>
                  <a:gd name="T1" fmla="*/ 9 h 36"/>
                  <a:gd name="T2" fmla="*/ 11 w 112"/>
                  <a:gd name="T3" fmla="*/ 10 h 36"/>
                  <a:gd name="T4" fmla="*/ 13 w 112"/>
                  <a:gd name="T5" fmla="*/ 11 h 36"/>
                  <a:gd name="T6" fmla="*/ 16 w 112"/>
                  <a:gd name="T7" fmla="*/ 14 h 36"/>
                  <a:gd name="T8" fmla="*/ 16 w 112"/>
                  <a:gd name="T9" fmla="*/ 17 h 36"/>
                  <a:gd name="T10" fmla="*/ 16 w 112"/>
                  <a:gd name="T11" fmla="*/ 20 h 36"/>
                  <a:gd name="T12" fmla="*/ 13 w 112"/>
                  <a:gd name="T13" fmla="*/ 23 h 36"/>
                  <a:gd name="T14" fmla="*/ 11 w 112"/>
                  <a:gd name="T15" fmla="*/ 25 h 36"/>
                  <a:gd name="T16" fmla="*/ 8 w 112"/>
                  <a:gd name="T17" fmla="*/ 26 h 36"/>
                  <a:gd name="T18" fmla="*/ 4 w 112"/>
                  <a:gd name="T19" fmla="*/ 25 h 36"/>
                  <a:gd name="T20" fmla="*/ 2 w 112"/>
                  <a:gd name="T21" fmla="*/ 23 h 36"/>
                  <a:gd name="T22" fmla="*/ 1 w 112"/>
                  <a:gd name="T23" fmla="*/ 20 h 36"/>
                  <a:gd name="T24" fmla="*/ 0 w 112"/>
                  <a:gd name="T25" fmla="*/ 17 h 36"/>
                  <a:gd name="T26" fmla="*/ 1 w 112"/>
                  <a:gd name="T27" fmla="*/ 14 h 36"/>
                  <a:gd name="T28" fmla="*/ 2 w 112"/>
                  <a:gd name="T29" fmla="*/ 11 h 36"/>
                  <a:gd name="T30" fmla="*/ 4 w 112"/>
                  <a:gd name="T31" fmla="*/ 10 h 36"/>
                  <a:gd name="T32" fmla="*/ 8 w 112"/>
                  <a:gd name="T33" fmla="*/ 9 h 36"/>
                  <a:gd name="T34" fmla="*/ 109 w 112"/>
                  <a:gd name="T35" fmla="*/ 0 h 36"/>
                  <a:gd name="T36" fmla="*/ 112 w 112"/>
                  <a:gd name="T37" fmla="*/ 0 h 36"/>
                  <a:gd name="T38" fmla="*/ 112 w 112"/>
                  <a:gd name="T39" fmla="*/ 35 h 36"/>
                  <a:gd name="T40" fmla="*/ 109 w 112"/>
                  <a:gd name="T41" fmla="*/ 35 h 36"/>
                  <a:gd name="T42" fmla="*/ 109 w 112"/>
                  <a:gd name="T43" fmla="*/ 31 h 36"/>
                  <a:gd name="T44" fmla="*/ 108 w 112"/>
                  <a:gd name="T45" fmla="*/ 27 h 36"/>
                  <a:gd name="T46" fmla="*/ 107 w 112"/>
                  <a:gd name="T47" fmla="*/ 26 h 36"/>
                  <a:gd name="T48" fmla="*/ 105 w 112"/>
                  <a:gd name="T49" fmla="*/ 25 h 36"/>
                  <a:gd name="T50" fmla="*/ 103 w 112"/>
                  <a:gd name="T51" fmla="*/ 25 h 36"/>
                  <a:gd name="T52" fmla="*/ 99 w 112"/>
                  <a:gd name="T53" fmla="*/ 23 h 36"/>
                  <a:gd name="T54" fmla="*/ 96 w 112"/>
                  <a:gd name="T55" fmla="*/ 23 h 36"/>
                  <a:gd name="T56" fmla="*/ 69 w 112"/>
                  <a:gd name="T57" fmla="*/ 23 h 36"/>
                  <a:gd name="T58" fmla="*/ 61 w 112"/>
                  <a:gd name="T59" fmla="*/ 23 h 36"/>
                  <a:gd name="T60" fmla="*/ 56 w 112"/>
                  <a:gd name="T61" fmla="*/ 25 h 36"/>
                  <a:gd name="T62" fmla="*/ 53 w 112"/>
                  <a:gd name="T63" fmla="*/ 25 h 36"/>
                  <a:gd name="T64" fmla="*/ 51 w 112"/>
                  <a:gd name="T65" fmla="*/ 25 h 36"/>
                  <a:gd name="T66" fmla="*/ 49 w 112"/>
                  <a:gd name="T67" fmla="*/ 26 h 36"/>
                  <a:gd name="T68" fmla="*/ 49 w 112"/>
                  <a:gd name="T69" fmla="*/ 27 h 36"/>
                  <a:gd name="T70" fmla="*/ 49 w 112"/>
                  <a:gd name="T71" fmla="*/ 30 h 36"/>
                  <a:gd name="T72" fmla="*/ 49 w 112"/>
                  <a:gd name="T73" fmla="*/ 32 h 36"/>
                  <a:gd name="T74" fmla="*/ 50 w 112"/>
                  <a:gd name="T75" fmla="*/ 35 h 36"/>
                  <a:gd name="T76" fmla="*/ 46 w 112"/>
                  <a:gd name="T77" fmla="*/ 36 h 36"/>
                  <a:gd name="T78" fmla="*/ 38 w 112"/>
                  <a:gd name="T79" fmla="*/ 14 h 36"/>
                  <a:gd name="T80" fmla="*/ 38 w 112"/>
                  <a:gd name="T81" fmla="*/ 11 h 36"/>
                  <a:gd name="T82" fmla="*/ 96 w 112"/>
                  <a:gd name="T83" fmla="*/ 11 h 36"/>
                  <a:gd name="T84" fmla="*/ 99 w 112"/>
                  <a:gd name="T85" fmla="*/ 11 h 36"/>
                  <a:gd name="T86" fmla="*/ 103 w 112"/>
                  <a:gd name="T87" fmla="*/ 10 h 36"/>
                  <a:gd name="T88" fmla="*/ 105 w 112"/>
                  <a:gd name="T89" fmla="*/ 10 h 36"/>
                  <a:gd name="T90" fmla="*/ 107 w 112"/>
                  <a:gd name="T91" fmla="*/ 9 h 36"/>
                  <a:gd name="T92" fmla="*/ 108 w 112"/>
                  <a:gd name="T93" fmla="*/ 7 h 36"/>
                  <a:gd name="T94" fmla="*/ 109 w 112"/>
                  <a:gd name="T95" fmla="*/ 4 h 36"/>
                  <a:gd name="T96" fmla="*/ 109 w 112"/>
                  <a:gd name="T9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2" h="36">
                    <a:moveTo>
                      <a:pt x="8" y="9"/>
                    </a:moveTo>
                    <a:lnTo>
                      <a:pt x="11" y="10"/>
                    </a:lnTo>
                    <a:lnTo>
                      <a:pt x="13" y="11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13" y="23"/>
                    </a:lnTo>
                    <a:lnTo>
                      <a:pt x="11" y="25"/>
                    </a:lnTo>
                    <a:lnTo>
                      <a:pt x="8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8" y="9"/>
                    </a:lnTo>
                    <a:close/>
                    <a:moveTo>
                      <a:pt x="109" y="0"/>
                    </a:moveTo>
                    <a:lnTo>
                      <a:pt x="112" y="0"/>
                    </a:lnTo>
                    <a:lnTo>
                      <a:pt x="112" y="35"/>
                    </a:lnTo>
                    <a:lnTo>
                      <a:pt x="109" y="35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7" y="26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99" y="23"/>
                    </a:lnTo>
                    <a:lnTo>
                      <a:pt x="96" y="23"/>
                    </a:lnTo>
                    <a:lnTo>
                      <a:pt x="69" y="23"/>
                    </a:lnTo>
                    <a:lnTo>
                      <a:pt x="61" y="23"/>
                    </a:lnTo>
                    <a:lnTo>
                      <a:pt x="56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50" y="35"/>
                    </a:lnTo>
                    <a:lnTo>
                      <a:pt x="46" y="36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96" y="11"/>
                    </a:lnTo>
                    <a:lnTo>
                      <a:pt x="99" y="11"/>
                    </a:lnTo>
                    <a:lnTo>
                      <a:pt x="103" y="10"/>
                    </a:lnTo>
                    <a:lnTo>
                      <a:pt x="105" y="10"/>
                    </a:lnTo>
                    <a:lnTo>
                      <a:pt x="107" y="9"/>
                    </a:lnTo>
                    <a:lnTo>
                      <a:pt x="108" y="7"/>
                    </a:lnTo>
                    <a:lnTo>
                      <a:pt x="109" y="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3" name="Freeform 9008"/>
              <p:cNvSpPr>
                <a:spLocks noEditPoints="1"/>
              </p:cNvSpPr>
              <p:nvPr/>
            </p:nvSpPr>
            <p:spPr bwMode="auto">
              <a:xfrm>
                <a:off x="14577" y="16775"/>
                <a:ext cx="76" cy="66"/>
              </a:xfrm>
              <a:custGeom>
                <a:avLst/>
                <a:gdLst>
                  <a:gd name="T0" fmla="*/ 33 w 76"/>
                  <a:gd name="T1" fmla="*/ 32 h 66"/>
                  <a:gd name="T2" fmla="*/ 37 w 76"/>
                  <a:gd name="T3" fmla="*/ 39 h 66"/>
                  <a:gd name="T4" fmla="*/ 42 w 76"/>
                  <a:gd name="T5" fmla="*/ 47 h 66"/>
                  <a:gd name="T6" fmla="*/ 49 w 76"/>
                  <a:gd name="T7" fmla="*/ 53 h 66"/>
                  <a:gd name="T8" fmla="*/ 56 w 76"/>
                  <a:gd name="T9" fmla="*/ 53 h 66"/>
                  <a:gd name="T10" fmla="*/ 63 w 76"/>
                  <a:gd name="T11" fmla="*/ 50 h 66"/>
                  <a:gd name="T12" fmla="*/ 66 w 76"/>
                  <a:gd name="T13" fmla="*/ 44 h 66"/>
                  <a:gd name="T14" fmla="*/ 66 w 76"/>
                  <a:gd name="T15" fmla="*/ 38 h 66"/>
                  <a:gd name="T16" fmla="*/ 63 w 76"/>
                  <a:gd name="T17" fmla="*/ 31 h 66"/>
                  <a:gd name="T18" fmla="*/ 31 w 76"/>
                  <a:gd name="T19" fmla="*/ 26 h 66"/>
                  <a:gd name="T20" fmla="*/ 64 w 76"/>
                  <a:gd name="T21" fmla="*/ 0 h 66"/>
                  <a:gd name="T22" fmla="*/ 72 w 76"/>
                  <a:gd name="T23" fmla="*/ 10 h 66"/>
                  <a:gd name="T24" fmla="*/ 76 w 76"/>
                  <a:gd name="T25" fmla="*/ 17 h 66"/>
                  <a:gd name="T26" fmla="*/ 72 w 76"/>
                  <a:gd name="T27" fmla="*/ 23 h 66"/>
                  <a:gd name="T28" fmla="*/ 67 w 76"/>
                  <a:gd name="T29" fmla="*/ 26 h 66"/>
                  <a:gd name="T30" fmla="*/ 67 w 76"/>
                  <a:gd name="T31" fmla="*/ 31 h 66"/>
                  <a:gd name="T32" fmla="*/ 72 w 76"/>
                  <a:gd name="T33" fmla="*/ 38 h 66"/>
                  <a:gd name="T34" fmla="*/ 75 w 76"/>
                  <a:gd name="T35" fmla="*/ 44 h 66"/>
                  <a:gd name="T36" fmla="*/ 75 w 76"/>
                  <a:gd name="T37" fmla="*/ 54 h 66"/>
                  <a:gd name="T38" fmla="*/ 70 w 76"/>
                  <a:gd name="T39" fmla="*/ 61 h 66"/>
                  <a:gd name="T40" fmla="*/ 63 w 76"/>
                  <a:gd name="T41" fmla="*/ 66 h 66"/>
                  <a:gd name="T42" fmla="*/ 53 w 76"/>
                  <a:gd name="T43" fmla="*/ 65 h 66"/>
                  <a:gd name="T44" fmla="*/ 44 w 76"/>
                  <a:gd name="T45" fmla="*/ 61 h 66"/>
                  <a:gd name="T46" fmla="*/ 38 w 76"/>
                  <a:gd name="T47" fmla="*/ 53 h 66"/>
                  <a:gd name="T48" fmla="*/ 26 w 76"/>
                  <a:gd name="T49" fmla="*/ 26 h 66"/>
                  <a:gd name="T50" fmla="*/ 17 w 76"/>
                  <a:gd name="T51" fmla="*/ 27 h 66"/>
                  <a:gd name="T52" fmla="*/ 8 w 76"/>
                  <a:gd name="T53" fmla="*/ 29 h 66"/>
                  <a:gd name="T54" fmla="*/ 5 w 76"/>
                  <a:gd name="T55" fmla="*/ 35 h 66"/>
                  <a:gd name="T56" fmla="*/ 5 w 76"/>
                  <a:gd name="T57" fmla="*/ 44 h 66"/>
                  <a:gd name="T58" fmla="*/ 10 w 76"/>
                  <a:gd name="T59" fmla="*/ 49 h 66"/>
                  <a:gd name="T60" fmla="*/ 18 w 76"/>
                  <a:gd name="T61" fmla="*/ 50 h 66"/>
                  <a:gd name="T62" fmla="*/ 23 w 76"/>
                  <a:gd name="T63" fmla="*/ 51 h 66"/>
                  <a:gd name="T64" fmla="*/ 26 w 76"/>
                  <a:gd name="T65" fmla="*/ 56 h 66"/>
                  <a:gd name="T66" fmla="*/ 23 w 76"/>
                  <a:gd name="T67" fmla="*/ 61 h 66"/>
                  <a:gd name="T68" fmla="*/ 18 w 76"/>
                  <a:gd name="T69" fmla="*/ 64 h 66"/>
                  <a:gd name="T70" fmla="*/ 10 w 76"/>
                  <a:gd name="T71" fmla="*/ 60 h 66"/>
                  <a:gd name="T72" fmla="*/ 3 w 76"/>
                  <a:gd name="T73" fmla="*/ 53 h 66"/>
                  <a:gd name="T74" fmla="*/ 0 w 76"/>
                  <a:gd name="T75" fmla="*/ 43 h 66"/>
                  <a:gd name="T76" fmla="*/ 0 w 76"/>
                  <a:gd name="T77" fmla="*/ 31 h 66"/>
                  <a:gd name="T78" fmla="*/ 3 w 76"/>
                  <a:gd name="T79" fmla="*/ 21 h 66"/>
                  <a:gd name="T80" fmla="*/ 7 w 76"/>
                  <a:gd name="T81" fmla="*/ 16 h 66"/>
                  <a:gd name="T82" fmla="*/ 13 w 76"/>
                  <a:gd name="T83" fmla="*/ 13 h 66"/>
                  <a:gd name="T84" fmla="*/ 24 w 76"/>
                  <a:gd name="T85" fmla="*/ 13 h 66"/>
                  <a:gd name="T86" fmla="*/ 55 w 76"/>
                  <a:gd name="T87" fmla="*/ 13 h 66"/>
                  <a:gd name="T88" fmla="*/ 61 w 76"/>
                  <a:gd name="T89" fmla="*/ 12 h 66"/>
                  <a:gd name="T90" fmla="*/ 65 w 76"/>
                  <a:gd name="T91" fmla="*/ 11 h 66"/>
                  <a:gd name="T92" fmla="*/ 65 w 76"/>
                  <a:gd name="T93" fmla="*/ 8 h 66"/>
                  <a:gd name="T94" fmla="*/ 64 w 76"/>
                  <a:gd name="T95" fmla="*/ 5 h 66"/>
                  <a:gd name="T96" fmla="*/ 59 w 76"/>
                  <a:gd name="T9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" h="66">
                    <a:moveTo>
                      <a:pt x="31" y="26"/>
                    </a:moveTo>
                    <a:lnTo>
                      <a:pt x="33" y="32"/>
                    </a:lnTo>
                    <a:lnTo>
                      <a:pt x="35" y="35"/>
                    </a:lnTo>
                    <a:lnTo>
                      <a:pt x="37" y="39"/>
                    </a:lnTo>
                    <a:lnTo>
                      <a:pt x="38" y="42"/>
                    </a:lnTo>
                    <a:lnTo>
                      <a:pt x="42" y="47"/>
                    </a:lnTo>
                    <a:lnTo>
                      <a:pt x="45" y="50"/>
                    </a:lnTo>
                    <a:lnTo>
                      <a:pt x="49" y="53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60" y="51"/>
                    </a:lnTo>
                    <a:lnTo>
                      <a:pt x="63" y="50"/>
                    </a:lnTo>
                    <a:lnTo>
                      <a:pt x="65" y="48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6" y="38"/>
                    </a:lnTo>
                    <a:lnTo>
                      <a:pt x="65" y="34"/>
                    </a:lnTo>
                    <a:lnTo>
                      <a:pt x="63" y="31"/>
                    </a:lnTo>
                    <a:lnTo>
                      <a:pt x="59" y="26"/>
                    </a:lnTo>
                    <a:lnTo>
                      <a:pt x="31" y="26"/>
                    </a:lnTo>
                    <a:close/>
                    <a:moveTo>
                      <a:pt x="59" y="0"/>
                    </a:moveTo>
                    <a:lnTo>
                      <a:pt x="64" y="0"/>
                    </a:lnTo>
                    <a:lnTo>
                      <a:pt x="69" y="5"/>
                    </a:lnTo>
                    <a:lnTo>
                      <a:pt x="72" y="10"/>
                    </a:lnTo>
                    <a:lnTo>
                      <a:pt x="75" y="13"/>
                    </a:lnTo>
                    <a:lnTo>
                      <a:pt x="76" y="17"/>
                    </a:lnTo>
                    <a:lnTo>
                      <a:pt x="75" y="21"/>
                    </a:lnTo>
                    <a:lnTo>
                      <a:pt x="72" y="23"/>
                    </a:lnTo>
                    <a:lnTo>
                      <a:pt x="71" y="24"/>
                    </a:lnTo>
                    <a:lnTo>
                      <a:pt x="67" y="26"/>
                    </a:lnTo>
                    <a:lnTo>
                      <a:pt x="64" y="26"/>
                    </a:lnTo>
                    <a:lnTo>
                      <a:pt x="67" y="31"/>
                    </a:lnTo>
                    <a:lnTo>
                      <a:pt x="70" y="35"/>
                    </a:lnTo>
                    <a:lnTo>
                      <a:pt x="72" y="38"/>
                    </a:lnTo>
                    <a:lnTo>
                      <a:pt x="74" y="40"/>
                    </a:lnTo>
                    <a:lnTo>
                      <a:pt x="75" y="44"/>
                    </a:lnTo>
                    <a:lnTo>
                      <a:pt x="76" y="49"/>
                    </a:lnTo>
                    <a:lnTo>
                      <a:pt x="75" y="54"/>
                    </a:lnTo>
                    <a:lnTo>
                      <a:pt x="74" y="58"/>
                    </a:lnTo>
                    <a:lnTo>
                      <a:pt x="70" y="61"/>
                    </a:lnTo>
                    <a:lnTo>
                      <a:pt x="66" y="64"/>
                    </a:lnTo>
                    <a:lnTo>
                      <a:pt x="63" y="66"/>
                    </a:lnTo>
                    <a:lnTo>
                      <a:pt x="58" y="66"/>
                    </a:lnTo>
                    <a:lnTo>
                      <a:pt x="53" y="65"/>
                    </a:lnTo>
                    <a:lnTo>
                      <a:pt x="48" y="64"/>
                    </a:lnTo>
                    <a:lnTo>
                      <a:pt x="44" y="61"/>
                    </a:lnTo>
                    <a:lnTo>
                      <a:pt x="40" y="58"/>
                    </a:lnTo>
                    <a:lnTo>
                      <a:pt x="38" y="53"/>
                    </a:lnTo>
                    <a:lnTo>
                      <a:pt x="33" y="42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17" y="27"/>
                    </a:lnTo>
                    <a:lnTo>
                      <a:pt x="12" y="27"/>
                    </a:lnTo>
                    <a:lnTo>
                      <a:pt x="8" y="29"/>
                    </a:lnTo>
                    <a:lnTo>
                      <a:pt x="6" y="32"/>
                    </a:lnTo>
                    <a:lnTo>
                      <a:pt x="5" y="35"/>
                    </a:lnTo>
                    <a:lnTo>
                      <a:pt x="5" y="39"/>
                    </a:lnTo>
                    <a:lnTo>
                      <a:pt x="5" y="44"/>
                    </a:lnTo>
                    <a:lnTo>
                      <a:pt x="7" y="47"/>
                    </a:lnTo>
                    <a:lnTo>
                      <a:pt x="10" y="49"/>
                    </a:lnTo>
                    <a:lnTo>
                      <a:pt x="13" y="50"/>
                    </a:lnTo>
                    <a:lnTo>
                      <a:pt x="18" y="50"/>
                    </a:lnTo>
                    <a:lnTo>
                      <a:pt x="21" y="50"/>
                    </a:lnTo>
                    <a:lnTo>
                      <a:pt x="23" y="51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6" y="59"/>
                    </a:lnTo>
                    <a:lnTo>
                      <a:pt x="23" y="61"/>
                    </a:lnTo>
                    <a:lnTo>
                      <a:pt x="21" y="63"/>
                    </a:lnTo>
                    <a:lnTo>
                      <a:pt x="18" y="64"/>
                    </a:lnTo>
                    <a:lnTo>
                      <a:pt x="13" y="63"/>
                    </a:lnTo>
                    <a:lnTo>
                      <a:pt x="10" y="60"/>
                    </a:lnTo>
                    <a:lnTo>
                      <a:pt x="6" y="56"/>
                    </a:lnTo>
                    <a:lnTo>
                      <a:pt x="3" y="53"/>
                    </a:lnTo>
                    <a:lnTo>
                      <a:pt x="1" y="48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1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4" y="13"/>
                    </a:lnTo>
                    <a:lnTo>
                      <a:pt x="49" y="13"/>
                    </a:lnTo>
                    <a:lnTo>
                      <a:pt x="55" y="13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4" y="12"/>
                    </a:lnTo>
                    <a:lnTo>
                      <a:pt x="65" y="11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7"/>
                    </a:lnTo>
                    <a:lnTo>
                      <a:pt x="64" y="5"/>
                    </a:lnTo>
                    <a:lnTo>
                      <a:pt x="6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4" name="Freeform 9009"/>
              <p:cNvSpPr>
                <a:spLocks/>
              </p:cNvSpPr>
              <p:nvPr/>
            </p:nvSpPr>
            <p:spPr bwMode="auto">
              <a:xfrm>
                <a:off x="14539" y="16733"/>
                <a:ext cx="112" cy="37"/>
              </a:xfrm>
              <a:custGeom>
                <a:avLst/>
                <a:gdLst>
                  <a:gd name="T0" fmla="*/ 109 w 112"/>
                  <a:gd name="T1" fmla="*/ 0 h 37"/>
                  <a:gd name="T2" fmla="*/ 112 w 112"/>
                  <a:gd name="T3" fmla="*/ 0 h 37"/>
                  <a:gd name="T4" fmla="*/ 112 w 112"/>
                  <a:gd name="T5" fmla="*/ 36 h 37"/>
                  <a:gd name="T6" fmla="*/ 109 w 112"/>
                  <a:gd name="T7" fmla="*/ 36 h 37"/>
                  <a:gd name="T8" fmla="*/ 109 w 112"/>
                  <a:gd name="T9" fmla="*/ 32 h 37"/>
                  <a:gd name="T10" fmla="*/ 108 w 112"/>
                  <a:gd name="T11" fmla="*/ 29 h 37"/>
                  <a:gd name="T12" fmla="*/ 107 w 112"/>
                  <a:gd name="T13" fmla="*/ 27 h 37"/>
                  <a:gd name="T14" fmla="*/ 105 w 112"/>
                  <a:gd name="T15" fmla="*/ 26 h 37"/>
                  <a:gd name="T16" fmla="*/ 103 w 112"/>
                  <a:gd name="T17" fmla="*/ 26 h 37"/>
                  <a:gd name="T18" fmla="*/ 99 w 112"/>
                  <a:gd name="T19" fmla="*/ 25 h 37"/>
                  <a:gd name="T20" fmla="*/ 96 w 112"/>
                  <a:gd name="T21" fmla="*/ 25 h 37"/>
                  <a:gd name="T22" fmla="*/ 30 w 112"/>
                  <a:gd name="T23" fmla="*/ 25 h 37"/>
                  <a:gd name="T24" fmla="*/ 23 w 112"/>
                  <a:gd name="T25" fmla="*/ 25 h 37"/>
                  <a:gd name="T26" fmla="*/ 18 w 112"/>
                  <a:gd name="T27" fmla="*/ 26 h 37"/>
                  <a:gd name="T28" fmla="*/ 16 w 112"/>
                  <a:gd name="T29" fmla="*/ 26 h 37"/>
                  <a:gd name="T30" fmla="*/ 13 w 112"/>
                  <a:gd name="T31" fmla="*/ 26 h 37"/>
                  <a:gd name="T32" fmla="*/ 12 w 112"/>
                  <a:gd name="T33" fmla="*/ 27 h 37"/>
                  <a:gd name="T34" fmla="*/ 11 w 112"/>
                  <a:gd name="T35" fmla="*/ 28 h 37"/>
                  <a:gd name="T36" fmla="*/ 11 w 112"/>
                  <a:gd name="T37" fmla="*/ 31 h 37"/>
                  <a:gd name="T38" fmla="*/ 11 w 112"/>
                  <a:gd name="T39" fmla="*/ 33 h 37"/>
                  <a:gd name="T40" fmla="*/ 12 w 112"/>
                  <a:gd name="T41" fmla="*/ 36 h 37"/>
                  <a:gd name="T42" fmla="*/ 8 w 112"/>
                  <a:gd name="T43" fmla="*/ 37 h 37"/>
                  <a:gd name="T44" fmla="*/ 0 w 112"/>
                  <a:gd name="T45" fmla="*/ 16 h 37"/>
                  <a:gd name="T46" fmla="*/ 0 w 112"/>
                  <a:gd name="T47" fmla="*/ 12 h 37"/>
                  <a:gd name="T48" fmla="*/ 96 w 112"/>
                  <a:gd name="T49" fmla="*/ 12 h 37"/>
                  <a:gd name="T50" fmla="*/ 99 w 112"/>
                  <a:gd name="T51" fmla="*/ 12 h 37"/>
                  <a:gd name="T52" fmla="*/ 103 w 112"/>
                  <a:gd name="T53" fmla="*/ 11 h 37"/>
                  <a:gd name="T54" fmla="*/ 104 w 112"/>
                  <a:gd name="T55" fmla="*/ 11 h 37"/>
                  <a:gd name="T56" fmla="*/ 107 w 112"/>
                  <a:gd name="T57" fmla="*/ 10 h 37"/>
                  <a:gd name="T58" fmla="*/ 108 w 112"/>
                  <a:gd name="T59" fmla="*/ 7 h 37"/>
                  <a:gd name="T60" fmla="*/ 109 w 112"/>
                  <a:gd name="T61" fmla="*/ 6 h 37"/>
                  <a:gd name="T62" fmla="*/ 109 w 112"/>
                  <a:gd name="T63" fmla="*/ 4 h 37"/>
                  <a:gd name="T64" fmla="*/ 109 w 112"/>
                  <a:gd name="T6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37">
                    <a:moveTo>
                      <a:pt x="109" y="0"/>
                    </a:moveTo>
                    <a:lnTo>
                      <a:pt x="112" y="0"/>
                    </a:lnTo>
                    <a:lnTo>
                      <a:pt x="112" y="36"/>
                    </a:lnTo>
                    <a:lnTo>
                      <a:pt x="109" y="36"/>
                    </a:lnTo>
                    <a:lnTo>
                      <a:pt x="109" y="32"/>
                    </a:lnTo>
                    <a:lnTo>
                      <a:pt x="108" y="29"/>
                    </a:lnTo>
                    <a:lnTo>
                      <a:pt x="107" y="27"/>
                    </a:lnTo>
                    <a:lnTo>
                      <a:pt x="105" y="26"/>
                    </a:lnTo>
                    <a:lnTo>
                      <a:pt x="103" y="26"/>
                    </a:lnTo>
                    <a:lnTo>
                      <a:pt x="99" y="25"/>
                    </a:lnTo>
                    <a:lnTo>
                      <a:pt x="96" y="25"/>
                    </a:lnTo>
                    <a:lnTo>
                      <a:pt x="30" y="25"/>
                    </a:lnTo>
                    <a:lnTo>
                      <a:pt x="23" y="25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3" y="26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2" y="36"/>
                    </a:lnTo>
                    <a:lnTo>
                      <a:pt x="8" y="3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96" y="12"/>
                    </a:lnTo>
                    <a:lnTo>
                      <a:pt x="99" y="12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7" y="10"/>
                    </a:lnTo>
                    <a:lnTo>
                      <a:pt x="108" y="7"/>
                    </a:lnTo>
                    <a:lnTo>
                      <a:pt x="109" y="6"/>
                    </a:lnTo>
                    <a:lnTo>
                      <a:pt x="109" y="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5" name="Freeform 9010"/>
              <p:cNvSpPr>
                <a:spLocks/>
              </p:cNvSpPr>
              <p:nvPr/>
            </p:nvSpPr>
            <p:spPr bwMode="auto">
              <a:xfrm>
                <a:off x="14636" y="16697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21 w 42"/>
                  <a:gd name="T3" fmla="*/ 1 h 24"/>
                  <a:gd name="T4" fmla="*/ 26 w 42"/>
                  <a:gd name="T5" fmla="*/ 3 h 24"/>
                  <a:gd name="T6" fmla="*/ 31 w 42"/>
                  <a:gd name="T7" fmla="*/ 6 h 24"/>
                  <a:gd name="T8" fmla="*/ 36 w 42"/>
                  <a:gd name="T9" fmla="*/ 11 h 24"/>
                  <a:gd name="T10" fmla="*/ 39 w 42"/>
                  <a:gd name="T11" fmla="*/ 16 h 24"/>
                  <a:gd name="T12" fmla="*/ 42 w 42"/>
                  <a:gd name="T13" fmla="*/ 24 h 24"/>
                  <a:gd name="T14" fmla="*/ 38 w 42"/>
                  <a:gd name="T15" fmla="*/ 24 h 24"/>
                  <a:gd name="T16" fmla="*/ 37 w 42"/>
                  <a:gd name="T17" fmla="*/ 19 h 24"/>
                  <a:gd name="T18" fmla="*/ 33 w 42"/>
                  <a:gd name="T19" fmla="*/ 15 h 24"/>
                  <a:gd name="T20" fmla="*/ 31 w 42"/>
                  <a:gd name="T21" fmla="*/ 11 h 24"/>
                  <a:gd name="T22" fmla="*/ 27 w 42"/>
                  <a:gd name="T23" fmla="*/ 9 h 24"/>
                  <a:gd name="T24" fmla="*/ 22 w 42"/>
                  <a:gd name="T25" fmla="*/ 8 h 24"/>
                  <a:gd name="T26" fmla="*/ 18 w 42"/>
                  <a:gd name="T27" fmla="*/ 8 h 24"/>
                  <a:gd name="T28" fmla="*/ 16 w 42"/>
                  <a:gd name="T29" fmla="*/ 8 h 24"/>
                  <a:gd name="T30" fmla="*/ 15 w 42"/>
                  <a:gd name="T31" fmla="*/ 9 h 24"/>
                  <a:gd name="T32" fmla="*/ 15 w 42"/>
                  <a:gd name="T33" fmla="*/ 9 h 24"/>
                  <a:gd name="T34" fmla="*/ 16 w 42"/>
                  <a:gd name="T35" fmla="*/ 10 h 24"/>
                  <a:gd name="T36" fmla="*/ 17 w 42"/>
                  <a:gd name="T37" fmla="*/ 13 h 24"/>
                  <a:gd name="T38" fmla="*/ 17 w 42"/>
                  <a:gd name="T39" fmla="*/ 16 h 24"/>
                  <a:gd name="T40" fmla="*/ 17 w 42"/>
                  <a:gd name="T41" fmla="*/ 19 h 24"/>
                  <a:gd name="T42" fmla="*/ 15 w 42"/>
                  <a:gd name="T43" fmla="*/ 22 h 24"/>
                  <a:gd name="T44" fmla="*/ 12 w 42"/>
                  <a:gd name="T45" fmla="*/ 24 h 24"/>
                  <a:gd name="T46" fmla="*/ 8 w 42"/>
                  <a:gd name="T47" fmla="*/ 24 h 24"/>
                  <a:gd name="T48" fmla="*/ 5 w 42"/>
                  <a:gd name="T49" fmla="*/ 24 h 24"/>
                  <a:gd name="T50" fmla="*/ 2 w 42"/>
                  <a:gd name="T51" fmla="*/ 21 h 24"/>
                  <a:gd name="T52" fmla="*/ 0 w 42"/>
                  <a:gd name="T53" fmla="*/ 17 h 24"/>
                  <a:gd name="T54" fmla="*/ 0 w 42"/>
                  <a:gd name="T55" fmla="*/ 14 h 24"/>
                  <a:gd name="T56" fmla="*/ 0 w 42"/>
                  <a:gd name="T57" fmla="*/ 10 h 24"/>
                  <a:gd name="T58" fmla="*/ 1 w 42"/>
                  <a:gd name="T59" fmla="*/ 8 h 24"/>
                  <a:gd name="T60" fmla="*/ 4 w 42"/>
                  <a:gd name="T61" fmla="*/ 5 h 24"/>
                  <a:gd name="T62" fmla="*/ 7 w 42"/>
                  <a:gd name="T63" fmla="*/ 3 h 24"/>
                  <a:gd name="T64" fmla="*/ 11 w 42"/>
                  <a:gd name="T65" fmla="*/ 1 h 24"/>
                  <a:gd name="T66" fmla="*/ 16 w 42"/>
                  <a:gd name="T6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21" y="1"/>
                    </a:lnTo>
                    <a:lnTo>
                      <a:pt x="26" y="3"/>
                    </a:lnTo>
                    <a:lnTo>
                      <a:pt x="31" y="6"/>
                    </a:lnTo>
                    <a:lnTo>
                      <a:pt x="36" y="11"/>
                    </a:lnTo>
                    <a:lnTo>
                      <a:pt x="39" y="16"/>
                    </a:lnTo>
                    <a:lnTo>
                      <a:pt x="42" y="24"/>
                    </a:lnTo>
                    <a:lnTo>
                      <a:pt x="38" y="24"/>
                    </a:lnTo>
                    <a:lnTo>
                      <a:pt x="37" y="19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27" y="9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7" y="13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6" name="Freeform 9011"/>
              <p:cNvSpPr>
                <a:spLocks/>
              </p:cNvSpPr>
              <p:nvPr/>
            </p:nvSpPr>
            <p:spPr bwMode="auto">
              <a:xfrm>
                <a:off x="14531" y="16030"/>
                <a:ext cx="164" cy="50"/>
              </a:xfrm>
              <a:custGeom>
                <a:avLst/>
                <a:gdLst>
                  <a:gd name="T0" fmla="*/ 83 w 164"/>
                  <a:gd name="T1" fmla="*/ 0 h 50"/>
                  <a:gd name="T2" fmla="*/ 109 w 164"/>
                  <a:gd name="T3" fmla="*/ 4 h 50"/>
                  <a:gd name="T4" fmla="*/ 132 w 164"/>
                  <a:gd name="T5" fmla="*/ 14 h 50"/>
                  <a:gd name="T6" fmla="*/ 145 w 164"/>
                  <a:gd name="T7" fmla="*/ 24 h 50"/>
                  <a:gd name="T8" fmla="*/ 155 w 164"/>
                  <a:gd name="T9" fmla="*/ 36 h 50"/>
                  <a:gd name="T10" fmla="*/ 164 w 164"/>
                  <a:gd name="T11" fmla="*/ 50 h 50"/>
                  <a:gd name="T12" fmla="*/ 160 w 164"/>
                  <a:gd name="T13" fmla="*/ 50 h 50"/>
                  <a:gd name="T14" fmla="*/ 155 w 164"/>
                  <a:gd name="T15" fmla="*/ 42 h 50"/>
                  <a:gd name="T16" fmla="*/ 150 w 164"/>
                  <a:gd name="T17" fmla="*/ 36 h 50"/>
                  <a:gd name="T18" fmla="*/ 144 w 164"/>
                  <a:gd name="T19" fmla="*/ 31 h 50"/>
                  <a:gd name="T20" fmla="*/ 132 w 164"/>
                  <a:gd name="T21" fmla="*/ 25 h 50"/>
                  <a:gd name="T22" fmla="*/ 117 w 164"/>
                  <a:gd name="T23" fmla="*/ 21 h 50"/>
                  <a:gd name="T24" fmla="*/ 85 w 164"/>
                  <a:gd name="T25" fmla="*/ 18 h 50"/>
                  <a:gd name="T26" fmla="*/ 67 w 164"/>
                  <a:gd name="T27" fmla="*/ 19 h 50"/>
                  <a:gd name="T28" fmla="*/ 51 w 164"/>
                  <a:gd name="T29" fmla="*/ 20 h 50"/>
                  <a:gd name="T30" fmla="*/ 43 w 164"/>
                  <a:gd name="T31" fmla="*/ 23 h 50"/>
                  <a:gd name="T32" fmla="*/ 37 w 164"/>
                  <a:gd name="T33" fmla="*/ 24 h 50"/>
                  <a:gd name="T34" fmla="*/ 31 w 164"/>
                  <a:gd name="T35" fmla="*/ 26 h 50"/>
                  <a:gd name="T36" fmla="*/ 25 w 164"/>
                  <a:gd name="T37" fmla="*/ 30 h 50"/>
                  <a:gd name="T38" fmla="*/ 17 w 164"/>
                  <a:gd name="T39" fmla="*/ 35 h 50"/>
                  <a:gd name="T40" fmla="*/ 11 w 164"/>
                  <a:gd name="T41" fmla="*/ 41 h 50"/>
                  <a:gd name="T42" fmla="*/ 4 w 164"/>
                  <a:gd name="T43" fmla="*/ 50 h 50"/>
                  <a:gd name="T44" fmla="*/ 0 w 164"/>
                  <a:gd name="T45" fmla="*/ 50 h 50"/>
                  <a:gd name="T46" fmla="*/ 8 w 164"/>
                  <a:gd name="T47" fmla="*/ 37 h 50"/>
                  <a:gd name="T48" fmla="*/ 16 w 164"/>
                  <a:gd name="T49" fmla="*/ 27 h 50"/>
                  <a:gd name="T50" fmla="*/ 30 w 164"/>
                  <a:gd name="T51" fmla="*/ 16 h 50"/>
                  <a:gd name="T52" fmla="*/ 46 w 164"/>
                  <a:gd name="T53" fmla="*/ 8 h 50"/>
                  <a:gd name="T54" fmla="*/ 64 w 164"/>
                  <a:gd name="T55" fmla="*/ 3 h 50"/>
                  <a:gd name="T56" fmla="*/ 83 w 164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4" h="50">
                    <a:moveTo>
                      <a:pt x="83" y="0"/>
                    </a:moveTo>
                    <a:lnTo>
                      <a:pt x="109" y="4"/>
                    </a:lnTo>
                    <a:lnTo>
                      <a:pt x="132" y="14"/>
                    </a:lnTo>
                    <a:lnTo>
                      <a:pt x="145" y="24"/>
                    </a:lnTo>
                    <a:lnTo>
                      <a:pt x="155" y="36"/>
                    </a:lnTo>
                    <a:lnTo>
                      <a:pt x="164" y="50"/>
                    </a:lnTo>
                    <a:lnTo>
                      <a:pt x="160" y="50"/>
                    </a:lnTo>
                    <a:lnTo>
                      <a:pt x="155" y="42"/>
                    </a:lnTo>
                    <a:lnTo>
                      <a:pt x="150" y="36"/>
                    </a:lnTo>
                    <a:lnTo>
                      <a:pt x="144" y="31"/>
                    </a:lnTo>
                    <a:lnTo>
                      <a:pt x="132" y="25"/>
                    </a:lnTo>
                    <a:lnTo>
                      <a:pt x="117" y="21"/>
                    </a:lnTo>
                    <a:lnTo>
                      <a:pt x="85" y="18"/>
                    </a:lnTo>
                    <a:lnTo>
                      <a:pt x="67" y="19"/>
                    </a:lnTo>
                    <a:lnTo>
                      <a:pt x="51" y="20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1" y="26"/>
                    </a:lnTo>
                    <a:lnTo>
                      <a:pt x="25" y="30"/>
                    </a:lnTo>
                    <a:lnTo>
                      <a:pt x="17" y="35"/>
                    </a:lnTo>
                    <a:lnTo>
                      <a:pt x="11" y="41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8" y="37"/>
                    </a:lnTo>
                    <a:lnTo>
                      <a:pt x="16" y="27"/>
                    </a:lnTo>
                    <a:lnTo>
                      <a:pt x="30" y="16"/>
                    </a:lnTo>
                    <a:lnTo>
                      <a:pt x="46" y="8"/>
                    </a:lnTo>
                    <a:lnTo>
                      <a:pt x="64" y="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7" name="Freeform 9012"/>
              <p:cNvSpPr>
                <a:spLocks/>
              </p:cNvSpPr>
              <p:nvPr/>
            </p:nvSpPr>
            <p:spPr bwMode="auto">
              <a:xfrm>
                <a:off x="14537" y="16091"/>
                <a:ext cx="122" cy="125"/>
              </a:xfrm>
              <a:custGeom>
                <a:avLst/>
                <a:gdLst>
                  <a:gd name="T0" fmla="*/ 0 w 122"/>
                  <a:gd name="T1" fmla="*/ 0 h 125"/>
                  <a:gd name="T2" fmla="*/ 4 w 122"/>
                  <a:gd name="T3" fmla="*/ 0 h 125"/>
                  <a:gd name="T4" fmla="*/ 5 w 122"/>
                  <a:gd name="T5" fmla="*/ 5 h 125"/>
                  <a:gd name="T6" fmla="*/ 8 w 122"/>
                  <a:gd name="T7" fmla="*/ 8 h 125"/>
                  <a:gd name="T8" fmla="*/ 11 w 122"/>
                  <a:gd name="T9" fmla="*/ 12 h 125"/>
                  <a:gd name="T10" fmla="*/ 15 w 122"/>
                  <a:gd name="T11" fmla="*/ 14 h 125"/>
                  <a:gd name="T12" fmla="*/ 21 w 122"/>
                  <a:gd name="T13" fmla="*/ 17 h 125"/>
                  <a:gd name="T14" fmla="*/ 122 w 122"/>
                  <a:gd name="T15" fmla="*/ 59 h 125"/>
                  <a:gd name="T16" fmla="*/ 122 w 122"/>
                  <a:gd name="T17" fmla="*/ 61 h 125"/>
                  <a:gd name="T18" fmla="*/ 20 w 122"/>
                  <a:gd name="T19" fmla="*/ 105 h 125"/>
                  <a:gd name="T20" fmla="*/ 15 w 122"/>
                  <a:gd name="T21" fmla="*/ 108 h 125"/>
                  <a:gd name="T22" fmla="*/ 11 w 122"/>
                  <a:gd name="T23" fmla="*/ 109 h 125"/>
                  <a:gd name="T24" fmla="*/ 10 w 122"/>
                  <a:gd name="T25" fmla="*/ 110 h 125"/>
                  <a:gd name="T26" fmla="*/ 8 w 122"/>
                  <a:gd name="T27" fmla="*/ 113 h 125"/>
                  <a:gd name="T28" fmla="*/ 5 w 122"/>
                  <a:gd name="T29" fmla="*/ 117 h 125"/>
                  <a:gd name="T30" fmla="*/ 4 w 122"/>
                  <a:gd name="T31" fmla="*/ 120 h 125"/>
                  <a:gd name="T32" fmla="*/ 4 w 122"/>
                  <a:gd name="T33" fmla="*/ 125 h 125"/>
                  <a:gd name="T34" fmla="*/ 0 w 122"/>
                  <a:gd name="T35" fmla="*/ 125 h 125"/>
                  <a:gd name="T36" fmla="*/ 0 w 122"/>
                  <a:gd name="T37" fmla="*/ 76 h 125"/>
                  <a:gd name="T38" fmla="*/ 4 w 122"/>
                  <a:gd name="T39" fmla="*/ 76 h 125"/>
                  <a:gd name="T40" fmla="*/ 4 w 122"/>
                  <a:gd name="T41" fmla="*/ 81 h 125"/>
                  <a:gd name="T42" fmla="*/ 5 w 122"/>
                  <a:gd name="T43" fmla="*/ 85 h 125"/>
                  <a:gd name="T44" fmla="*/ 6 w 122"/>
                  <a:gd name="T45" fmla="*/ 87 h 125"/>
                  <a:gd name="T46" fmla="*/ 9 w 122"/>
                  <a:gd name="T47" fmla="*/ 88 h 125"/>
                  <a:gd name="T48" fmla="*/ 11 w 122"/>
                  <a:gd name="T49" fmla="*/ 89 h 125"/>
                  <a:gd name="T50" fmla="*/ 15 w 122"/>
                  <a:gd name="T51" fmla="*/ 89 h 125"/>
                  <a:gd name="T52" fmla="*/ 20 w 122"/>
                  <a:gd name="T53" fmla="*/ 87 h 125"/>
                  <a:gd name="T54" fmla="*/ 25 w 122"/>
                  <a:gd name="T55" fmla="*/ 86 h 125"/>
                  <a:gd name="T56" fmla="*/ 95 w 122"/>
                  <a:gd name="T57" fmla="*/ 55 h 125"/>
                  <a:gd name="T58" fmla="*/ 26 w 122"/>
                  <a:gd name="T59" fmla="*/ 27 h 125"/>
                  <a:gd name="T60" fmla="*/ 20 w 122"/>
                  <a:gd name="T61" fmla="*/ 24 h 125"/>
                  <a:gd name="T62" fmla="*/ 15 w 122"/>
                  <a:gd name="T63" fmla="*/ 23 h 125"/>
                  <a:gd name="T64" fmla="*/ 13 w 122"/>
                  <a:gd name="T65" fmla="*/ 23 h 125"/>
                  <a:gd name="T66" fmla="*/ 9 w 122"/>
                  <a:gd name="T67" fmla="*/ 24 h 125"/>
                  <a:gd name="T68" fmla="*/ 8 w 122"/>
                  <a:gd name="T69" fmla="*/ 26 h 125"/>
                  <a:gd name="T70" fmla="*/ 5 w 122"/>
                  <a:gd name="T71" fmla="*/ 28 h 125"/>
                  <a:gd name="T72" fmla="*/ 5 w 122"/>
                  <a:gd name="T73" fmla="*/ 30 h 125"/>
                  <a:gd name="T74" fmla="*/ 4 w 122"/>
                  <a:gd name="T75" fmla="*/ 34 h 125"/>
                  <a:gd name="T76" fmla="*/ 4 w 122"/>
                  <a:gd name="T77" fmla="*/ 35 h 125"/>
                  <a:gd name="T78" fmla="*/ 0 w 122"/>
                  <a:gd name="T79" fmla="*/ 35 h 125"/>
                  <a:gd name="T80" fmla="*/ 0 w 122"/>
                  <a:gd name="T8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" h="125">
                    <a:moveTo>
                      <a:pt x="0" y="0"/>
                    </a:moveTo>
                    <a:lnTo>
                      <a:pt x="4" y="0"/>
                    </a:lnTo>
                    <a:lnTo>
                      <a:pt x="5" y="5"/>
                    </a:lnTo>
                    <a:lnTo>
                      <a:pt x="8" y="8"/>
                    </a:lnTo>
                    <a:lnTo>
                      <a:pt x="11" y="12"/>
                    </a:lnTo>
                    <a:lnTo>
                      <a:pt x="15" y="14"/>
                    </a:lnTo>
                    <a:lnTo>
                      <a:pt x="21" y="1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20" y="105"/>
                    </a:lnTo>
                    <a:lnTo>
                      <a:pt x="15" y="108"/>
                    </a:lnTo>
                    <a:lnTo>
                      <a:pt x="11" y="109"/>
                    </a:lnTo>
                    <a:lnTo>
                      <a:pt x="10" y="110"/>
                    </a:lnTo>
                    <a:lnTo>
                      <a:pt x="8" y="113"/>
                    </a:lnTo>
                    <a:lnTo>
                      <a:pt x="5" y="117"/>
                    </a:lnTo>
                    <a:lnTo>
                      <a:pt x="4" y="120"/>
                    </a:lnTo>
                    <a:lnTo>
                      <a:pt x="4" y="125"/>
                    </a:lnTo>
                    <a:lnTo>
                      <a:pt x="0" y="125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4" y="81"/>
                    </a:lnTo>
                    <a:lnTo>
                      <a:pt x="5" y="85"/>
                    </a:lnTo>
                    <a:lnTo>
                      <a:pt x="6" y="87"/>
                    </a:lnTo>
                    <a:lnTo>
                      <a:pt x="9" y="88"/>
                    </a:lnTo>
                    <a:lnTo>
                      <a:pt x="11" y="89"/>
                    </a:lnTo>
                    <a:lnTo>
                      <a:pt x="15" y="89"/>
                    </a:lnTo>
                    <a:lnTo>
                      <a:pt x="20" y="87"/>
                    </a:lnTo>
                    <a:lnTo>
                      <a:pt x="25" y="86"/>
                    </a:lnTo>
                    <a:lnTo>
                      <a:pt x="95" y="55"/>
                    </a:lnTo>
                    <a:lnTo>
                      <a:pt x="26" y="27"/>
                    </a:lnTo>
                    <a:lnTo>
                      <a:pt x="20" y="24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8" name="Freeform 9013"/>
              <p:cNvSpPr>
                <a:spLocks/>
              </p:cNvSpPr>
              <p:nvPr/>
            </p:nvSpPr>
            <p:spPr bwMode="auto">
              <a:xfrm>
                <a:off x="14531" y="16226"/>
                <a:ext cx="164" cy="48"/>
              </a:xfrm>
              <a:custGeom>
                <a:avLst/>
                <a:gdLst>
                  <a:gd name="T0" fmla="*/ 0 w 164"/>
                  <a:gd name="T1" fmla="*/ 0 h 48"/>
                  <a:gd name="T2" fmla="*/ 4 w 164"/>
                  <a:gd name="T3" fmla="*/ 0 h 48"/>
                  <a:gd name="T4" fmla="*/ 9 w 164"/>
                  <a:gd name="T5" fmla="*/ 6 h 48"/>
                  <a:gd name="T6" fmla="*/ 15 w 164"/>
                  <a:gd name="T7" fmla="*/ 12 h 48"/>
                  <a:gd name="T8" fmla="*/ 21 w 164"/>
                  <a:gd name="T9" fmla="*/ 17 h 48"/>
                  <a:gd name="T10" fmla="*/ 32 w 164"/>
                  <a:gd name="T11" fmla="*/ 23 h 48"/>
                  <a:gd name="T12" fmla="*/ 47 w 164"/>
                  <a:gd name="T13" fmla="*/ 28 h 48"/>
                  <a:gd name="T14" fmla="*/ 63 w 164"/>
                  <a:gd name="T15" fmla="*/ 31 h 48"/>
                  <a:gd name="T16" fmla="*/ 80 w 164"/>
                  <a:gd name="T17" fmla="*/ 32 h 48"/>
                  <a:gd name="T18" fmla="*/ 97 w 164"/>
                  <a:gd name="T19" fmla="*/ 31 h 48"/>
                  <a:gd name="T20" fmla="*/ 113 w 164"/>
                  <a:gd name="T21" fmla="*/ 28 h 48"/>
                  <a:gd name="T22" fmla="*/ 121 w 164"/>
                  <a:gd name="T23" fmla="*/ 27 h 48"/>
                  <a:gd name="T24" fmla="*/ 128 w 164"/>
                  <a:gd name="T25" fmla="*/ 25 h 48"/>
                  <a:gd name="T26" fmla="*/ 133 w 164"/>
                  <a:gd name="T27" fmla="*/ 23 h 48"/>
                  <a:gd name="T28" fmla="*/ 141 w 164"/>
                  <a:gd name="T29" fmla="*/ 20 h 48"/>
                  <a:gd name="T30" fmla="*/ 147 w 164"/>
                  <a:gd name="T31" fmla="*/ 15 h 48"/>
                  <a:gd name="T32" fmla="*/ 154 w 164"/>
                  <a:gd name="T33" fmla="*/ 7 h 48"/>
                  <a:gd name="T34" fmla="*/ 160 w 164"/>
                  <a:gd name="T35" fmla="*/ 0 h 48"/>
                  <a:gd name="T36" fmla="*/ 164 w 164"/>
                  <a:gd name="T37" fmla="*/ 0 h 48"/>
                  <a:gd name="T38" fmla="*/ 157 w 164"/>
                  <a:gd name="T39" fmla="*/ 12 h 48"/>
                  <a:gd name="T40" fmla="*/ 148 w 164"/>
                  <a:gd name="T41" fmla="*/ 22 h 48"/>
                  <a:gd name="T42" fmla="*/ 134 w 164"/>
                  <a:gd name="T43" fmla="*/ 33 h 48"/>
                  <a:gd name="T44" fmla="*/ 118 w 164"/>
                  <a:gd name="T45" fmla="*/ 42 h 48"/>
                  <a:gd name="T46" fmla="*/ 100 w 164"/>
                  <a:gd name="T47" fmla="*/ 47 h 48"/>
                  <a:gd name="T48" fmla="*/ 83 w 164"/>
                  <a:gd name="T49" fmla="*/ 48 h 48"/>
                  <a:gd name="T50" fmla="*/ 57 w 164"/>
                  <a:gd name="T51" fmla="*/ 46 h 48"/>
                  <a:gd name="T52" fmla="*/ 32 w 164"/>
                  <a:gd name="T53" fmla="*/ 34 h 48"/>
                  <a:gd name="T54" fmla="*/ 19 w 164"/>
                  <a:gd name="T55" fmla="*/ 25 h 48"/>
                  <a:gd name="T56" fmla="*/ 9 w 164"/>
                  <a:gd name="T57" fmla="*/ 14 h 48"/>
                  <a:gd name="T58" fmla="*/ 0 w 164"/>
                  <a:gd name="T5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4" h="48">
                    <a:moveTo>
                      <a:pt x="0" y="0"/>
                    </a:moveTo>
                    <a:lnTo>
                      <a:pt x="4" y="0"/>
                    </a:lnTo>
                    <a:lnTo>
                      <a:pt x="9" y="6"/>
                    </a:lnTo>
                    <a:lnTo>
                      <a:pt x="15" y="12"/>
                    </a:lnTo>
                    <a:lnTo>
                      <a:pt x="21" y="17"/>
                    </a:lnTo>
                    <a:lnTo>
                      <a:pt x="32" y="23"/>
                    </a:lnTo>
                    <a:lnTo>
                      <a:pt x="47" y="28"/>
                    </a:lnTo>
                    <a:lnTo>
                      <a:pt x="63" y="31"/>
                    </a:lnTo>
                    <a:lnTo>
                      <a:pt x="80" y="32"/>
                    </a:lnTo>
                    <a:lnTo>
                      <a:pt x="97" y="31"/>
                    </a:lnTo>
                    <a:lnTo>
                      <a:pt x="113" y="28"/>
                    </a:lnTo>
                    <a:lnTo>
                      <a:pt x="121" y="27"/>
                    </a:lnTo>
                    <a:lnTo>
                      <a:pt x="128" y="25"/>
                    </a:lnTo>
                    <a:lnTo>
                      <a:pt x="133" y="23"/>
                    </a:lnTo>
                    <a:lnTo>
                      <a:pt x="141" y="20"/>
                    </a:lnTo>
                    <a:lnTo>
                      <a:pt x="147" y="15"/>
                    </a:lnTo>
                    <a:lnTo>
                      <a:pt x="154" y="7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57" y="12"/>
                    </a:lnTo>
                    <a:lnTo>
                      <a:pt x="148" y="22"/>
                    </a:lnTo>
                    <a:lnTo>
                      <a:pt x="134" y="33"/>
                    </a:lnTo>
                    <a:lnTo>
                      <a:pt x="118" y="42"/>
                    </a:lnTo>
                    <a:lnTo>
                      <a:pt x="100" y="47"/>
                    </a:lnTo>
                    <a:lnTo>
                      <a:pt x="83" y="48"/>
                    </a:lnTo>
                    <a:lnTo>
                      <a:pt x="57" y="46"/>
                    </a:lnTo>
                    <a:lnTo>
                      <a:pt x="32" y="34"/>
                    </a:lnTo>
                    <a:lnTo>
                      <a:pt x="19" y="25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9" name="Freeform 9014"/>
              <p:cNvSpPr>
                <a:spLocks noEditPoints="1"/>
              </p:cNvSpPr>
              <p:nvPr/>
            </p:nvSpPr>
            <p:spPr bwMode="auto">
              <a:xfrm>
                <a:off x="14653" y="16462"/>
                <a:ext cx="49" cy="46"/>
              </a:xfrm>
              <a:custGeom>
                <a:avLst/>
                <a:gdLst>
                  <a:gd name="T0" fmla="*/ 28 w 49"/>
                  <a:gd name="T1" fmla="*/ 10 h 46"/>
                  <a:gd name="T2" fmla="*/ 20 w 49"/>
                  <a:gd name="T3" fmla="*/ 11 h 46"/>
                  <a:gd name="T4" fmla="*/ 14 w 49"/>
                  <a:gd name="T5" fmla="*/ 13 h 46"/>
                  <a:gd name="T6" fmla="*/ 9 w 49"/>
                  <a:gd name="T7" fmla="*/ 15 h 46"/>
                  <a:gd name="T8" fmla="*/ 5 w 49"/>
                  <a:gd name="T9" fmla="*/ 19 h 46"/>
                  <a:gd name="T10" fmla="*/ 4 w 49"/>
                  <a:gd name="T11" fmla="*/ 21 h 46"/>
                  <a:gd name="T12" fmla="*/ 4 w 49"/>
                  <a:gd name="T13" fmla="*/ 25 h 46"/>
                  <a:gd name="T14" fmla="*/ 4 w 49"/>
                  <a:gd name="T15" fmla="*/ 27 h 46"/>
                  <a:gd name="T16" fmla="*/ 5 w 49"/>
                  <a:gd name="T17" fmla="*/ 30 h 46"/>
                  <a:gd name="T18" fmla="*/ 7 w 49"/>
                  <a:gd name="T19" fmla="*/ 32 h 46"/>
                  <a:gd name="T20" fmla="*/ 11 w 49"/>
                  <a:gd name="T21" fmla="*/ 35 h 46"/>
                  <a:gd name="T22" fmla="*/ 15 w 49"/>
                  <a:gd name="T23" fmla="*/ 36 h 46"/>
                  <a:gd name="T24" fmla="*/ 21 w 49"/>
                  <a:gd name="T25" fmla="*/ 36 h 46"/>
                  <a:gd name="T26" fmla="*/ 27 w 49"/>
                  <a:gd name="T27" fmla="*/ 36 h 46"/>
                  <a:gd name="T28" fmla="*/ 33 w 49"/>
                  <a:gd name="T29" fmla="*/ 35 h 46"/>
                  <a:gd name="T30" fmla="*/ 38 w 49"/>
                  <a:gd name="T31" fmla="*/ 32 h 46"/>
                  <a:gd name="T32" fmla="*/ 43 w 49"/>
                  <a:gd name="T33" fmla="*/ 30 h 46"/>
                  <a:gd name="T34" fmla="*/ 46 w 49"/>
                  <a:gd name="T35" fmla="*/ 26 h 46"/>
                  <a:gd name="T36" fmla="*/ 46 w 49"/>
                  <a:gd name="T37" fmla="*/ 21 h 46"/>
                  <a:gd name="T38" fmla="*/ 46 w 49"/>
                  <a:gd name="T39" fmla="*/ 19 h 46"/>
                  <a:gd name="T40" fmla="*/ 44 w 49"/>
                  <a:gd name="T41" fmla="*/ 16 h 46"/>
                  <a:gd name="T42" fmla="*/ 42 w 49"/>
                  <a:gd name="T43" fmla="*/ 14 h 46"/>
                  <a:gd name="T44" fmla="*/ 38 w 49"/>
                  <a:gd name="T45" fmla="*/ 11 h 46"/>
                  <a:gd name="T46" fmla="*/ 33 w 49"/>
                  <a:gd name="T47" fmla="*/ 10 h 46"/>
                  <a:gd name="T48" fmla="*/ 28 w 49"/>
                  <a:gd name="T49" fmla="*/ 10 h 46"/>
                  <a:gd name="T50" fmla="*/ 23 w 49"/>
                  <a:gd name="T51" fmla="*/ 0 h 46"/>
                  <a:gd name="T52" fmla="*/ 30 w 49"/>
                  <a:gd name="T53" fmla="*/ 1 h 46"/>
                  <a:gd name="T54" fmla="*/ 37 w 49"/>
                  <a:gd name="T55" fmla="*/ 4 h 46"/>
                  <a:gd name="T56" fmla="*/ 41 w 49"/>
                  <a:gd name="T57" fmla="*/ 6 h 46"/>
                  <a:gd name="T58" fmla="*/ 44 w 49"/>
                  <a:gd name="T59" fmla="*/ 9 h 46"/>
                  <a:gd name="T60" fmla="*/ 47 w 49"/>
                  <a:gd name="T61" fmla="*/ 13 h 46"/>
                  <a:gd name="T62" fmla="*/ 49 w 49"/>
                  <a:gd name="T63" fmla="*/ 17 h 46"/>
                  <a:gd name="T64" fmla="*/ 49 w 49"/>
                  <a:gd name="T65" fmla="*/ 24 h 46"/>
                  <a:gd name="T66" fmla="*/ 49 w 49"/>
                  <a:gd name="T67" fmla="*/ 29 h 46"/>
                  <a:gd name="T68" fmla="*/ 48 w 49"/>
                  <a:gd name="T69" fmla="*/ 33 h 46"/>
                  <a:gd name="T70" fmla="*/ 44 w 49"/>
                  <a:gd name="T71" fmla="*/ 37 h 46"/>
                  <a:gd name="T72" fmla="*/ 41 w 49"/>
                  <a:gd name="T73" fmla="*/ 41 h 46"/>
                  <a:gd name="T74" fmla="*/ 36 w 49"/>
                  <a:gd name="T75" fmla="*/ 43 h 46"/>
                  <a:gd name="T76" fmla="*/ 31 w 49"/>
                  <a:gd name="T77" fmla="*/ 46 h 46"/>
                  <a:gd name="T78" fmla="*/ 25 w 49"/>
                  <a:gd name="T79" fmla="*/ 46 h 46"/>
                  <a:gd name="T80" fmla="*/ 19 w 49"/>
                  <a:gd name="T81" fmla="*/ 45 h 46"/>
                  <a:gd name="T82" fmla="*/ 12 w 49"/>
                  <a:gd name="T83" fmla="*/ 42 h 46"/>
                  <a:gd name="T84" fmla="*/ 9 w 49"/>
                  <a:gd name="T85" fmla="*/ 41 h 46"/>
                  <a:gd name="T86" fmla="*/ 5 w 49"/>
                  <a:gd name="T87" fmla="*/ 37 h 46"/>
                  <a:gd name="T88" fmla="*/ 3 w 49"/>
                  <a:gd name="T89" fmla="*/ 35 h 46"/>
                  <a:gd name="T90" fmla="*/ 1 w 49"/>
                  <a:gd name="T91" fmla="*/ 29 h 46"/>
                  <a:gd name="T92" fmla="*/ 0 w 49"/>
                  <a:gd name="T93" fmla="*/ 24 h 46"/>
                  <a:gd name="T94" fmla="*/ 0 w 49"/>
                  <a:gd name="T95" fmla="*/ 19 h 46"/>
                  <a:gd name="T96" fmla="*/ 3 w 49"/>
                  <a:gd name="T97" fmla="*/ 14 h 46"/>
                  <a:gd name="T98" fmla="*/ 5 w 49"/>
                  <a:gd name="T99" fmla="*/ 10 h 46"/>
                  <a:gd name="T100" fmla="*/ 7 w 49"/>
                  <a:gd name="T101" fmla="*/ 6 h 46"/>
                  <a:gd name="T102" fmla="*/ 12 w 49"/>
                  <a:gd name="T103" fmla="*/ 3 h 46"/>
                  <a:gd name="T104" fmla="*/ 19 w 49"/>
                  <a:gd name="T105" fmla="*/ 1 h 46"/>
                  <a:gd name="T106" fmla="*/ 23 w 49"/>
                  <a:gd name="T10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46">
                    <a:moveTo>
                      <a:pt x="28" y="10"/>
                    </a:moveTo>
                    <a:lnTo>
                      <a:pt x="20" y="11"/>
                    </a:lnTo>
                    <a:lnTo>
                      <a:pt x="14" y="13"/>
                    </a:lnTo>
                    <a:lnTo>
                      <a:pt x="9" y="15"/>
                    </a:lnTo>
                    <a:lnTo>
                      <a:pt x="5" y="19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11" y="35"/>
                    </a:lnTo>
                    <a:lnTo>
                      <a:pt x="15" y="36"/>
                    </a:lnTo>
                    <a:lnTo>
                      <a:pt x="21" y="36"/>
                    </a:lnTo>
                    <a:lnTo>
                      <a:pt x="27" y="36"/>
                    </a:lnTo>
                    <a:lnTo>
                      <a:pt x="33" y="35"/>
                    </a:lnTo>
                    <a:lnTo>
                      <a:pt x="38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38" y="11"/>
                    </a:lnTo>
                    <a:lnTo>
                      <a:pt x="33" y="10"/>
                    </a:lnTo>
                    <a:lnTo>
                      <a:pt x="28" y="10"/>
                    </a:lnTo>
                    <a:close/>
                    <a:moveTo>
                      <a:pt x="23" y="0"/>
                    </a:moveTo>
                    <a:lnTo>
                      <a:pt x="30" y="1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4" y="9"/>
                    </a:lnTo>
                    <a:lnTo>
                      <a:pt x="47" y="13"/>
                    </a:lnTo>
                    <a:lnTo>
                      <a:pt x="49" y="17"/>
                    </a:lnTo>
                    <a:lnTo>
                      <a:pt x="49" y="24"/>
                    </a:lnTo>
                    <a:lnTo>
                      <a:pt x="49" y="29"/>
                    </a:lnTo>
                    <a:lnTo>
                      <a:pt x="48" y="33"/>
                    </a:lnTo>
                    <a:lnTo>
                      <a:pt x="44" y="37"/>
                    </a:lnTo>
                    <a:lnTo>
                      <a:pt x="41" y="41"/>
                    </a:lnTo>
                    <a:lnTo>
                      <a:pt x="36" y="43"/>
                    </a:lnTo>
                    <a:lnTo>
                      <a:pt x="31" y="46"/>
                    </a:lnTo>
                    <a:lnTo>
                      <a:pt x="25" y="46"/>
                    </a:lnTo>
                    <a:lnTo>
                      <a:pt x="19" y="45"/>
                    </a:lnTo>
                    <a:lnTo>
                      <a:pt x="12" y="42"/>
                    </a:lnTo>
                    <a:lnTo>
                      <a:pt x="9" y="41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12" y="3"/>
                    </a:lnTo>
                    <a:lnTo>
                      <a:pt x="19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0" name="Freeform 9015"/>
              <p:cNvSpPr>
                <a:spLocks/>
              </p:cNvSpPr>
              <p:nvPr/>
            </p:nvSpPr>
            <p:spPr bwMode="auto">
              <a:xfrm>
                <a:off x="14654" y="16408"/>
                <a:ext cx="48" cy="51"/>
              </a:xfrm>
              <a:custGeom>
                <a:avLst/>
                <a:gdLst>
                  <a:gd name="T0" fmla="*/ 0 w 48"/>
                  <a:gd name="T1" fmla="*/ 0 h 51"/>
                  <a:gd name="T2" fmla="*/ 3 w 48"/>
                  <a:gd name="T3" fmla="*/ 0 h 51"/>
                  <a:gd name="T4" fmla="*/ 3 w 48"/>
                  <a:gd name="T5" fmla="*/ 3 h 51"/>
                  <a:gd name="T6" fmla="*/ 3 w 48"/>
                  <a:gd name="T7" fmla="*/ 4 h 51"/>
                  <a:gd name="T8" fmla="*/ 5 w 48"/>
                  <a:gd name="T9" fmla="*/ 6 h 51"/>
                  <a:gd name="T10" fmla="*/ 9 w 48"/>
                  <a:gd name="T11" fmla="*/ 7 h 51"/>
                  <a:gd name="T12" fmla="*/ 48 w 48"/>
                  <a:gd name="T13" fmla="*/ 23 h 51"/>
                  <a:gd name="T14" fmla="*/ 48 w 48"/>
                  <a:gd name="T15" fmla="*/ 26 h 51"/>
                  <a:gd name="T16" fmla="*/ 9 w 48"/>
                  <a:gd name="T17" fmla="*/ 43 h 51"/>
                  <a:gd name="T18" fmla="*/ 6 w 48"/>
                  <a:gd name="T19" fmla="*/ 43 h 51"/>
                  <a:gd name="T20" fmla="*/ 5 w 48"/>
                  <a:gd name="T21" fmla="*/ 44 h 51"/>
                  <a:gd name="T22" fmla="*/ 3 w 48"/>
                  <a:gd name="T23" fmla="*/ 47 h 51"/>
                  <a:gd name="T24" fmla="*/ 3 w 48"/>
                  <a:gd name="T25" fmla="*/ 48 h 51"/>
                  <a:gd name="T26" fmla="*/ 3 w 48"/>
                  <a:gd name="T27" fmla="*/ 51 h 51"/>
                  <a:gd name="T28" fmla="*/ 0 w 48"/>
                  <a:gd name="T29" fmla="*/ 51 h 51"/>
                  <a:gd name="T30" fmla="*/ 0 w 48"/>
                  <a:gd name="T31" fmla="*/ 28 h 51"/>
                  <a:gd name="T32" fmla="*/ 3 w 48"/>
                  <a:gd name="T33" fmla="*/ 28 h 51"/>
                  <a:gd name="T34" fmla="*/ 3 w 48"/>
                  <a:gd name="T35" fmla="*/ 31 h 51"/>
                  <a:gd name="T36" fmla="*/ 3 w 48"/>
                  <a:gd name="T37" fmla="*/ 32 h 51"/>
                  <a:gd name="T38" fmla="*/ 3 w 48"/>
                  <a:gd name="T39" fmla="*/ 33 h 51"/>
                  <a:gd name="T40" fmla="*/ 4 w 48"/>
                  <a:gd name="T41" fmla="*/ 35 h 51"/>
                  <a:gd name="T42" fmla="*/ 5 w 48"/>
                  <a:gd name="T43" fmla="*/ 35 h 51"/>
                  <a:gd name="T44" fmla="*/ 8 w 48"/>
                  <a:gd name="T45" fmla="*/ 35 h 51"/>
                  <a:gd name="T46" fmla="*/ 10 w 48"/>
                  <a:gd name="T47" fmla="*/ 33 h 51"/>
                  <a:gd name="T48" fmla="*/ 36 w 48"/>
                  <a:gd name="T49" fmla="*/ 22 h 51"/>
                  <a:gd name="T50" fmla="*/ 9 w 48"/>
                  <a:gd name="T51" fmla="*/ 11 h 51"/>
                  <a:gd name="T52" fmla="*/ 6 w 48"/>
                  <a:gd name="T53" fmla="*/ 11 h 51"/>
                  <a:gd name="T54" fmla="*/ 5 w 48"/>
                  <a:gd name="T55" fmla="*/ 10 h 51"/>
                  <a:gd name="T56" fmla="*/ 4 w 48"/>
                  <a:gd name="T57" fmla="*/ 10 h 51"/>
                  <a:gd name="T58" fmla="*/ 4 w 48"/>
                  <a:gd name="T59" fmla="*/ 11 h 51"/>
                  <a:gd name="T60" fmla="*/ 3 w 48"/>
                  <a:gd name="T61" fmla="*/ 11 h 51"/>
                  <a:gd name="T62" fmla="*/ 3 w 48"/>
                  <a:gd name="T63" fmla="*/ 12 h 51"/>
                  <a:gd name="T64" fmla="*/ 3 w 48"/>
                  <a:gd name="T65" fmla="*/ 14 h 51"/>
                  <a:gd name="T66" fmla="*/ 3 w 48"/>
                  <a:gd name="T67" fmla="*/ 16 h 51"/>
                  <a:gd name="T68" fmla="*/ 0 w 48"/>
                  <a:gd name="T69" fmla="*/ 16 h 51"/>
                  <a:gd name="T70" fmla="*/ 0 w 48"/>
                  <a:gd name="T7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" h="51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7"/>
                    </a:lnTo>
                    <a:lnTo>
                      <a:pt x="48" y="23"/>
                    </a:lnTo>
                    <a:lnTo>
                      <a:pt x="48" y="26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5" y="44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0" y="51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36" y="22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1" name="Freeform 9016"/>
              <p:cNvSpPr>
                <a:spLocks noEditPoints="1"/>
              </p:cNvSpPr>
              <p:nvPr/>
            </p:nvSpPr>
            <p:spPr bwMode="auto">
              <a:xfrm>
                <a:off x="14653" y="16359"/>
                <a:ext cx="70" cy="49"/>
              </a:xfrm>
              <a:custGeom>
                <a:avLst/>
                <a:gdLst>
                  <a:gd name="T0" fmla="*/ 21 w 70"/>
                  <a:gd name="T1" fmla="*/ 10 h 49"/>
                  <a:gd name="T2" fmla="*/ 11 w 70"/>
                  <a:gd name="T3" fmla="*/ 13 h 49"/>
                  <a:gd name="T4" fmla="*/ 7 w 70"/>
                  <a:gd name="T5" fmla="*/ 18 h 49"/>
                  <a:gd name="T6" fmla="*/ 7 w 70"/>
                  <a:gd name="T7" fmla="*/ 23 h 49"/>
                  <a:gd name="T8" fmla="*/ 10 w 70"/>
                  <a:gd name="T9" fmla="*/ 28 h 49"/>
                  <a:gd name="T10" fmla="*/ 14 w 70"/>
                  <a:gd name="T11" fmla="*/ 32 h 49"/>
                  <a:gd name="T12" fmla="*/ 36 w 70"/>
                  <a:gd name="T13" fmla="*/ 32 h 49"/>
                  <a:gd name="T14" fmla="*/ 42 w 70"/>
                  <a:gd name="T15" fmla="*/ 31 h 49"/>
                  <a:gd name="T16" fmla="*/ 46 w 70"/>
                  <a:gd name="T17" fmla="*/ 26 h 49"/>
                  <a:gd name="T18" fmla="*/ 46 w 70"/>
                  <a:gd name="T19" fmla="*/ 18 h 49"/>
                  <a:gd name="T20" fmla="*/ 43 w 70"/>
                  <a:gd name="T21" fmla="*/ 13 h 49"/>
                  <a:gd name="T22" fmla="*/ 33 w 70"/>
                  <a:gd name="T23" fmla="*/ 10 h 49"/>
                  <a:gd name="T24" fmla="*/ 23 w 70"/>
                  <a:gd name="T25" fmla="*/ 0 h 49"/>
                  <a:gd name="T26" fmla="*/ 43 w 70"/>
                  <a:gd name="T27" fmla="*/ 7 h 49"/>
                  <a:gd name="T28" fmla="*/ 49 w 70"/>
                  <a:gd name="T29" fmla="*/ 16 h 49"/>
                  <a:gd name="T30" fmla="*/ 49 w 70"/>
                  <a:gd name="T31" fmla="*/ 25 h 49"/>
                  <a:gd name="T32" fmla="*/ 47 w 70"/>
                  <a:gd name="T33" fmla="*/ 29 h 49"/>
                  <a:gd name="T34" fmla="*/ 59 w 70"/>
                  <a:gd name="T35" fmla="*/ 32 h 49"/>
                  <a:gd name="T36" fmla="*/ 65 w 70"/>
                  <a:gd name="T37" fmla="*/ 32 h 49"/>
                  <a:gd name="T38" fmla="*/ 68 w 70"/>
                  <a:gd name="T39" fmla="*/ 29 h 49"/>
                  <a:gd name="T40" fmla="*/ 69 w 70"/>
                  <a:gd name="T41" fmla="*/ 25 h 49"/>
                  <a:gd name="T42" fmla="*/ 70 w 70"/>
                  <a:gd name="T43" fmla="*/ 49 h 49"/>
                  <a:gd name="T44" fmla="*/ 69 w 70"/>
                  <a:gd name="T45" fmla="*/ 48 h 49"/>
                  <a:gd name="T46" fmla="*/ 68 w 70"/>
                  <a:gd name="T47" fmla="*/ 43 h 49"/>
                  <a:gd name="T48" fmla="*/ 65 w 70"/>
                  <a:gd name="T49" fmla="*/ 42 h 49"/>
                  <a:gd name="T50" fmla="*/ 59 w 70"/>
                  <a:gd name="T51" fmla="*/ 41 h 49"/>
                  <a:gd name="T52" fmla="*/ 11 w 70"/>
                  <a:gd name="T53" fmla="*/ 41 h 49"/>
                  <a:gd name="T54" fmla="*/ 9 w 70"/>
                  <a:gd name="T55" fmla="*/ 42 h 49"/>
                  <a:gd name="T56" fmla="*/ 7 w 70"/>
                  <a:gd name="T57" fmla="*/ 43 h 49"/>
                  <a:gd name="T58" fmla="*/ 7 w 70"/>
                  <a:gd name="T59" fmla="*/ 47 h 49"/>
                  <a:gd name="T60" fmla="*/ 6 w 70"/>
                  <a:gd name="T61" fmla="*/ 49 h 49"/>
                  <a:gd name="T62" fmla="*/ 0 w 70"/>
                  <a:gd name="T63" fmla="*/ 32 h 49"/>
                  <a:gd name="T64" fmla="*/ 6 w 70"/>
                  <a:gd name="T65" fmla="*/ 28 h 49"/>
                  <a:gd name="T66" fmla="*/ 0 w 70"/>
                  <a:gd name="T67" fmla="*/ 21 h 49"/>
                  <a:gd name="T68" fmla="*/ 0 w 70"/>
                  <a:gd name="T69" fmla="*/ 13 h 49"/>
                  <a:gd name="T70" fmla="*/ 5 w 70"/>
                  <a:gd name="T71" fmla="*/ 6 h 49"/>
                  <a:gd name="T72" fmla="*/ 16 w 70"/>
                  <a:gd name="T7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" h="49">
                    <a:moveTo>
                      <a:pt x="28" y="9"/>
                    </a:moveTo>
                    <a:lnTo>
                      <a:pt x="21" y="10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9" y="26"/>
                    </a:lnTo>
                    <a:lnTo>
                      <a:pt x="10" y="28"/>
                    </a:lnTo>
                    <a:lnTo>
                      <a:pt x="11" y="29"/>
                    </a:lnTo>
                    <a:lnTo>
                      <a:pt x="14" y="32"/>
                    </a:lnTo>
                    <a:lnTo>
                      <a:pt x="32" y="32"/>
                    </a:lnTo>
                    <a:lnTo>
                      <a:pt x="36" y="32"/>
                    </a:lnTo>
                    <a:lnTo>
                      <a:pt x="39" y="32"/>
                    </a:lnTo>
                    <a:lnTo>
                      <a:pt x="42" y="31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7" y="21"/>
                    </a:lnTo>
                    <a:lnTo>
                      <a:pt x="46" y="18"/>
                    </a:lnTo>
                    <a:lnTo>
                      <a:pt x="44" y="16"/>
                    </a:lnTo>
                    <a:lnTo>
                      <a:pt x="43" y="13"/>
                    </a:lnTo>
                    <a:lnTo>
                      <a:pt x="38" y="11"/>
                    </a:lnTo>
                    <a:lnTo>
                      <a:pt x="33" y="10"/>
                    </a:lnTo>
                    <a:lnTo>
                      <a:pt x="28" y="9"/>
                    </a:lnTo>
                    <a:close/>
                    <a:moveTo>
                      <a:pt x="23" y="0"/>
                    </a:moveTo>
                    <a:lnTo>
                      <a:pt x="35" y="1"/>
                    </a:lnTo>
                    <a:lnTo>
                      <a:pt x="43" y="7"/>
                    </a:lnTo>
                    <a:lnTo>
                      <a:pt x="47" y="11"/>
                    </a:lnTo>
                    <a:lnTo>
                      <a:pt x="49" y="16"/>
                    </a:lnTo>
                    <a:lnTo>
                      <a:pt x="49" y="21"/>
                    </a:lnTo>
                    <a:lnTo>
                      <a:pt x="49" y="25"/>
                    </a:lnTo>
                    <a:lnTo>
                      <a:pt x="48" y="28"/>
                    </a:lnTo>
                    <a:lnTo>
                      <a:pt x="47" y="29"/>
                    </a:lnTo>
                    <a:lnTo>
                      <a:pt x="46" y="32"/>
                    </a:lnTo>
                    <a:lnTo>
                      <a:pt x="59" y="32"/>
                    </a:lnTo>
                    <a:lnTo>
                      <a:pt x="64" y="32"/>
                    </a:lnTo>
                    <a:lnTo>
                      <a:pt x="65" y="32"/>
                    </a:lnTo>
                    <a:lnTo>
                      <a:pt x="67" y="31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9" y="25"/>
                    </a:lnTo>
                    <a:lnTo>
                      <a:pt x="70" y="25"/>
                    </a:lnTo>
                    <a:lnTo>
                      <a:pt x="70" y="49"/>
                    </a:lnTo>
                    <a:lnTo>
                      <a:pt x="69" y="49"/>
                    </a:lnTo>
                    <a:lnTo>
                      <a:pt x="69" y="48"/>
                    </a:lnTo>
                    <a:lnTo>
                      <a:pt x="69" y="45"/>
                    </a:lnTo>
                    <a:lnTo>
                      <a:pt x="68" y="43"/>
                    </a:lnTo>
                    <a:lnTo>
                      <a:pt x="67" y="42"/>
                    </a:lnTo>
                    <a:lnTo>
                      <a:pt x="65" y="42"/>
                    </a:lnTo>
                    <a:lnTo>
                      <a:pt x="64" y="41"/>
                    </a:lnTo>
                    <a:lnTo>
                      <a:pt x="59" y="41"/>
                    </a:lnTo>
                    <a:lnTo>
                      <a:pt x="15" y="41"/>
                    </a:lnTo>
                    <a:lnTo>
                      <a:pt x="11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6" y="49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1" y="32"/>
                    </a:lnTo>
                    <a:lnTo>
                      <a:pt x="6" y="28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2" name="Freeform 9017"/>
              <p:cNvSpPr>
                <a:spLocks/>
              </p:cNvSpPr>
              <p:nvPr/>
            </p:nvSpPr>
            <p:spPr bwMode="auto">
              <a:xfrm>
                <a:off x="15203" y="15549"/>
                <a:ext cx="61" cy="95"/>
              </a:xfrm>
              <a:custGeom>
                <a:avLst/>
                <a:gdLst>
                  <a:gd name="T0" fmla="*/ 35 w 61"/>
                  <a:gd name="T1" fmla="*/ 2 h 95"/>
                  <a:gd name="T2" fmla="*/ 46 w 61"/>
                  <a:gd name="T3" fmla="*/ 5 h 95"/>
                  <a:gd name="T4" fmla="*/ 50 w 61"/>
                  <a:gd name="T5" fmla="*/ 5 h 95"/>
                  <a:gd name="T6" fmla="*/ 52 w 61"/>
                  <a:gd name="T7" fmla="*/ 3 h 95"/>
                  <a:gd name="T8" fmla="*/ 55 w 61"/>
                  <a:gd name="T9" fmla="*/ 0 h 95"/>
                  <a:gd name="T10" fmla="*/ 52 w 61"/>
                  <a:gd name="T11" fmla="*/ 32 h 95"/>
                  <a:gd name="T12" fmla="*/ 50 w 61"/>
                  <a:gd name="T13" fmla="*/ 21 h 95"/>
                  <a:gd name="T14" fmla="*/ 46 w 61"/>
                  <a:gd name="T15" fmla="*/ 14 h 95"/>
                  <a:gd name="T16" fmla="*/ 40 w 61"/>
                  <a:gd name="T17" fmla="*/ 9 h 95"/>
                  <a:gd name="T18" fmla="*/ 28 w 61"/>
                  <a:gd name="T19" fmla="*/ 6 h 95"/>
                  <a:gd name="T20" fmla="*/ 19 w 61"/>
                  <a:gd name="T21" fmla="*/ 8 h 95"/>
                  <a:gd name="T22" fmla="*/ 14 w 61"/>
                  <a:gd name="T23" fmla="*/ 14 h 95"/>
                  <a:gd name="T24" fmla="*/ 11 w 61"/>
                  <a:gd name="T25" fmla="*/ 20 h 95"/>
                  <a:gd name="T26" fmla="*/ 14 w 61"/>
                  <a:gd name="T27" fmla="*/ 27 h 95"/>
                  <a:gd name="T28" fmla="*/ 21 w 61"/>
                  <a:gd name="T29" fmla="*/ 34 h 95"/>
                  <a:gd name="T30" fmla="*/ 34 w 61"/>
                  <a:gd name="T31" fmla="*/ 41 h 95"/>
                  <a:gd name="T32" fmla="*/ 45 w 61"/>
                  <a:gd name="T33" fmla="*/ 47 h 95"/>
                  <a:gd name="T34" fmla="*/ 51 w 61"/>
                  <a:gd name="T35" fmla="*/ 51 h 95"/>
                  <a:gd name="T36" fmla="*/ 58 w 61"/>
                  <a:gd name="T37" fmla="*/ 59 h 95"/>
                  <a:gd name="T38" fmla="*/ 61 w 61"/>
                  <a:gd name="T39" fmla="*/ 70 h 95"/>
                  <a:gd name="T40" fmla="*/ 57 w 61"/>
                  <a:gd name="T41" fmla="*/ 83 h 95"/>
                  <a:gd name="T42" fmla="*/ 44 w 61"/>
                  <a:gd name="T43" fmla="*/ 94 h 95"/>
                  <a:gd name="T44" fmla="*/ 25 w 61"/>
                  <a:gd name="T45" fmla="*/ 95 h 95"/>
                  <a:gd name="T46" fmla="*/ 20 w 61"/>
                  <a:gd name="T47" fmla="*/ 94 h 95"/>
                  <a:gd name="T48" fmla="*/ 13 w 61"/>
                  <a:gd name="T49" fmla="*/ 91 h 95"/>
                  <a:gd name="T50" fmla="*/ 8 w 61"/>
                  <a:gd name="T51" fmla="*/ 90 h 95"/>
                  <a:gd name="T52" fmla="*/ 5 w 61"/>
                  <a:gd name="T53" fmla="*/ 91 h 95"/>
                  <a:gd name="T54" fmla="*/ 4 w 61"/>
                  <a:gd name="T55" fmla="*/ 95 h 95"/>
                  <a:gd name="T56" fmla="*/ 2 w 61"/>
                  <a:gd name="T57" fmla="*/ 64 h 95"/>
                  <a:gd name="T58" fmla="*/ 5 w 61"/>
                  <a:gd name="T59" fmla="*/ 70 h 95"/>
                  <a:gd name="T60" fmla="*/ 9 w 61"/>
                  <a:gd name="T61" fmla="*/ 79 h 95"/>
                  <a:gd name="T62" fmla="*/ 14 w 61"/>
                  <a:gd name="T63" fmla="*/ 85 h 95"/>
                  <a:gd name="T64" fmla="*/ 24 w 61"/>
                  <a:gd name="T65" fmla="*/ 89 h 95"/>
                  <a:gd name="T66" fmla="*/ 36 w 61"/>
                  <a:gd name="T67" fmla="*/ 90 h 95"/>
                  <a:gd name="T68" fmla="*/ 45 w 61"/>
                  <a:gd name="T69" fmla="*/ 86 h 95"/>
                  <a:gd name="T70" fmla="*/ 48 w 61"/>
                  <a:gd name="T71" fmla="*/ 79 h 95"/>
                  <a:gd name="T72" fmla="*/ 48 w 61"/>
                  <a:gd name="T73" fmla="*/ 72 h 95"/>
                  <a:gd name="T74" fmla="*/ 45 w 61"/>
                  <a:gd name="T75" fmla="*/ 66 h 95"/>
                  <a:gd name="T76" fmla="*/ 40 w 61"/>
                  <a:gd name="T77" fmla="*/ 61 h 95"/>
                  <a:gd name="T78" fmla="*/ 32 w 61"/>
                  <a:gd name="T79" fmla="*/ 57 h 95"/>
                  <a:gd name="T80" fmla="*/ 20 w 61"/>
                  <a:gd name="T81" fmla="*/ 50 h 95"/>
                  <a:gd name="T82" fmla="*/ 10 w 61"/>
                  <a:gd name="T83" fmla="*/ 43 h 95"/>
                  <a:gd name="T84" fmla="*/ 3 w 61"/>
                  <a:gd name="T85" fmla="*/ 35 h 95"/>
                  <a:gd name="T86" fmla="*/ 0 w 61"/>
                  <a:gd name="T87" fmla="*/ 25 h 95"/>
                  <a:gd name="T88" fmla="*/ 4 w 61"/>
                  <a:gd name="T89" fmla="*/ 13 h 95"/>
                  <a:gd name="T90" fmla="*/ 13 w 61"/>
                  <a:gd name="T91" fmla="*/ 5 h 95"/>
                  <a:gd name="T92" fmla="*/ 21 w 61"/>
                  <a:gd name="T93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1" h="95"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6" y="5"/>
                    </a:lnTo>
                    <a:lnTo>
                      <a:pt x="48" y="6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3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5" y="32"/>
                    </a:lnTo>
                    <a:lnTo>
                      <a:pt x="52" y="32"/>
                    </a:lnTo>
                    <a:lnTo>
                      <a:pt x="52" y="26"/>
                    </a:lnTo>
                    <a:lnTo>
                      <a:pt x="50" y="21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4" y="11"/>
                    </a:lnTo>
                    <a:lnTo>
                      <a:pt x="40" y="9"/>
                    </a:lnTo>
                    <a:lnTo>
                      <a:pt x="34" y="6"/>
                    </a:lnTo>
                    <a:lnTo>
                      <a:pt x="28" y="6"/>
                    </a:lnTo>
                    <a:lnTo>
                      <a:pt x="23" y="6"/>
                    </a:lnTo>
                    <a:lnTo>
                      <a:pt x="19" y="8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21" y="34"/>
                    </a:lnTo>
                    <a:lnTo>
                      <a:pt x="28" y="37"/>
                    </a:lnTo>
                    <a:lnTo>
                      <a:pt x="34" y="41"/>
                    </a:lnTo>
                    <a:lnTo>
                      <a:pt x="40" y="45"/>
                    </a:lnTo>
                    <a:lnTo>
                      <a:pt x="45" y="47"/>
                    </a:lnTo>
                    <a:lnTo>
                      <a:pt x="48" y="50"/>
                    </a:lnTo>
                    <a:lnTo>
                      <a:pt x="51" y="51"/>
                    </a:lnTo>
                    <a:lnTo>
                      <a:pt x="56" y="56"/>
                    </a:lnTo>
                    <a:lnTo>
                      <a:pt x="58" y="59"/>
                    </a:lnTo>
                    <a:lnTo>
                      <a:pt x="61" y="66"/>
                    </a:lnTo>
                    <a:lnTo>
                      <a:pt x="61" y="70"/>
                    </a:lnTo>
                    <a:lnTo>
                      <a:pt x="61" y="77"/>
                    </a:lnTo>
                    <a:lnTo>
                      <a:pt x="57" y="83"/>
                    </a:lnTo>
                    <a:lnTo>
                      <a:pt x="53" y="88"/>
                    </a:lnTo>
                    <a:lnTo>
                      <a:pt x="44" y="94"/>
                    </a:lnTo>
                    <a:lnTo>
                      <a:pt x="32" y="95"/>
                    </a:lnTo>
                    <a:lnTo>
                      <a:pt x="25" y="95"/>
                    </a:lnTo>
                    <a:lnTo>
                      <a:pt x="24" y="94"/>
                    </a:lnTo>
                    <a:lnTo>
                      <a:pt x="20" y="94"/>
                    </a:lnTo>
                    <a:lnTo>
                      <a:pt x="16" y="93"/>
                    </a:lnTo>
                    <a:lnTo>
                      <a:pt x="13" y="91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7" y="90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5" y="70"/>
                    </a:lnTo>
                    <a:lnTo>
                      <a:pt x="7" y="75"/>
                    </a:lnTo>
                    <a:lnTo>
                      <a:pt x="9" y="79"/>
                    </a:lnTo>
                    <a:lnTo>
                      <a:pt x="11" y="82"/>
                    </a:lnTo>
                    <a:lnTo>
                      <a:pt x="14" y="85"/>
                    </a:lnTo>
                    <a:lnTo>
                      <a:pt x="18" y="88"/>
                    </a:lnTo>
                    <a:lnTo>
                      <a:pt x="24" y="89"/>
                    </a:lnTo>
                    <a:lnTo>
                      <a:pt x="31" y="90"/>
                    </a:lnTo>
                    <a:lnTo>
                      <a:pt x="36" y="90"/>
                    </a:lnTo>
                    <a:lnTo>
                      <a:pt x="41" y="88"/>
                    </a:lnTo>
                    <a:lnTo>
                      <a:pt x="45" y="86"/>
                    </a:lnTo>
                    <a:lnTo>
                      <a:pt x="47" y="83"/>
                    </a:lnTo>
                    <a:lnTo>
                      <a:pt x="48" y="79"/>
                    </a:lnTo>
                    <a:lnTo>
                      <a:pt x="50" y="75"/>
                    </a:lnTo>
                    <a:lnTo>
                      <a:pt x="48" y="72"/>
                    </a:lnTo>
                    <a:lnTo>
                      <a:pt x="47" y="69"/>
                    </a:lnTo>
                    <a:lnTo>
                      <a:pt x="45" y="66"/>
                    </a:lnTo>
                    <a:lnTo>
                      <a:pt x="41" y="62"/>
                    </a:lnTo>
                    <a:lnTo>
                      <a:pt x="40" y="61"/>
                    </a:lnTo>
                    <a:lnTo>
                      <a:pt x="37" y="59"/>
                    </a:lnTo>
                    <a:lnTo>
                      <a:pt x="32" y="57"/>
                    </a:lnTo>
                    <a:lnTo>
                      <a:pt x="28" y="53"/>
                    </a:lnTo>
                    <a:lnTo>
                      <a:pt x="20" y="50"/>
                    </a:lnTo>
                    <a:lnTo>
                      <a:pt x="15" y="46"/>
                    </a:lnTo>
                    <a:lnTo>
                      <a:pt x="10" y="43"/>
                    </a:lnTo>
                    <a:lnTo>
                      <a:pt x="7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3" name="Freeform 9018"/>
              <p:cNvSpPr>
                <a:spLocks/>
              </p:cNvSpPr>
              <p:nvPr/>
            </p:nvSpPr>
            <p:spPr bwMode="auto">
              <a:xfrm>
                <a:off x="15272" y="15581"/>
                <a:ext cx="67" cy="91"/>
              </a:xfrm>
              <a:custGeom>
                <a:avLst/>
                <a:gdLst>
                  <a:gd name="T0" fmla="*/ 0 w 67"/>
                  <a:gd name="T1" fmla="*/ 0 h 91"/>
                  <a:gd name="T2" fmla="*/ 29 w 67"/>
                  <a:gd name="T3" fmla="*/ 0 h 91"/>
                  <a:gd name="T4" fmla="*/ 29 w 67"/>
                  <a:gd name="T5" fmla="*/ 3 h 91"/>
                  <a:gd name="T6" fmla="*/ 27 w 67"/>
                  <a:gd name="T7" fmla="*/ 3 h 91"/>
                  <a:gd name="T8" fmla="*/ 25 w 67"/>
                  <a:gd name="T9" fmla="*/ 3 h 91"/>
                  <a:gd name="T10" fmla="*/ 23 w 67"/>
                  <a:gd name="T11" fmla="*/ 4 h 91"/>
                  <a:gd name="T12" fmla="*/ 21 w 67"/>
                  <a:gd name="T13" fmla="*/ 5 h 91"/>
                  <a:gd name="T14" fmla="*/ 21 w 67"/>
                  <a:gd name="T15" fmla="*/ 8 h 91"/>
                  <a:gd name="T16" fmla="*/ 21 w 67"/>
                  <a:gd name="T17" fmla="*/ 10 h 91"/>
                  <a:gd name="T18" fmla="*/ 24 w 67"/>
                  <a:gd name="T19" fmla="*/ 14 h 91"/>
                  <a:gd name="T20" fmla="*/ 39 w 67"/>
                  <a:gd name="T21" fmla="*/ 46 h 91"/>
                  <a:gd name="T22" fmla="*/ 52 w 67"/>
                  <a:gd name="T23" fmla="*/ 11 h 91"/>
                  <a:gd name="T24" fmla="*/ 53 w 67"/>
                  <a:gd name="T25" fmla="*/ 9 h 91"/>
                  <a:gd name="T26" fmla="*/ 53 w 67"/>
                  <a:gd name="T27" fmla="*/ 6 h 91"/>
                  <a:gd name="T28" fmla="*/ 53 w 67"/>
                  <a:gd name="T29" fmla="*/ 5 h 91"/>
                  <a:gd name="T30" fmla="*/ 52 w 67"/>
                  <a:gd name="T31" fmla="*/ 4 h 91"/>
                  <a:gd name="T32" fmla="*/ 51 w 67"/>
                  <a:gd name="T33" fmla="*/ 3 h 91"/>
                  <a:gd name="T34" fmla="*/ 50 w 67"/>
                  <a:gd name="T35" fmla="*/ 3 h 91"/>
                  <a:gd name="T36" fmla="*/ 47 w 67"/>
                  <a:gd name="T37" fmla="*/ 3 h 91"/>
                  <a:gd name="T38" fmla="*/ 47 w 67"/>
                  <a:gd name="T39" fmla="*/ 0 h 91"/>
                  <a:gd name="T40" fmla="*/ 67 w 67"/>
                  <a:gd name="T41" fmla="*/ 0 h 91"/>
                  <a:gd name="T42" fmla="*/ 67 w 67"/>
                  <a:gd name="T43" fmla="*/ 3 h 91"/>
                  <a:gd name="T44" fmla="*/ 64 w 67"/>
                  <a:gd name="T45" fmla="*/ 3 h 91"/>
                  <a:gd name="T46" fmla="*/ 63 w 67"/>
                  <a:gd name="T47" fmla="*/ 4 h 91"/>
                  <a:gd name="T48" fmla="*/ 62 w 67"/>
                  <a:gd name="T49" fmla="*/ 5 h 91"/>
                  <a:gd name="T50" fmla="*/ 61 w 67"/>
                  <a:gd name="T51" fmla="*/ 6 h 91"/>
                  <a:gd name="T52" fmla="*/ 59 w 67"/>
                  <a:gd name="T53" fmla="*/ 9 h 91"/>
                  <a:gd name="T54" fmla="*/ 58 w 67"/>
                  <a:gd name="T55" fmla="*/ 11 h 91"/>
                  <a:gd name="T56" fmla="*/ 32 w 67"/>
                  <a:gd name="T57" fmla="*/ 73 h 91"/>
                  <a:gd name="T58" fmla="*/ 30 w 67"/>
                  <a:gd name="T59" fmla="*/ 78 h 91"/>
                  <a:gd name="T60" fmla="*/ 27 w 67"/>
                  <a:gd name="T61" fmla="*/ 83 h 91"/>
                  <a:gd name="T62" fmla="*/ 24 w 67"/>
                  <a:gd name="T63" fmla="*/ 86 h 91"/>
                  <a:gd name="T64" fmla="*/ 20 w 67"/>
                  <a:gd name="T65" fmla="*/ 89 h 91"/>
                  <a:gd name="T66" fmla="*/ 16 w 67"/>
                  <a:gd name="T67" fmla="*/ 90 h 91"/>
                  <a:gd name="T68" fmla="*/ 13 w 67"/>
                  <a:gd name="T69" fmla="*/ 91 h 91"/>
                  <a:gd name="T70" fmla="*/ 9 w 67"/>
                  <a:gd name="T71" fmla="*/ 90 h 91"/>
                  <a:gd name="T72" fmla="*/ 5 w 67"/>
                  <a:gd name="T73" fmla="*/ 89 h 91"/>
                  <a:gd name="T74" fmla="*/ 4 w 67"/>
                  <a:gd name="T75" fmla="*/ 86 h 91"/>
                  <a:gd name="T76" fmla="*/ 3 w 67"/>
                  <a:gd name="T77" fmla="*/ 83 h 91"/>
                  <a:gd name="T78" fmla="*/ 4 w 67"/>
                  <a:gd name="T79" fmla="*/ 80 h 91"/>
                  <a:gd name="T80" fmla="*/ 5 w 67"/>
                  <a:gd name="T81" fmla="*/ 79 h 91"/>
                  <a:gd name="T82" fmla="*/ 8 w 67"/>
                  <a:gd name="T83" fmla="*/ 78 h 91"/>
                  <a:gd name="T84" fmla="*/ 10 w 67"/>
                  <a:gd name="T85" fmla="*/ 77 h 91"/>
                  <a:gd name="T86" fmla="*/ 13 w 67"/>
                  <a:gd name="T87" fmla="*/ 78 h 91"/>
                  <a:gd name="T88" fmla="*/ 16 w 67"/>
                  <a:gd name="T89" fmla="*/ 79 h 91"/>
                  <a:gd name="T90" fmla="*/ 19 w 67"/>
                  <a:gd name="T91" fmla="*/ 79 h 91"/>
                  <a:gd name="T92" fmla="*/ 19 w 67"/>
                  <a:gd name="T93" fmla="*/ 79 h 91"/>
                  <a:gd name="T94" fmla="*/ 21 w 67"/>
                  <a:gd name="T95" fmla="*/ 79 h 91"/>
                  <a:gd name="T96" fmla="*/ 24 w 67"/>
                  <a:gd name="T97" fmla="*/ 78 h 91"/>
                  <a:gd name="T98" fmla="*/ 26 w 67"/>
                  <a:gd name="T99" fmla="*/ 74 h 91"/>
                  <a:gd name="T100" fmla="*/ 29 w 67"/>
                  <a:gd name="T101" fmla="*/ 69 h 91"/>
                  <a:gd name="T102" fmla="*/ 32 w 67"/>
                  <a:gd name="T103" fmla="*/ 59 h 91"/>
                  <a:gd name="T104" fmla="*/ 11 w 67"/>
                  <a:gd name="T105" fmla="*/ 13 h 91"/>
                  <a:gd name="T106" fmla="*/ 9 w 67"/>
                  <a:gd name="T107" fmla="*/ 10 h 91"/>
                  <a:gd name="T108" fmla="*/ 8 w 67"/>
                  <a:gd name="T109" fmla="*/ 8 h 91"/>
                  <a:gd name="T110" fmla="*/ 7 w 67"/>
                  <a:gd name="T111" fmla="*/ 5 h 91"/>
                  <a:gd name="T112" fmla="*/ 5 w 67"/>
                  <a:gd name="T113" fmla="*/ 4 h 91"/>
                  <a:gd name="T114" fmla="*/ 3 w 67"/>
                  <a:gd name="T115" fmla="*/ 4 h 91"/>
                  <a:gd name="T116" fmla="*/ 0 w 67"/>
                  <a:gd name="T117" fmla="*/ 3 h 91"/>
                  <a:gd name="T118" fmla="*/ 0 w 67"/>
                  <a:gd name="T1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" h="91">
                    <a:moveTo>
                      <a:pt x="0" y="0"/>
                    </a:moveTo>
                    <a:lnTo>
                      <a:pt x="29" y="0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3" y="4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4" y="14"/>
                    </a:lnTo>
                    <a:lnTo>
                      <a:pt x="39" y="46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3" y="4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8" y="11"/>
                    </a:lnTo>
                    <a:lnTo>
                      <a:pt x="32" y="73"/>
                    </a:lnTo>
                    <a:lnTo>
                      <a:pt x="30" y="78"/>
                    </a:lnTo>
                    <a:lnTo>
                      <a:pt x="27" y="83"/>
                    </a:lnTo>
                    <a:lnTo>
                      <a:pt x="24" y="86"/>
                    </a:lnTo>
                    <a:lnTo>
                      <a:pt x="20" y="89"/>
                    </a:lnTo>
                    <a:lnTo>
                      <a:pt x="16" y="90"/>
                    </a:lnTo>
                    <a:lnTo>
                      <a:pt x="13" y="91"/>
                    </a:lnTo>
                    <a:lnTo>
                      <a:pt x="9" y="90"/>
                    </a:lnTo>
                    <a:lnTo>
                      <a:pt x="5" y="89"/>
                    </a:lnTo>
                    <a:lnTo>
                      <a:pt x="4" y="86"/>
                    </a:lnTo>
                    <a:lnTo>
                      <a:pt x="3" y="83"/>
                    </a:lnTo>
                    <a:lnTo>
                      <a:pt x="4" y="80"/>
                    </a:lnTo>
                    <a:lnTo>
                      <a:pt x="5" y="79"/>
                    </a:lnTo>
                    <a:lnTo>
                      <a:pt x="8" y="78"/>
                    </a:lnTo>
                    <a:lnTo>
                      <a:pt x="10" y="77"/>
                    </a:lnTo>
                    <a:lnTo>
                      <a:pt x="13" y="78"/>
                    </a:lnTo>
                    <a:lnTo>
                      <a:pt x="16" y="79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21" y="79"/>
                    </a:lnTo>
                    <a:lnTo>
                      <a:pt x="24" y="78"/>
                    </a:lnTo>
                    <a:lnTo>
                      <a:pt x="26" y="74"/>
                    </a:lnTo>
                    <a:lnTo>
                      <a:pt x="29" y="69"/>
                    </a:lnTo>
                    <a:lnTo>
                      <a:pt x="32" y="59"/>
                    </a:lnTo>
                    <a:lnTo>
                      <a:pt x="11" y="13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4" name="Freeform 9019"/>
              <p:cNvSpPr>
                <a:spLocks/>
              </p:cNvSpPr>
              <p:nvPr/>
            </p:nvSpPr>
            <p:spPr bwMode="auto">
              <a:xfrm>
                <a:off x="15341" y="15579"/>
                <a:ext cx="104" cy="64"/>
              </a:xfrm>
              <a:custGeom>
                <a:avLst/>
                <a:gdLst>
                  <a:gd name="T0" fmla="*/ 21 w 104"/>
                  <a:gd name="T1" fmla="*/ 0 h 64"/>
                  <a:gd name="T2" fmla="*/ 25 w 104"/>
                  <a:gd name="T3" fmla="*/ 10 h 64"/>
                  <a:gd name="T4" fmla="*/ 29 w 104"/>
                  <a:gd name="T5" fmla="*/ 6 h 64"/>
                  <a:gd name="T6" fmla="*/ 38 w 104"/>
                  <a:gd name="T7" fmla="*/ 1 h 64"/>
                  <a:gd name="T8" fmla="*/ 46 w 104"/>
                  <a:gd name="T9" fmla="*/ 1 h 64"/>
                  <a:gd name="T10" fmla="*/ 52 w 104"/>
                  <a:gd name="T11" fmla="*/ 4 h 64"/>
                  <a:gd name="T12" fmla="*/ 57 w 104"/>
                  <a:gd name="T13" fmla="*/ 10 h 64"/>
                  <a:gd name="T14" fmla="*/ 62 w 104"/>
                  <a:gd name="T15" fmla="*/ 8 h 64"/>
                  <a:gd name="T16" fmla="*/ 69 w 104"/>
                  <a:gd name="T17" fmla="*/ 2 h 64"/>
                  <a:gd name="T18" fmla="*/ 79 w 104"/>
                  <a:gd name="T19" fmla="*/ 0 h 64"/>
                  <a:gd name="T20" fmla="*/ 88 w 104"/>
                  <a:gd name="T21" fmla="*/ 2 h 64"/>
                  <a:gd name="T22" fmla="*/ 94 w 104"/>
                  <a:gd name="T23" fmla="*/ 11 h 64"/>
                  <a:gd name="T24" fmla="*/ 95 w 104"/>
                  <a:gd name="T25" fmla="*/ 18 h 64"/>
                  <a:gd name="T26" fmla="*/ 95 w 104"/>
                  <a:gd name="T27" fmla="*/ 49 h 64"/>
                  <a:gd name="T28" fmla="*/ 96 w 104"/>
                  <a:gd name="T29" fmla="*/ 58 h 64"/>
                  <a:gd name="T30" fmla="*/ 99 w 104"/>
                  <a:gd name="T31" fmla="*/ 60 h 64"/>
                  <a:gd name="T32" fmla="*/ 104 w 104"/>
                  <a:gd name="T33" fmla="*/ 61 h 64"/>
                  <a:gd name="T34" fmla="*/ 74 w 104"/>
                  <a:gd name="T35" fmla="*/ 64 h 64"/>
                  <a:gd name="T36" fmla="*/ 75 w 104"/>
                  <a:gd name="T37" fmla="*/ 61 h 64"/>
                  <a:gd name="T38" fmla="*/ 82 w 104"/>
                  <a:gd name="T39" fmla="*/ 59 h 64"/>
                  <a:gd name="T40" fmla="*/ 84 w 104"/>
                  <a:gd name="T41" fmla="*/ 56 h 64"/>
                  <a:gd name="T42" fmla="*/ 84 w 104"/>
                  <a:gd name="T43" fmla="*/ 49 h 64"/>
                  <a:gd name="T44" fmla="*/ 84 w 104"/>
                  <a:gd name="T45" fmla="*/ 18 h 64"/>
                  <a:gd name="T46" fmla="*/ 83 w 104"/>
                  <a:gd name="T47" fmla="*/ 12 h 64"/>
                  <a:gd name="T48" fmla="*/ 78 w 104"/>
                  <a:gd name="T49" fmla="*/ 8 h 64"/>
                  <a:gd name="T50" fmla="*/ 70 w 104"/>
                  <a:gd name="T51" fmla="*/ 8 h 64"/>
                  <a:gd name="T52" fmla="*/ 63 w 104"/>
                  <a:gd name="T53" fmla="*/ 13 h 64"/>
                  <a:gd name="T54" fmla="*/ 58 w 104"/>
                  <a:gd name="T55" fmla="*/ 17 h 64"/>
                  <a:gd name="T56" fmla="*/ 58 w 104"/>
                  <a:gd name="T57" fmla="*/ 49 h 64"/>
                  <a:gd name="T58" fmla="*/ 58 w 104"/>
                  <a:gd name="T59" fmla="*/ 55 h 64"/>
                  <a:gd name="T60" fmla="*/ 59 w 104"/>
                  <a:gd name="T61" fmla="*/ 59 h 64"/>
                  <a:gd name="T62" fmla="*/ 64 w 104"/>
                  <a:gd name="T63" fmla="*/ 60 h 64"/>
                  <a:gd name="T64" fmla="*/ 68 w 104"/>
                  <a:gd name="T65" fmla="*/ 64 h 64"/>
                  <a:gd name="T66" fmla="*/ 37 w 104"/>
                  <a:gd name="T67" fmla="*/ 61 h 64"/>
                  <a:gd name="T68" fmla="*/ 45 w 104"/>
                  <a:gd name="T69" fmla="*/ 60 h 64"/>
                  <a:gd name="T70" fmla="*/ 47 w 104"/>
                  <a:gd name="T71" fmla="*/ 56 h 64"/>
                  <a:gd name="T72" fmla="*/ 47 w 104"/>
                  <a:gd name="T73" fmla="*/ 49 h 64"/>
                  <a:gd name="T74" fmla="*/ 47 w 104"/>
                  <a:gd name="T75" fmla="*/ 18 h 64"/>
                  <a:gd name="T76" fmla="*/ 45 w 104"/>
                  <a:gd name="T77" fmla="*/ 12 h 64"/>
                  <a:gd name="T78" fmla="*/ 40 w 104"/>
                  <a:gd name="T79" fmla="*/ 8 h 64"/>
                  <a:gd name="T80" fmla="*/ 34 w 104"/>
                  <a:gd name="T81" fmla="*/ 8 h 64"/>
                  <a:gd name="T82" fmla="*/ 25 w 104"/>
                  <a:gd name="T83" fmla="*/ 13 h 64"/>
                  <a:gd name="T84" fmla="*/ 21 w 104"/>
                  <a:gd name="T85" fmla="*/ 49 h 64"/>
                  <a:gd name="T86" fmla="*/ 22 w 104"/>
                  <a:gd name="T87" fmla="*/ 58 h 64"/>
                  <a:gd name="T88" fmla="*/ 25 w 104"/>
                  <a:gd name="T89" fmla="*/ 60 h 64"/>
                  <a:gd name="T90" fmla="*/ 31 w 104"/>
                  <a:gd name="T91" fmla="*/ 61 h 64"/>
                  <a:gd name="T92" fmla="*/ 0 w 104"/>
                  <a:gd name="T93" fmla="*/ 64 h 64"/>
                  <a:gd name="T94" fmla="*/ 4 w 104"/>
                  <a:gd name="T95" fmla="*/ 60 h 64"/>
                  <a:gd name="T96" fmla="*/ 8 w 104"/>
                  <a:gd name="T97" fmla="*/ 59 h 64"/>
                  <a:gd name="T98" fmla="*/ 10 w 104"/>
                  <a:gd name="T99" fmla="*/ 54 h 64"/>
                  <a:gd name="T100" fmla="*/ 10 w 104"/>
                  <a:gd name="T101" fmla="*/ 26 h 64"/>
                  <a:gd name="T102" fmla="*/ 10 w 104"/>
                  <a:gd name="T103" fmla="*/ 16 h 64"/>
                  <a:gd name="T104" fmla="*/ 9 w 104"/>
                  <a:gd name="T105" fmla="*/ 11 h 64"/>
                  <a:gd name="T106" fmla="*/ 6 w 104"/>
                  <a:gd name="T107" fmla="*/ 10 h 64"/>
                  <a:gd name="T108" fmla="*/ 3 w 104"/>
                  <a:gd name="T109" fmla="*/ 10 h 64"/>
                  <a:gd name="T110" fmla="*/ 0 w 104"/>
                  <a:gd name="T11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" h="64">
                    <a:moveTo>
                      <a:pt x="19" y="0"/>
                    </a:moveTo>
                    <a:lnTo>
                      <a:pt x="21" y="0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35" y="2"/>
                    </a:lnTo>
                    <a:lnTo>
                      <a:pt x="38" y="1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4" y="6"/>
                    </a:lnTo>
                    <a:lnTo>
                      <a:pt x="57" y="10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4" y="1"/>
                    </a:lnTo>
                    <a:lnTo>
                      <a:pt x="88" y="2"/>
                    </a:lnTo>
                    <a:lnTo>
                      <a:pt x="91" y="6"/>
                    </a:lnTo>
                    <a:lnTo>
                      <a:pt x="94" y="11"/>
                    </a:lnTo>
                    <a:lnTo>
                      <a:pt x="94" y="15"/>
                    </a:lnTo>
                    <a:lnTo>
                      <a:pt x="95" y="18"/>
                    </a:lnTo>
                    <a:lnTo>
                      <a:pt x="95" y="23"/>
                    </a:lnTo>
                    <a:lnTo>
                      <a:pt x="95" y="49"/>
                    </a:lnTo>
                    <a:lnTo>
                      <a:pt x="95" y="54"/>
                    </a:lnTo>
                    <a:lnTo>
                      <a:pt x="96" y="58"/>
                    </a:lnTo>
                    <a:lnTo>
                      <a:pt x="96" y="59"/>
                    </a:lnTo>
                    <a:lnTo>
                      <a:pt x="99" y="60"/>
                    </a:lnTo>
                    <a:lnTo>
                      <a:pt x="101" y="60"/>
                    </a:lnTo>
                    <a:lnTo>
                      <a:pt x="104" y="61"/>
                    </a:lnTo>
                    <a:lnTo>
                      <a:pt x="104" y="64"/>
                    </a:lnTo>
                    <a:lnTo>
                      <a:pt x="74" y="64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9" y="60"/>
                    </a:lnTo>
                    <a:lnTo>
                      <a:pt x="82" y="59"/>
                    </a:lnTo>
                    <a:lnTo>
                      <a:pt x="83" y="58"/>
                    </a:lnTo>
                    <a:lnTo>
                      <a:pt x="84" y="56"/>
                    </a:lnTo>
                    <a:lnTo>
                      <a:pt x="84" y="54"/>
                    </a:lnTo>
                    <a:lnTo>
                      <a:pt x="84" y="49"/>
                    </a:lnTo>
                    <a:lnTo>
                      <a:pt x="84" y="23"/>
                    </a:lnTo>
                    <a:lnTo>
                      <a:pt x="84" y="18"/>
                    </a:lnTo>
                    <a:lnTo>
                      <a:pt x="83" y="15"/>
                    </a:lnTo>
                    <a:lnTo>
                      <a:pt x="83" y="12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7" y="10"/>
                    </a:lnTo>
                    <a:lnTo>
                      <a:pt x="63" y="13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58" y="21"/>
                    </a:lnTo>
                    <a:lnTo>
                      <a:pt x="58" y="49"/>
                    </a:lnTo>
                    <a:lnTo>
                      <a:pt x="58" y="53"/>
                    </a:lnTo>
                    <a:lnTo>
                      <a:pt x="58" y="55"/>
                    </a:lnTo>
                    <a:lnTo>
                      <a:pt x="59" y="58"/>
                    </a:lnTo>
                    <a:lnTo>
                      <a:pt x="59" y="59"/>
                    </a:lnTo>
                    <a:lnTo>
                      <a:pt x="62" y="60"/>
                    </a:lnTo>
                    <a:lnTo>
                      <a:pt x="64" y="60"/>
                    </a:lnTo>
                    <a:lnTo>
                      <a:pt x="68" y="61"/>
                    </a:lnTo>
                    <a:lnTo>
                      <a:pt x="68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41" y="60"/>
                    </a:lnTo>
                    <a:lnTo>
                      <a:pt x="45" y="60"/>
                    </a:lnTo>
                    <a:lnTo>
                      <a:pt x="46" y="58"/>
                    </a:lnTo>
                    <a:lnTo>
                      <a:pt x="47" y="56"/>
                    </a:lnTo>
                    <a:lnTo>
                      <a:pt x="47" y="54"/>
                    </a:lnTo>
                    <a:lnTo>
                      <a:pt x="47" y="49"/>
                    </a:lnTo>
                    <a:lnTo>
                      <a:pt x="47" y="23"/>
                    </a:lnTo>
                    <a:lnTo>
                      <a:pt x="47" y="18"/>
                    </a:lnTo>
                    <a:lnTo>
                      <a:pt x="46" y="15"/>
                    </a:lnTo>
                    <a:lnTo>
                      <a:pt x="45" y="12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0" y="10"/>
                    </a:lnTo>
                    <a:lnTo>
                      <a:pt x="25" y="13"/>
                    </a:lnTo>
                    <a:lnTo>
                      <a:pt x="21" y="17"/>
                    </a:lnTo>
                    <a:lnTo>
                      <a:pt x="21" y="49"/>
                    </a:lnTo>
                    <a:lnTo>
                      <a:pt x="21" y="54"/>
                    </a:lnTo>
                    <a:lnTo>
                      <a:pt x="22" y="58"/>
                    </a:lnTo>
                    <a:lnTo>
                      <a:pt x="22" y="59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31" y="61"/>
                    </a:lnTo>
                    <a:lnTo>
                      <a:pt x="31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10" y="54"/>
                    </a:lnTo>
                    <a:lnTo>
                      <a:pt x="10" y="49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5" name="Freeform 9020"/>
              <p:cNvSpPr>
                <a:spLocks noEditPoints="1"/>
              </p:cNvSpPr>
              <p:nvPr/>
            </p:nvSpPr>
            <p:spPr bwMode="auto">
              <a:xfrm>
                <a:off x="15446" y="15547"/>
                <a:ext cx="64" cy="97"/>
              </a:xfrm>
              <a:custGeom>
                <a:avLst/>
                <a:gdLst>
                  <a:gd name="T0" fmla="*/ 34 w 64"/>
                  <a:gd name="T1" fmla="*/ 42 h 97"/>
                  <a:gd name="T2" fmla="*/ 31 w 64"/>
                  <a:gd name="T3" fmla="*/ 43 h 97"/>
                  <a:gd name="T4" fmla="*/ 28 w 64"/>
                  <a:gd name="T5" fmla="*/ 44 h 97"/>
                  <a:gd name="T6" fmla="*/ 25 w 64"/>
                  <a:gd name="T7" fmla="*/ 45 h 97"/>
                  <a:gd name="T8" fmla="*/ 21 w 64"/>
                  <a:gd name="T9" fmla="*/ 49 h 97"/>
                  <a:gd name="T10" fmla="*/ 21 w 64"/>
                  <a:gd name="T11" fmla="*/ 86 h 97"/>
                  <a:gd name="T12" fmla="*/ 25 w 64"/>
                  <a:gd name="T13" fmla="*/ 88 h 97"/>
                  <a:gd name="T14" fmla="*/ 28 w 64"/>
                  <a:gd name="T15" fmla="*/ 91 h 97"/>
                  <a:gd name="T16" fmla="*/ 32 w 64"/>
                  <a:gd name="T17" fmla="*/ 92 h 97"/>
                  <a:gd name="T18" fmla="*/ 36 w 64"/>
                  <a:gd name="T19" fmla="*/ 92 h 97"/>
                  <a:gd name="T20" fmla="*/ 39 w 64"/>
                  <a:gd name="T21" fmla="*/ 91 h 97"/>
                  <a:gd name="T22" fmla="*/ 43 w 64"/>
                  <a:gd name="T23" fmla="*/ 90 h 97"/>
                  <a:gd name="T24" fmla="*/ 47 w 64"/>
                  <a:gd name="T25" fmla="*/ 86 h 97"/>
                  <a:gd name="T26" fmla="*/ 49 w 64"/>
                  <a:gd name="T27" fmla="*/ 82 h 97"/>
                  <a:gd name="T28" fmla="*/ 50 w 64"/>
                  <a:gd name="T29" fmla="*/ 77 h 97"/>
                  <a:gd name="T30" fmla="*/ 52 w 64"/>
                  <a:gd name="T31" fmla="*/ 72 h 97"/>
                  <a:gd name="T32" fmla="*/ 52 w 64"/>
                  <a:gd name="T33" fmla="*/ 66 h 97"/>
                  <a:gd name="T34" fmla="*/ 52 w 64"/>
                  <a:gd name="T35" fmla="*/ 59 h 97"/>
                  <a:gd name="T36" fmla="*/ 49 w 64"/>
                  <a:gd name="T37" fmla="*/ 53 h 97"/>
                  <a:gd name="T38" fmla="*/ 47 w 64"/>
                  <a:gd name="T39" fmla="*/ 48 h 97"/>
                  <a:gd name="T40" fmla="*/ 43 w 64"/>
                  <a:gd name="T41" fmla="*/ 44 h 97"/>
                  <a:gd name="T42" fmla="*/ 39 w 64"/>
                  <a:gd name="T43" fmla="*/ 43 h 97"/>
                  <a:gd name="T44" fmla="*/ 34 w 64"/>
                  <a:gd name="T45" fmla="*/ 42 h 97"/>
                  <a:gd name="T46" fmla="*/ 18 w 64"/>
                  <a:gd name="T47" fmla="*/ 0 h 97"/>
                  <a:gd name="T48" fmla="*/ 21 w 64"/>
                  <a:gd name="T49" fmla="*/ 0 h 97"/>
                  <a:gd name="T50" fmla="*/ 21 w 64"/>
                  <a:gd name="T51" fmla="*/ 45 h 97"/>
                  <a:gd name="T52" fmla="*/ 26 w 64"/>
                  <a:gd name="T53" fmla="*/ 39 h 97"/>
                  <a:gd name="T54" fmla="*/ 31 w 64"/>
                  <a:gd name="T55" fmla="*/ 36 h 97"/>
                  <a:gd name="T56" fmla="*/ 36 w 64"/>
                  <a:gd name="T57" fmla="*/ 33 h 97"/>
                  <a:gd name="T58" fmla="*/ 41 w 64"/>
                  <a:gd name="T59" fmla="*/ 32 h 97"/>
                  <a:gd name="T60" fmla="*/ 47 w 64"/>
                  <a:gd name="T61" fmla="*/ 33 h 97"/>
                  <a:gd name="T62" fmla="*/ 52 w 64"/>
                  <a:gd name="T63" fmla="*/ 36 h 97"/>
                  <a:gd name="T64" fmla="*/ 57 w 64"/>
                  <a:gd name="T65" fmla="*/ 40 h 97"/>
                  <a:gd name="T66" fmla="*/ 62 w 64"/>
                  <a:gd name="T67" fmla="*/ 50 h 97"/>
                  <a:gd name="T68" fmla="*/ 64 w 64"/>
                  <a:gd name="T69" fmla="*/ 63 h 97"/>
                  <a:gd name="T70" fmla="*/ 60 w 64"/>
                  <a:gd name="T71" fmla="*/ 77 h 97"/>
                  <a:gd name="T72" fmla="*/ 53 w 64"/>
                  <a:gd name="T73" fmla="*/ 88 h 97"/>
                  <a:gd name="T74" fmla="*/ 43 w 64"/>
                  <a:gd name="T75" fmla="*/ 95 h 97"/>
                  <a:gd name="T76" fmla="*/ 32 w 64"/>
                  <a:gd name="T77" fmla="*/ 97 h 97"/>
                  <a:gd name="T78" fmla="*/ 27 w 64"/>
                  <a:gd name="T79" fmla="*/ 97 h 97"/>
                  <a:gd name="T80" fmla="*/ 21 w 64"/>
                  <a:gd name="T81" fmla="*/ 95 h 97"/>
                  <a:gd name="T82" fmla="*/ 16 w 64"/>
                  <a:gd name="T83" fmla="*/ 92 h 97"/>
                  <a:gd name="T84" fmla="*/ 10 w 64"/>
                  <a:gd name="T85" fmla="*/ 90 h 97"/>
                  <a:gd name="T86" fmla="*/ 10 w 64"/>
                  <a:gd name="T87" fmla="*/ 26 h 97"/>
                  <a:gd name="T88" fmla="*/ 10 w 64"/>
                  <a:gd name="T89" fmla="*/ 21 h 97"/>
                  <a:gd name="T90" fmla="*/ 10 w 64"/>
                  <a:gd name="T91" fmla="*/ 16 h 97"/>
                  <a:gd name="T92" fmla="*/ 10 w 64"/>
                  <a:gd name="T93" fmla="*/ 13 h 97"/>
                  <a:gd name="T94" fmla="*/ 9 w 64"/>
                  <a:gd name="T95" fmla="*/ 11 h 97"/>
                  <a:gd name="T96" fmla="*/ 7 w 64"/>
                  <a:gd name="T97" fmla="*/ 10 h 97"/>
                  <a:gd name="T98" fmla="*/ 6 w 64"/>
                  <a:gd name="T99" fmla="*/ 10 h 97"/>
                  <a:gd name="T100" fmla="*/ 5 w 64"/>
                  <a:gd name="T101" fmla="*/ 10 h 97"/>
                  <a:gd name="T102" fmla="*/ 4 w 64"/>
                  <a:gd name="T103" fmla="*/ 10 h 97"/>
                  <a:gd name="T104" fmla="*/ 0 w 64"/>
                  <a:gd name="T105" fmla="*/ 11 h 97"/>
                  <a:gd name="T106" fmla="*/ 0 w 64"/>
                  <a:gd name="T107" fmla="*/ 8 h 97"/>
                  <a:gd name="T108" fmla="*/ 18 w 64"/>
                  <a:gd name="T10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97">
                    <a:moveTo>
                      <a:pt x="34" y="42"/>
                    </a:moveTo>
                    <a:lnTo>
                      <a:pt x="31" y="43"/>
                    </a:lnTo>
                    <a:lnTo>
                      <a:pt x="28" y="44"/>
                    </a:lnTo>
                    <a:lnTo>
                      <a:pt x="25" y="45"/>
                    </a:lnTo>
                    <a:lnTo>
                      <a:pt x="21" y="49"/>
                    </a:lnTo>
                    <a:lnTo>
                      <a:pt x="21" y="86"/>
                    </a:lnTo>
                    <a:lnTo>
                      <a:pt x="25" y="88"/>
                    </a:lnTo>
                    <a:lnTo>
                      <a:pt x="28" y="91"/>
                    </a:lnTo>
                    <a:lnTo>
                      <a:pt x="32" y="92"/>
                    </a:lnTo>
                    <a:lnTo>
                      <a:pt x="36" y="92"/>
                    </a:lnTo>
                    <a:lnTo>
                      <a:pt x="39" y="91"/>
                    </a:lnTo>
                    <a:lnTo>
                      <a:pt x="43" y="90"/>
                    </a:lnTo>
                    <a:lnTo>
                      <a:pt x="47" y="86"/>
                    </a:lnTo>
                    <a:lnTo>
                      <a:pt x="49" y="82"/>
                    </a:lnTo>
                    <a:lnTo>
                      <a:pt x="50" y="77"/>
                    </a:lnTo>
                    <a:lnTo>
                      <a:pt x="52" y="72"/>
                    </a:lnTo>
                    <a:lnTo>
                      <a:pt x="52" y="66"/>
                    </a:lnTo>
                    <a:lnTo>
                      <a:pt x="52" y="59"/>
                    </a:lnTo>
                    <a:lnTo>
                      <a:pt x="49" y="53"/>
                    </a:lnTo>
                    <a:lnTo>
                      <a:pt x="47" y="48"/>
                    </a:lnTo>
                    <a:lnTo>
                      <a:pt x="43" y="44"/>
                    </a:lnTo>
                    <a:lnTo>
                      <a:pt x="39" y="43"/>
                    </a:lnTo>
                    <a:lnTo>
                      <a:pt x="34" y="42"/>
                    </a:lnTo>
                    <a:close/>
                    <a:moveTo>
                      <a:pt x="18" y="0"/>
                    </a:moveTo>
                    <a:lnTo>
                      <a:pt x="21" y="0"/>
                    </a:lnTo>
                    <a:lnTo>
                      <a:pt x="21" y="45"/>
                    </a:lnTo>
                    <a:lnTo>
                      <a:pt x="26" y="39"/>
                    </a:lnTo>
                    <a:lnTo>
                      <a:pt x="31" y="36"/>
                    </a:lnTo>
                    <a:lnTo>
                      <a:pt x="36" y="33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52" y="36"/>
                    </a:lnTo>
                    <a:lnTo>
                      <a:pt x="57" y="40"/>
                    </a:lnTo>
                    <a:lnTo>
                      <a:pt x="62" y="50"/>
                    </a:lnTo>
                    <a:lnTo>
                      <a:pt x="64" y="63"/>
                    </a:lnTo>
                    <a:lnTo>
                      <a:pt x="60" y="77"/>
                    </a:lnTo>
                    <a:lnTo>
                      <a:pt x="53" y="88"/>
                    </a:lnTo>
                    <a:lnTo>
                      <a:pt x="43" y="95"/>
                    </a:lnTo>
                    <a:lnTo>
                      <a:pt x="32" y="97"/>
                    </a:lnTo>
                    <a:lnTo>
                      <a:pt x="27" y="97"/>
                    </a:lnTo>
                    <a:lnTo>
                      <a:pt x="21" y="95"/>
                    </a:lnTo>
                    <a:lnTo>
                      <a:pt x="16" y="92"/>
                    </a:lnTo>
                    <a:lnTo>
                      <a:pt x="10" y="9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6" name="Freeform 9021"/>
              <p:cNvSpPr>
                <a:spLocks noEditPoints="1"/>
              </p:cNvSpPr>
              <p:nvPr/>
            </p:nvSpPr>
            <p:spPr bwMode="auto">
              <a:xfrm>
                <a:off x="15519" y="15579"/>
                <a:ext cx="59" cy="65"/>
              </a:xfrm>
              <a:custGeom>
                <a:avLst/>
                <a:gdLst>
                  <a:gd name="T0" fmla="*/ 28 w 59"/>
                  <a:gd name="T1" fmla="*/ 5 h 65"/>
                  <a:gd name="T2" fmla="*/ 24 w 59"/>
                  <a:gd name="T3" fmla="*/ 5 h 65"/>
                  <a:gd name="T4" fmla="*/ 21 w 59"/>
                  <a:gd name="T5" fmla="*/ 7 h 65"/>
                  <a:gd name="T6" fmla="*/ 17 w 59"/>
                  <a:gd name="T7" fmla="*/ 10 h 65"/>
                  <a:gd name="T8" fmla="*/ 14 w 59"/>
                  <a:gd name="T9" fmla="*/ 15 h 65"/>
                  <a:gd name="T10" fmla="*/ 13 w 59"/>
                  <a:gd name="T11" fmla="*/ 18 h 65"/>
                  <a:gd name="T12" fmla="*/ 13 w 59"/>
                  <a:gd name="T13" fmla="*/ 22 h 65"/>
                  <a:gd name="T14" fmla="*/ 12 w 59"/>
                  <a:gd name="T15" fmla="*/ 28 h 65"/>
                  <a:gd name="T16" fmla="*/ 14 w 59"/>
                  <a:gd name="T17" fmla="*/ 40 h 65"/>
                  <a:gd name="T18" fmla="*/ 18 w 59"/>
                  <a:gd name="T19" fmla="*/ 50 h 65"/>
                  <a:gd name="T20" fmla="*/ 21 w 59"/>
                  <a:gd name="T21" fmla="*/ 55 h 65"/>
                  <a:gd name="T22" fmla="*/ 24 w 59"/>
                  <a:gd name="T23" fmla="*/ 58 h 65"/>
                  <a:gd name="T24" fmla="*/ 28 w 59"/>
                  <a:gd name="T25" fmla="*/ 60 h 65"/>
                  <a:gd name="T26" fmla="*/ 32 w 59"/>
                  <a:gd name="T27" fmla="*/ 60 h 65"/>
                  <a:gd name="T28" fmla="*/ 35 w 59"/>
                  <a:gd name="T29" fmla="*/ 60 h 65"/>
                  <a:gd name="T30" fmla="*/ 39 w 59"/>
                  <a:gd name="T31" fmla="*/ 58 h 65"/>
                  <a:gd name="T32" fmla="*/ 43 w 59"/>
                  <a:gd name="T33" fmla="*/ 55 h 65"/>
                  <a:gd name="T34" fmla="*/ 44 w 59"/>
                  <a:gd name="T35" fmla="*/ 52 h 65"/>
                  <a:gd name="T36" fmla="*/ 45 w 59"/>
                  <a:gd name="T37" fmla="*/ 48 h 65"/>
                  <a:gd name="T38" fmla="*/ 46 w 59"/>
                  <a:gd name="T39" fmla="*/ 43 h 65"/>
                  <a:gd name="T40" fmla="*/ 46 w 59"/>
                  <a:gd name="T41" fmla="*/ 37 h 65"/>
                  <a:gd name="T42" fmla="*/ 45 w 59"/>
                  <a:gd name="T43" fmla="*/ 22 h 65"/>
                  <a:gd name="T44" fmla="*/ 40 w 59"/>
                  <a:gd name="T45" fmla="*/ 11 h 65"/>
                  <a:gd name="T46" fmla="*/ 37 w 59"/>
                  <a:gd name="T47" fmla="*/ 7 h 65"/>
                  <a:gd name="T48" fmla="*/ 32 w 59"/>
                  <a:gd name="T49" fmla="*/ 6 h 65"/>
                  <a:gd name="T50" fmla="*/ 28 w 59"/>
                  <a:gd name="T51" fmla="*/ 5 h 65"/>
                  <a:gd name="T52" fmla="*/ 29 w 59"/>
                  <a:gd name="T53" fmla="*/ 0 h 65"/>
                  <a:gd name="T54" fmla="*/ 43 w 59"/>
                  <a:gd name="T55" fmla="*/ 4 h 65"/>
                  <a:gd name="T56" fmla="*/ 53 w 59"/>
                  <a:gd name="T57" fmla="*/ 11 h 65"/>
                  <a:gd name="T58" fmla="*/ 57 w 59"/>
                  <a:gd name="T59" fmla="*/ 21 h 65"/>
                  <a:gd name="T60" fmla="*/ 59 w 59"/>
                  <a:gd name="T61" fmla="*/ 32 h 65"/>
                  <a:gd name="T62" fmla="*/ 59 w 59"/>
                  <a:gd name="T63" fmla="*/ 39 h 65"/>
                  <a:gd name="T64" fmla="*/ 55 w 59"/>
                  <a:gd name="T65" fmla="*/ 48 h 65"/>
                  <a:gd name="T66" fmla="*/ 53 w 59"/>
                  <a:gd name="T67" fmla="*/ 53 h 65"/>
                  <a:gd name="T68" fmla="*/ 49 w 59"/>
                  <a:gd name="T69" fmla="*/ 58 h 65"/>
                  <a:gd name="T70" fmla="*/ 44 w 59"/>
                  <a:gd name="T71" fmla="*/ 61 h 65"/>
                  <a:gd name="T72" fmla="*/ 39 w 59"/>
                  <a:gd name="T73" fmla="*/ 64 h 65"/>
                  <a:gd name="T74" fmla="*/ 34 w 59"/>
                  <a:gd name="T75" fmla="*/ 65 h 65"/>
                  <a:gd name="T76" fmla="*/ 29 w 59"/>
                  <a:gd name="T77" fmla="*/ 65 h 65"/>
                  <a:gd name="T78" fmla="*/ 17 w 59"/>
                  <a:gd name="T79" fmla="*/ 63 h 65"/>
                  <a:gd name="T80" fmla="*/ 7 w 59"/>
                  <a:gd name="T81" fmla="*/ 54 h 65"/>
                  <a:gd name="T82" fmla="*/ 2 w 59"/>
                  <a:gd name="T83" fmla="*/ 44 h 65"/>
                  <a:gd name="T84" fmla="*/ 0 w 59"/>
                  <a:gd name="T85" fmla="*/ 33 h 65"/>
                  <a:gd name="T86" fmla="*/ 1 w 59"/>
                  <a:gd name="T87" fmla="*/ 24 h 65"/>
                  <a:gd name="T88" fmla="*/ 5 w 59"/>
                  <a:gd name="T89" fmla="*/ 17 h 65"/>
                  <a:gd name="T90" fmla="*/ 7 w 59"/>
                  <a:gd name="T91" fmla="*/ 12 h 65"/>
                  <a:gd name="T92" fmla="*/ 11 w 59"/>
                  <a:gd name="T93" fmla="*/ 7 h 65"/>
                  <a:gd name="T94" fmla="*/ 16 w 59"/>
                  <a:gd name="T95" fmla="*/ 5 h 65"/>
                  <a:gd name="T96" fmla="*/ 22 w 59"/>
                  <a:gd name="T97" fmla="*/ 1 h 65"/>
                  <a:gd name="T98" fmla="*/ 29 w 59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65">
                    <a:moveTo>
                      <a:pt x="28" y="5"/>
                    </a:moveTo>
                    <a:lnTo>
                      <a:pt x="24" y="5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4" y="15"/>
                    </a:lnTo>
                    <a:lnTo>
                      <a:pt x="13" y="18"/>
                    </a:lnTo>
                    <a:lnTo>
                      <a:pt x="13" y="22"/>
                    </a:lnTo>
                    <a:lnTo>
                      <a:pt x="12" y="28"/>
                    </a:lnTo>
                    <a:lnTo>
                      <a:pt x="14" y="40"/>
                    </a:lnTo>
                    <a:lnTo>
                      <a:pt x="18" y="50"/>
                    </a:lnTo>
                    <a:lnTo>
                      <a:pt x="21" y="55"/>
                    </a:lnTo>
                    <a:lnTo>
                      <a:pt x="24" y="58"/>
                    </a:lnTo>
                    <a:lnTo>
                      <a:pt x="28" y="60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39" y="58"/>
                    </a:lnTo>
                    <a:lnTo>
                      <a:pt x="43" y="55"/>
                    </a:lnTo>
                    <a:lnTo>
                      <a:pt x="44" y="52"/>
                    </a:lnTo>
                    <a:lnTo>
                      <a:pt x="45" y="48"/>
                    </a:lnTo>
                    <a:lnTo>
                      <a:pt x="46" y="43"/>
                    </a:lnTo>
                    <a:lnTo>
                      <a:pt x="46" y="37"/>
                    </a:lnTo>
                    <a:lnTo>
                      <a:pt x="45" y="22"/>
                    </a:lnTo>
                    <a:lnTo>
                      <a:pt x="40" y="11"/>
                    </a:lnTo>
                    <a:lnTo>
                      <a:pt x="37" y="7"/>
                    </a:lnTo>
                    <a:lnTo>
                      <a:pt x="32" y="6"/>
                    </a:lnTo>
                    <a:lnTo>
                      <a:pt x="28" y="5"/>
                    </a:lnTo>
                    <a:close/>
                    <a:moveTo>
                      <a:pt x="29" y="0"/>
                    </a:moveTo>
                    <a:lnTo>
                      <a:pt x="43" y="4"/>
                    </a:lnTo>
                    <a:lnTo>
                      <a:pt x="53" y="11"/>
                    </a:lnTo>
                    <a:lnTo>
                      <a:pt x="57" y="21"/>
                    </a:lnTo>
                    <a:lnTo>
                      <a:pt x="59" y="32"/>
                    </a:lnTo>
                    <a:lnTo>
                      <a:pt x="59" y="39"/>
                    </a:lnTo>
                    <a:lnTo>
                      <a:pt x="55" y="48"/>
                    </a:lnTo>
                    <a:lnTo>
                      <a:pt x="53" y="53"/>
                    </a:lnTo>
                    <a:lnTo>
                      <a:pt x="49" y="58"/>
                    </a:lnTo>
                    <a:lnTo>
                      <a:pt x="44" y="61"/>
                    </a:lnTo>
                    <a:lnTo>
                      <a:pt x="39" y="64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17" y="63"/>
                    </a:lnTo>
                    <a:lnTo>
                      <a:pt x="7" y="54"/>
                    </a:lnTo>
                    <a:lnTo>
                      <a:pt x="2" y="44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5" y="17"/>
                    </a:lnTo>
                    <a:lnTo>
                      <a:pt x="7" y="12"/>
                    </a:lnTo>
                    <a:lnTo>
                      <a:pt x="11" y="7"/>
                    </a:lnTo>
                    <a:lnTo>
                      <a:pt x="16" y="5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7" name="Freeform 9022"/>
              <p:cNvSpPr>
                <a:spLocks/>
              </p:cNvSpPr>
              <p:nvPr/>
            </p:nvSpPr>
            <p:spPr bwMode="auto">
              <a:xfrm>
                <a:off x="15586" y="15547"/>
                <a:ext cx="32" cy="96"/>
              </a:xfrm>
              <a:custGeom>
                <a:avLst/>
                <a:gdLst>
                  <a:gd name="T0" fmla="*/ 19 w 32"/>
                  <a:gd name="T1" fmla="*/ 0 h 96"/>
                  <a:gd name="T2" fmla="*/ 22 w 32"/>
                  <a:gd name="T3" fmla="*/ 0 h 96"/>
                  <a:gd name="T4" fmla="*/ 22 w 32"/>
                  <a:gd name="T5" fmla="*/ 81 h 96"/>
                  <a:gd name="T6" fmla="*/ 22 w 32"/>
                  <a:gd name="T7" fmla="*/ 86 h 96"/>
                  <a:gd name="T8" fmla="*/ 22 w 32"/>
                  <a:gd name="T9" fmla="*/ 90 h 96"/>
                  <a:gd name="T10" fmla="*/ 24 w 32"/>
                  <a:gd name="T11" fmla="*/ 91 h 96"/>
                  <a:gd name="T12" fmla="*/ 25 w 32"/>
                  <a:gd name="T13" fmla="*/ 92 h 96"/>
                  <a:gd name="T14" fmla="*/ 27 w 32"/>
                  <a:gd name="T15" fmla="*/ 92 h 96"/>
                  <a:gd name="T16" fmla="*/ 32 w 32"/>
                  <a:gd name="T17" fmla="*/ 93 h 96"/>
                  <a:gd name="T18" fmla="*/ 32 w 32"/>
                  <a:gd name="T19" fmla="*/ 96 h 96"/>
                  <a:gd name="T20" fmla="*/ 2 w 32"/>
                  <a:gd name="T21" fmla="*/ 96 h 96"/>
                  <a:gd name="T22" fmla="*/ 2 w 32"/>
                  <a:gd name="T23" fmla="*/ 93 h 96"/>
                  <a:gd name="T24" fmla="*/ 5 w 32"/>
                  <a:gd name="T25" fmla="*/ 92 h 96"/>
                  <a:gd name="T26" fmla="*/ 8 w 32"/>
                  <a:gd name="T27" fmla="*/ 92 h 96"/>
                  <a:gd name="T28" fmla="*/ 9 w 32"/>
                  <a:gd name="T29" fmla="*/ 91 h 96"/>
                  <a:gd name="T30" fmla="*/ 10 w 32"/>
                  <a:gd name="T31" fmla="*/ 90 h 96"/>
                  <a:gd name="T32" fmla="*/ 10 w 32"/>
                  <a:gd name="T33" fmla="*/ 86 h 96"/>
                  <a:gd name="T34" fmla="*/ 11 w 32"/>
                  <a:gd name="T35" fmla="*/ 81 h 96"/>
                  <a:gd name="T36" fmla="*/ 11 w 32"/>
                  <a:gd name="T37" fmla="*/ 26 h 96"/>
                  <a:gd name="T38" fmla="*/ 11 w 32"/>
                  <a:gd name="T39" fmla="*/ 20 h 96"/>
                  <a:gd name="T40" fmla="*/ 11 w 32"/>
                  <a:gd name="T41" fmla="*/ 16 h 96"/>
                  <a:gd name="T42" fmla="*/ 10 w 32"/>
                  <a:gd name="T43" fmla="*/ 13 h 96"/>
                  <a:gd name="T44" fmla="*/ 10 w 32"/>
                  <a:gd name="T45" fmla="*/ 11 h 96"/>
                  <a:gd name="T46" fmla="*/ 9 w 32"/>
                  <a:gd name="T47" fmla="*/ 10 h 96"/>
                  <a:gd name="T48" fmla="*/ 8 w 32"/>
                  <a:gd name="T49" fmla="*/ 10 h 96"/>
                  <a:gd name="T50" fmla="*/ 6 w 32"/>
                  <a:gd name="T51" fmla="*/ 10 h 96"/>
                  <a:gd name="T52" fmla="*/ 4 w 32"/>
                  <a:gd name="T53" fmla="*/ 10 h 96"/>
                  <a:gd name="T54" fmla="*/ 2 w 32"/>
                  <a:gd name="T55" fmla="*/ 11 h 96"/>
                  <a:gd name="T56" fmla="*/ 0 w 32"/>
                  <a:gd name="T57" fmla="*/ 8 h 96"/>
                  <a:gd name="T58" fmla="*/ 19 w 32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96">
                    <a:moveTo>
                      <a:pt x="19" y="0"/>
                    </a:moveTo>
                    <a:lnTo>
                      <a:pt x="22" y="0"/>
                    </a:lnTo>
                    <a:lnTo>
                      <a:pt x="22" y="81"/>
                    </a:lnTo>
                    <a:lnTo>
                      <a:pt x="22" y="86"/>
                    </a:lnTo>
                    <a:lnTo>
                      <a:pt x="22" y="90"/>
                    </a:lnTo>
                    <a:lnTo>
                      <a:pt x="24" y="91"/>
                    </a:lnTo>
                    <a:lnTo>
                      <a:pt x="25" y="92"/>
                    </a:lnTo>
                    <a:lnTo>
                      <a:pt x="27" y="92"/>
                    </a:lnTo>
                    <a:lnTo>
                      <a:pt x="32" y="93"/>
                    </a:lnTo>
                    <a:lnTo>
                      <a:pt x="32" y="96"/>
                    </a:lnTo>
                    <a:lnTo>
                      <a:pt x="2" y="96"/>
                    </a:lnTo>
                    <a:lnTo>
                      <a:pt x="2" y="93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9" y="91"/>
                    </a:lnTo>
                    <a:lnTo>
                      <a:pt x="10" y="90"/>
                    </a:lnTo>
                    <a:lnTo>
                      <a:pt x="10" y="86"/>
                    </a:lnTo>
                    <a:lnTo>
                      <a:pt x="11" y="8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1" y="16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8" name="Freeform 9023"/>
              <p:cNvSpPr>
                <a:spLocks/>
              </p:cNvSpPr>
              <p:nvPr/>
            </p:nvSpPr>
            <p:spPr bwMode="auto">
              <a:xfrm>
                <a:off x="15627" y="15579"/>
                <a:ext cx="42" cy="65"/>
              </a:xfrm>
              <a:custGeom>
                <a:avLst/>
                <a:gdLst>
                  <a:gd name="T0" fmla="*/ 23 w 42"/>
                  <a:gd name="T1" fmla="*/ 1 h 65"/>
                  <a:gd name="T2" fmla="*/ 31 w 42"/>
                  <a:gd name="T3" fmla="*/ 2 h 65"/>
                  <a:gd name="T4" fmla="*/ 33 w 42"/>
                  <a:gd name="T5" fmla="*/ 2 h 65"/>
                  <a:gd name="T6" fmla="*/ 36 w 42"/>
                  <a:gd name="T7" fmla="*/ 0 h 65"/>
                  <a:gd name="T8" fmla="*/ 37 w 42"/>
                  <a:gd name="T9" fmla="*/ 21 h 65"/>
                  <a:gd name="T10" fmla="*/ 33 w 42"/>
                  <a:gd name="T11" fmla="*/ 16 h 65"/>
                  <a:gd name="T12" fmla="*/ 28 w 42"/>
                  <a:gd name="T13" fmla="*/ 8 h 65"/>
                  <a:gd name="T14" fmla="*/ 22 w 42"/>
                  <a:gd name="T15" fmla="*/ 5 h 65"/>
                  <a:gd name="T16" fmla="*/ 15 w 42"/>
                  <a:gd name="T17" fmla="*/ 5 h 65"/>
                  <a:gd name="T18" fmla="*/ 9 w 42"/>
                  <a:gd name="T19" fmla="*/ 10 h 65"/>
                  <a:gd name="T20" fmla="*/ 9 w 42"/>
                  <a:gd name="T21" fmla="*/ 16 h 65"/>
                  <a:gd name="T22" fmla="*/ 13 w 42"/>
                  <a:gd name="T23" fmla="*/ 22 h 65"/>
                  <a:gd name="T24" fmla="*/ 28 w 42"/>
                  <a:gd name="T25" fmla="*/ 29 h 65"/>
                  <a:gd name="T26" fmla="*/ 38 w 42"/>
                  <a:gd name="T27" fmla="*/ 37 h 65"/>
                  <a:gd name="T28" fmla="*/ 42 w 42"/>
                  <a:gd name="T29" fmla="*/ 47 h 65"/>
                  <a:gd name="T30" fmla="*/ 39 w 42"/>
                  <a:gd name="T31" fmla="*/ 56 h 65"/>
                  <a:gd name="T32" fmla="*/ 31 w 42"/>
                  <a:gd name="T33" fmla="*/ 63 h 65"/>
                  <a:gd name="T34" fmla="*/ 22 w 42"/>
                  <a:gd name="T35" fmla="*/ 65 h 65"/>
                  <a:gd name="T36" fmla="*/ 9 w 42"/>
                  <a:gd name="T37" fmla="*/ 63 h 65"/>
                  <a:gd name="T38" fmla="*/ 5 w 42"/>
                  <a:gd name="T39" fmla="*/ 63 h 65"/>
                  <a:gd name="T40" fmla="*/ 2 w 42"/>
                  <a:gd name="T41" fmla="*/ 64 h 65"/>
                  <a:gd name="T42" fmla="*/ 1 w 42"/>
                  <a:gd name="T43" fmla="*/ 43 h 65"/>
                  <a:gd name="T44" fmla="*/ 5 w 42"/>
                  <a:gd name="T45" fmla="*/ 48 h 65"/>
                  <a:gd name="T46" fmla="*/ 10 w 42"/>
                  <a:gd name="T47" fmla="*/ 56 h 65"/>
                  <a:gd name="T48" fmla="*/ 17 w 42"/>
                  <a:gd name="T49" fmla="*/ 60 h 65"/>
                  <a:gd name="T50" fmla="*/ 26 w 42"/>
                  <a:gd name="T51" fmla="*/ 60 h 65"/>
                  <a:gd name="T52" fmla="*/ 32 w 42"/>
                  <a:gd name="T53" fmla="*/ 55 h 65"/>
                  <a:gd name="T54" fmla="*/ 31 w 42"/>
                  <a:gd name="T55" fmla="*/ 48 h 65"/>
                  <a:gd name="T56" fmla="*/ 26 w 42"/>
                  <a:gd name="T57" fmla="*/ 42 h 65"/>
                  <a:gd name="T58" fmla="*/ 16 w 42"/>
                  <a:gd name="T59" fmla="*/ 37 h 65"/>
                  <a:gd name="T60" fmla="*/ 6 w 42"/>
                  <a:gd name="T61" fmla="*/ 31 h 65"/>
                  <a:gd name="T62" fmla="*/ 1 w 42"/>
                  <a:gd name="T63" fmla="*/ 23 h 65"/>
                  <a:gd name="T64" fmla="*/ 1 w 42"/>
                  <a:gd name="T65" fmla="*/ 13 h 65"/>
                  <a:gd name="T66" fmla="*/ 6 w 42"/>
                  <a:gd name="T67" fmla="*/ 6 h 65"/>
                  <a:gd name="T68" fmla="*/ 13 w 42"/>
                  <a:gd name="T6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5">
                    <a:moveTo>
                      <a:pt x="18" y="0"/>
                    </a:moveTo>
                    <a:lnTo>
                      <a:pt x="23" y="1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3" y="16"/>
                    </a:lnTo>
                    <a:lnTo>
                      <a:pt x="31" y="11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3" y="22"/>
                    </a:lnTo>
                    <a:lnTo>
                      <a:pt x="18" y="24"/>
                    </a:lnTo>
                    <a:lnTo>
                      <a:pt x="28" y="29"/>
                    </a:lnTo>
                    <a:lnTo>
                      <a:pt x="34" y="33"/>
                    </a:lnTo>
                    <a:lnTo>
                      <a:pt x="38" y="37"/>
                    </a:lnTo>
                    <a:lnTo>
                      <a:pt x="41" y="42"/>
                    </a:lnTo>
                    <a:lnTo>
                      <a:pt x="42" y="47"/>
                    </a:lnTo>
                    <a:lnTo>
                      <a:pt x="42" y="52"/>
                    </a:lnTo>
                    <a:lnTo>
                      <a:pt x="39" y="56"/>
                    </a:lnTo>
                    <a:lnTo>
                      <a:pt x="36" y="60"/>
                    </a:lnTo>
                    <a:lnTo>
                      <a:pt x="31" y="63"/>
                    </a:lnTo>
                    <a:lnTo>
                      <a:pt x="27" y="65"/>
                    </a:lnTo>
                    <a:lnTo>
                      <a:pt x="22" y="65"/>
                    </a:lnTo>
                    <a:lnTo>
                      <a:pt x="16" y="65"/>
                    </a:lnTo>
                    <a:lnTo>
                      <a:pt x="9" y="63"/>
                    </a:lnTo>
                    <a:lnTo>
                      <a:pt x="7" y="63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2" y="64"/>
                    </a:lnTo>
                    <a:lnTo>
                      <a:pt x="1" y="64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5" y="48"/>
                    </a:lnTo>
                    <a:lnTo>
                      <a:pt x="7" y="53"/>
                    </a:lnTo>
                    <a:lnTo>
                      <a:pt x="10" y="56"/>
                    </a:lnTo>
                    <a:lnTo>
                      <a:pt x="13" y="59"/>
                    </a:lnTo>
                    <a:lnTo>
                      <a:pt x="17" y="60"/>
                    </a:lnTo>
                    <a:lnTo>
                      <a:pt x="22" y="61"/>
                    </a:lnTo>
                    <a:lnTo>
                      <a:pt x="26" y="60"/>
                    </a:lnTo>
                    <a:lnTo>
                      <a:pt x="30" y="59"/>
                    </a:lnTo>
                    <a:lnTo>
                      <a:pt x="32" y="55"/>
                    </a:lnTo>
                    <a:lnTo>
                      <a:pt x="32" y="52"/>
                    </a:lnTo>
                    <a:lnTo>
                      <a:pt x="31" y="48"/>
                    </a:lnTo>
                    <a:lnTo>
                      <a:pt x="28" y="44"/>
                    </a:lnTo>
                    <a:lnTo>
                      <a:pt x="26" y="42"/>
                    </a:lnTo>
                    <a:lnTo>
                      <a:pt x="22" y="39"/>
                    </a:lnTo>
                    <a:lnTo>
                      <a:pt x="16" y="37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9" name="Rectangle 9024"/>
              <p:cNvSpPr>
                <a:spLocks noChangeArrowheads="1"/>
              </p:cNvSpPr>
              <p:nvPr/>
            </p:nvSpPr>
            <p:spPr bwMode="auto">
              <a:xfrm>
                <a:off x="15680" y="15607"/>
                <a:ext cx="34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0" name="Freeform 9025"/>
              <p:cNvSpPr>
                <a:spLocks/>
              </p:cNvSpPr>
              <p:nvPr/>
            </p:nvSpPr>
            <p:spPr bwMode="auto">
              <a:xfrm>
                <a:off x="15198" y="15968"/>
                <a:ext cx="78" cy="89"/>
              </a:xfrm>
              <a:custGeom>
                <a:avLst/>
                <a:gdLst>
                  <a:gd name="T0" fmla="*/ 0 w 78"/>
                  <a:gd name="T1" fmla="*/ 0 h 89"/>
                  <a:gd name="T2" fmla="*/ 41 w 78"/>
                  <a:gd name="T3" fmla="*/ 0 h 89"/>
                  <a:gd name="T4" fmla="*/ 41 w 78"/>
                  <a:gd name="T5" fmla="*/ 2 h 89"/>
                  <a:gd name="T6" fmla="*/ 36 w 78"/>
                  <a:gd name="T7" fmla="*/ 2 h 89"/>
                  <a:gd name="T8" fmla="*/ 34 w 78"/>
                  <a:gd name="T9" fmla="*/ 2 h 89"/>
                  <a:gd name="T10" fmla="*/ 31 w 78"/>
                  <a:gd name="T11" fmla="*/ 3 h 89"/>
                  <a:gd name="T12" fmla="*/ 29 w 78"/>
                  <a:gd name="T13" fmla="*/ 5 h 89"/>
                  <a:gd name="T14" fmla="*/ 26 w 78"/>
                  <a:gd name="T15" fmla="*/ 6 h 89"/>
                  <a:gd name="T16" fmla="*/ 26 w 78"/>
                  <a:gd name="T17" fmla="*/ 8 h 89"/>
                  <a:gd name="T18" fmla="*/ 26 w 78"/>
                  <a:gd name="T19" fmla="*/ 12 h 89"/>
                  <a:gd name="T20" fmla="*/ 26 w 78"/>
                  <a:gd name="T21" fmla="*/ 17 h 89"/>
                  <a:gd name="T22" fmla="*/ 26 w 78"/>
                  <a:gd name="T23" fmla="*/ 73 h 89"/>
                  <a:gd name="T24" fmla="*/ 26 w 78"/>
                  <a:gd name="T25" fmla="*/ 78 h 89"/>
                  <a:gd name="T26" fmla="*/ 26 w 78"/>
                  <a:gd name="T27" fmla="*/ 81 h 89"/>
                  <a:gd name="T28" fmla="*/ 28 w 78"/>
                  <a:gd name="T29" fmla="*/ 82 h 89"/>
                  <a:gd name="T30" fmla="*/ 29 w 78"/>
                  <a:gd name="T31" fmla="*/ 83 h 89"/>
                  <a:gd name="T32" fmla="*/ 31 w 78"/>
                  <a:gd name="T33" fmla="*/ 83 h 89"/>
                  <a:gd name="T34" fmla="*/ 35 w 78"/>
                  <a:gd name="T35" fmla="*/ 83 h 89"/>
                  <a:gd name="T36" fmla="*/ 40 w 78"/>
                  <a:gd name="T37" fmla="*/ 83 h 89"/>
                  <a:gd name="T38" fmla="*/ 46 w 78"/>
                  <a:gd name="T39" fmla="*/ 83 h 89"/>
                  <a:gd name="T40" fmla="*/ 52 w 78"/>
                  <a:gd name="T41" fmla="*/ 83 h 89"/>
                  <a:gd name="T42" fmla="*/ 57 w 78"/>
                  <a:gd name="T43" fmla="*/ 83 h 89"/>
                  <a:gd name="T44" fmla="*/ 61 w 78"/>
                  <a:gd name="T45" fmla="*/ 82 h 89"/>
                  <a:gd name="T46" fmla="*/ 65 w 78"/>
                  <a:gd name="T47" fmla="*/ 80 h 89"/>
                  <a:gd name="T48" fmla="*/ 68 w 78"/>
                  <a:gd name="T49" fmla="*/ 77 h 89"/>
                  <a:gd name="T50" fmla="*/ 72 w 78"/>
                  <a:gd name="T51" fmla="*/ 72 h 89"/>
                  <a:gd name="T52" fmla="*/ 76 w 78"/>
                  <a:gd name="T53" fmla="*/ 65 h 89"/>
                  <a:gd name="T54" fmla="*/ 78 w 78"/>
                  <a:gd name="T55" fmla="*/ 65 h 89"/>
                  <a:gd name="T56" fmla="*/ 71 w 78"/>
                  <a:gd name="T57" fmla="*/ 89 h 89"/>
                  <a:gd name="T58" fmla="*/ 0 w 78"/>
                  <a:gd name="T59" fmla="*/ 89 h 89"/>
                  <a:gd name="T60" fmla="*/ 0 w 78"/>
                  <a:gd name="T61" fmla="*/ 87 h 89"/>
                  <a:gd name="T62" fmla="*/ 3 w 78"/>
                  <a:gd name="T63" fmla="*/ 87 h 89"/>
                  <a:gd name="T64" fmla="*/ 7 w 78"/>
                  <a:gd name="T65" fmla="*/ 87 h 89"/>
                  <a:gd name="T66" fmla="*/ 9 w 78"/>
                  <a:gd name="T67" fmla="*/ 86 h 89"/>
                  <a:gd name="T68" fmla="*/ 12 w 78"/>
                  <a:gd name="T69" fmla="*/ 83 h 89"/>
                  <a:gd name="T70" fmla="*/ 13 w 78"/>
                  <a:gd name="T71" fmla="*/ 81 h 89"/>
                  <a:gd name="T72" fmla="*/ 13 w 78"/>
                  <a:gd name="T73" fmla="*/ 78 h 89"/>
                  <a:gd name="T74" fmla="*/ 13 w 78"/>
                  <a:gd name="T75" fmla="*/ 73 h 89"/>
                  <a:gd name="T76" fmla="*/ 13 w 78"/>
                  <a:gd name="T77" fmla="*/ 14 h 89"/>
                  <a:gd name="T78" fmla="*/ 13 w 78"/>
                  <a:gd name="T79" fmla="*/ 9 h 89"/>
                  <a:gd name="T80" fmla="*/ 12 w 78"/>
                  <a:gd name="T81" fmla="*/ 7 h 89"/>
                  <a:gd name="T82" fmla="*/ 12 w 78"/>
                  <a:gd name="T83" fmla="*/ 5 h 89"/>
                  <a:gd name="T84" fmla="*/ 9 w 78"/>
                  <a:gd name="T85" fmla="*/ 3 h 89"/>
                  <a:gd name="T86" fmla="*/ 7 w 78"/>
                  <a:gd name="T87" fmla="*/ 2 h 89"/>
                  <a:gd name="T88" fmla="*/ 3 w 78"/>
                  <a:gd name="T89" fmla="*/ 2 h 89"/>
                  <a:gd name="T90" fmla="*/ 0 w 78"/>
                  <a:gd name="T91" fmla="*/ 2 h 89"/>
                  <a:gd name="T92" fmla="*/ 0 w 78"/>
                  <a:gd name="T9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89">
                    <a:moveTo>
                      <a:pt x="0" y="0"/>
                    </a:moveTo>
                    <a:lnTo>
                      <a:pt x="41" y="0"/>
                    </a:lnTo>
                    <a:lnTo>
                      <a:pt x="41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26" y="73"/>
                    </a:lnTo>
                    <a:lnTo>
                      <a:pt x="26" y="78"/>
                    </a:lnTo>
                    <a:lnTo>
                      <a:pt x="26" y="81"/>
                    </a:lnTo>
                    <a:lnTo>
                      <a:pt x="28" y="82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46" y="83"/>
                    </a:lnTo>
                    <a:lnTo>
                      <a:pt x="52" y="83"/>
                    </a:lnTo>
                    <a:lnTo>
                      <a:pt x="57" y="83"/>
                    </a:lnTo>
                    <a:lnTo>
                      <a:pt x="61" y="82"/>
                    </a:lnTo>
                    <a:lnTo>
                      <a:pt x="65" y="80"/>
                    </a:lnTo>
                    <a:lnTo>
                      <a:pt x="68" y="77"/>
                    </a:lnTo>
                    <a:lnTo>
                      <a:pt x="72" y="72"/>
                    </a:lnTo>
                    <a:lnTo>
                      <a:pt x="76" y="65"/>
                    </a:lnTo>
                    <a:lnTo>
                      <a:pt x="78" y="65"/>
                    </a:lnTo>
                    <a:lnTo>
                      <a:pt x="71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3" y="87"/>
                    </a:lnTo>
                    <a:lnTo>
                      <a:pt x="7" y="87"/>
                    </a:lnTo>
                    <a:lnTo>
                      <a:pt x="9" y="86"/>
                    </a:lnTo>
                    <a:lnTo>
                      <a:pt x="12" y="83"/>
                    </a:lnTo>
                    <a:lnTo>
                      <a:pt x="13" y="81"/>
                    </a:lnTo>
                    <a:lnTo>
                      <a:pt x="13" y="78"/>
                    </a:lnTo>
                    <a:lnTo>
                      <a:pt x="13" y="73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1" name="Freeform 9026"/>
              <p:cNvSpPr>
                <a:spLocks noEditPoints="1"/>
              </p:cNvSpPr>
              <p:nvPr/>
            </p:nvSpPr>
            <p:spPr bwMode="auto">
              <a:xfrm>
                <a:off x="15283" y="15963"/>
                <a:ext cx="30" cy="94"/>
              </a:xfrm>
              <a:custGeom>
                <a:avLst/>
                <a:gdLst>
                  <a:gd name="T0" fmla="*/ 19 w 30"/>
                  <a:gd name="T1" fmla="*/ 32 h 94"/>
                  <a:gd name="T2" fmla="*/ 21 w 30"/>
                  <a:gd name="T3" fmla="*/ 32 h 94"/>
                  <a:gd name="T4" fmla="*/ 21 w 30"/>
                  <a:gd name="T5" fmla="*/ 81 h 94"/>
                  <a:gd name="T6" fmla="*/ 21 w 30"/>
                  <a:gd name="T7" fmla="*/ 86 h 94"/>
                  <a:gd name="T8" fmla="*/ 23 w 30"/>
                  <a:gd name="T9" fmla="*/ 88 h 94"/>
                  <a:gd name="T10" fmla="*/ 23 w 30"/>
                  <a:gd name="T11" fmla="*/ 90 h 94"/>
                  <a:gd name="T12" fmla="*/ 25 w 30"/>
                  <a:gd name="T13" fmla="*/ 91 h 94"/>
                  <a:gd name="T14" fmla="*/ 26 w 30"/>
                  <a:gd name="T15" fmla="*/ 92 h 94"/>
                  <a:gd name="T16" fmla="*/ 30 w 30"/>
                  <a:gd name="T17" fmla="*/ 92 h 94"/>
                  <a:gd name="T18" fmla="*/ 30 w 30"/>
                  <a:gd name="T19" fmla="*/ 94 h 94"/>
                  <a:gd name="T20" fmla="*/ 0 w 30"/>
                  <a:gd name="T21" fmla="*/ 94 h 94"/>
                  <a:gd name="T22" fmla="*/ 0 w 30"/>
                  <a:gd name="T23" fmla="*/ 92 h 94"/>
                  <a:gd name="T24" fmla="*/ 4 w 30"/>
                  <a:gd name="T25" fmla="*/ 92 h 94"/>
                  <a:gd name="T26" fmla="*/ 7 w 30"/>
                  <a:gd name="T27" fmla="*/ 91 h 94"/>
                  <a:gd name="T28" fmla="*/ 8 w 30"/>
                  <a:gd name="T29" fmla="*/ 90 h 94"/>
                  <a:gd name="T30" fmla="*/ 9 w 30"/>
                  <a:gd name="T31" fmla="*/ 88 h 94"/>
                  <a:gd name="T32" fmla="*/ 10 w 30"/>
                  <a:gd name="T33" fmla="*/ 86 h 94"/>
                  <a:gd name="T34" fmla="*/ 10 w 30"/>
                  <a:gd name="T35" fmla="*/ 81 h 94"/>
                  <a:gd name="T36" fmla="*/ 10 w 30"/>
                  <a:gd name="T37" fmla="*/ 58 h 94"/>
                  <a:gd name="T38" fmla="*/ 10 w 30"/>
                  <a:gd name="T39" fmla="*/ 51 h 94"/>
                  <a:gd name="T40" fmla="*/ 10 w 30"/>
                  <a:gd name="T41" fmla="*/ 48 h 94"/>
                  <a:gd name="T42" fmla="*/ 9 w 30"/>
                  <a:gd name="T43" fmla="*/ 44 h 94"/>
                  <a:gd name="T44" fmla="*/ 9 w 30"/>
                  <a:gd name="T45" fmla="*/ 43 h 94"/>
                  <a:gd name="T46" fmla="*/ 8 w 30"/>
                  <a:gd name="T47" fmla="*/ 42 h 94"/>
                  <a:gd name="T48" fmla="*/ 7 w 30"/>
                  <a:gd name="T49" fmla="*/ 40 h 94"/>
                  <a:gd name="T50" fmla="*/ 5 w 30"/>
                  <a:gd name="T51" fmla="*/ 40 h 94"/>
                  <a:gd name="T52" fmla="*/ 3 w 30"/>
                  <a:gd name="T53" fmla="*/ 40 h 94"/>
                  <a:gd name="T54" fmla="*/ 0 w 30"/>
                  <a:gd name="T55" fmla="*/ 42 h 94"/>
                  <a:gd name="T56" fmla="*/ 0 w 30"/>
                  <a:gd name="T57" fmla="*/ 39 h 94"/>
                  <a:gd name="T58" fmla="*/ 19 w 30"/>
                  <a:gd name="T59" fmla="*/ 32 h 94"/>
                  <a:gd name="T60" fmla="*/ 15 w 30"/>
                  <a:gd name="T61" fmla="*/ 0 h 94"/>
                  <a:gd name="T62" fmla="*/ 18 w 30"/>
                  <a:gd name="T63" fmla="*/ 0 h 94"/>
                  <a:gd name="T64" fmla="*/ 20 w 30"/>
                  <a:gd name="T65" fmla="*/ 2 h 94"/>
                  <a:gd name="T66" fmla="*/ 21 w 30"/>
                  <a:gd name="T67" fmla="*/ 3 h 94"/>
                  <a:gd name="T68" fmla="*/ 23 w 30"/>
                  <a:gd name="T69" fmla="*/ 6 h 94"/>
                  <a:gd name="T70" fmla="*/ 21 w 30"/>
                  <a:gd name="T71" fmla="*/ 10 h 94"/>
                  <a:gd name="T72" fmla="*/ 20 w 30"/>
                  <a:gd name="T73" fmla="*/ 11 h 94"/>
                  <a:gd name="T74" fmla="*/ 18 w 30"/>
                  <a:gd name="T75" fmla="*/ 13 h 94"/>
                  <a:gd name="T76" fmla="*/ 15 w 30"/>
                  <a:gd name="T77" fmla="*/ 13 h 94"/>
                  <a:gd name="T78" fmla="*/ 13 w 30"/>
                  <a:gd name="T79" fmla="*/ 13 h 94"/>
                  <a:gd name="T80" fmla="*/ 12 w 30"/>
                  <a:gd name="T81" fmla="*/ 11 h 94"/>
                  <a:gd name="T82" fmla="*/ 9 w 30"/>
                  <a:gd name="T83" fmla="*/ 10 h 94"/>
                  <a:gd name="T84" fmla="*/ 9 w 30"/>
                  <a:gd name="T85" fmla="*/ 6 h 94"/>
                  <a:gd name="T86" fmla="*/ 9 w 30"/>
                  <a:gd name="T87" fmla="*/ 3 h 94"/>
                  <a:gd name="T88" fmla="*/ 10 w 30"/>
                  <a:gd name="T89" fmla="*/ 2 h 94"/>
                  <a:gd name="T90" fmla="*/ 13 w 30"/>
                  <a:gd name="T91" fmla="*/ 0 h 94"/>
                  <a:gd name="T92" fmla="*/ 15 w 30"/>
                  <a:gd name="T9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94">
                    <a:moveTo>
                      <a:pt x="19" y="32"/>
                    </a:moveTo>
                    <a:lnTo>
                      <a:pt x="21" y="32"/>
                    </a:lnTo>
                    <a:lnTo>
                      <a:pt x="21" y="81"/>
                    </a:lnTo>
                    <a:lnTo>
                      <a:pt x="21" y="86"/>
                    </a:lnTo>
                    <a:lnTo>
                      <a:pt x="23" y="88"/>
                    </a:lnTo>
                    <a:lnTo>
                      <a:pt x="23" y="90"/>
                    </a:lnTo>
                    <a:lnTo>
                      <a:pt x="25" y="91"/>
                    </a:lnTo>
                    <a:lnTo>
                      <a:pt x="26" y="92"/>
                    </a:lnTo>
                    <a:lnTo>
                      <a:pt x="30" y="92"/>
                    </a:lnTo>
                    <a:lnTo>
                      <a:pt x="30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4" y="92"/>
                    </a:lnTo>
                    <a:lnTo>
                      <a:pt x="7" y="91"/>
                    </a:lnTo>
                    <a:lnTo>
                      <a:pt x="8" y="90"/>
                    </a:lnTo>
                    <a:lnTo>
                      <a:pt x="9" y="88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0" y="58"/>
                    </a:lnTo>
                    <a:lnTo>
                      <a:pt x="10" y="51"/>
                    </a:lnTo>
                    <a:lnTo>
                      <a:pt x="10" y="48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9" y="32"/>
                    </a:lnTo>
                    <a:close/>
                    <a:moveTo>
                      <a:pt x="15" y="0"/>
                    </a:moveTo>
                    <a:lnTo>
                      <a:pt x="18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3" y="6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2" y="11"/>
                    </a:lnTo>
                    <a:lnTo>
                      <a:pt x="9" y="10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2" name="Freeform 9027"/>
              <p:cNvSpPr>
                <a:spLocks/>
              </p:cNvSpPr>
              <p:nvPr/>
            </p:nvSpPr>
            <p:spPr bwMode="auto">
              <a:xfrm>
                <a:off x="15318" y="15995"/>
                <a:ext cx="66" cy="62"/>
              </a:xfrm>
              <a:custGeom>
                <a:avLst/>
                <a:gdLst>
                  <a:gd name="T0" fmla="*/ 21 w 66"/>
                  <a:gd name="T1" fmla="*/ 0 h 62"/>
                  <a:gd name="T2" fmla="*/ 32 w 66"/>
                  <a:gd name="T3" fmla="*/ 3 h 62"/>
                  <a:gd name="T4" fmla="*/ 45 w 66"/>
                  <a:gd name="T5" fmla="*/ 0 h 62"/>
                  <a:gd name="T6" fmla="*/ 53 w 66"/>
                  <a:gd name="T7" fmla="*/ 6 h 62"/>
                  <a:gd name="T8" fmla="*/ 57 w 66"/>
                  <a:gd name="T9" fmla="*/ 13 h 62"/>
                  <a:gd name="T10" fmla="*/ 57 w 66"/>
                  <a:gd name="T11" fmla="*/ 23 h 62"/>
                  <a:gd name="T12" fmla="*/ 58 w 66"/>
                  <a:gd name="T13" fmla="*/ 54 h 62"/>
                  <a:gd name="T14" fmla="*/ 59 w 66"/>
                  <a:gd name="T15" fmla="*/ 58 h 62"/>
                  <a:gd name="T16" fmla="*/ 63 w 66"/>
                  <a:gd name="T17" fmla="*/ 60 h 62"/>
                  <a:gd name="T18" fmla="*/ 66 w 66"/>
                  <a:gd name="T19" fmla="*/ 62 h 62"/>
                  <a:gd name="T20" fmla="*/ 36 w 66"/>
                  <a:gd name="T21" fmla="*/ 60 h 62"/>
                  <a:gd name="T22" fmla="*/ 41 w 66"/>
                  <a:gd name="T23" fmla="*/ 60 h 62"/>
                  <a:gd name="T24" fmla="*/ 45 w 66"/>
                  <a:gd name="T25" fmla="*/ 58 h 62"/>
                  <a:gd name="T26" fmla="*/ 45 w 66"/>
                  <a:gd name="T27" fmla="*/ 53 h 62"/>
                  <a:gd name="T28" fmla="*/ 45 w 66"/>
                  <a:gd name="T29" fmla="*/ 23 h 62"/>
                  <a:gd name="T30" fmla="*/ 45 w 66"/>
                  <a:gd name="T31" fmla="*/ 14 h 62"/>
                  <a:gd name="T32" fmla="*/ 42 w 66"/>
                  <a:gd name="T33" fmla="*/ 10 h 62"/>
                  <a:gd name="T34" fmla="*/ 37 w 66"/>
                  <a:gd name="T35" fmla="*/ 7 h 62"/>
                  <a:gd name="T36" fmla="*/ 26 w 66"/>
                  <a:gd name="T37" fmla="*/ 12 h 62"/>
                  <a:gd name="T38" fmla="*/ 21 w 66"/>
                  <a:gd name="T39" fmla="*/ 49 h 62"/>
                  <a:gd name="T40" fmla="*/ 21 w 66"/>
                  <a:gd name="T41" fmla="*/ 55 h 62"/>
                  <a:gd name="T42" fmla="*/ 23 w 66"/>
                  <a:gd name="T43" fmla="*/ 58 h 62"/>
                  <a:gd name="T44" fmla="*/ 27 w 66"/>
                  <a:gd name="T45" fmla="*/ 60 h 62"/>
                  <a:gd name="T46" fmla="*/ 31 w 66"/>
                  <a:gd name="T47" fmla="*/ 62 h 62"/>
                  <a:gd name="T48" fmla="*/ 1 w 66"/>
                  <a:gd name="T49" fmla="*/ 60 h 62"/>
                  <a:gd name="T50" fmla="*/ 5 w 66"/>
                  <a:gd name="T51" fmla="*/ 60 h 62"/>
                  <a:gd name="T52" fmla="*/ 9 w 66"/>
                  <a:gd name="T53" fmla="*/ 58 h 62"/>
                  <a:gd name="T54" fmla="*/ 10 w 66"/>
                  <a:gd name="T55" fmla="*/ 53 h 62"/>
                  <a:gd name="T56" fmla="*/ 10 w 66"/>
                  <a:gd name="T57" fmla="*/ 26 h 62"/>
                  <a:gd name="T58" fmla="*/ 10 w 66"/>
                  <a:gd name="T59" fmla="*/ 16 h 62"/>
                  <a:gd name="T60" fmla="*/ 9 w 66"/>
                  <a:gd name="T61" fmla="*/ 11 h 62"/>
                  <a:gd name="T62" fmla="*/ 6 w 66"/>
                  <a:gd name="T63" fmla="*/ 8 h 62"/>
                  <a:gd name="T64" fmla="*/ 4 w 66"/>
                  <a:gd name="T65" fmla="*/ 8 h 62"/>
                  <a:gd name="T66" fmla="*/ 0 w 66"/>
                  <a:gd name="T67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2">
                    <a:moveTo>
                      <a:pt x="18" y="0"/>
                    </a:moveTo>
                    <a:lnTo>
                      <a:pt x="21" y="0"/>
                    </a:lnTo>
                    <a:lnTo>
                      <a:pt x="21" y="12"/>
                    </a:lnTo>
                    <a:lnTo>
                      <a:pt x="32" y="3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50" y="2"/>
                    </a:lnTo>
                    <a:lnTo>
                      <a:pt x="53" y="6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57" y="18"/>
                    </a:lnTo>
                    <a:lnTo>
                      <a:pt x="57" y="23"/>
                    </a:lnTo>
                    <a:lnTo>
                      <a:pt x="57" y="49"/>
                    </a:lnTo>
                    <a:lnTo>
                      <a:pt x="58" y="54"/>
                    </a:lnTo>
                    <a:lnTo>
                      <a:pt x="58" y="56"/>
                    </a:lnTo>
                    <a:lnTo>
                      <a:pt x="59" y="58"/>
                    </a:lnTo>
                    <a:lnTo>
                      <a:pt x="60" y="59"/>
                    </a:lnTo>
                    <a:lnTo>
                      <a:pt x="63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36" y="62"/>
                    </a:lnTo>
                    <a:lnTo>
                      <a:pt x="36" y="60"/>
                    </a:lnTo>
                    <a:lnTo>
                      <a:pt x="37" y="60"/>
                    </a:lnTo>
                    <a:lnTo>
                      <a:pt x="41" y="60"/>
                    </a:lnTo>
                    <a:lnTo>
                      <a:pt x="43" y="59"/>
                    </a:lnTo>
                    <a:lnTo>
                      <a:pt x="45" y="58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49"/>
                    </a:lnTo>
                    <a:lnTo>
                      <a:pt x="45" y="23"/>
                    </a:lnTo>
                    <a:lnTo>
                      <a:pt x="45" y="18"/>
                    </a:lnTo>
                    <a:lnTo>
                      <a:pt x="45" y="14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39" y="8"/>
                    </a:lnTo>
                    <a:lnTo>
                      <a:pt x="37" y="7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21" y="17"/>
                    </a:lnTo>
                    <a:lnTo>
                      <a:pt x="21" y="49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5" y="59"/>
                    </a:lnTo>
                    <a:lnTo>
                      <a:pt x="27" y="60"/>
                    </a:lnTo>
                    <a:lnTo>
                      <a:pt x="31" y="60"/>
                    </a:lnTo>
                    <a:lnTo>
                      <a:pt x="31" y="62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2" y="60"/>
                    </a:lnTo>
                    <a:lnTo>
                      <a:pt x="5" y="60"/>
                    </a:lnTo>
                    <a:lnTo>
                      <a:pt x="7" y="59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10" y="53"/>
                    </a:lnTo>
                    <a:lnTo>
                      <a:pt x="10" y="49"/>
                    </a:lnTo>
                    <a:lnTo>
                      <a:pt x="10" y="26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3" name="Freeform 9028"/>
              <p:cNvSpPr>
                <a:spLocks noEditPoints="1"/>
              </p:cNvSpPr>
              <p:nvPr/>
            </p:nvSpPr>
            <p:spPr bwMode="auto">
              <a:xfrm>
                <a:off x="15391" y="15995"/>
                <a:ext cx="51" cy="65"/>
              </a:xfrm>
              <a:custGeom>
                <a:avLst/>
                <a:gdLst>
                  <a:gd name="T0" fmla="*/ 24 w 51"/>
                  <a:gd name="T1" fmla="*/ 5 h 65"/>
                  <a:gd name="T2" fmla="*/ 20 w 51"/>
                  <a:gd name="T3" fmla="*/ 5 h 65"/>
                  <a:gd name="T4" fmla="*/ 17 w 51"/>
                  <a:gd name="T5" fmla="*/ 6 h 65"/>
                  <a:gd name="T6" fmla="*/ 13 w 51"/>
                  <a:gd name="T7" fmla="*/ 8 h 65"/>
                  <a:gd name="T8" fmla="*/ 11 w 51"/>
                  <a:gd name="T9" fmla="*/ 12 h 65"/>
                  <a:gd name="T10" fmla="*/ 9 w 51"/>
                  <a:gd name="T11" fmla="*/ 16 h 65"/>
                  <a:gd name="T12" fmla="*/ 8 w 51"/>
                  <a:gd name="T13" fmla="*/ 21 h 65"/>
                  <a:gd name="T14" fmla="*/ 36 w 51"/>
                  <a:gd name="T15" fmla="*/ 21 h 65"/>
                  <a:gd name="T16" fmla="*/ 36 w 51"/>
                  <a:gd name="T17" fmla="*/ 16 h 65"/>
                  <a:gd name="T18" fmla="*/ 35 w 51"/>
                  <a:gd name="T19" fmla="*/ 12 h 65"/>
                  <a:gd name="T20" fmla="*/ 34 w 51"/>
                  <a:gd name="T21" fmla="*/ 10 h 65"/>
                  <a:gd name="T22" fmla="*/ 30 w 51"/>
                  <a:gd name="T23" fmla="*/ 7 h 65"/>
                  <a:gd name="T24" fmla="*/ 27 w 51"/>
                  <a:gd name="T25" fmla="*/ 5 h 65"/>
                  <a:gd name="T26" fmla="*/ 24 w 51"/>
                  <a:gd name="T27" fmla="*/ 5 h 65"/>
                  <a:gd name="T28" fmla="*/ 28 w 51"/>
                  <a:gd name="T29" fmla="*/ 0 h 65"/>
                  <a:gd name="T30" fmla="*/ 34 w 51"/>
                  <a:gd name="T31" fmla="*/ 1 h 65"/>
                  <a:gd name="T32" fmla="*/ 39 w 51"/>
                  <a:gd name="T33" fmla="*/ 2 h 65"/>
                  <a:gd name="T34" fmla="*/ 44 w 51"/>
                  <a:gd name="T35" fmla="*/ 6 h 65"/>
                  <a:gd name="T36" fmla="*/ 48 w 51"/>
                  <a:gd name="T37" fmla="*/ 12 h 65"/>
                  <a:gd name="T38" fmla="*/ 50 w 51"/>
                  <a:gd name="T39" fmla="*/ 17 h 65"/>
                  <a:gd name="T40" fmla="*/ 51 w 51"/>
                  <a:gd name="T41" fmla="*/ 24 h 65"/>
                  <a:gd name="T42" fmla="*/ 8 w 51"/>
                  <a:gd name="T43" fmla="*/ 24 h 65"/>
                  <a:gd name="T44" fmla="*/ 11 w 51"/>
                  <a:gd name="T45" fmla="*/ 37 h 65"/>
                  <a:gd name="T46" fmla="*/ 16 w 51"/>
                  <a:gd name="T47" fmla="*/ 45 h 65"/>
                  <a:gd name="T48" fmla="*/ 20 w 51"/>
                  <a:gd name="T49" fmla="*/ 50 h 65"/>
                  <a:gd name="T50" fmla="*/ 25 w 51"/>
                  <a:gd name="T51" fmla="*/ 53 h 65"/>
                  <a:gd name="T52" fmla="*/ 30 w 51"/>
                  <a:gd name="T53" fmla="*/ 54 h 65"/>
                  <a:gd name="T54" fmla="*/ 36 w 51"/>
                  <a:gd name="T55" fmla="*/ 53 h 65"/>
                  <a:gd name="T56" fmla="*/ 41 w 51"/>
                  <a:gd name="T57" fmla="*/ 50 h 65"/>
                  <a:gd name="T58" fmla="*/ 44 w 51"/>
                  <a:gd name="T59" fmla="*/ 48 h 65"/>
                  <a:gd name="T60" fmla="*/ 46 w 51"/>
                  <a:gd name="T61" fmla="*/ 44 h 65"/>
                  <a:gd name="T62" fmla="*/ 49 w 51"/>
                  <a:gd name="T63" fmla="*/ 39 h 65"/>
                  <a:gd name="T64" fmla="*/ 51 w 51"/>
                  <a:gd name="T65" fmla="*/ 40 h 65"/>
                  <a:gd name="T66" fmla="*/ 49 w 51"/>
                  <a:gd name="T67" fmla="*/ 46 h 65"/>
                  <a:gd name="T68" fmla="*/ 46 w 51"/>
                  <a:gd name="T69" fmla="*/ 51 h 65"/>
                  <a:gd name="T70" fmla="*/ 43 w 51"/>
                  <a:gd name="T71" fmla="*/ 56 h 65"/>
                  <a:gd name="T72" fmla="*/ 39 w 51"/>
                  <a:gd name="T73" fmla="*/ 60 h 65"/>
                  <a:gd name="T74" fmla="*/ 35 w 51"/>
                  <a:gd name="T75" fmla="*/ 62 h 65"/>
                  <a:gd name="T76" fmla="*/ 30 w 51"/>
                  <a:gd name="T77" fmla="*/ 64 h 65"/>
                  <a:gd name="T78" fmla="*/ 25 w 51"/>
                  <a:gd name="T79" fmla="*/ 65 h 65"/>
                  <a:gd name="T80" fmla="*/ 20 w 51"/>
                  <a:gd name="T81" fmla="*/ 64 h 65"/>
                  <a:gd name="T82" fmla="*/ 16 w 51"/>
                  <a:gd name="T83" fmla="*/ 62 h 65"/>
                  <a:gd name="T84" fmla="*/ 11 w 51"/>
                  <a:gd name="T85" fmla="*/ 60 h 65"/>
                  <a:gd name="T86" fmla="*/ 7 w 51"/>
                  <a:gd name="T87" fmla="*/ 56 h 65"/>
                  <a:gd name="T88" fmla="*/ 1 w 51"/>
                  <a:gd name="T89" fmla="*/ 45 h 65"/>
                  <a:gd name="T90" fmla="*/ 0 w 51"/>
                  <a:gd name="T91" fmla="*/ 33 h 65"/>
                  <a:gd name="T92" fmla="*/ 1 w 51"/>
                  <a:gd name="T93" fmla="*/ 19 h 65"/>
                  <a:gd name="T94" fmla="*/ 7 w 51"/>
                  <a:gd name="T95" fmla="*/ 8 h 65"/>
                  <a:gd name="T96" fmla="*/ 17 w 51"/>
                  <a:gd name="T97" fmla="*/ 2 h 65"/>
                  <a:gd name="T98" fmla="*/ 28 w 51"/>
                  <a:gd name="T9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5">
                    <a:moveTo>
                      <a:pt x="24" y="5"/>
                    </a:moveTo>
                    <a:lnTo>
                      <a:pt x="20" y="5"/>
                    </a:lnTo>
                    <a:lnTo>
                      <a:pt x="17" y="6"/>
                    </a:lnTo>
                    <a:lnTo>
                      <a:pt x="13" y="8"/>
                    </a:lnTo>
                    <a:lnTo>
                      <a:pt x="11" y="12"/>
                    </a:lnTo>
                    <a:lnTo>
                      <a:pt x="9" y="16"/>
                    </a:lnTo>
                    <a:lnTo>
                      <a:pt x="8" y="21"/>
                    </a:lnTo>
                    <a:lnTo>
                      <a:pt x="36" y="21"/>
                    </a:lnTo>
                    <a:lnTo>
                      <a:pt x="36" y="16"/>
                    </a:lnTo>
                    <a:lnTo>
                      <a:pt x="35" y="12"/>
                    </a:lnTo>
                    <a:lnTo>
                      <a:pt x="34" y="10"/>
                    </a:lnTo>
                    <a:lnTo>
                      <a:pt x="30" y="7"/>
                    </a:lnTo>
                    <a:lnTo>
                      <a:pt x="27" y="5"/>
                    </a:lnTo>
                    <a:lnTo>
                      <a:pt x="24" y="5"/>
                    </a:lnTo>
                    <a:close/>
                    <a:moveTo>
                      <a:pt x="28" y="0"/>
                    </a:moveTo>
                    <a:lnTo>
                      <a:pt x="34" y="1"/>
                    </a:lnTo>
                    <a:lnTo>
                      <a:pt x="39" y="2"/>
                    </a:lnTo>
                    <a:lnTo>
                      <a:pt x="44" y="6"/>
                    </a:lnTo>
                    <a:lnTo>
                      <a:pt x="48" y="12"/>
                    </a:lnTo>
                    <a:lnTo>
                      <a:pt x="50" y="17"/>
                    </a:lnTo>
                    <a:lnTo>
                      <a:pt x="51" y="24"/>
                    </a:lnTo>
                    <a:lnTo>
                      <a:pt x="8" y="24"/>
                    </a:lnTo>
                    <a:lnTo>
                      <a:pt x="11" y="37"/>
                    </a:lnTo>
                    <a:lnTo>
                      <a:pt x="16" y="45"/>
                    </a:lnTo>
                    <a:lnTo>
                      <a:pt x="20" y="50"/>
                    </a:lnTo>
                    <a:lnTo>
                      <a:pt x="25" y="53"/>
                    </a:lnTo>
                    <a:lnTo>
                      <a:pt x="30" y="54"/>
                    </a:lnTo>
                    <a:lnTo>
                      <a:pt x="36" y="53"/>
                    </a:lnTo>
                    <a:lnTo>
                      <a:pt x="41" y="50"/>
                    </a:lnTo>
                    <a:lnTo>
                      <a:pt x="44" y="48"/>
                    </a:lnTo>
                    <a:lnTo>
                      <a:pt x="46" y="44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49" y="46"/>
                    </a:lnTo>
                    <a:lnTo>
                      <a:pt x="46" y="51"/>
                    </a:lnTo>
                    <a:lnTo>
                      <a:pt x="43" y="56"/>
                    </a:lnTo>
                    <a:lnTo>
                      <a:pt x="39" y="60"/>
                    </a:lnTo>
                    <a:lnTo>
                      <a:pt x="35" y="62"/>
                    </a:lnTo>
                    <a:lnTo>
                      <a:pt x="30" y="64"/>
                    </a:lnTo>
                    <a:lnTo>
                      <a:pt x="25" y="65"/>
                    </a:lnTo>
                    <a:lnTo>
                      <a:pt x="20" y="64"/>
                    </a:lnTo>
                    <a:lnTo>
                      <a:pt x="16" y="62"/>
                    </a:lnTo>
                    <a:lnTo>
                      <a:pt x="11" y="60"/>
                    </a:lnTo>
                    <a:lnTo>
                      <a:pt x="7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19"/>
                    </a:lnTo>
                    <a:lnTo>
                      <a:pt x="7" y="8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4" name="Freeform 9029"/>
              <p:cNvSpPr>
                <a:spLocks/>
              </p:cNvSpPr>
              <p:nvPr/>
            </p:nvSpPr>
            <p:spPr bwMode="auto">
              <a:xfrm>
                <a:off x="15452" y="15995"/>
                <a:ext cx="42" cy="65"/>
              </a:xfrm>
              <a:custGeom>
                <a:avLst/>
                <a:gdLst>
                  <a:gd name="T0" fmla="*/ 24 w 42"/>
                  <a:gd name="T1" fmla="*/ 0 h 65"/>
                  <a:gd name="T2" fmla="*/ 31 w 42"/>
                  <a:gd name="T3" fmla="*/ 2 h 65"/>
                  <a:gd name="T4" fmla="*/ 35 w 42"/>
                  <a:gd name="T5" fmla="*/ 2 h 65"/>
                  <a:gd name="T6" fmla="*/ 36 w 42"/>
                  <a:gd name="T7" fmla="*/ 0 h 65"/>
                  <a:gd name="T8" fmla="*/ 37 w 42"/>
                  <a:gd name="T9" fmla="*/ 21 h 65"/>
                  <a:gd name="T10" fmla="*/ 33 w 42"/>
                  <a:gd name="T11" fmla="*/ 14 h 65"/>
                  <a:gd name="T12" fmla="*/ 28 w 42"/>
                  <a:gd name="T13" fmla="*/ 7 h 65"/>
                  <a:gd name="T14" fmla="*/ 22 w 42"/>
                  <a:gd name="T15" fmla="*/ 3 h 65"/>
                  <a:gd name="T16" fmla="*/ 15 w 42"/>
                  <a:gd name="T17" fmla="*/ 5 h 65"/>
                  <a:gd name="T18" fmla="*/ 9 w 42"/>
                  <a:gd name="T19" fmla="*/ 8 h 65"/>
                  <a:gd name="T20" fmla="*/ 9 w 42"/>
                  <a:gd name="T21" fmla="*/ 14 h 65"/>
                  <a:gd name="T22" fmla="*/ 14 w 42"/>
                  <a:gd name="T23" fmla="*/ 21 h 65"/>
                  <a:gd name="T24" fmla="*/ 28 w 42"/>
                  <a:gd name="T25" fmla="*/ 28 h 65"/>
                  <a:gd name="T26" fmla="*/ 38 w 42"/>
                  <a:gd name="T27" fmla="*/ 37 h 65"/>
                  <a:gd name="T28" fmla="*/ 42 w 42"/>
                  <a:gd name="T29" fmla="*/ 45 h 65"/>
                  <a:gd name="T30" fmla="*/ 40 w 42"/>
                  <a:gd name="T31" fmla="*/ 55 h 65"/>
                  <a:gd name="T32" fmla="*/ 32 w 42"/>
                  <a:gd name="T33" fmla="*/ 62 h 65"/>
                  <a:gd name="T34" fmla="*/ 22 w 42"/>
                  <a:gd name="T35" fmla="*/ 65 h 65"/>
                  <a:gd name="T36" fmla="*/ 9 w 42"/>
                  <a:gd name="T37" fmla="*/ 62 h 65"/>
                  <a:gd name="T38" fmla="*/ 5 w 42"/>
                  <a:gd name="T39" fmla="*/ 61 h 65"/>
                  <a:gd name="T40" fmla="*/ 3 w 42"/>
                  <a:gd name="T41" fmla="*/ 64 h 65"/>
                  <a:gd name="T42" fmla="*/ 1 w 42"/>
                  <a:gd name="T43" fmla="*/ 42 h 65"/>
                  <a:gd name="T44" fmla="*/ 5 w 42"/>
                  <a:gd name="T45" fmla="*/ 48 h 65"/>
                  <a:gd name="T46" fmla="*/ 10 w 42"/>
                  <a:gd name="T47" fmla="*/ 55 h 65"/>
                  <a:gd name="T48" fmla="*/ 17 w 42"/>
                  <a:gd name="T49" fmla="*/ 60 h 65"/>
                  <a:gd name="T50" fmla="*/ 26 w 42"/>
                  <a:gd name="T51" fmla="*/ 60 h 65"/>
                  <a:gd name="T52" fmla="*/ 32 w 42"/>
                  <a:gd name="T53" fmla="*/ 55 h 65"/>
                  <a:gd name="T54" fmla="*/ 32 w 42"/>
                  <a:gd name="T55" fmla="*/ 46 h 65"/>
                  <a:gd name="T56" fmla="*/ 26 w 42"/>
                  <a:gd name="T57" fmla="*/ 42 h 65"/>
                  <a:gd name="T58" fmla="*/ 16 w 42"/>
                  <a:gd name="T59" fmla="*/ 35 h 65"/>
                  <a:gd name="T60" fmla="*/ 6 w 42"/>
                  <a:gd name="T61" fmla="*/ 29 h 65"/>
                  <a:gd name="T62" fmla="*/ 1 w 42"/>
                  <a:gd name="T63" fmla="*/ 23 h 65"/>
                  <a:gd name="T64" fmla="*/ 1 w 42"/>
                  <a:gd name="T65" fmla="*/ 12 h 65"/>
                  <a:gd name="T66" fmla="*/ 6 w 42"/>
                  <a:gd name="T67" fmla="*/ 5 h 65"/>
                  <a:gd name="T68" fmla="*/ 14 w 42"/>
                  <a:gd name="T6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5">
                    <a:moveTo>
                      <a:pt x="19" y="0"/>
                    </a:moveTo>
                    <a:lnTo>
                      <a:pt x="24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4" y="21"/>
                    </a:lnTo>
                    <a:lnTo>
                      <a:pt x="19" y="23"/>
                    </a:lnTo>
                    <a:lnTo>
                      <a:pt x="28" y="28"/>
                    </a:lnTo>
                    <a:lnTo>
                      <a:pt x="35" y="32"/>
                    </a:lnTo>
                    <a:lnTo>
                      <a:pt x="38" y="37"/>
                    </a:lnTo>
                    <a:lnTo>
                      <a:pt x="41" y="40"/>
                    </a:lnTo>
                    <a:lnTo>
                      <a:pt x="42" y="45"/>
                    </a:lnTo>
                    <a:lnTo>
                      <a:pt x="42" y="51"/>
                    </a:lnTo>
                    <a:lnTo>
                      <a:pt x="40" y="55"/>
                    </a:lnTo>
                    <a:lnTo>
                      <a:pt x="36" y="59"/>
                    </a:lnTo>
                    <a:lnTo>
                      <a:pt x="32" y="62"/>
                    </a:lnTo>
                    <a:lnTo>
                      <a:pt x="27" y="64"/>
                    </a:lnTo>
                    <a:lnTo>
                      <a:pt x="22" y="65"/>
                    </a:lnTo>
                    <a:lnTo>
                      <a:pt x="16" y="64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5" y="61"/>
                    </a:lnTo>
                    <a:lnTo>
                      <a:pt x="4" y="62"/>
                    </a:lnTo>
                    <a:lnTo>
                      <a:pt x="3" y="64"/>
                    </a:lnTo>
                    <a:lnTo>
                      <a:pt x="1" y="6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8"/>
                    </a:lnTo>
                    <a:lnTo>
                      <a:pt x="8" y="51"/>
                    </a:lnTo>
                    <a:lnTo>
                      <a:pt x="10" y="55"/>
                    </a:lnTo>
                    <a:lnTo>
                      <a:pt x="14" y="59"/>
                    </a:lnTo>
                    <a:lnTo>
                      <a:pt x="17" y="60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5"/>
                    </a:lnTo>
                    <a:lnTo>
                      <a:pt x="32" y="51"/>
                    </a:lnTo>
                    <a:lnTo>
                      <a:pt x="32" y="46"/>
                    </a:lnTo>
                    <a:lnTo>
                      <a:pt x="30" y="44"/>
                    </a:lnTo>
                    <a:lnTo>
                      <a:pt x="26" y="42"/>
                    </a:lnTo>
                    <a:lnTo>
                      <a:pt x="22" y="39"/>
                    </a:lnTo>
                    <a:lnTo>
                      <a:pt x="16" y="35"/>
                    </a:lnTo>
                    <a:lnTo>
                      <a:pt x="10" y="33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5" name="Rectangle 9030"/>
              <p:cNvSpPr>
                <a:spLocks noChangeArrowheads="1"/>
              </p:cNvSpPr>
              <p:nvPr/>
            </p:nvSpPr>
            <p:spPr bwMode="auto">
              <a:xfrm>
                <a:off x="15505" y="16022"/>
                <a:ext cx="35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6" name="Freeform 9031"/>
              <p:cNvSpPr>
                <a:spLocks noEditPoints="1"/>
              </p:cNvSpPr>
              <p:nvPr/>
            </p:nvSpPr>
            <p:spPr bwMode="auto">
              <a:xfrm>
                <a:off x="18309" y="17940"/>
                <a:ext cx="61" cy="59"/>
              </a:xfrm>
              <a:custGeom>
                <a:avLst/>
                <a:gdLst>
                  <a:gd name="T0" fmla="*/ 28 w 61"/>
                  <a:gd name="T1" fmla="*/ 13 h 59"/>
                  <a:gd name="T2" fmla="*/ 18 w 61"/>
                  <a:gd name="T3" fmla="*/ 37 h 59"/>
                  <a:gd name="T4" fmla="*/ 38 w 61"/>
                  <a:gd name="T5" fmla="*/ 37 h 59"/>
                  <a:gd name="T6" fmla="*/ 28 w 61"/>
                  <a:gd name="T7" fmla="*/ 13 h 59"/>
                  <a:gd name="T8" fmla="*/ 29 w 61"/>
                  <a:gd name="T9" fmla="*/ 0 h 59"/>
                  <a:gd name="T10" fmla="*/ 30 w 61"/>
                  <a:gd name="T11" fmla="*/ 0 h 59"/>
                  <a:gd name="T12" fmla="*/ 50 w 61"/>
                  <a:gd name="T13" fmla="*/ 48 h 59"/>
                  <a:gd name="T14" fmla="*/ 52 w 61"/>
                  <a:gd name="T15" fmla="*/ 53 h 59"/>
                  <a:gd name="T16" fmla="*/ 55 w 61"/>
                  <a:gd name="T17" fmla="*/ 55 h 59"/>
                  <a:gd name="T18" fmla="*/ 57 w 61"/>
                  <a:gd name="T19" fmla="*/ 57 h 59"/>
                  <a:gd name="T20" fmla="*/ 61 w 61"/>
                  <a:gd name="T21" fmla="*/ 58 h 59"/>
                  <a:gd name="T22" fmla="*/ 61 w 61"/>
                  <a:gd name="T23" fmla="*/ 59 h 59"/>
                  <a:gd name="T24" fmla="*/ 38 w 61"/>
                  <a:gd name="T25" fmla="*/ 59 h 59"/>
                  <a:gd name="T26" fmla="*/ 38 w 61"/>
                  <a:gd name="T27" fmla="*/ 58 h 59"/>
                  <a:gd name="T28" fmla="*/ 40 w 61"/>
                  <a:gd name="T29" fmla="*/ 58 h 59"/>
                  <a:gd name="T30" fmla="*/ 43 w 61"/>
                  <a:gd name="T31" fmla="*/ 57 h 59"/>
                  <a:gd name="T32" fmla="*/ 44 w 61"/>
                  <a:gd name="T33" fmla="*/ 55 h 59"/>
                  <a:gd name="T34" fmla="*/ 44 w 61"/>
                  <a:gd name="T35" fmla="*/ 54 h 59"/>
                  <a:gd name="T36" fmla="*/ 43 w 61"/>
                  <a:gd name="T37" fmla="*/ 52 h 59"/>
                  <a:gd name="T38" fmla="*/ 41 w 61"/>
                  <a:gd name="T39" fmla="*/ 48 h 59"/>
                  <a:gd name="T40" fmla="*/ 39 w 61"/>
                  <a:gd name="T41" fmla="*/ 39 h 59"/>
                  <a:gd name="T42" fmla="*/ 17 w 61"/>
                  <a:gd name="T43" fmla="*/ 39 h 59"/>
                  <a:gd name="T44" fmla="*/ 12 w 61"/>
                  <a:gd name="T45" fmla="*/ 49 h 59"/>
                  <a:gd name="T46" fmla="*/ 12 w 61"/>
                  <a:gd name="T47" fmla="*/ 52 h 59"/>
                  <a:gd name="T48" fmla="*/ 11 w 61"/>
                  <a:gd name="T49" fmla="*/ 54 h 59"/>
                  <a:gd name="T50" fmla="*/ 11 w 61"/>
                  <a:gd name="T51" fmla="*/ 55 h 59"/>
                  <a:gd name="T52" fmla="*/ 12 w 61"/>
                  <a:gd name="T53" fmla="*/ 57 h 59"/>
                  <a:gd name="T54" fmla="*/ 14 w 61"/>
                  <a:gd name="T55" fmla="*/ 57 h 59"/>
                  <a:gd name="T56" fmla="*/ 18 w 61"/>
                  <a:gd name="T57" fmla="*/ 58 h 59"/>
                  <a:gd name="T58" fmla="*/ 18 w 61"/>
                  <a:gd name="T59" fmla="*/ 59 h 59"/>
                  <a:gd name="T60" fmla="*/ 0 w 61"/>
                  <a:gd name="T61" fmla="*/ 59 h 59"/>
                  <a:gd name="T62" fmla="*/ 0 w 61"/>
                  <a:gd name="T63" fmla="*/ 58 h 59"/>
                  <a:gd name="T64" fmla="*/ 2 w 61"/>
                  <a:gd name="T65" fmla="*/ 57 h 59"/>
                  <a:gd name="T66" fmla="*/ 4 w 61"/>
                  <a:gd name="T67" fmla="*/ 55 h 59"/>
                  <a:gd name="T68" fmla="*/ 7 w 61"/>
                  <a:gd name="T69" fmla="*/ 53 h 59"/>
                  <a:gd name="T70" fmla="*/ 9 w 61"/>
                  <a:gd name="T71" fmla="*/ 48 h 59"/>
                  <a:gd name="T72" fmla="*/ 29 w 61"/>
                  <a:gd name="T7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59">
                    <a:moveTo>
                      <a:pt x="28" y="13"/>
                    </a:moveTo>
                    <a:lnTo>
                      <a:pt x="18" y="37"/>
                    </a:lnTo>
                    <a:lnTo>
                      <a:pt x="38" y="37"/>
                    </a:lnTo>
                    <a:lnTo>
                      <a:pt x="28" y="13"/>
                    </a:lnTo>
                    <a:close/>
                    <a:moveTo>
                      <a:pt x="29" y="0"/>
                    </a:moveTo>
                    <a:lnTo>
                      <a:pt x="30" y="0"/>
                    </a:lnTo>
                    <a:lnTo>
                      <a:pt x="50" y="48"/>
                    </a:lnTo>
                    <a:lnTo>
                      <a:pt x="52" y="53"/>
                    </a:lnTo>
                    <a:lnTo>
                      <a:pt x="55" y="55"/>
                    </a:lnTo>
                    <a:lnTo>
                      <a:pt x="57" y="57"/>
                    </a:lnTo>
                    <a:lnTo>
                      <a:pt x="61" y="58"/>
                    </a:lnTo>
                    <a:lnTo>
                      <a:pt x="61" y="59"/>
                    </a:lnTo>
                    <a:lnTo>
                      <a:pt x="38" y="59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3" y="57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2"/>
                    </a:lnTo>
                    <a:lnTo>
                      <a:pt x="41" y="48"/>
                    </a:lnTo>
                    <a:lnTo>
                      <a:pt x="39" y="39"/>
                    </a:lnTo>
                    <a:lnTo>
                      <a:pt x="17" y="39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7" y="53"/>
                    </a:lnTo>
                    <a:lnTo>
                      <a:pt x="9" y="4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7" name="Freeform 9032"/>
              <p:cNvSpPr>
                <a:spLocks noEditPoints="1"/>
              </p:cNvSpPr>
              <p:nvPr/>
            </p:nvSpPr>
            <p:spPr bwMode="auto">
              <a:xfrm>
                <a:off x="18297" y="18063"/>
                <a:ext cx="36" cy="41"/>
              </a:xfrm>
              <a:custGeom>
                <a:avLst/>
                <a:gdLst>
                  <a:gd name="T0" fmla="*/ 19 w 36"/>
                  <a:gd name="T1" fmla="*/ 18 h 41"/>
                  <a:gd name="T2" fmla="*/ 14 w 36"/>
                  <a:gd name="T3" fmla="*/ 21 h 41"/>
                  <a:gd name="T4" fmla="*/ 9 w 36"/>
                  <a:gd name="T5" fmla="*/ 25 h 41"/>
                  <a:gd name="T6" fmla="*/ 8 w 36"/>
                  <a:gd name="T7" fmla="*/ 30 h 41"/>
                  <a:gd name="T8" fmla="*/ 9 w 36"/>
                  <a:gd name="T9" fmla="*/ 34 h 41"/>
                  <a:gd name="T10" fmla="*/ 14 w 36"/>
                  <a:gd name="T11" fmla="*/ 36 h 41"/>
                  <a:gd name="T12" fmla="*/ 19 w 36"/>
                  <a:gd name="T13" fmla="*/ 34 h 41"/>
                  <a:gd name="T14" fmla="*/ 23 w 36"/>
                  <a:gd name="T15" fmla="*/ 17 h 41"/>
                  <a:gd name="T16" fmla="*/ 21 w 36"/>
                  <a:gd name="T17" fmla="*/ 1 h 41"/>
                  <a:gd name="T18" fmla="*/ 28 w 36"/>
                  <a:gd name="T19" fmla="*/ 4 h 41"/>
                  <a:gd name="T20" fmla="*/ 29 w 36"/>
                  <a:gd name="T21" fmla="*/ 9 h 41"/>
                  <a:gd name="T22" fmla="*/ 29 w 36"/>
                  <a:gd name="T23" fmla="*/ 27 h 41"/>
                  <a:gd name="T24" fmla="*/ 30 w 36"/>
                  <a:gd name="T25" fmla="*/ 33 h 41"/>
                  <a:gd name="T26" fmla="*/ 30 w 36"/>
                  <a:gd name="T27" fmla="*/ 36 h 41"/>
                  <a:gd name="T28" fmla="*/ 32 w 36"/>
                  <a:gd name="T29" fmla="*/ 36 h 41"/>
                  <a:gd name="T30" fmla="*/ 36 w 36"/>
                  <a:gd name="T31" fmla="*/ 32 h 41"/>
                  <a:gd name="T32" fmla="*/ 32 w 36"/>
                  <a:gd name="T33" fmla="*/ 38 h 41"/>
                  <a:gd name="T34" fmla="*/ 26 w 36"/>
                  <a:gd name="T35" fmla="*/ 41 h 41"/>
                  <a:gd name="T36" fmla="*/ 24 w 36"/>
                  <a:gd name="T37" fmla="*/ 39 h 41"/>
                  <a:gd name="T38" fmla="*/ 23 w 36"/>
                  <a:gd name="T39" fmla="*/ 34 h 41"/>
                  <a:gd name="T40" fmla="*/ 16 w 36"/>
                  <a:gd name="T41" fmla="*/ 39 h 41"/>
                  <a:gd name="T42" fmla="*/ 13 w 36"/>
                  <a:gd name="T43" fmla="*/ 41 h 41"/>
                  <a:gd name="T44" fmla="*/ 7 w 36"/>
                  <a:gd name="T45" fmla="*/ 41 h 41"/>
                  <a:gd name="T46" fmla="*/ 2 w 36"/>
                  <a:gd name="T47" fmla="*/ 36 h 41"/>
                  <a:gd name="T48" fmla="*/ 0 w 36"/>
                  <a:gd name="T49" fmla="*/ 28 h 41"/>
                  <a:gd name="T50" fmla="*/ 4 w 36"/>
                  <a:gd name="T51" fmla="*/ 23 h 41"/>
                  <a:gd name="T52" fmla="*/ 12 w 36"/>
                  <a:gd name="T53" fmla="*/ 18 h 41"/>
                  <a:gd name="T54" fmla="*/ 23 w 36"/>
                  <a:gd name="T55" fmla="*/ 15 h 41"/>
                  <a:gd name="T56" fmla="*/ 21 w 36"/>
                  <a:gd name="T57" fmla="*/ 10 h 41"/>
                  <a:gd name="T58" fmla="*/ 20 w 36"/>
                  <a:gd name="T59" fmla="*/ 5 h 41"/>
                  <a:gd name="T60" fmla="*/ 15 w 36"/>
                  <a:gd name="T61" fmla="*/ 2 h 41"/>
                  <a:gd name="T62" fmla="*/ 10 w 36"/>
                  <a:gd name="T63" fmla="*/ 5 h 41"/>
                  <a:gd name="T64" fmla="*/ 9 w 36"/>
                  <a:gd name="T65" fmla="*/ 7 h 41"/>
                  <a:gd name="T66" fmla="*/ 9 w 36"/>
                  <a:gd name="T67" fmla="*/ 12 h 41"/>
                  <a:gd name="T68" fmla="*/ 7 w 36"/>
                  <a:gd name="T69" fmla="*/ 14 h 41"/>
                  <a:gd name="T70" fmla="*/ 4 w 36"/>
                  <a:gd name="T71" fmla="*/ 14 h 41"/>
                  <a:gd name="T72" fmla="*/ 2 w 36"/>
                  <a:gd name="T73" fmla="*/ 12 h 41"/>
                  <a:gd name="T74" fmla="*/ 3 w 36"/>
                  <a:gd name="T75" fmla="*/ 6 h 41"/>
                  <a:gd name="T76" fmla="*/ 9 w 36"/>
                  <a:gd name="T77" fmla="*/ 1 h 41"/>
                  <a:gd name="T78" fmla="*/ 16 w 36"/>
                  <a:gd name="T7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1">
                    <a:moveTo>
                      <a:pt x="23" y="17"/>
                    </a:moveTo>
                    <a:lnTo>
                      <a:pt x="19" y="18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9" y="25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9" y="34"/>
                    </a:lnTo>
                    <a:lnTo>
                      <a:pt x="23" y="32"/>
                    </a:lnTo>
                    <a:lnTo>
                      <a:pt x="23" y="17"/>
                    </a:lnTo>
                    <a:close/>
                    <a:moveTo>
                      <a:pt x="16" y="0"/>
                    </a:moveTo>
                    <a:lnTo>
                      <a:pt x="21" y="1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29" y="6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30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3" y="34"/>
                    </a:lnTo>
                    <a:lnTo>
                      <a:pt x="19" y="37"/>
                    </a:lnTo>
                    <a:lnTo>
                      <a:pt x="16" y="39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0" y="41"/>
                    </a:lnTo>
                    <a:lnTo>
                      <a:pt x="7" y="41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2" y="18"/>
                    </a:lnTo>
                    <a:lnTo>
                      <a:pt x="16" y="17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8" name="Freeform 9033"/>
              <p:cNvSpPr>
                <a:spLocks/>
              </p:cNvSpPr>
              <p:nvPr/>
            </p:nvSpPr>
            <p:spPr bwMode="auto">
              <a:xfrm>
                <a:off x="18338" y="18063"/>
                <a:ext cx="26" cy="42"/>
              </a:xfrm>
              <a:custGeom>
                <a:avLst/>
                <a:gdLst>
                  <a:gd name="T0" fmla="*/ 14 w 26"/>
                  <a:gd name="T1" fmla="*/ 0 h 42"/>
                  <a:gd name="T2" fmla="*/ 19 w 26"/>
                  <a:gd name="T3" fmla="*/ 1 h 42"/>
                  <a:gd name="T4" fmla="*/ 21 w 26"/>
                  <a:gd name="T5" fmla="*/ 1 h 42"/>
                  <a:gd name="T6" fmla="*/ 23 w 26"/>
                  <a:gd name="T7" fmla="*/ 0 h 42"/>
                  <a:gd name="T8" fmla="*/ 22 w 26"/>
                  <a:gd name="T9" fmla="*/ 14 h 42"/>
                  <a:gd name="T10" fmla="*/ 20 w 26"/>
                  <a:gd name="T11" fmla="*/ 7 h 42"/>
                  <a:gd name="T12" fmla="*/ 15 w 26"/>
                  <a:gd name="T13" fmla="*/ 4 h 42"/>
                  <a:gd name="T14" fmla="*/ 9 w 26"/>
                  <a:gd name="T15" fmla="*/ 4 h 42"/>
                  <a:gd name="T16" fmla="*/ 5 w 26"/>
                  <a:gd name="T17" fmla="*/ 6 h 42"/>
                  <a:gd name="T18" fmla="*/ 5 w 26"/>
                  <a:gd name="T19" fmla="*/ 10 h 42"/>
                  <a:gd name="T20" fmla="*/ 7 w 26"/>
                  <a:gd name="T21" fmla="*/ 14 h 42"/>
                  <a:gd name="T22" fmla="*/ 17 w 26"/>
                  <a:gd name="T23" fmla="*/ 18 h 42"/>
                  <a:gd name="T24" fmla="*/ 23 w 26"/>
                  <a:gd name="T25" fmla="*/ 23 h 42"/>
                  <a:gd name="T26" fmla="*/ 26 w 26"/>
                  <a:gd name="T27" fmla="*/ 30 h 42"/>
                  <a:gd name="T28" fmla="*/ 25 w 26"/>
                  <a:gd name="T29" fmla="*/ 36 h 42"/>
                  <a:gd name="T30" fmla="*/ 17 w 26"/>
                  <a:gd name="T31" fmla="*/ 41 h 42"/>
                  <a:gd name="T32" fmla="*/ 9 w 26"/>
                  <a:gd name="T33" fmla="*/ 42 h 42"/>
                  <a:gd name="T34" fmla="*/ 4 w 26"/>
                  <a:gd name="T35" fmla="*/ 41 h 42"/>
                  <a:gd name="T36" fmla="*/ 1 w 26"/>
                  <a:gd name="T37" fmla="*/ 41 h 42"/>
                  <a:gd name="T38" fmla="*/ 0 w 26"/>
                  <a:gd name="T39" fmla="*/ 41 h 42"/>
                  <a:gd name="T40" fmla="*/ 1 w 26"/>
                  <a:gd name="T41" fmla="*/ 27 h 42"/>
                  <a:gd name="T42" fmla="*/ 4 w 26"/>
                  <a:gd name="T43" fmla="*/ 33 h 42"/>
                  <a:gd name="T44" fmla="*/ 9 w 26"/>
                  <a:gd name="T45" fmla="*/ 38 h 42"/>
                  <a:gd name="T46" fmla="*/ 16 w 26"/>
                  <a:gd name="T47" fmla="*/ 38 h 42"/>
                  <a:gd name="T48" fmla="*/ 20 w 26"/>
                  <a:gd name="T49" fmla="*/ 36 h 42"/>
                  <a:gd name="T50" fmla="*/ 20 w 26"/>
                  <a:gd name="T51" fmla="*/ 31 h 42"/>
                  <a:gd name="T52" fmla="*/ 16 w 26"/>
                  <a:gd name="T53" fmla="*/ 27 h 42"/>
                  <a:gd name="T54" fmla="*/ 10 w 26"/>
                  <a:gd name="T55" fmla="*/ 23 h 42"/>
                  <a:gd name="T56" fmla="*/ 4 w 26"/>
                  <a:gd name="T57" fmla="*/ 20 h 42"/>
                  <a:gd name="T58" fmla="*/ 0 w 26"/>
                  <a:gd name="T59" fmla="*/ 15 h 42"/>
                  <a:gd name="T60" fmla="*/ 0 w 26"/>
                  <a:gd name="T61" fmla="*/ 9 h 42"/>
                  <a:gd name="T62" fmla="*/ 3 w 26"/>
                  <a:gd name="T63" fmla="*/ 4 h 42"/>
                  <a:gd name="T64" fmla="*/ 9 w 26"/>
                  <a:gd name="T6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42">
                    <a:moveTo>
                      <a:pt x="11" y="0"/>
                    </a:moveTo>
                    <a:lnTo>
                      <a:pt x="14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0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7" y="18"/>
                    </a:lnTo>
                    <a:lnTo>
                      <a:pt x="21" y="21"/>
                    </a:lnTo>
                    <a:lnTo>
                      <a:pt x="23" y="23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6" y="33"/>
                    </a:lnTo>
                    <a:lnTo>
                      <a:pt x="25" y="36"/>
                    </a:lnTo>
                    <a:lnTo>
                      <a:pt x="22" y="38"/>
                    </a:lnTo>
                    <a:lnTo>
                      <a:pt x="17" y="41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39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4" y="33"/>
                    </a:lnTo>
                    <a:lnTo>
                      <a:pt x="6" y="36"/>
                    </a:lnTo>
                    <a:lnTo>
                      <a:pt x="9" y="38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7" y="28"/>
                    </a:lnTo>
                    <a:lnTo>
                      <a:pt x="16" y="27"/>
                    </a:lnTo>
                    <a:lnTo>
                      <a:pt x="14" y="25"/>
                    </a:lnTo>
                    <a:lnTo>
                      <a:pt x="10" y="23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9" name="Freeform 9034"/>
              <p:cNvSpPr>
                <a:spLocks/>
              </p:cNvSpPr>
              <p:nvPr/>
            </p:nvSpPr>
            <p:spPr bwMode="auto">
              <a:xfrm>
                <a:off x="18369" y="18063"/>
                <a:ext cx="28" cy="41"/>
              </a:xfrm>
              <a:custGeom>
                <a:avLst/>
                <a:gdLst>
                  <a:gd name="T0" fmla="*/ 11 w 28"/>
                  <a:gd name="T1" fmla="*/ 0 h 41"/>
                  <a:gd name="T2" fmla="*/ 13 w 28"/>
                  <a:gd name="T3" fmla="*/ 0 h 41"/>
                  <a:gd name="T4" fmla="*/ 13 w 28"/>
                  <a:gd name="T5" fmla="*/ 9 h 41"/>
                  <a:gd name="T6" fmla="*/ 16 w 28"/>
                  <a:gd name="T7" fmla="*/ 4 h 41"/>
                  <a:gd name="T8" fmla="*/ 20 w 28"/>
                  <a:gd name="T9" fmla="*/ 1 h 41"/>
                  <a:gd name="T10" fmla="*/ 23 w 28"/>
                  <a:gd name="T11" fmla="*/ 0 h 41"/>
                  <a:gd name="T12" fmla="*/ 26 w 28"/>
                  <a:gd name="T13" fmla="*/ 0 h 41"/>
                  <a:gd name="T14" fmla="*/ 27 w 28"/>
                  <a:gd name="T15" fmla="*/ 1 h 41"/>
                  <a:gd name="T16" fmla="*/ 28 w 28"/>
                  <a:gd name="T17" fmla="*/ 4 h 41"/>
                  <a:gd name="T18" fmla="*/ 28 w 28"/>
                  <a:gd name="T19" fmla="*/ 5 h 41"/>
                  <a:gd name="T20" fmla="*/ 28 w 28"/>
                  <a:gd name="T21" fmla="*/ 6 h 41"/>
                  <a:gd name="T22" fmla="*/ 27 w 28"/>
                  <a:gd name="T23" fmla="*/ 7 h 41"/>
                  <a:gd name="T24" fmla="*/ 26 w 28"/>
                  <a:gd name="T25" fmla="*/ 9 h 41"/>
                  <a:gd name="T26" fmla="*/ 24 w 28"/>
                  <a:gd name="T27" fmla="*/ 9 h 41"/>
                  <a:gd name="T28" fmla="*/ 23 w 28"/>
                  <a:gd name="T29" fmla="*/ 9 h 41"/>
                  <a:gd name="T30" fmla="*/ 21 w 28"/>
                  <a:gd name="T31" fmla="*/ 7 h 41"/>
                  <a:gd name="T32" fmla="*/ 20 w 28"/>
                  <a:gd name="T33" fmla="*/ 6 h 41"/>
                  <a:gd name="T34" fmla="*/ 18 w 28"/>
                  <a:gd name="T35" fmla="*/ 6 h 41"/>
                  <a:gd name="T36" fmla="*/ 18 w 28"/>
                  <a:gd name="T37" fmla="*/ 6 h 41"/>
                  <a:gd name="T38" fmla="*/ 17 w 28"/>
                  <a:gd name="T39" fmla="*/ 7 h 41"/>
                  <a:gd name="T40" fmla="*/ 15 w 28"/>
                  <a:gd name="T41" fmla="*/ 9 h 41"/>
                  <a:gd name="T42" fmla="*/ 13 w 28"/>
                  <a:gd name="T43" fmla="*/ 12 h 41"/>
                  <a:gd name="T44" fmla="*/ 13 w 28"/>
                  <a:gd name="T45" fmla="*/ 31 h 41"/>
                  <a:gd name="T46" fmla="*/ 13 w 28"/>
                  <a:gd name="T47" fmla="*/ 34 h 41"/>
                  <a:gd name="T48" fmla="*/ 13 w 28"/>
                  <a:gd name="T49" fmla="*/ 36 h 41"/>
                  <a:gd name="T50" fmla="*/ 15 w 28"/>
                  <a:gd name="T51" fmla="*/ 37 h 41"/>
                  <a:gd name="T52" fmla="*/ 16 w 28"/>
                  <a:gd name="T53" fmla="*/ 38 h 41"/>
                  <a:gd name="T54" fmla="*/ 17 w 28"/>
                  <a:gd name="T55" fmla="*/ 38 h 41"/>
                  <a:gd name="T56" fmla="*/ 20 w 28"/>
                  <a:gd name="T57" fmla="*/ 39 h 41"/>
                  <a:gd name="T58" fmla="*/ 20 w 28"/>
                  <a:gd name="T59" fmla="*/ 41 h 41"/>
                  <a:gd name="T60" fmla="*/ 0 w 28"/>
                  <a:gd name="T61" fmla="*/ 41 h 41"/>
                  <a:gd name="T62" fmla="*/ 0 w 28"/>
                  <a:gd name="T63" fmla="*/ 39 h 41"/>
                  <a:gd name="T64" fmla="*/ 2 w 28"/>
                  <a:gd name="T65" fmla="*/ 38 h 41"/>
                  <a:gd name="T66" fmla="*/ 5 w 28"/>
                  <a:gd name="T67" fmla="*/ 38 h 41"/>
                  <a:gd name="T68" fmla="*/ 5 w 28"/>
                  <a:gd name="T69" fmla="*/ 37 h 41"/>
                  <a:gd name="T70" fmla="*/ 6 w 28"/>
                  <a:gd name="T71" fmla="*/ 36 h 41"/>
                  <a:gd name="T72" fmla="*/ 6 w 28"/>
                  <a:gd name="T73" fmla="*/ 34 h 41"/>
                  <a:gd name="T74" fmla="*/ 6 w 28"/>
                  <a:gd name="T75" fmla="*/ 32 h 41"/>
                  <a:gd name="T76" fmla="*/ 6 w 28"/>
                  <a:gd name="T77" fmla="*/ 16 h 41"/>
                  <a:gd name="T78" fmla="*/ 6 w 28"/>
                  <a:gd name="T79" fmla="*/ 12 h 41"/>
                  <a:gd name="T80" fmla="*/ 6 w 28"/>
                  <a:gd name="T81" fmla="*/ 10 h 41"/>
                  <a:gd name="T82" fmla="*/ 6 w 28"/>
                  <a:gd name="T83" fmla="*/ 9 h 41"/>
                  <a:gd name="T84" fmla="*/ 5 w 28"/>
                  <a:gd name="T85" fmla="*/ 7 h 41"/>
                  <a:gd name="T86" fmla="*/ 5 w 28"/>
                  <a:gd name="T87" fmla="*/ 6 h 41"/>
                  <a:gd name="T88" fmla="*/ 2 w 28"/>
                  <a:gd name="T89" fmla="*/ 6 h 41"/>
                  <a:gd name="T90" fmla="*/ 1 w 28"/>
                  <a:gd name="T91" fmla="*/ 6 h 41"/>
                  <a:gd name="T92" fmla="*/ 0 w 28"/>
                  <a:gd name="T93" fmla="*/ 6 h 41"/>
                  <a:gd name="T94" fmla="*/ 0 w 28"/>
                  <a:gd name="T95" fmla="*/ 5 h 41"/>
                  <a:gd name="T96" fmla="*/ 11 w 28"/>
                  <a:gd name="T9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" h="41">
                    <a:moveTo>
                      <a:pt x="11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6" y="4"/>
                    </a:lnTo>
                    <a:lnTo>
                      <a:pt x="20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7" y="7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3" y="31"/>
                    </a:lnTo>
                    <a:lnTo>
                      <a:pt x="13" y="34"/>
                    </a:lnTo>
                    <a:lnTo>
                      <a:pt x="13" y="36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0" name="Freeform 9035"/>
              <p:cNvSpPr>
                <a:spLocks noEditPoints="1"/>
              </p:cNvSpPr>
              <p:nvPr/>
            </p:nvSpPr>
            <p:spPr bwMode="auto">
              <a:xfrm>
                <a:off x="18309" y="17549"/>
                <a:ext cx="61" cy="59"/>
              </a:xfrm>
              <a:custGeom>
                <a:avLst/>
                <a:gdLst>
                  <a:gd name="T0" fmla="*/ 28 w 61"/>
                  <a:gd name="T1" fmla="*/ 13 h 59"/>
                  <a:gd name="T2" fmla="*/ 18 w 61"/>
                  <a:gd name="T3" fmla="*/ 37 h 59"/>
                  <a:gd name="T4" fmla="*/ 38 w 61"/>
                  <a:gd name="T5" fmla="*/ 37 h 59"/>
                  <a:gd name="T6" fmla="*/ 28 w 61"/>
                  <a:gd name="T7" fmla="*/ 13 h 59"/>
                  <a:gd name="T8" fmla="*/ 29 w 61"/>
                  <a:gd name="T9" fmla="*/ 0 h 59"/>
                  <a:gd name="T10" fmla="*/ 30 w 61"/>
                  <a:gd name="T11" fmla="*/ 0 h 59"/>
                  <a:gd name="T12" fmla="*/ 50 w 61"/>
                  <a:gd name="T13" fmla="*/ 49 h 59"/>
                  <a:gd name="T14" fmla="*/ 52 w 61"/>
                  <a:gd name="T15" fmla="*/ 53 h 59"/>
                  <a:gd name="T16" fmla="*/ 55 w 61"/>
                  <a:gd name="T17" fmla="*/ 56 h 59"/>
                  <a:gd name="T18" fmla="*/ 57 w 61"/>
                  <a:gd name="T19" fmla="*/ 58 h 59"/>
                  <a:gd name="T20" fmla="*/ 61 w 61"/>
                  <a:gd name="T21" fmla="*/ 58 h 59"/>
                  <a:gd name="T22" fmla="*/ 61 w 61"/>
                  <a:gd name="T23" fmla="*/ 59 h 59"/>
                  <a:gd name="T24" fmla="*/ 38 w 61"/>
                  <a:gd name="T25" fmla="*/ 59 h 59"/>
                  <a:gd name="T26" fmla="*/ 38 w 61"/>
                  <a:gd name="T27" fmla="*/ 58 h 59"/>
                  <a:gd name="T28" fmla="*/ 40 w 61"/>
                  <a:gd name="T29" fmla="*/ 58 h 59"/>
                  <a:gd name="T30" fmla="*/ 43 w 61"/>
                  <a:gd name="T31" fmla="*/ 56 h 59"/>
                  <a:gd name="T32" fmla="*/ 44 w 61"/>
                  <a:gd name="T33" fmla="*/ 55 h 59"/>
                  <a:gd name="T34" fmla="*/ 44 w 61"/>
                  <a:gd name="T35" fmla="*/ 54 h 59"/>
                  <a:gd name="T36" fmla="*/ 43 w 61"/>
                  <a:gd name="T37" fmla="*/ 51 h 59"/>
                  <a:gd name="T38" fmla="*/ 41 w 61"/>
                  <a:gd name="T39" fmla="*/ 49 h 59"/>
                  <a:gd name="T40" fmla="*/ 39 w 61"/>
                  <a:gd name="T41" fmla="*/ 40 h 59"/>
                  <a:gd name="T42" fmla="*/ 17 w 61"/>
                  <a:gd name="T43" fmla="*/ 40 h 59"/>
                  <a:gd name="T44" fmla="*/ 12 w 61"/>
                  <a:gd name="T45" fmla="*/ 49 h 59"/>
                  <a:gd name="T46" fmla="*/ 12 w 61"/>
                  <a:gd name="T47" fmla="*/ 53 h 59"/>
                  <a:gd name="T48" fmla="*/ 11 w 61"/>
                  <a:gd name="T49" fmla="*/ 54 h 59"/>
                  <a:gd name="T50" fmla="*/ 11 w 61"/>
                  <a:gd name="T51" fmla="*/ 55 h 59"/>
                  <a:gd name="T52" fmla="*/ 12 w 61"/>
                  <a:gd name="T53" fmla="*/ 56 h 59"/>
                  <a:gd name="T54" fmla="*/ 14 w 61"/>
                  <a:gd name="T55" fmla="*/ 58 h 59"/>
                  <a:gd name="T56" fmla="*/ 18 w 61"/>
                  <a:gd name="T57" fmla="*/ 58 h 59"/>
                  <a:gd name="T58" fmla="*/ 18 w 61"/>
                  <a:gd name="T59" fmla="*/ 59 h 59"/>
                  <a:gd name="T60" fmla="*/ 0 w 61"/>
                  <a:gd name="T61" fmla="*/ 59 h 59"/>
                  <a:gd name="T62" fmla="*/ 0 w 61"/>
                  <a:gd name="T63" fmla="*/ 58 h 59"/>
                  <a:gd name="T64" fmla="*/ 2 w 61"/>
                  <a:gd name="T65" fmla="*/ 58 h 59"/>
                  <a:gd name="T66" fmla="*/ 4 w 61"/>
                  <a:gd name="T67" fmla="*/ 56 h 59"/>
                  <a:gd name="T68" fmla="*/ 7 w 61"/>
                  <a:gd name="T69" fmla="*/ 53 h 59"/>
                  <a:gd name="T70" fmla="*/ 9 w 61"/>
                  <a:gd name="T71" fmla="*/ 48 h 59"/>
                  <a:gd name="T72" fmla="*/ 29 w 61"/>
                  <a:gd name="T7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59">
                    <a:moveTo>
                      <a:pt x="28" y="13"/>
                    </a:moveTo>
                    <a:lnTo>
                      <a:pt x="18" y="37"/>
                    </a:lnTo>
                    <a:lnTo>
                      <a:pt x="38" y="37"/>
                    </a:lnTo>
                    <a:lnTo>
                      <a:pt x="28" y="13"/>
                    </a:lnTo>
                    <a:close/>
                    <a:moveTo>
                      <a:pt x="29" y="0"/>
                    </a:moveTo>
                    <a:lnTo>
                      <a:pt x="30" y="0"/>
                    </a:lnTo>
                    <a:lnTo>
                      <a:pt x="50" y="49"/>
                    </a:lnTo>
                    <a:lnTo>
                      <a:pt x="52" y="53"/>
                    </a:lnTo>
                    <a:lnTo>
                      <a:pt x="55" y="56"/>
                    </a:lnTo>
                    <a:lnTo>
                      <a:pt x="57" y="58"/>
                    </a:lnTo>
                    <a:lnTo>
                      <a:pt x="61" y="58"/>
                    </a:lnTo>
                    <a:lnTo>
                      <a:pt x="61" y="59"/>
                    </a:lnTo>
                    <a:lnTo>
                      <a:pt x="38" y="59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3" y="56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1"/>
                    </a:lnTo>
                    <a:lnTo>
                      <a:pt x="41" y="49"/>
                    </a:lnTo>
                    <a:lnTo>
                      <a:pt x="39" y="40"/>
                    </a:lnTo>
                    <a:lnTo>
                      <a:pt x="17" y="40"/>
                    </a:lnTo>
                    <a:lnTo>
                      <a:pt x="12" y="49"/>
                    </a:lnTo>
                    <a:lnTo>
                      <a:pt x="12" y="53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7" y="53"/>
                    </a:lnTo>
                    <a:lnTo>
                      <a:pt x="9" y="4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1" name="Freeform 9036"/>
              <p:cNvSpPr>
                <a:spLocks/>
              </p:cNvSpPr>
              <p:nvPr/>
            </p:nvSpPr>
            <p:spPr bwMode="auto">
              <a:xfrm>
                <a:off x="18297" y="17673"/>
                <a:ext cx="34" cy="41"/>
              </a:xfrm>
              <a:custGeom>
                <a:avLst/>
                <a:gdLst>
                  <a:gd name="T0" fmla="*/ 19 w 34"/>
                  <a:gd name="T1" fmla="*/ 0 h 41"/>
                  <a:gd name="T2" fmla="*/ 23 w 34"/>
                  <a:gd name="T3" fmla="*/ 0 h 41"/>
                  <a:gd name="T4" fmla="*/ 26 w 34"/>
                  <a:gd name="T5" fmla="*/ 1 h 41"/>
                  <a:gd name="T6" fmla="*/ 29 w 34"/>
                  <a:gd name="T7" fmla="*/ 2 h 41"/>
                  <a:gd name="T8" fmla="*/ 31 w 34"/>
                  <a:gd name="T9" fmla="*/ 6 h 41"/>
                  <a:gd name="T10" fmla="*/ 32 w 34"/>
                  <a:gd name="T11" fmla="*/ 9 h 41"/>
                  <a:gd name="T12" fmla="*/ 32 w 34"/>
                  <a:gd name="T13" fmla="*/ 10 h 41"/>
                  <a:gd name="T14" fmla="*/ 31 w 34"/>
                  <a:gd name="T15" fmla="*/ 11 h 41"/>
                  <a:gd name="T16" fmla="*/ 30 w 34"/>
                  <a:gd name="T17" fmla="*/ 12 h 41"/>
                  <a:gd name="T18" fmla="*/ 29 w 34"/>
                  <a:gd name="T19" fmla="*/ 12 h 41"/>
                  <a:gd name="T20" fmla="*/ 26 w 34"/>
                  <a:gd name="T21" fmla="*/ 12 h 41"/>
                  <a:gd name="T22" fmla="*/ 25 w 34"/>
                  <a:gd name="T23" fmla="*/ 11 h 41"/>
                  <a:gd name="T24" fmla="*/ 24 w 34"/>
                  <a:gd name="T25" fmla="*/ 10 h 41"/>
                  <a:gd name="T26" fmla="*/ 24 w 34"/>
                  <a:gd name="T27" fmla="*/ 7 h 41"/>
                  <a:gd name="T28" fmla="*/ 23 w 34"/>
                  <a:gd name="T29" fmla="*/ 5 h 41"/>
                  <a:gd name="T30" fmla="*/ 21 w 34"/>
                  <a:gd name="T31" fmla="*/ 4 h 41"/>
                  <a:gd name="T32" fmla="*/ 20 w 34"/>
                  <a:gd name="T33" fmla="*/ 2 h 41"/>
                  <a:gd name="T34" fmla="*/ 18 w 34"/>
                  <a:gd name="T35" fmla="*/ 2 h 41"/>
                  <a:gd name="T36" fmla="*/ 15 w 34"/>
                  <a:gd name="T37" fmla="*/ 2 h 41"/>
                  <a:gd name="T38" fmla="*/ 13 w 34"/>
                  <a:gd name="T39" fmla="*/ 4 h 41"/>
                  <a:gd name="T40" fmla="*/ 10 w 34"/>
                  <a:gd name="T41" fmla="*/ 5 h 41"/>
                  <a:gd name="T42" fmla="*/ 9 w 34"/>
                  <a:gd name="T43" fmla="*/ 9 h 41"/>
                  <a:gd name="T44" fmla="*/ 8 w 34"/>
                  <a:gd name="T45" fmla="*/ 12 h 41"/>
                  <a:gd name="T46" fmla="*/ 8 w 34"/>
                  <a:gd name="T47" fmla="*/ 16 h 41"/>
                  <a:gd name="T48" fmla="*/ 8 w 34"/>
                  <a:gd name="T49" fmla="*/ 21 h 41"/>
                  <a:gd name="T50" fmla="*/ 9 w 34"/>
                  <a:gd name="T51" fmla="*/ 25 h 41"/>
                  <a:gd name="T52" fmla="*/ 10 w 34"/>
                  <a:gd name="T53" fmla="*/ 28 h 41"/>
                  <a:gd name="T54" fmla="*/ 13 w 34"/>
                  <a:gd name="T55" fmla="*/ 32 h 41"/>
                  <a:gd name="T56" fmla="*/ 16 w 34"/>
                  <a:gd name="T57" fmla="*/ 33 h 41"/>
                  <a:gd name="T58" fmla="*/ 20 w 34"/>
                  <a:gd name="T59" fmla="*/ 34 h 41"/>
                  <a:gd name="T60" fmla="*/ 24 w 34"/>
                  <a:gd name="T61" fmla="*/ 33 h 41"/>
                  <a:gd name="T62" fmla="*/ 28 w 34"/>
                  <a:gd name="T63" fmla="*/ 32 h 41"/>
                  <a:gd name="T64" fmla="*/ 30 w 34"/>
                  <a:gd name="T65" fmla="*/ 28 h 41"/>
                  <a:gd name="T66" fmla="*/ 32 w 34"/>
                  <a:gd name="T67" fmla="*/ 25 h 41"/>
                  <a:gd name="T68" fmla="*/ 34 w 34"/>
                  <a:gd name="T69" fmla="*/ 25 h 41"/>
                  <a:gd name="T70" fmla="*/ 32 w 34"/>
                  <a:gd name="T71" fmla="*/ 29 h 41"/>
                  <a:gd name="T72" fmla="*/ 30 w 34"/>
                  <a:gd name="T73" fmla="*/ 33 h 41"/>
                  <a:gd name="T74" fmla="*/ 28 w 34"/>
                  <a:gd name="T75" fmla="*/ 37 h 41"/>
                  <a:gd name="T76" fmla="*/ 24 w 34"/>
                  <a:gd name="T77" fmla="*/ 39 h 41"/>
                  <a:gd name="T78" fmla="*/ 20 w 34"/>
                  <a:gd name="T79" fmla="*/ 41 h 41"/>
                  <a:gd name="T80" fmla="*/ 16 w 34"/>
                  <a:gd name="T81" fmla="*/ 41 h 41"/>
                  <a:gd name="T82" fmla="*/ 13 w 34"/>
                  <a:gd name="T83" fmla="*/ 41 h 41"/>
                  <a:gd name="T84" fmla="*/ 9 w 34"/>
                  <a:gd name="T85" fmla="*/ 38 h 41"/>
                  <a:gd name="T86" fmla="*/ 5 w 34"/>
                  <a:gd name="T87" fmla="*/ 36 h 41"/>
                  <a:gd name="T88" fmla="*/ 3 w 34"/>
                  <a:gd name="T89" fmla="*/ 31 h 41"/>
                  <a:gd name="T90" fmla="*/ 0 w 34"/>
                  <a:gd name="T91" fmla="*/ 26 h 41"/>
                  <a:gd name="T92" fmla="*/ 0 w 34"/>
                  <a:gd name="T93" fmla="*/ 20 h 41"/>
                  <a:gd name="T94" fmla="*/ 2 w 34"/>
                  <a:gd name="T95" fmla="*/ 15 h 41"/>
                  <a:gd name="T96" fmla="*/ 3 w 34"/>
                  <a:gd name="T97" fmla="*/ 10 h 41"/>
                  <a:gd name="T98" fmla="*/ 5 w 34"/>
                  <a:gd name="T99" fmla="*/ 5 h 41"/>
                  <a:gd name="T100" fmla="*/ 10 w 34"/>
                  <a:gd name="T101" fmla="*/ 2 h 41"/>
                  <a:gd name="T102" fmla="*/ 14 w 34"/>
                  <a:gd name="T103" fmla="*/ 0 h 41"/>
                  <a:gd name="T104" fmla="*/ 19 w 34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" h="41">
                    <a:moveTo>
                      <a:pt x="19" y="0"/>
                    </a:moveTo>
                    <a:lnTo>
                      <a:pt x="23" y="0"/>
                    </a:lnTo>
                    <a:lnTo>
                      <a:pt x="26" y="1"/>
                    </a:lnTo>
                    <a:lnTo>
                      <a:pt x="29" y="2"/>
                    </a:lnTo>
                    <a:lnTo>
                      <a:pt x="31" y="6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21"/>
                    </a:lnTo>
                    <a:lnTo>
                      <a:pt x="9" y="25"/>
                    </a:lnTo>
                    <a:lnTo>
                      <a:pt x="10" y="28"/>
                    </a:lnTo>
                    <a:lnTo>
                      <a:pt x="13" y="32"/>
                    </a:lnTo>
                    <a:lnTo>
                      <a:pt x="16" y="33"/>
                    </a:lnTo>
                    <a:lnTo>
                      <a:pt x="20" y="34"/>
                    </a:lnTo>
                    <a:lnTo>
                      <a:pt x="24" y="33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2" y="29"/>
                    </a:lnTo>
                    <a:lnTo>
                      <a:pt x="30" y="33"/>
                    </a:lnTo>
                    <a:lnTo>
                      <a:pt x="28" y="37"/>
                    </a:lnTo>
                    <a:lnTo>
                      <a:pt x="24" y="39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2" name="Freeform 9037"/>
              <p:cNvSpPr>
                <a:spLocks noEditPoints="1"/>
              </p:cNvSpPr>
              <p:nvPr/>
            </p:nvSpPr>
            <p:spPr bwMode="auto">
              <a:xfrm>
                <a:off x="18336" y="17673"/>
                <a:ext cx="38" cy="41"/>
              </a:xfrm>
              <a:custGeom>
                <a:avLst/>
                <a:gdLst>
                  <a:gd name="T0" fmla="*/ 18 w 38"/>
                  <a:gd name="T1" fmla="*/ 2 h 41"/>
                  <a:gd name="T2" fmla="*/ 16 w 38"/>
                  <a:gd name="T3" fmla="*/ 2 h 41"/>
                  <a:gd name="T4" fmla="*/ 13 w 38"/>
                  <a:gd name="T5" fmla="*/ 4 h 41"/>
                  <a:gd name="T6" fmla="*/ 11 w 38"/>
                  <a:gd name="T7" fmla="*/ 5 h 41"/>
                  <a:gd name="T8" fmla="*/ 9 w 38"/>
                  <a:gd name="T9" fmla="*/ 9 h 41"/>
                  <a:gd name="T10" fmla="*/ 8 w 38"/>
                  <a:gd name="T11" fmla="*/ 12 h 41"/>
                  <a:gd name="T12" fmla="*/ 8 w 38"/>
                  <a:gd name="T13" fmla="*/ 17 h 41"/>
                  <a:gd name="T14" fmla="*/ 8 w 38"/>
                  <a:gd name="T15" fmla="*/ 22 h 41"/>
                  <a:gd name="T16" fmla="*/ 9 w 38"/>
                  <a:gd name="T17" fmla="*/ 27 h 41"/>
                  <a:gd name="T18" fmla="*/ 12 w 38"/>
                  <a:gd name="T19" fmla="*/ 32 h 41"/>
                  <a:gd name="T20" fmla="*/ 14 w 38"/>
                  <a:gd name="T21" fmla="*/ 34 h 41"/>
                  <a:gd name="T22" fmla="*/ 17 w 38"/>
                  <a:gd name="T23" fmla="*/ 37 h 41"/>
                  <a:gd name="T24" fmla="*/ 21 w 38"/>
                  <a:gd name="T25" fmla="*/ 38 h 41"/>
                  <a:gd name="T26" fmla="*/ 23 w 38"/>
                  <a:gd name="T27" fmla="*/ 37 h 41"/>
                  <a:gd name="T28" fmla="*/ 25 w 38"/>
                  <a:gd name="T29" fmla="*/ 36 h 41"/>
                  <a:gd name="T30" fmla="*/ 27 w 38"/>
                  <a:gd name="T31" fmla="*/ 34 h 41"/>
                  <a:gd name="T32" fmla="*/ 29 w 38"/>
                  <a:gd name="T33" fmla="*/ 32 h 41"/>
                  <a:gd name="T34" fmla="*/ 29 w 38"/>
                  <a:gd name="T35" fmla="*/ 27 h 41"/>
                  <a:gd name="T36" fmla="*/ 30 w 38"/>
                  <a:gd name="T37" fmla="*/ 22 h 41"/>
                  <a:gd name="T38" fmla="*/ 29 w 38"/>
                  <a:gd name="T39" fmla="*/ 16 h 41"/>
                  <a:gd name="T40" fmla="*/ 28 w 38"/>
                  <a:gd name="T41" fmla="*/ 11 h 41"/>
                  <a:gd name="T42" fmla="*/ 25 w 38"/>
                  <a:gd name="T43" fmla="*/ 6 h 41"/>
                  <a:gd name="T44" fmla="*/ 23 w 38"/>
                  <a:gd name="T45" fmla="*/ 4 h 41"/>
                  <a:gd name="T46" fmla="*/ 21 w 38"/>
                  <a:gd name="T47" fmla="*/ 2 h 41"/>
                  <a:gd name="T48" fmla="*/ 18 w 38"/>
                  <a:gd name="T49" fmla="*/ 2 h 41"/>
                  <a:gd name="T50" fmla="*/ 19 w 38"/>
                  <a:gd name="T51" fmla="*/ 0 h 41"/>
                  <a:gd name="T52" fmla="*/ 24 w 38"/>
                  <a:gd name="T53" fmla="*/ 0 h 41"/>
                  <a:gd name="T54" fmla="*/ 29 w 38"/>
                  <a:gd name="T55" fmla="*/ 2 h 41"/>
                  <a:gd name="T56" fmla="*/ 33 w 38"/>
                  <a:gd name="T57" fmla="*/ 6 h 41"/>
                  <a:gd name="T58" fmla="*/ 35 w 38"/>
                  <a:gd name="T59" fmla="*/ 10 h 41"/>
                  <a:gd name="T60" fmla="*/ 38 w 38"/>
                  <a:gd name="T61" fmla="*/ 15 h 41"/>
                  <a:gd name="T62" fmla="*/ 38 w 38"/>
                  <a:gd name="T63" fmla="*/ 20 h 41"/>
                  <a:gd name="T64" fmla="*/ 37 w 38"/>
                  <a:gd name="T65" fmla="*/ 25 h 41"/>
                  <a:gd name="T66" fmla="*/ 35 w 38"/>
                  <a:gd name="T67" fmla="*/ 29 h 41"/>
                  <a:gd name="T68" fmla="*/ 32 w 38"/>
                  <a:gd name="T69" fmla="*/ 34 h 41"/>
                  <a:gd name="T70" fmla="*/ 28 w 38"/>
                  <a:gd name="T71" fmla="*/ 38 h 41"/>
                  <a:gd name="T72" fmla="*/ 24 w 38"/>
                  <a:gd name="T73" fmla="*/ 41 h 41"/>
                  <a:gd name="T74" fmla="*/ 18 w 38"/>
                  <a:gd name="T75" fmla="*/ 41 h 41"/>
                  <a:gd name="T76" fmla="*/ 13 w 38"/>
                  <a:gd name="T77" fmla="*/ 41 h 41"/>
                  <a:gd name="T78" fmla="*/ 8 w 38"/>
                  <a:gd name="T79" fmla="*/ 38 h 41"/>
                  <a:gd name="T80" fmla="*/ 5 w 38"/>
                  <a:gd name="T81" fmla="*/ 33 h 41"/>
                  <a:gd name="T82" fmla="*/ 2 w 38"/>
                  <a:gd name="T83" fmla="*/ 29 h 41"/>
                  <a:gd name="T84" fmla="*/ 1 w 38"/>
                  <a:gd name="T85" fmla="*/ 26 h 41"/>
                  <a:gd name="T86" fmla="*/ 0 w 38"/>
                  <a:gd name="T87" fmla="*/ 21 h 41"/>
                  <a:gd name="T88" fmla="*/ 1 w 38"/>
                  <a:gd name="T89" fmla="*/ 15 h 41"/>
                  <a:gd name="T90" fmla="*/ 3 w 38"/>
                  <a:gd name="T91" fmla="*/ 10 h 41"/>
                  <a:gd name="T92" fmla="*/ 6 w 38"/>
                  <a:gd name="T93" fmla="*/ 5 h 41"/>
                  <a:gd name="T94" fmla="*/ 9 w 38"/>
                  <a:gd name="T95" fmla="*/ 2 h 41"/>
                  <a:gd name="T96" fmla="*/ 14 w 38"/>
                  <a:gd name="T97" fmla="*/ 0 h 41"/>
                  <a:gd name="T98" fmla="*/ 19 w 38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" h="41">
                    <a:moveTo>
                      <a:pt x="18" y="2"/>
                    </a:moveTo>
                    <a:lnTo>
                      <a:pt x="16" y="2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8" y="17"/>
                    </a:lnTo>
                    <a:lnTo>
                      <a:pt x="8" y="22"/>
                    </a:lnTo>
                    <a:lnTo>
                      <a:pt x="9" y="27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7" y="37"/>
                    </a:lnTo>
                    <a:lnTo>
                      <a:pt x="21" y="38"/>
                    </a:lnTo>
                    <a:lnTo>
                      <a:pt x="23" y="37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29" y="32"/>
                    </a:lnTo>
                    <a:lnTo>
                      <a:pt x="29" y="27"/>
                    </a:lnTo>
                    <a:lnTo>
                      <a:pt x="30" y="22"/>
                    </a:lnTo>
                    <a:lnTo>
                      <a:pt x="29" y="16"/>
                    </a:lnTo>
                    <a:lnTo>
                      <a:pt x="28" y="11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8" y="2"/>
                    </a:lnTo>
                    <a:close/>
                    <a:moveTo>
                      <a:pt x="19" y="0"/>
                    </a:moveTo>
                    <a:lnTo>
                      <a:pt x="24" y="0"/>
                    </a:lnTo>
                    <a:lnTo>
                      <a:pt x="29" y="2"/>
                    </a:lnTo>
                    <a:lnTo>
                      <a:pt x="33" y="6"/>
                    </a:lnTo>
                    <a:lnTo>
                      <a:pt x="35" y="10"/>
                    </a:lnTo>
                    <a:lnTo>
                      <a:pt x="38" y="15"/>
                    </a:lnTo>
                    <a:lnTo>
                      <a:pt x="38" y="20"/>
                    </a:lnTo>
                    <a:lnTo>
                      <a:pt x="37" y="25"/>
                    </a:lnTo>
                    <a:lnTo>
                      <a:pt x="35" y="29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4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8" y="38"/>
                    </a:lnTo>
                    <a:lnTo>
                      <a:pt x="5" y="33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1" y="15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3" name="Freeform 9038"/>
              <p:cNvSpPr>
                <a:spLocks/>
              </p:cNvSpPr>
              <p:nvPr/>
            </p:nvSpPr>
            <p:spPr bwMode="auto">
              <a:xfrm>
                <a:off x="18377" y="17673"/>
                <a:ext cx="42" cy="39"/>
              </a:xfrm>
              <a:custGeom>
                <a:avLst/>
                <a:gdLst>
                  <a:gd name="T0" fmla="*/ 12 w 42"/>
                  <a:gd name="T1" fmla="*/ 0 h 39"/>
                  <a:gd name="T2" fmla="*/ 14 w 42"/>
                  <a:gd name="T3" fmla="*/ 0 h 39"/>
                  <a:gd name="T4" fmla="*/ 14 w 42"/>
                  <a:gd name="T5" fmla="*/ 7 h 39"/>
                  <a:gd name="T6" fmla="*/ 18 w 42"/>
                  <a:gd name="T7" fmla="*/ 4 h 39"/>
                  <a:gd name="T8" fmla="*/ 23 w 42"/>
                  <a:gd name="T9" fmla="*/ 0 h 39"/>
                  <a:gd name="T10" fmla="*/ 26 w 42"/>
                  <a:gd name="T11" fmla="*/ 0 h 39"/>
                  <a:gd name="T12" fmla="*/ 30 w 42"/>
                  <a:gd name="T13" fmla="*/ 0 h 39"/>
                  <a:gd name="T14" fmla="*/ 32 w 42"/>
                  <a:gd name="T15" fmla="*/ 1 h 39"/>
                  <a:gd name="T16" fmla="*/ 34 w 42"/>
                  <a:gd name="T17" fmla="*/ 4 h 39"/>
                  <a:gd name="T18" fmla="*/ 36 w 42"/>
                  <a:gd name="T19" fmla="*/ 6 h 39"/>
                  <a:gd name="T20" fmla="*/ 36 w 42"/>
                  <a:gd name="T21" fmla="*/ 10 h 39"/>
                  <a:gd name="T22" fmla="*/ 36 w 42"/>
                  <a:gd name="T23" fmla="*/ 15 h 39"/>
                  <a:gd name="T24" fmla="*/ 36 w 42"/>
                  <a:gd name="T25" fmla="*/ 31 h 39"/>
                  <a:gd name="T26" fmla="*/ 37 w 42"/>
                  <a:gd name="T27" fmla="*/ 34 h 39"/>
                  <a:gd name="T28" fmla="*/ 37 w 42"/>
                  <a:gd name="T29" fmla="*/ 36 h 39"/>
                  <a:gd name="T30" fmla="*/ 37 w 42"/>
                  <a:gd name="T31" fmla="*/ 37 h 39"/>
                  <a:gd name="T32" fmla="*/ 39 w 42"/>
                  <a:gd name="T33" fmla="*/ 37 h 39"/>
                  <a:gd name="T34" fmla="*/ 40 w 42"/>
                  <a:gd name="T35" fmla="*/ 38 h 39"/>
                  <a:gd name="T36" fmla="*/ 42 w 42"/>
                  <a:gd name="T37" fmla="*/ 38 h 39"/>
                  <a:gd name="T38" fmla="*/ 42 w 42"/>
                  <a:gd name="T39" fmla="*/ 39 h 39"/>
                  <a:gd name="T40" fmla="*/ 24 w 42"/>
                  <a:gd name="T41" fmla="*/ 39 h 39"/>
                  <a:gd name="T42" fmla="*/ 24 w 42"/>
                  <a:gd name="T43" fmla="*/ 38 h 39"/>
                  <a:gd name="T44" fmla="*/ 24 w 42"/>
                  <a:gd name="T45" fmla="*/ 38 h 39"/>
                  <a:gd name="T46" fmla="*/ 26 w 42"/>
                  <a:gd name="T47" fmla="*/ 38 h 39"/>
                  <a:gd name="T48" fmla="*/ 28 w 42"/>
                  <a:gd name="T49" fmla="*/ 37 h 39"/>
                  <a:gd name="T50" fmla="*/ 29 w 42"/>
                  <a:gd name="T51" fmla="*/ 36 h 39"/>
                  <a:gd name="T52" fmla="*/ 30 w 42"/>
                  <a:gd name="T53" fmla="*/ 34 h 39"/>
                  <a:gd name="T54" fmla="*/ 30 w 42"/>
                  <a:gd name="T55" fmla="*/ 33 h 39"/>
                  <a:gd name="T56" fmla="*/ 30 w 42"/>
                  <a:gd name="T57" fmla="*/ 31 h 39"/>
                  <a:gd name="T58" fmla="*/ 30 w 42"/>
                  <a:gd name="T59" fmla="*/ 15 h 39"/>
                  <a:gd name="T60" fmla="*/ 29 w 42"/>
                  <a:gd name="T61" fmla="*/ 10 h 39"/>
                  <a:gd name="T62" fmla="*/ 29 w 42"/>
                  <a:gd name="T63" fmla="*/ 7 h 39"/>
                  <a:gd name="T64" fmla="*/ 26 w 42"/>
                  <a:gd name="T65" fmla="*/ 5 h 39"/>
                  <a:gd name="T66" fmla="*/ 24 w 42"/>
                  <a:gd name="T67" fmla="*/ 5 h 39"/>
                  <a:gd name="T68" fmla="*/ 20 w 42"/>
                  <a:gd name="T69" fmla="*/ 5 h 39"/>
                  <a:gd name="T70" fmla="*/ 16 w 42"/>
                  <a:gd name="T71" fmla="*/ 7 h 39"/>
                  <a:gd name="T72" fmla="*/ 14 w 42"/>
                  <a:gd name="T73" fmla="*/ 10 h 39"/>
                  <a:gd name="T74" fmla="*/ 14 w 42"/>
                  <a:gd name="T75" fmla="*/ 31 h 39"/>
                  <a:gd name="T76" fmla="*/ 14 w 42"/>
                  <a:gd name="T77" fmla="*/ 34 h 39"/>
                  <a:gd name="T78" fmla="*/ 14 w 42"/>
                  <a:gd name="T79" fmla="*/ 36 h 39"/>
                  <a:gd name="T80" fmla="*/ 15 w 42"/>
                  <a:gd name="T81" fmla="*/ 37 h 39"/>
                  <a:gd name="T82" fmla="*/ 15 w 42"/>
                  <a:gd name="T83" fmla="*/ 37 h 39"/>
                  <a:gd name="T84" fmla="*/ 18 w 42"/>
                  <a:gd name="T85" fmla="*/ 38 h 39"/>
                  <a:gd name="T86" fmla="*/ 20 w 42"/>
                  <a:gd name="T87" fmla="*/ 38 h 39"/>
                  <a:gd name="T88" fmla="*/ 20 w 42"/>
                  <a:gd name="T89" fmla="*/ 39 h 39"/>
                  <a:gd name="T90" fmla="*/ 0 w 42"/>
                  <a:gd name="T91" fmla="*/ 39 h 39"/>
                  <a:gd name="T92" fmla="*/ 0 w 42"/>
                  <a:gd name="T93" fmla="*/ 38 h 39"/>
                  <a:gd name="T94" fmla="*/ 2 w 42"/>
                  <a:gd name="T95" fmla="*/ 38 h 39"/>
                  <a:gd name="T96" fmla="*/ 4 w 42"/>
                  <a:gd name="T97" fmla="*/ 38 h 39"/>
                  <a:gd name="T98" fmla="*/ 5 w 42"/>
                  <a:gd name="T99" fmla="*/ 37 h 39"/>
                  <a:gd name="T100" fmla="*/ 7 w 42"/>
                  <a:gd name="T101" fmla="*/ 34 h 39"/>
                  <a:gd name="T102" fmla="*/ 7 w 42"/>
                  <a:gd name="T103" fmla="*/ 31 h 39"/>
                  <a:gd name="T104" fmla="*/ 7 w 42"/>
                  <a:gd name="T105" fmla="*/ 16 h 39"/>
                  <a:gd name="T106" fmla="*/ 7 w 42"/>
                  <a:gd name="T107" fmla="*/ 12 h 39"/>
                  <a:gd name="T108" fmla="*/ 7 w 42"/>
                  <a:gd name="T109" fmla="*/ 10 h 39"/>
                  <a:gd name="T110" fmla="*/ 7 w 42"/>
                  <a:gd name="T111" fmla="*/ 7 h 39"/>
                  <a:gd name="T112" fmla="*/ 5 w 42"/>
                  <a:gd name="T113" fmla="*/ 6 h 39"/>
                  <a:gd name="T114" fmla="*/ 5 w 42"/>
                  <a:gd name="T115" fmla="*/ 6 h 39"/>
                  <a:gd name="T116" fmla="*/ 4 w 42"/>
                  <a:gd name="T117" fmla="*/ 5 h 39"/>
                  <a:gd name="T118" fmla="*/ 2 w 42"/>
                  <a:gd name="T119" fmla="*/ 5 h 39"/>
                  <a:gd name="T120" fmla="*/ 0 w 42"/>
                  <a:gd name="T121" fmla="*/ 6 h 39"/>
                  <a:gd name="T122" fmla="*/ 0 w 42"/>
                  <a:gd name="T123" fmla="*/ 4 h 39"/>
                  <a:gd name="T124" fmla="*/ 12 w 42"/>
                  <a:gd name="T1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39">
                    <a:moveTo>
                      <a:pt x="12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8" y="4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10"/>
                    </a:lnTo>
                    <a:lnTo>
                      <a:pt x="36" y="15"/>
                    </a:lnTo>
                    <a:lnTo>
                      <a:pt x="36" y="31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7"/>
                    </a:lnTo>
                    <a:lnTo>
                      <a:pt x="29" y="36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15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5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4" name="Freeform 9039"/>
              <p:cNvSpPr>
                <a:spLocks/>
              </p:cNvSpPr>
              <p:nvPr/>
            </p:nvSpPr>
            <p:spPr bwMode="auto">
              <a:xfrm>
                <a:off x="18423" y="17673"/>
                <a:ext cx="33" cy="41"/>
              </a:xfrm>
              <a:custGeom>
                <a:avLst/>
                <a:gdLst>
                  <a:gd name="T0" fmla="*/ 19 w 33"/>
                  <a:gd name="T1" fmla="*/ 0 h 41"/>
                  <a:gd name="T2" fmla="*/ 22 w 33"/>
                  <a:gd name="T3" fmla="*/ 0 h 41"/>
                  <a:gd name="T4" fmla="*/ 26 w 33"/>
                  <a:gd name="T5" fmla="*/ 1 h 41"/>
                  <a:gd name="T6" fmla="*/ 28 w 33"/>
                  <a:gd name="T7" fmla="*/ 2 h 41"/>
                  <a:gd name="T8" fmla="*/ 31 w 33"/>
                  <a:gd name="T9" fmla="*/ 6 h 41"/>
                  <a:gd name="T10" fmla="*/ 32 w 33"/>
                  <a:gd name="T11" fmla="*/ 9 h 41"/>
                  <a:gd name="T12" fmla="*/ 32 w 33"/>
                  <a:gd name="T13" fmla="*/ 10 h 41"/>
                  <a:gd name="T14" fmla="*/ 31 w 33"/>
                  <a:gd name="T15" fmla="*/ 11 h 41"/>
                  <a:gd name="T16" fmla="*/ 30 w 33"/>
                  <a:gd name="T17" fmla="*/ 12 h 41"/>
                  <a:gd name="T18" fmla="*/ 28 w 33"/>
                  <a:gd name="T19" fmla="*/ 12 h 41"/>
                  <a:gd name="T20" fmla="*/ 26 w 33"/>
                  <a:gd name="T21" fmla="*/ 12 h 41"/>
                  <a:gd name="T22" fmla="*/ 25 w 33"/>
                  <a:gd name="T23" fmla="*/ 11 h 41"/>
                  <a:gd name="T24" fmla="*/ 23 w 33"/>
                  <a:gd name="T25" fmla="*/ 10 h 41"/>
                  <a:gd name="T26" fmla="*/ 23 w 33"/>
                  <a:gd name="T27" fmla="*/ 7 h 41"/>
                  <a:gd name="T28" fmla="*/ 22 w 33"/>
                  <a:gd name="T29" fmla="*/ 5 h 41"/>
                  <a:gd name="T30" fmla="*/ 21 w 33"/>
                  <a:gd name="T31" fmla="*/ 4 h 41"/>
                  <a:gd name="T32" fmla="*/ 20 w 33"/>
                  <a:gd name="T33" fmla="*/ 2 h 41"/>
                  <a:gd name="T34" fmla="*/ 17 w 33"/>
                  <a:gd name="T35" fmla="*/ 2 h 41"/>
                  <a:gd name="T36" fmla="*/ 15 w 33"/>
                  <a:gd name="T37" fmla="*/ 2 h 41"/>
                  <a:gd name="T38" fmla="*/ 12 w 33"/>
                  <a:gd name="T39" fmla="*/ 4 h 41"/>
                  <a:gd name="T40" fmla="*/ 10 w 33"/>
                  <a:gd name="T41" fmla="*/ 5 h 41"/>
                  <a:gd name="T42" fmla="*/ 9 w 33"/>
                  <a:gd name="T43" fmla="*/ 9 h 41"/>
                  <a:gd name="T44" fmla="*/ 7 w 33"/>
                  <a:gd name="T45" fmla="*/ 12 h 41"/>
                  <a:gd name="T46" fmla="*/ 7 w 33"/>
                  <a:gd name="T47" fmla="*/ 16 h 41"/>
                  <a:gd name="T48" fmla="*/ 7 w 33"/>
                  <a:gd name="T49" fmla="*/ 21 h 41"/>
                  <a:gd name="T50" fmla="*/ 9 w 33"/>
                  <a:gd name="T51" fmla="*/ 25 h 41"/>
                  <a:gd name="T52" fmla="*/ 10 w 33"/>
                  <a:gd name="T53" fmla="*/ 28 h 41"/>
                  <a:gd name="T54" fmla="*/ 14 w 33"/>
                  <a:gd name="T55" fmla="*/ 32 h 41"/>
                  <a:gd name="T56" fmla="*/ 16 w 33"/>
                  <a:gd name="T57" fmla="*/ 33 h 41"/>
                  <a:gd name="T58" fmla="*/ 20 w 33"/>
                  <a:gd name="T59" fmla="*/ 34 h 41"/>
                  <a:gd name="T60" fmla="*/ 23 w 33"/>
                  <a:gd name="T61" fmla="*/ 33 h 41"/>
                  <a:gd name="T62" fmla="*/ 27 w 33"/>
                  <a:gd name="T63" fmla="*/ 32 h 41"/>
                  <a:gd name="T64" fmla="*/ 30 w 33"/>
                  <a:gd name="T65" fmla="*/ 28 h 41"/>
                  <a:gd name="T66" fmla="*/ 32 w 33"/>
                  <a:gd name="T67" fmla="*/ 25 h 41"/>
                  <a:gd name="T68" fmla="*/ 33 w 33"/>
                  <a:gd name="T69" fmla="*/ 25 h 41"/>
                  <a:gd name="T70" fmla="*/ 32 w 33"/>
                  <a:gd name="T71" fmla="*/ 29 h 41"/>
                  <a:gd name="T72" fmla="*/ 30 w 33"/>
                  <a:gd name="T73" fmla="*/ 33 h 41"/>
                  <a:gd name="T74" fmla="*/ 27 w 33"/>
                  <a:gd name="T75" fmla="*/ 37 h 41"/>
                  <a:gd name="T76" fmla="*/ 23 w 33"/>
                  <a:gd name="T77" fmla="*/ 39 h 41"/>
                  <a:gd name="T78" fmla="*/ 20 w 33"/>
                  <a:gd name="T79" fmla="*/ 41 h 41"/>
                  <a:gd name="T80" fmla="*/ 16 w 33"/>
                  <a:gd name="T81" fmla="*/ 41 h 41"/>
                  <a:gd name="T82" fmla="*/ 12 w 33"/>
                  <a:gd name="T83" fmla="*/ 41 h 41"/>
                  <a:gd name="T84" fmla="*/ 9 w 33"/>
                  <a:gd name="T85" fmla="*/ 38 h 41"/>
                  <a:gd name="T86" fmla="*/ 5 w 33"/>
                  <a:gd name="T87" fmla="*/ 36 h 41"/>
                  <a:gd name="T88" fmla="*/ 2 w 33"/>
                  <a:gd name="T89" fmla="*/ 31 h 41"/>
                  <a:gd name="T90" fmla="*/ 1 w 33"/>
                  <a:gd name="T91" fmla="*/ 26 h 41"/>
                  <a:gd name="T92" fmla="*/ 0 w 33"/>
                  <a:gd name="T93" fmla="*/ 20 h 41"/>
                  <a:gd name="T94" fmla="*/ 1 w 33"/>
                  <a:gd name="T95" fmla="*/ 15 h 41"/>
                  <a:gd name="T96" fmla="*/ 2 w 33"/>
                  <a:gd name="T97" fmla="*/ 10 h 41"/>
                  <a:gd name="T98" fmla="*/ 6 w 33"/>
                  <a:gd name="T99" fmla="*/ 5 h 41"/>
                  <a:gd name="T100" fmla="*/ 10 w 33"/>
                  <a:gd name="T101" fmla="*/ 2 h 41"/>
                  <a:gd name="T102" fmla="*/ 14 w 33"/>
                  <a:gd name="T103" fmla="*/ 0 h 41"/>
                  <a:gd name="T104" fmla="*/ 19 w 33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41">
                    <a:moveTo>
                      <a:pt x="19" y="0"/>
                    </a:moveTo>
                    <a:lnTo>
                      <a:pt x="22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1" y="6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5" y="11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9" y="25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16" y="33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7" y="32"/>
                    </a:lnTo>
                    <a:lnTo>
                      <a:pt x="30" y="28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2" y="29"/>
                    </a:lnTo>
                    <a:lnTo>
                      <a:pt x="30" y="33"/>
                    </a:lnTo>
                    <a:lnTo>
                      <a:pt x="27" y="37"/>
                    </a:lnTo>
                    <a:lnTo>
                      <a:pt x="23" y="39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2" y="10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5" name="Freeform 9040"/>
              <p:cNvSpPr>
                <a:spLocks noEditPoints="1"/>
              </p:cNvSpPr>
              <p:nvPr/>
            </p:nvSpPr>
            <p:spPr bwMode="auto">
              <a:xfrm>
                <a:off x="18309" y="17177"/>
                <a:ext cx="61" cy="59"/>
              </a:xfrm>
              <a:custGeom>
                <a:avLst/>
                <a:gdLst>
                  <a:gd name="T0" fmla="*/ 28 w 61"/>
                  <a:gd name="T1" fmla="*/ 14 h 59"/>
                  <a:gd name="T2" fmla="*/ 18 w 61"/>
                  <a:gd name="T3" fmla="*/ 37 h 59"/>
                  <a:gd name="T4" fmla="*/ 38 w 61"/>
                  <a:gd name="T5" fmla="*/ 37 h 59"/>
                  <a:gd name="T6" fmla="*/ 28 w 61"/>
                  <a:gd name="T7" fmla="*/ 14 h 59"/>
                  <a:gd name="T8" fmla="*/ 29 w 61"/>
                  <a:gd name="T9" fmla="*/ 0 h 59"/>
                  <a:gd name="T10" fmla="*/ 30 w 61"/>
                  <a:gd name="T11" fmla="*/ 0 h 59"/>
                  <a:gd name="T12" fmla="*/ 50 w 61"/>
                  <a:gd name="T13" fmla="*/ 48 h 59"/>
                  <a:gd name="T14" fmla="*/ 52 w 61"/>
                  <a:gd name="T15" fmla="*/ 53 h 59"/>
                  <a:gd name="T16" fmla="*/ 55 w 61"/>
                  <a:gd name="T17" fmla="*/ 55 h 59"/>
                  <a:gd name="T18" fmla="*/ 57 w 61"/>
                  <a:gd name="T19" fmla="*/ 57 h 59"/>
                  <a:gd name="T20" fmla="*/ 61 w 61"/>
                  <a:gd name="T21" fmla="*/ 58 h 59"/>
                  <a:gd name="T22" fmla="*/ 61 w 61"/>
                  <a:gd name="T23" fmla="*/ 59 h 59"/>
                  <a:gd name="T24" fmla="*/ 38 w 61"/>
                  <a:gd name="T25" fmla="*/ 59 h 59"/>
                  <a:gd name="T26" fmla="*/ 38 w 61"/>
                  <a:gd name="T27" fmla="*/ 58 h 59"/>
                  <a:gd name="T28" fmla="*/ 40 w 61"/>
                  <a:gd name="T29" fmla="*/ 57 h 59"/>
                  <a:gd name="T30" fmla="*/ 43 w 61"/>
                  <a:gd name="T31" fmla="*/ 57 h 59"/>
                  <a:gd name="T32" fmla="*/ 44 w 61"/>
                  <a:gd name="T33" fmla="*/ 55 h 59"/>
                  <a:gd name="T34" fmla="*/ 44 w 61"/>
                  <a:gd name="T35" fmla="*/ 54 h 59"/>
                  <a:gd name="T36" fmla="*/ 43 w 61"/>
                  <a:gd name="T37" fmla="*/ 52 h 59"/>
                  <a:gd name="T38" fmla="*/ 41 w 61"/>
                  <a:gd name="T39" fmla="*/ 48 h 59"/>
                  <a:gd name="T40" fmla="*/ 39 w 61"/>
                  <a:gd name="T41" fmla="*/ 39 h 59"/>
                  <a:gd name="T42" fmla="*/ 17 w 61"/>
                  <a:gd name="T43" fmla="*/ 39 h 59"/>
                  <a:gd name="T44" fmla="*/ 12 w 61"/>
                  <a:gd name="T45" fmla="*/ 49 h 59"/>
                  <a:gd name="T46" fmla="*/ 12 w 61"/>
                  <a:gd name="T47" fmla="*/ 52 h 59"/>
                  <a:gd name="T48" fmla="*/ 11 w 61"/>
                  <a:gd name="T49" fmla="*/ 54 h 59"/>
                  <a:gd name="T50" fmla="*/ 11 w 61"/>
                  <a:gd name="T51" fmla="*/ 55 h 59"/>
                  <a:gd name="T52" fmla="*/ 12 w 61"/>
                  <a:gd name="T53" fmla="*/ 57 h 59"/>
                  <a:gd name="T54" fmla="*/ 14 w 61"/>
                  <a:gd name="T55" fmla="*/ 57 h 59"/>
                  <a:gd name="T56" fmla="*/ 18 w 61"/>
                  <a:gd name="T57" fmla="*/ 58 h 59"/>
                  <a:gd name="T58" fmla="*/ 18 w 61"/>
                  <a:gd name="T59" fmla="*/ 59 h 59"/>
                  <a:gd name="T60" fmla="*/ 0 w 61"/>
                  <a:gd name="T61" fmla="*/ 59 h 59"/>
                  <a:gd name="T62" fmla="*/ 0 w 61"/>
                  <a:gd name="T63" fmla="*/ 58 h 59"/>
                  <a:gd name="T64" fmla="*/ 2 w 61"/>
                  <a:gd name="T65" fmla="*/ 57 h 59"/>
                  <a:gd name="T66" fmla="*/ 4 w 61"/>
                  <a:gd name="T67" fmla="*/ 55 h 59"/>
                  <a:gd name="T68" fmla="*/ 7 w 61"/>
                  <a:gd name="T69" fmla="*/ 53 h 59"/>
                  <a:gd name="T70" fmla="*/ 9 w 61"/>
                  <a:gd name="T71" fmla="*/ 48 h 59"/>
                  <a:gd name="T72" fmla="*/ 29 w 61"/>
                  <a:gd name="T7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59">
                    <a:moveTo>
                      <a:pt x="28" y="14"/>
                    </a:moveTo>
                    <a:lnTo>
                      <a:pt x="18" y="37"/>
                    </a:lnTo>
                    <a:lnTo>
                      <a:pt x="38" y="37"/>
                    </a:lnTo>
                    <a:lnTo>
                      <a:pt x="28" y="14"/>
                    </a:lnTo>
                    <a:close/>
                    <a:moveTo>
                      <a:pt x="29" y="0"/>
                    </a:moveTo>
                    <a:lnTo>
                      <a:pt x="30" y="0"/>
                    </a:lnTo>
                    <a:lnTo>
                      <a:pt x="50" y="48"/>
                    </a:lnTo>
                    <a:lnTo>
                      <a:pt x="52" y="53"/>
                    </a:lnTo>
                    <a:lnTo>
                      <a:pt x="55" y="55"/>
                    </a:lnTo>
                    <a:lnTo>
                      <a:pt x="57" y="57"/>
                    </a:lnTo>
                    <a:lnTo>
                      <a:pt x="61" y="58"/>
                    </a:lnTo>
                    <a:lnTo>
                      <a:pt x="61" y="59"/>
                    </a:lnTo>
                    <a:lnTo>
                      <a:pt x="38" y="59"/>
                    </a:lnTo>
                    <a:lnTo>
                      <a:pt x="38" y="58"/>
                    </a:lnTo>
                    <a:lnTo>
                      <a:pt x="40" y="57"/>
                    </a:lnTo>
                    <a:lnTo>
                      <a:pt x="43" y="57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2"/>
                    </a:lnTo>
                    <a:lnTo>
                      <a:pt x="41" y="48"/>
                    </a:lnTo>
                    <a:lnTo>
                      <a:pt x="39" y="39"/>
                    </a:lnTo>
                    <a:lnTo>
                      <a:pt x="17" y="39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7" y="53"/>
                    </a:lnTo>
                    <a:lnTo>
                      <a:pt x="9" y="4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6" name="Freeform 9041"/>
              <p:cNvSpPr>
                <a:spLocks noEditPoints="1"/>
              </p:cNvSpPr>
              <p:nvPr/>
            </p:nvSpPr>
            <p:spPr bwMode="auto">
              <a:xfrm>
                <a:off x="18297" y="17300"/>
                <a:ext cx="36" cy="41"/>
              </a:xfrm>
              <a:custGeom>
                <a:avLst/>
                <a:gdLst>
                  <a:gd name="T0" fmla="*/ 19 w 36"/>
                  <a:gd name="T1" fmla="*/ 19 h 41"/>
                  <a:gd name="T2" fmla="*/ 14 w 36"/>
                  <a:gd name="T3" fmla="*/ 21 h 41"/>
                  <a:gd name="T4" fmla="*/ 9 w 36"/>
                  <a:gd name="T5" fmla="*/ 25 h 41"/>
                  <a:gd name="T6" fmla="*/ 8 w 36"/>
                  <a:gd name="T7" fmla="*/ 30 h 41"/>
                  <a:gd name="T8" fmla="*/ 9 w 36"/>
                  <a:gd name="T9" fmla="*/ 35 h 41"/>
                  <a:gd name="T10" fmla="*/ 14 w 36"/>
                  <a:gd name="T11" fmla="*/ 36 h 41"/>
                  <a:gd name="T12" fmla="*/ 19 w 36"/>
                  <a:gd name="T13" fmla="*/ 35 h 41"/>
                  <a:gd name="T14" fmla="*/ 23 w 36"/>
                  <a:gd name="T15" fmla="*/ 17 h 41"/>
                  <a:gd name="T16" fmla="*/ 21 w 36"/>
                  <a:gd name="T17" fmla="*/ 0 h 41"/>
                  <a:gd name="T18" fmla="*/ 28 w 36"/>
                  <a:gd name="T19" fmla="*/ 4 h 41"/>
                  <a:gd name="T20" fmla="*/ 29 w 36"/>
                  <a:gd name="T21" fmla="*/ 9 h 41"/>
                  <a:gd name="T22" fmla="*/ 29 w 36"/>
                  <a:gd name="T23" fmla="*/ 27 h 41"/>
                  <a:gd name="T24" fmla="*/ 30 w 36"/>
                  <a:gd name="T25" fmla="*/ 33 h 41"/>
                  <a:gd name="T26" fmla="*/ 30 w 36"/>
                  <a:gd name="T27" fmla="*/ 36 h 41"/>
                  <a:gd name="T28" fmla="*/ 32 w 36"/>
                  <a:gd name="T29" fmla="*/ 36 h 41"/>
                  <a:gd name="T30" fmla="*/ 36 w 36"/>
                  <a:gd name="T31" fmla="*/ 32 h 41"/>
                  <a:gd name="T32" fmla="*/ 32 w 36"/>
                  <a:gd name="T33" fmla="*/ 38 h 41"/>
                  <a:gd name="T34" fmla="*/ 26 w 36"/>
                  <a:gd name="T35" fmla="*/ 41 h 41"/>
                  <a:gd name="T36" fmla="*/ 24 w 36"/>
                  <a:gd name="T37" fmla="*/ 40 h 41"/>
                  <a:gd name="T38" fmla="*/ 23 w 36"/>
                  <a:gd name="T39" fmla="*/ 35 h 41"/>
                  <a:gd name="T40" fmla="*/ 16 w 36"/>
                  <a:gd name="T41" fmla="*/ 40 h 41"/>
                  <a:gd name="T42" fmla="*/ 13 w 36"/>
                  <a:gd name="T43" fmla="*/ 41 h 41"/>
                  <a:gd name="T44" fmla="*/ 7 w 36"/>
                  <a:gd name="T45" fmla="*/ 41 h 41"/>
                  <a:gd name="T46" fmla="*/ 2 w 36"/>
                  <a:gd name="T47" fmla="*/ 36 h 41"/>
                  <a:gd name="T48" fmla="*/ 0 w 36"/>
                  <a:gd name="T49" fmla="*/ 28 h 41"/>
                  <a:gd name="T50" fmla="*/ 4 w 36"/>
                  <a:gd name="T51" fmla="*/ 24 h 41"/>
                  <a:gd name="T52" fmla="*/ 12 w 36"/>
                  <a:gd name="T53" fmla="*/ 19 h 41"/>
                  <a:gd name="T54" fmla="*/ 23 w 36"/>
                  <a:gd name="T55" fmla="*/ 15 h 41"/>
                  <a:gd name="T56" fmla="*/ 21 w 36"/>
                  <a:gd name="T57" fmla="*/ 10 h 41"/>
                  <a:gd name="T58" fmla="*/ 20 w 36"/>
                  <a:gd name="T59" fmla="*/ 5 h 41"/>
                  <a:gd name="T60" fmla="*/ 15 w 36"/>
                  <a:gd name="T61" fmla="*/ 3 h 41"/>
                  <a:gd name="T62" fmla="*/ 10 w 36"/>
                  <a:gd name="T63" fmla="*/ 4 h 41"/>
                  <a:gd name="T64" fmla="*/ 9 w 36"/>
                  <a:gd name="T65" fmla="*/ 8 h 41"/>
                  <a:gd name="T66" fmla="*/ 9 w 36"/>
                  <a:gd name="T67" fmla="*/ 12 h 41"/>
                  <a:gd name="T68" fmla="*/ 7 w 36"/>
                  <a:gd name="T69" fmla="*/ 14 h 41"/>
                  <a:gd name="T70" fmla="*/ 4 w 36"/>
                  <a:gd name="T71" fmla="*/ 14 h 41"/>
                  <a:gd name="T72" fmla="*/ 2 w 36"/>
                  <a:gd name="T73" fmla="*/ 11 h 41"/>
                  <a:gd name="T74" fmla="*/ 3 w 36"/>
                  <a:gd name="T75" fmla="*/ 6 h 41"/>
                  <a:gd name="T76" fmla="*/ 9 w 36"/>
                  <a:gd name="T77" fmla="*/ 1 h 41"/>
                  <a:gd name="T78" fmla="*/ 16 w 36"/>
                  <a:gd name="T7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1">
                    <a:moveTo>
                      <a:pt x="23" y="17"/>
                    </a:moveTo>
                    <a:lnTo>
                      <a:pt x="19" y="19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9" y="25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9" y="35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9" y="35"/>
                    </a:lnTo>
                    <a:lnTo>
                      <a:pt x="23" y="32"/>
                    </a:lnTo>
                    <a:lnTo>
                      <a:pt x="23" y="17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29" y="6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4" y="35"/>
                    </a:lnTo>
                    <a:lnTo>
                      <a:pt x="36" y="32"/>
                    </a:lnTo>
                    <a:lnTo>
                      <a:pt x="36" y="35"/>
                    </a:lnTo>
                    <a:lnTo>
                      <a:pt x="32" y="38"/>
                    </a:lnTo>
                    <a:lnTo>
                      <a:pt x="30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4" y="40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19" y="37"/>
                    </a:lnTo>
                    <a:lnTo>
                      <a:pt x="16" y="40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0" y="41"/>
                    </a:lnTo>
                    <a:lnTo>
                      <a:pt x="7" y="41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8" y="21"/>
                    </a:lnTo>
                    <a:lnTo>
                      <a:pt x="12" y="19"/>
                    </a:lnTo>
                    <a:lnTo>
                      <a:pt x="16" y="17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7" name="Freeform 9042"/>
              <p:cNvSpPr>
                <a:spLocks/>
              </p:cNvSpPr>
              <p:nvPr/>
            </p:nvSpPr>
            <p:spPr bwMode="auto">
              <a:xfrm>
                <a:off x="18336" y="17300"/>
                <a:ext cx="33" cy="42"/>
              </a:xfrm>
              <a:custGeom>
                <a:avLst/>
                <a:gdLst>
                  <a:gd name="T0" fmla="*/ 18 w 33"/>
                  <a:gd name="T1" fmla="*/ 0 h 42"/>
                  <a:gd name="T2" fmla="*/ 22 w 33"/>
                  <a:gd name="T3" fmla="*/ 0 h 42"/>
                  <a:gd name="T4" fmla="*/ 25 w 33"/>
                  <a:gd name="T5" fmla="*/ 1 h 42"/>
                  <a:gd name="T6" fmla="*/ 28 w 33"/>
                  <a:gd name="T7" fmla="*/ 4 h 42"/>
                  <a:gd name="T8" fmla="*/ 30 w 33"/>
                  <a:gd name="T9" fmla="*/ 6 h 42"/>
                  <a:gd name="T10" fmla="*/ 32 w 33"/>
                  <a:gd name="T11" fmla="*/ 10 h 42"/>
                  <a:gd name="T12" fmla="*/ 32 w 33"/>
                  <a:gd name="T13" fmla="*/ 11 h 42"/>
                  <a:gd name="T14" fmla="*/ 30 w 33"/>
                  <a:gd name="T15" fmla="*/ 12 h 42"/>
                  <a:gd name="T16" fmla="*/ 29 w 33"/>
                  <a:gd name="T17" fmla="*/ 12 h 42"/>
                  <a:gd name="T18" fmla="*/ 28 w 33"/>
                  <a:gd name="T19" fmla="*/ 14 h 42"/>
                  <a:gd name="T20" fmla="*/ 25 w 33"/>
                  <a:gd name="T21" fmla="*/ 12 h 42"/>
                  <a:gd name="T22" fmla="*/ 24 w 33"/>
                  <a:gd name="T23" fmla="*/ 11 h 42"/>
                  <a:gd name="T24" fmla="*/ 23 w 33"/>
                  <a:gd name="T25" fmla="*/ 10 h 42"/>
                  <a:gd name="T26" fmla="*/ 23 w 33"/>
                  <a:gd name="T27" fmla="*/ 9 h 42"/>
                  <a:gd name="T28" fmla="*/ 23 w 33"/>
                  <a:gd name="T29" fmla="*/ 6 h 42"/>
                  <a:gd name="T30" fmla="*/ 22 w 33"/>
                  <a:gd name="T31" fmla="*/ 4 h 42"/>
                  <a:gd name="T32" fmla="*/ 19 w 33"/>
                  <a:gd name="T33" fmla="*/ 4 h 42"/>
                  <a:gd name="T34" fmla="*/ 17 w 33"/>
                  <a:gd name="T35" fmla="*/ 3 h 42"/>
                  <a:gd name="T36" fmla="*/ 14 w 33"/>
                  <a:gd name="T37" fmla="*/ 4 h 42"/>
                  <a:gd name="T38" fmla="*/ 12 w 33"/>
                  <a:gd name="T39" fmla="*/ 4 h 42"/>
                  <a:gd name="T40" fmla="*/ 11 w 33"/>
                  <a:gd name="T41" fmla="*/ 6 h 42"/>
                  <a:gd name="T42" fmla="*/ 8 w 33"/>
                  <a:gd name="T43" fmla="*/ 9 h 42"/>
                  <a:gd name="T44" fmla="*/ 7 w 33"/>
                  <a:gd name="T45" fmla="*/ 12 h 42"/>
                  <a:gd name="T46" fmla="*/ 7 w 33"/>
                  <a:gd name="T47" fmla="*/ 17 h 42"/>
                  <a:gd name="T48" fmla="*/ 7 w 33"/>
                  <a:gd name="T49" fmla="*/ 22 h 42"/>
                  <a:gd name="T50" fmla="*/ 8 w 33"/>
                  <a:gd name="T51" fmla="*/ 26 h 42"/>
                  <a:gd name="T52" fmla="*/ 11 w 33"/>
                  <a:gd name="T53" fmla="*/ 30 h 42"/>
                  <a:gd name="T54" fmla="*/ 13 w 33"/>
                  <a:gd name="T55" fmla="*/ 32 h 42"/>
                  <a:gd name="T56" fmla="*/ 16 w 33"/>
                  <a:gd name="T57" fmla="*/ 35 h 42"/>
                  <a:gd name="T58" fmla="*/ 19 w 33"/>
                  <a:gd name="T59" fmla="*/ 35 h 42"/>
                  <a:gd name="T60" fmla="*/ 24 w 33"/>
                  <a:gd name="T61" fmla="*/ 35 h 42"/>
                  <a:gd name="T62" fmla="*/ 27 w 33"/>
                  <a:gd name="T63" fmla="*/ 32 h 42"/>
                  <a:gd name="T64" fmla="*/ 29 w 33"/>
                  <a:gd name="T65" fmla="*/ 30 h 42"/>
                  <a:gd name="T66" fmla="*/ 32 w 33"/>
                  <a:gd name="T67" fmla="*/ 25 h 42"/>
                  <a:gd name="T68" fmla="*/ 33 w 33"/>
                  <a:gd name="T69" fmla="*/ 26 h 42"/>
                  <a:gd name="T70" fmla="*/ 32 w 33"/>
                  <a:gd name="T71" fmla="*/ 31 h 42"/>
                  <a:gd name="T72" fmla="*/ 29 w 33"/>
                  <a:gd name="T73" fmla="*/ 35 h 42"/>
                  <a:gd name="T74" fmla="*/ 27 w 33"/>
                  <a:gd name="T75" fmla="*/ 37 h 42"/>
                  <a:gd name="T76" fmla="*/ 23 w 33"/>
                  <a:gd name="T77" fmla="*/ 40 h 42"/>
                  <a:gd name="T78" fmla="*/ 21 w 33"/>
                  <a:gd name="T79" fmla="*/ 41 h 42"/>
                  <a:gd name="T80" fmla="*/ 17 w 33"/>
                  <a:gd name="T81" fmla="*/ 42 h 42"/>
                  <a:gd name="T82" fmla="*/ 12 w 33"/>
                  <a:gd name="T83" fmla="*/ 41 h 42"/>
                  <a:gd name="T84" fmla="*/ 8 w 33"/>
                  <a:gd name="T85" fmla="*/ 40 h 42"/>
                  <a:gd name="T86" fmla="*/ 5 w 33"/>
                  <a:gd name="T87" fmla="*/ 36 h 42"/>
                  <a:gd name="T88" fmla="*/ 2 w 33"/>
                  <a:gd name="T89" fmla="*/ 32 h 42"/>
                  <a:gd name="T90" fmla="*/ 1 w 33"/>
                  <a:gd name="T91" fmla="*/ 27 h 42"/>
                  <a:gd name="T92" fmla="*/ 0 w 33"/>
                  <a:gd name="T93" fmla="*/ 21 h 42"/>
                  <a:gd name="T94" fmla="*/ 1 w 33"/>
                  <a:gd name="T95" fmla="*/ 15 h 42"/>
                  <a:gd name="T96" fmla="*/ 2 w 33"/>
                  <a:gd name="T97" fmla="*/ 10 h 42"/>
                  <a:gd name="T98" fmla="*/ 6 w 33"/>
                  <a:gd name="T99" fmla="*/ 6 h 42"/>
                  <a:gd name="T100" fmla="*/ 9 w 33"/>
                  <a:gd name="T101" fmla="*/ 3 h 42"/>
                  <a:gd name="T102" fmla="*/ 14 w 33"/>
                  <a:gd name="T103" fmla="*/ 1 h 42"/>
                  <a:gd name="T104" fmla="*/ 18 w 33"/>
                  <a:gd name="T10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42">
                    <a:moveTo>
                      <a:pt x="18" y="0"/>
                    </a:moveTo>
                    <a:lnTo>
                      <a:pt x="22" y="0"/>
                    </a:lnTo>
                    <a:lnTo>
                      <a:pt x="25" y="1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4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8" y="26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24" y="35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2" y="31"/>
                    </a:lnTo>
                    <a:lnTo>
                      <a:pt x="29" y="35"/>
                    </a:lnTo>
                    <a:lnTo>
                      <a:pt x="27" y="37"/>
                    </a:lnTo>
                    <a:lnTo>
                      <a:pt x="23" y="40"/>
                    </a:lnTo>
                    <a:lnTo>
                      <a:pt x="21" y="41"/>
                    </a:lnTo>
                    <a:lnTo>
                      <a:pt x="17" y="42"/>
                    </a:lnTo>
                    <a:lnTo>
                      <a:pt x="12" y="41"/>
                    </a:lnTo>
                    <a:lnTo>
                      <a:pt x="8" y="40"/>
                    </a:lnTo>
                    <a:lnTo>
                      <a:pt x="5" y="36"/>
                    </a:lnTo>
                    <a:lnTo>
                      <a:pt x="2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5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8" name="Freeform 9043"/>
              <p:cNvSpPr>
                <a:spLocks/>
              </p:cNvSpPr>
              <p:nvPr/>
            </p:nvSpPr>
            <p:spPr bwMode="auto">
              <a:xfrm>
                <a:off x="18373" y="17289"/>
                <a:ext cx="23" cy="52"/>
              </a:xfrm>
              <a:custGeom>
                <a:avLst/>
                <a:gdLst>
                  <a:gd name="T0" fmla="*/ 12 w 23"/>
                  <a:gd name="T1" fmla="*/ 0 h 52"/>
                  <a:gd name="T2" fmla="*/ 13 w 23"/>
                  <a:gd name="T3" fmla="*/ 0 h 52"/>
                  <a:gd name="T4" fmla="*/ 13 w 23"/>
                  <a:gd name="T5" fmla="*/ 12 h 52"/>
                  <a:gd name="T6" fmla="*/ 22 w 23"/>
                  <a:gd name="T7" fmla="*/ 12 h 52"/>
                  <a:gd name="T8" fmla="*/ 22 w 23"/>
                  <a:gd name="T9" fmla="*/ 15 h 52"/>
                  <a:gd name="T10" fmla="*/ 13 w 23"/>
                  <a:gd name="T11" fmla="*/ 15 h 52"/>
                  <a:gd name="T12" fmla="*/ 13 w 23"/>
                  <a:gd name="T13" fmla="*/ 41 h 52"/>
                  <a:gd name="T14" fmla="*/ 13 w 23"/>
                  <a:gd name="T15" fmla="*/ 44 h 52"/>
                  <a:gd name="T16" fmla="*/ 14 w 23"/>
                  <a:gd name="T17" fmla="*/ 46 h 52"/>
                  <a:gd name="T18" fmla="*/ 16 w 23"/>
                  <a:gd name="T19" fmla="*/ 47 h 52"/>
                  <a:gd name="T20" fmla="*/ 17 w 23"/>
                  <a:gd name="T21" fmla="*/ 47 h 52"/>
                  <a:gd name="T22" fmla="*/ 18 w 23"/>
                  <a:gd name="T23" fmla="*/ 47 h 52"/>
                  <a:gd name="T24" fmla="*/ 19 w 23"/>
                  <a:gd name="T25" fmla="*/ 46 h 52"/>
                  <a:gd name="T26" fmla="*/ 20 w 23"/>
                  <a:gd name="T27" fmla="*/ 46 h 52"/>
                  <a:gd name="T28" fmla="*/ 22 w 23"/>
                  <a:gd name="T29" fmla="*/ 43 h 52"/>
                  <a:gd name="T30" fmla="*/ 23 w 23"/>
                  <a:gd name="T31" fmla="*/ 43 h 52"/>
                  <a:gd name="T32" fmla="*/ 22 w 23"/>
                  <a:gd name="T33" fmla="*/ 47 h 52"/>
                  <a:gd name="T34" fmla="*/ 19 w 23"/>
                  <a:gd name="T35" fmla="*/ 51 h 52"/>
                  <a:gd name="T36" fmla="*/ 16 w 23"/>
                  <a:gd name="T37" fmla="*/ 52 h 52"/>
                  <a:gd name="T38" fmla="*/ 13 w 23"/>
                  <a:gd name="T39" fmla="*/ 52 h 52"/>
                  <a:gd name="T40" fmla="*/ 12 w 23"/>
                  <a:gd name="T41" fmla="*/ 52 h 52"/>
                  <a:gd name="T42" fmla="*/ 9 w 23"/>
                  <a:gd name="T43" fmla="*/ 51 h 52"/>
                  <a:gd name="T44" fmla="*/ 8 w 23"/>
                  <a:gd name="T45" fmla="*/ 49 h 52"/>
                  <a:gd name="T46" fmla="*/ 7 w 23"/>
                  <a:gd name="T47" fmla="*/ 48 h 52"/>
                  <a:gd name="T48" fmla="*/ 6 w 23"/>
                  <a:gd name="T49" fmla="*/ 46 h 52"/>
                  <a:gd name="T50" fmla="*/ 6 w 23"/>
                  <a:gd name="T51" fmla="*/ 42 h 52"/>
                  <a:gd name="T52" fmla="*/ 6 w 23"/>
                  <a:gd name="T53" fmla="*/ 15 h 52"/>
                  <a:gd name="T54" fmla="*/ 0 w 23"/>
                  <a:gd name="T55" fmla="*/ 15 h 52"/>
                  <a:gd name="T56" fmla="*/ 0 w 23"/>
                  <a:gd name="T57" fmla="*/ 14 h 52"/>
                  <a:gd name="T58" fmla="*/ 2 w 23"/>
                  <a:gd name="T59" fmla="*/ 12 h 52"/>
                  <a:gd name="T60" fmla="*/ 4 w 23"/>
                  <a:gd name="T61" fmla="*/ 11 h 52"/>
                  <a:gd name="T62" fmla="*/ 7 w 23"/>
                  <a:gd name="T63" fmla="*/ 9 h 52"/>
                  <a:gd name="T64" fmla="*/ 8 w 23"/>
                  <a:gd name="T65" fmla="*/ 5 h 52"/>
                  <a:gd name="T66" fmla="*/ 9 w 23"/>
                  <a:gd name="T67" fmla="*/ 4 h 52"/>
                  <a:gd name="T68" fmla="*/ 12 w 23"/>
                  <a:gd name="T6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52">
                    <a:moveTo>
                      <a:pt x="12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13" y="41"/>
                    </a:lnTo>
                    <a:lnTo>
                      <a:pt x="13" y="44"/>
                    </a:lnTo>
                    <a:lnTo>
                      <a:pt x="14" y="46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2" y="47"/>
                    </a:lnTo>
                    <a:lnTo>
                      <a:pt x="19" y="51"/>
                    </a:lnTo>
                    <a:lnTo>
                      <a:pt x="16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9" y="51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9" name="Freeform 9044"/>
              <p:cNvSpPr>
                <a:spLocks/>
              </p:cNvSpPr>
              <p:nvPr/>
            </p:nvSpPr>
            <p:spPr bwMode="auto">
              <a:xfrm>
                <a:off x="18310" y="16841"/>
                <a:ext cx="49" cy="58"/>
              </a:xfrm>
              <a:custGeom>
                <a:avLst/>
                <a:gdLst>
                  <a:gd name="T0" fmla="*/ 0 w 49"/>
                  <a:gd name="T1" fmla="*/ 0 h 58"/>
                  <a:gd name="T2" fmla="*/ 44 w 49"/>
                  <a:gd name="T3" fmla="*/ 0 h 58"/>
                  <a:gd name="T4" fmla="*/ 44 w 49"/>
                  <a:gd name="T5" fmla="*/ 13 h 58"/>
                  <a:gd name="T6" fmla="*/ 43 w 49"/>
                  <a:gd name="T7" fmla="*/ 13 h 58"/>
                  <a:gd name="T8" fmla="*/ 42 w 49"/>
                  <a:gd name="T9" fmla="*/ 9 h 58"/>
                  <a:gd name="T10" fmla="*/ 40 w 49"/>
                  <a:gd name="T11" fmla="*/ 6 h 58"/>
                  <a:gd name="T12" fmla="*/ 39 w 49"/>
                  <a:gd name="T13" fmla="*/ 5 h 58"/>
                  <a:gd name="T14" fmla="*/ 38 w 49"/>
                  <a:gd name="T15" fmla="*/ 4 h 58"/>
                  <a:gd name="T16" fmla="*/ 35 w 49"/>
                  <a:gd name="T17" fmla="*/ 3 h 58"/>
                  <a:gd name="T18" fmla="*/ 32 w 49"/>
                  <a:gd name="T19" fmla="*/ 3 h 58"/>
                  <a:gd name="T20" fmla="*/ 16 w 49"/>
                  <a:gd name="T21" fmla="*/ 3 h 58"/>
                  <a:gd name="T22" fmla="*/ 16 w 49"/>
                  <a:gd name="T23" fmla="*/ 26 h 58"/>
                  <a:gd name="T24" fmla="*/ 28 w 49"/>
                  <a:gd name="T25" fmla="*/ 26 h 58"/>
                  <a:gd name="T26" fmla="*/ 32 w 49"/>
                  <a:gd name="T27" fmla="*/ 26 h 58"/>
                  <a:gd name="T28" fmla="*/ 34 w 49"/>
                  <a:gd name="T29" fmla="*/ 25 h 58"/>
                  <a:gd name="T30" fmla="*/ 35 w 49"/>
                  <a:gd name="T31" fmla="*/ 25 h 58"/>
                  <a:gd name="T32" fmla="*/ 37 w 49"/>
                  <a:gd name="T33" fmla="*/ 22 h 58"/>
                  <a:gd name="T34" fmla="*/ 37 w 49"/>
                  <a:gd name="T35" fmla="*/ 20 h 58"/>
                  <a:gd name="T36" fmla="*/ 38 w 49"/>
                  <a:gd name="T37" fmla="*/ 17 h 58"/>
                  <a:gd name="T38" fmla="*/ 39 w 49"/>
                  <a:gd name="T39" fmla="*/ 17 h 58"/>
                  <a:gd name="T40" fmla="*/ 39 w 49"/>
                  <a:gd name="T41" fmla="*/ 37 h 58"/>
                  <a:gd name="T42" fmla="*/ 38 w 49"/>
                  <a:gd name="T43" fmla="*/ 37 h 58"/>
                  <a:gd name="T44" fmla="*/ 37 w 49"/>
                  <a:gd name="T45" fmla="*/ 35 h 58"/>
                  <a:gd name="T46" fmla="*/ 37 w 49"/>
                  <a:gd name="T47" fmla="*/ 32 h 58"/>
                  <a:gd name="T48" fmla="*/ 35 w 49"/>
                  <a:gd name="T49" fmla="*/ 31 h 58"/>
                  <a:gd name="T50" fmla="*/ 34 w 49"/>
                  <a:gd name="T51" fmla="*/ 30 h 58"/>
                  <a:gd name="T52" fmla="*/ 32 w 49"/>
                  <a:gd name="T53" fmla="*/ 29 h 58"/>
                  <a:gd name="T54" fmla="*/ 28 w 49"/>
                  <a:gd name="T55" fmla="*/ 29 h 58"/>
                  <a:gd name="T56" fmla="*/ 16 w 49"/>
                  <a:gd name="T57" fmla="*/ 29 h 58"/>
                  <a:gd name="T58" fmla="*/ 16 w 49"/>
                  <a:gd name="T59" fmla="*/ 48 h 58"/>
                  <a:gd name="T60" fmla="*/ 16 w 49"/>
                  <a:gd name="T61" fmla="*/ 51 h 58"/>
                  <a:gd name="T62" fmla="*/ 16 w 49"/>
                  <a:gd name="T63" fmla="*/ 53 h 58"/>
                  <a:gd name="T64" fmla="*/ 17 w 49"/>
                  <a:gd name="T65" fmla="*/ 53 h 58"/>
                  <a:gd name="T66" fmla="*/ 17 w 49"/>
                  <a:gd name="T67" fmla="*/ 54 h 58"/>
                  <a:gd name="T68" fmla="*/ 18 w 49"/>
                  <a:gd name="T69" fmla="*/ 54 h 58"/>
                  <a:gd name="T70" fmla="*/ 21 w 49"/>
                  <a:gd name="T71" fmla="*/ 54 h 58"/>
                  <a:gd name="T72" fmla="*/ 31 w 49"/>
                  <a:gd name="T73" fmla="*/ 54 h 58"/>
                  <a:gd name="T74" fmla="*/ 34 w 49"/>
                  <a:gd name="T75" fmla="*/ 54 h 58"/>
                  <a:gd name="T76" fmla="*/ 38 w 49"/>
                  <a:gd name="T77" fmla="*/ 53 h 58"/>
                  <a:gd name="T78" fmla="*/ 39 w 49"/>
                  <a:gd name="T79" fmla="*/ 53 h 58"/>
                  <a:gd name="T80" fmla="*/ 42 w 49"/>
                  <a:gd name="T81" fmla="*/ 51 h 58"/>
                  <a:gd name="T82" fmla="*/ 44 w 49"/>
                  <a:gd name="T83" fmla="*/ 48 h 58"/>
                  <a:gd name="T84" fmla="*/ 47 w 49"/>
                  <a:gd name="T85" fmla="*/ 43 h 58"/>
                  <a:gd name="T86" fmla="*/ 49 w 49"/>
                  <a:gd name="T87" fmla="*/ 43 h 58"/>
                  <a:gd name="T88" fmla="*/ 44 w 49"/>
                  <a:gd name="T89" fmla="*/ 58 h 58"/>
                  <a:gd name="T90" fmla="*/ 0 w 49"/>
                  <a:gd name="T91" fmla="*/ 58 h 58"/>
                  <a:gd name="T92" fmla="*/ 0 w 49"/>
                  <a:gd name="T93" fmla="*/ 56 h 58"/>
                  <a:gd name="T94" fmla="*/ 1 w 49"/>
                  <a:gd name="T95" fmla="*/ 56 h 58"/>
                  <a:gd name="T96" fmla="*/ 6 w 49"/>
                  <a:gd name="T97" fmla="*/ 56 h 58"/>
                  <a:gd name="T98" fmla="*/ 6 w 49"/>
                  <a:gd name="T99" fmla="*/ 54 h 58"/>
                  <a:gd name="T100" fmla="*/ 7 w 49"/>
                  <a:gd name="T101" fmla="*/ 53 h 58"/>
                  <a:gd name="T102" fmla="*/ 7 w 49"/>
                  <a:gd name="T103" fmla="*/ 51 h 58"/>
                  <a:gd name="T104" fmla="*/ 7 w 49"/>
                  <a:gd name="T105" fmla="*/ 47 h 58"/>
                  <a:gd name="T106" fmla="*/ 7 w 49"/>
                  <a:gd name="T107" fmla="*/ 10 h 58"/>
                  <a:gd name="T108" fmla="*/ 7 w 49"/>
                  <a:gd name="T109" fmla="*/ 6 h 58"/>
                  <a:gd name="T110" fmla="*/ 7 w 49"/>
                  <a:gd name="T111" fmla="*/ 4 h 58"/>
                  <a:gd name="T112" fmla="*/ 7 w 49"/>
                  <a:gd name="T113" fmla="*/ 3 h 58"/>
                  <a:gd name="T114" fmla="*/ 5 w 49"/>
                  <a:gd name="T115" fmla="*/ 1 h 58"/>
                  <a:gd name="T116" fmla="*/ 1 w 49"/>
                  <a:gd name="T117" fmla="*/ 1 h 58"/>
                  <a:gd name="T118" fmla="*/ 0 w 49"/>
                  <a:gd name="T119" fmla="*/ 1 h 58"/>
                  <a:gd name="T120" fmla="*/ 0 w 49"/>
                  <a:gd name="T1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" h="58">
                    <a:moveTo>
                      <a:pt x="0" y="0"/>
                    </a:moveTo>
                    <a:lnTo>
                      <a:pt x="44" y="0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9"/>
                    </a:lnTo>
                    <a:lnTo>
                      <a:pt x="40" y="6"/>
                    </a:lnTo>
                    <a:lnTo>
                      <a:pt x="39" y="5"/>
                    </a:lnTo>
                    <a:lnTo>
                      <a:pt x="38" y="4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16" y="3"/>
                    </a:lnTo>
                    <a:lnTo>
                      <a:pt x="16" y="26"/>
                    </a:lnTo>
                    <a:lnTo>
                      <a:pt x="28" y="26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5"/>
                    </a:lnTo>
                    <a:lnTo>
                      <a:pt x="37" y="32"/>
                    </a:lnTo>
                    <a:lnTo>
                      <a:pt x="35" y="31"/>
                    </a:lnTo>
                    <a:lnTo>
                      <a:pt x="34" y="30"/>
                    </a:lnTo>
                    <a:lnTo>
                      <a:pt x="32" y="29"/>
                    </a:lnTo>
                    <a:lnTo>
                      <a:pt x="28" y="29"/>
                    </a:lnTo>
                    <a:lnTo>
                      <a:pt x="16" y="29"/>
                    </a:lnTo>
                    <a:lnTo>
                      <a:pt x="16" y="48"/>
                    </a:lnTo>
                    <a:lnTo>
                      <a:pt x="16" y="51"/>
                    </a:lnTo>
                    <a:lnTo>
                      <a:pt x="16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21" y="54"/>
                    </a:lnTo>
                    <a:lnTo>
                      <a:pt x="31" y="54"/>
                    </a:lnTo>
                    <a:lnTo>
                      <a:pt x="34" y="54"/>
                    </a:lnTo>
                    <a:lnTo>
                      <a:pt x="38" y="53"/>
                    </a:lnTo>
                    <a:lnTo>
                      <a:pt x="39" y="53"/>
                    </a:lnTo>
                    <a:lnTo>
                      <a:pt x="42" y="51"/>
                    </a:lnTo>
                    <a:lnTo>
                      <a:pt x="44" y="48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44" y="58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7" y="51"/>
                    </a:lnTo>
                    <a:lnTo>
                      <a:pt x="7" y="47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0" name="Freeform 9045"/>
              <p:cNvSpPr>
                <a:spLocks noEditPoints="1"/>
              </p:cNvSpPr>
              <p:nvPr/>
            </p:nvSpPr>
            <p:spPr bwMode="auto">
              <a:xfrm>
                <a:off x="18297" y="16963"/>
                <a:ext cx="39" cy="41"/>
              </a:xfrm>
              <a:custGeom>
                <a:avLst/>
                <a:gdLst>
                  <a:gd name="T0" fmla="*/ 18 w 39"/>
                  <a:gd name="T1" fmla="*/ 2 h 41"/>
                  <a:gd name="T2" fmla="*/ 15 w 39"/>
                  <a:gd name="T3" fmla="*/ 2 h 41"/>
                  <a:gd name="T4" fmla="*/ 14 w 39"/>
                  <a:gd name="T5" fmla="*/ 4 h 41"/>
                  <a:gd name="T6" fmla="*/ 12 w 39"/>
                  <a:gd name="T7" fmla="*/ 6 h 41"/>
                  <a:gd name="T8" fmla="*/ 10 w 39"/>
                  <a:gd name="T9" fmla="*/ 9 h 41"/>
                  <a:gd name="T10" fmla="*/ 9 w 39"/>
                  <a:gd name="T11" fmla="*/ 12 h 41"/>
                  <a:gd name="T12" fmla="*/ 8 w 39"/>
                  <a:gd name="T13" fmla="*/ 17 h 41"/>
                  <a:gd name="T14" fmla="*/ 9 w 39"/>
                  <a:gd name="T15" fmla="*/ 22 h 41"/>
                  <a:gd name="T16" fmla="*/ 10 w 39"/>
                  <a:gd name="T17" fmla="*/ 27 h 41"/>
                  <a:gd name="T18" fmla="*/ 12 w 39"/>
                  <a:gd name="T19" fmla="*/ 32 h 41"/>
                  <a:gd name="T20" fmla="*/ 14 w 39"/>
                  <a:gd name="T21" fmla="*/ 36 h 41"/>
                  <a:gd name="T22" fmla="*/ 18 w 39"/>
                  <a:gd name="T23" fmla="*/ 37 h 41"/>
                  <a:gd name="T24" fmla="*/ 20 w 39"/>
                  <a:gd name="T25" fmla="*/ 38 h 41"/>
                  <a:gd name="T26" fmla="*/ 24 w 39"/>
                  <a:gd name="T27" fmla="*/ 37 h 41"/>
                  <a:gd name="T28" fmla="*/ 25 w 39"/>
                  <a:gd name="T29" fmla="*/ 37 h 41"/>
                  <a:gd name="T30" fmla="*/ 28 w 39"/>
                  <a:gd name="T31" fmla="*/ 34 h 41"/>
                  <a:gd name="T32" fmla="*/ 29 w 39"/>
                  <a:gd name="T33" fmla="*/ 32 h 41"/>
                  <a:gd name="T34" fmla="*/ 30 w 39"/>
                  <a:gd name="T35" fmla="*/ 28 h 41"/>
                  <a:gd name="T36" fmla="*/ 30 w 39"/>
                  <a:gd name="T37" fmla="*/ 23 h 41"/>
                  <a:gd name="T38" fmla="*/ 30 w 39"/>
                  <a:gd name="T39" fmla="*/ 16 h 41"/>
                  <a:gd name="T40" fmla="*/ 29 w 39"/>
                  <a:gd name="T41" fmla="*/ 11 h 41"/>
                  <a:gd name="T42" fmla="*/ 26 w 39"/>
                  <a:gd name="T43" fmla="*/ 6 h 41"/>
                  <a:gd name="T44" fmla="*/ 24 w 39"/>
                  <a:gd name="T45" fmla="*/ 4 h 41"/>
                  <a:gd name="T46" fmla="*/ 21 w 39"/>
                  <a:gd name="T47" fmla="*/ 2 h 41"/>
                  <a:gd name="T48" fmla="*/ 18 w 39"/>
                  <a:gd name="T49" fmla="*/ 2 h 41"/>
                  <a:gd name="T50" fmla="*/ 19 w 39"/>
                  <a:gd name="T51" fmla="*/ 0 h 41"/>
                  <a:gd name="T52" fmla="*/ 25 w 39"/>
                  <a:gd name="T53" fmla="*/ 0 h 41"/>
                  <a:gd name="T54" fmla="*/ 30 w 39"/>
                  <a:gd name="T55" fmla="*/ 2 h 41"/>
                  <a:gd name="T56" fmla="*/ 34 w 39"/>
                  <a:gd name="T57" fmla="*/ 6 h 41"/>
                  <a:gd name="T58" fmla="*/ 36 w 39"/>
                  <a:gd name="T59" fmla="*/ 10 h 41"/>
                  <a:gd name="T60" fmla="*/ 37 w 39"/>
                  <a:gd name="T61" fmla="*/ 15 h 41"/>
                  <a:gd name="T62" fmla="*/ 39 w 39"/>
                  <a:gd name="T63" fmla="*/ 20 h 41"/>
                  <a:gd name="T64" fmla="*/ 37 w 39"/>
                  <a:gd name="T65" fmla="*/ 25 h 41"/>
                  <a:gd name="T66" fmla="*/ 36 w 39"/>
                  <a:gd name="T67" fmla="*/ 30 h 41"/>
                  <a:gd name="T68" fmla="*/ 32 w 39"/>
                  <a:gd name="T69" fmla="*/ 34 h 41"/>
                  <a:gd name="T70" fmla="*/ 29 w 39"/>
                  <a:gd name="T71" fmla="*/ 38 h 41"/>
                  <a:gd name="T72" fmla="*/ 24 w 39"/>
                  <a:gd name="T73" fmla="*/ 41 h 41"/>
                  <a:gd name="T74" fmla="*/ 19 w 39"/>
                  <a:gd name="T75" fmla="*/ 41 h 41"/>
                  <a:gd name="T76" fmla="*/ 14 w 39"/>
                  <a:gd name="T77" fmla="*/ 41 h 41"/>
                  <a:gd name="T78" fmla="*/ 9 w 39"/>
                  <a:gd name="T79" fmla="*/ 38 h 41"/>
                  <a:gd name="T80" fmla="*/ 5 w 39"/>
                  <a:gd name="T81" fmla="*/ 34 h 41"/>
                  <a:gd name="T82" fmla="*/ 3 w 39"/>
                  <a:gd name="T83" fmla="*/ 30 h 41"/>
                  <a:gd name="T84" fmla="*/ 0 w 39"/>
                  <a:gd name="T85" fmla="*/ 26 h 41"/>
                  <a:gd name="T86" fmla="*/ 0 w 39"/>
                  <a:gd name="T87" fmla="*/ 21 h 41"/>
                  <a:gd name="T88" fmla="*/ 2 w 39"/>
                  <a:gd name="T89" fmla="*/ 15 h 41"/>
                  <a:gd name="T90" fmla="*/ 3 w 39"/>
                  <a:gd name="T91" fmla="*/ 10 h 41"/>
                  <a:gd name="T92" fmla="*/ 7 w 39"/>
                  <a:gd name="T93" fmla="*/ 5 h 41"/>
                  <a:gd name="T94" fmla="*/ 10 w 39"/>
                  <a:gd name="T95" fmla="*/ 2 h 41"/>
                  <a:gd name="T96" fmla="*/ 14 w 39"/>
                  <a:gd name="T97" fmla="*/ 0 h 41"/>
                  <a:gd name="T98" fmla="*/ 19 w 39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1">
                    <a:moveTo>
                      <a:pt x="18" y="2"/>
                    </a:moveTo>
                    <a:lnTo>
                      <a:pt x="15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9" y="12"/>
                    </a:lnTo>
                    <a:lnTo>
                      <a:pt x="8" y="17"/>
                    </a:lnTo>
                    <a:lnTo>
                      <a:pt x="9" y="22"/>
                    </a:lnTo>
                    <a:lnTo>
                      <a:pt x="10" y="27"/>
                    </a:lnTo>
                    <a:lnTo>
                      <a:pt x="12" y="32"/>
                    </a:lnTo>
                    <a:lnTo>
                      <a:pt x="14" y="36"/>
                    </a:lnTo>
                    <a:lnTo>
                      <a:pt x="18" y="37"/>
                    </a:lnTo>
                    <a:lnTo>
                      <a:pt x="20" y="38"/>
                    </a:lnTo>
                    <a:lnTo>
                      <a:pt x="24" y="37"/>
                    </a:lnTo>
                    <a:lnTo>
                      <a:pt x="25" y="37"/>
                    </a:lnTo>
                    <a:lnTo>
                      <a:pt x="28" y="34"/>
                    </a:lnTo>
                    <a:lnTo>
                      <a:pt x="29" y="32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11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18" y="2"/>
                    </a:lnTo>
                    <a:close/>
                    <a:moveTo>
                      <a:pt x="19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7" y="15"/>
                    </a:lnTo>
                    <a:lnTo>
                      <a:pt x="39" y="20"/>
                    </a:lnTo>
                    <a:lnTo>
                      <a:pt x="37" y="25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9" y="38"/>
                    </a:lnTo>
                    <a:lnTo>
                      <a:pt x="24" y="41"/>
                    </a:lnTo>
                    <a:lnTo>
                      <a:pt x="19" y="41"/>
                    </a:lnTo>
                    <a:lnTo>
                      <a:pt x="14" y="41"/>
                    </a:lnTo>
                    <a:lnTo>
                      <a:pt x="9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1" name="Freeform 9046"/>
              <p:cNvSpPr>
                <a:spLocks/>
              </p:cNvSpPr>
              <p:nvPr/>
            </p:nvSpPr>
            <p:spPr bwMode="auto">
              <a:xfrm>
                <a:off x="18338" y="16942"/>
                <a:ext cx="43" cy="60"/>
              </a:xfrm>
              <a:custGeom>
                <a:avLst/>
                <a:gdLst>
                  <a:gd name="T0" fmla="*/ 14 w 43"/>
                  <a:gd name="T1" fmla="*/ 0 h 60"/>
                  <a:gd name="T2" fmla="*/ 17 w 43"/>
                  <a:gd name="T3" fmla="*/ 26 h 60"/>
                  <a:gd name="T4" fmla="*/ 21 w 43"/>
                  <a:gd name="T5" fmla="*/ 22 h 60"/>
                  <a:gd name="T6" fmla="*/ 27 w 43"/>
                  <a:gd name="T7" fmla="*/ 21 h 60"/>
                  <a:gd name="T8" fmla="*/ 33 w 43"/>
                  <a:gd name="T9" fmla="*/ 22 h 60"/>
                  <a:gd name="T10" fmla="*/ 37 w 43"/>
                  <a:gd name="T11" fmla="*/ 28 h 60"/>
                  <a:gd name="T12" fmla="*/ 37 w 43"/>
                  <a:gd name="T13" fmla="*/ 33 h 60"/>
                  <a:gd name="T14" fmla="*/ 37 w 43"/>
                  <a:gd name="T15" fmla="*/ 52 h 60"/>
                  <a:gd name="T16" fmla="*/ 38 w 43"/>
                  <a:gd name="T17" fmla="*/ 57 h 60"/>
                  <a:gd name="T18" fmla="*/ 39 w 43"/>
                  <a:gd name="T19" fmla="*/ 59 h 60"/>
                  <a:gd name="T20" fmla="*/ 43 w 43"/>
                  <a:gd name="T21" fmla="*/ 59 h 60"/>
                  <a:gd name="T22" fmla="*/ 23 w 43"/>
                  <a:gd name="T23" fmla="*/ 60 h 60"/>
                  <a:gd name="T24" fmla="*/ 25 w 43"/>
                  <a:gd name="T25" fmla="*/ 59 h 60"/>
                  <a:gd name="T26" fmla="*/ 28 w 43"/>
                  <a:gd name="T27" fmla="*/ 58 h 60"/>
                  <a:gd name="T28" fmla="*/ 30 w 43"/>
                  <a:gd name="T29" fmla="*/ 55 h 60"/>
                  <a:gd name="T30" fmla="*/ 30 w 43"/>
                  <a:gd name="T31" fmla="*/ 52 h 60"/>
                  <a:gd name="T32" fmla="*/ 30 w 43"/>
                  <a:gd name="T33" fmla="*/ 35 h 60"/>
                  <a:gd name="T34" fmla="*/ 30 w 43"/>
                  <a:gd name="T35" fmla="*/ 30 h 60"/>
                  <a:gd name="T36" fmla="*/ 27 w 43"/>
                  <a:gd name="T37" fmla="*/ 27 h 60"/>
                  <a:gd name="T38" fmla="*/ 23 w 43"/>
                  <a:gd name="T39" fmla="*/ 26 h 60"/>
                  <a:gd name="T40" fmla="*/ 20 w 43"/>
                  <a:gd name="T41" fmla="*/ 27 h 60"/>
                  <a:gd name="T42" fmla="*/ 14 w 43"/>
                  <a:gd name="T43" fmla="*/ 31 h 60"/>
                  <a:gd name="T44" fmla="*/ 15 w 43"/>
                  <a:gd name="T45" fmla="*/ 55 h 60"/>
                  <a:gd name="T46" fmla="*/ 16 w 43"/>
                  <a:gd name="T47" fmla="*/ 58 h 60"/>
                  <a:gd name="T48" fmla="*/ 21 w 43"/>
                  <a:gd name="T49" fmla="*/ 59 h 60"/>
                  <a:gd name="T50" fmla="*/ 1 w 43"/>
                  <a:gd name="T51" fmla="*/ 60 h 60"/>
                  <a:gd name="T52" fmla="*/ 4 w 43"/>
                  <a:gd name="T53" fmla="*/ 59 h 60"/>
                  <a:gd name="T54" fmla="*/ 6 w 43"/>
                  <a:gd name="T55" fmla="*/ 58 h 60"/>
                  <a:gd name="T56" fmla="*/ 7 w 43"/>
                  <a:gd name="T57" fmla="*/ 55 h 60"/>
                  <a:gd name="T58" fmla="*/ 7 w 43"/>
                  <a:gd name="T59" fmla="*/ 16 h 60"/>
                  <a:gd name="T60" fmla="*/ 7 w 43"/>
                  <a:gd name="T61" fmla="*/ 10 h 60"/>
                  <a:gd name="T62" fmla="*/ 6 w 43"/>
                  <a:gd name="T63" fmla="*/ 7 h 60"/>
                  <a:gd name="T64" fmla="*/ 5 w 43"/>
                  <a:gd name="T65" fmla="*/ 6 h 60"/>
                  <a:gd name="T66" fmla="*/ 3 w 43"/>
                  <a:gd name="T67" fmla="*/ 6 h 60"/>
                  <a:gd name="T68" fmla="*/ 0 w 43"/>
                  <a:gd name="T69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60">
                    <a:moveTo>
                      <a:pt x="12" y="0"/>
                    </a:moveTo>
                    <a:lnTo>
                      <a:pt x="14" y="0"/>
                    </a:lnTo>
                    <a:lnTo>
                      <a:pt x="14" y="28"/>
                    </a:lnTo>
                    <a:lnTo>
                      <a:pt x="17" y="26"/>
                    </a:lnTo>
                    <a:lnTo>
                      <a:pt x="20" y="23"/>
                    </a:lnTo>
                    <a:lnTo>
                      <a:pt x="21" y="22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31" y="21"/>
                    </a:lnTo>
                    <a:lnTo>
                      <a:pt x="33" y="22"/>
                    </a:lnTo>
                    <a:lnTo>
                      <a:pt x="35" y="25"/>
                    </a:lnTo>
                    <a:lnTo>
                      <a:pt x="37" y="28"/>
                    </a:lnTo>
                    <a:lnTo>
                      <a:pt x="37" y="31"/>
                    </a:lnTo>
                    <a:lnTo>
                      <a:pt x="37" y="33"/>
                    </a:lnTo>
                    <a:lnTo>
                      <a:pt x="37" y="38"/>
                    </a:lnTo>
                    <a:lnTo>
                      <a:pt x="37" y="52"/>
                    </a:lnTo>
                    <a:lnTo>
                      <a:pt x="37" y="55"/>
                    </a:lnTo>
                    <a:lnTo>
                      <a:pt x="38" y="57"/>
                    </a:lnTo>
                    <a:lnTo>
                      <a:pt x="38" y="58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38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7"/>
                    </a:lnTo>
                    <a:lnTo>
                      <a:pt x="17" y="28"/>
                    </a:lnTo>
                    <a:lnTo>
                      <a:pt x="14" y="31"/>
                    </a:lnTo>
                    <a:lnTo>
                      <a:pt x="14" y="52"/>
                    </a:lnTo>
                    <a:lnTo>
                      <a:pt x="15" y="55"/>
                    </a:lnTo>
                    <a:lnTo>
                      <a:pt x="15" y="57"/>
                    </a:lnTo>
                    <a:lnTo>
                      <a:pt x="16" y="58"/>
                    </a:lnTo>
                    <a:lnTo>
                      <a:pt x="17" y="59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7" y="55"/>
                    </a:lnTo>
                    <a:lnTo>
                      <a:pt x="7" y="52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2" name="Freeform 9047"/>
              <p:cNvSpPr>
                <a:spLocks/>
              </p:cNvSpPr>
              <p:nvPr/>
            </p:nvSpPr>
            <p:spPr bwMode="auto">
              <a:xfrm>
                <a:off x="18382" y="16963"/>
                <a:ext cx="67" cy="39"/>
              </a:xfrm>
              <a:custGeom>
                <a:avLst/>
                <a:gdLst>
                  <a:gd name="T0" fmla="*/ 14 w 67"/>
                  <a:gd name="T1" fmla="*/ 0 h 39"/>
                  <a:gd name="T2" fmla="*/ 16 w 67"/>
                  <a:gd name="T3" fmla="*/ 5 h 39"/>
                  <a:gd name="T4" fmla="*/ 19 w 67"/>
                  <a:gd name="T5" fmla="*/ 2 h 39"/>
                  <a:gd name="T6" fmla="*/ 27 w 67"/>
                  <a:gd name="T7" fmla="*/ 0 h 39"/>
                  <a:gd name="T8" fmla="*/ 34 w 67"/>
                  <a:gd name="T9" fmla="*/ 1 h 39"/>
                  <a:gd name="T10" fmla="*/ 37 w 67"/>
                  <a:gd name="T11" fmla="*/ 7 h 39"/>
                  <a:gd name="T12" fmla="*/ 42 w 67"/>
                  <a:gd name="T13" fmla="*/ 2 h 39"/>
                  <a:gd name="T14" fmla="*/ 47 w 67"/>
                  <a:gd name="T15" fmla="*/ 0 h 39"/>
                  <a:gd name="T16" fmla="*/ 53 w 67"/>
                  <a:gd name="T17" fmla="*/ 0 h 39"/>
                  <a:gd name="T18" fmla="*/ 58 w 67"/>
                  <a:gd name="T19" fmla="*/ 4 h 39"/>
                  <a:gd name="T20" fmla="*/ 61 w 67"/>
                  <a:gd name="T21" fmla="*/ 10 h 39"/>
                  <a:gd name="T22" fmla="*/ 61 w 67"/>
                  <a:gd name="T23" fmla="*/ 31 h 39"/>
                  <a:gd name="T24" fmla="*/ 62 w 67"/>
                  <a:gd name="T25" fmla="*/ 36 h 39"/>
                  <a:gd name="T26" fmla="*/ 64 w 67"/>
                  <a:gd name="T27" fmla="*/ 38 h 39"/>
                  <a:gd name="T28" fmla="*/ 67 w 67"/>
                  <a:gd name="T29" fmla="*/ 39 h 39"/>
                  <a:gd name="T30" fmla="*/ 47 w 67"/>
                  <a:gd name="T31" fmla="*/ 38 h 39"/>
                  <a:gd name="T32" fmla="*/ 51 w 67"/>
                  <a:gd name="T33" fmla="*/ 38 h 39"/>
                  <a:gd name="T34" fmla="*/ 53 w 67"/>
                  <a:gd name="T35" fmla="*/ 37 h 39"/>
                  <a:gd name="T36" fmla="*/ 53 w 67"/>
                  <a:gd name="T37" fmla="*/ 33 h 39"/>
                  <a:gd name="T38" fmla="*/ 53 w 67"/>
                  <a:gd name="T39" fmla="*/ 15 h 39"/>
                  <a:gd name="T40" fmla="*/ 52 w 67"/>
                  <a:gd name="T41" fmla="*/ 7 h 39"/>
                  <a:gd name="T42" fmla="*/ 47 w 67"/>
                  <a:gd name="T43" fmla="*/ 5 h 39"/>
                  <a:gd name="T44" fmla="*/ 42 w 67"/>
                  <a:gd name="T45" fmla="*/ 6 h 39"/>
                  <a:gd name="T46" fmla="*/ 37 w 67"/>
                  <a:gd name="T47" fmla="*/ 10 h 39"/>
                  <a:gd name="T48" fmla="*/ 37 w 67"/>
                  <a:gd name="T49" fmla="*/ 12 h 39"/>
                  <a:gd name="T50" fmla="*/ 37 w 67"/>
                  <a:gd name="T51" fmla="*/ 34 h 39"/>
                  <a:gd name="T52" fmla="*/ 39 w 67"/>
                  <a:gd name="T53" fmla="*/ 37 h 39"/>
                  <a:gd name="T54" fmla="*/ 41 w 67"/>
                  <a:gd name="T55" fmla="*/ 38 h 39"/>
                  <a:gd name="T56" fmla="*/ 43 w 67"/>
                  <a:gd name="T57" fmla="*/ 39 h 39"/>
                  <a:gd name="T58" fmla="*/ 24 w 67"/>
                  <a:gd name="T59" fmla="*/ 38 h 39"/>
                  <a:gd name="T60" fmla="*/ 29 w 67"/>
                  <a:gd name="T61" fmla="*/ 37 h 39"/>
                  <a:gd name="T62" fmla="*/ 30 w 67"/>
                  <a:gd name="T63" fmla="*/ 36 h 39"/>
                  <a:gd name="T64" fmla="*/ 30 w 67"/>
                  <a:gd name="T65" fmla="*/ 31 h 39"/>
                  <a:gd name="T66" fmla="*/ 30 w 67"/>
                  <a:gd name="T67" fmla="*/ 10 h 39"/>
                  <a:gd name="T68" fmla="*/ 26 w 67"/>
                  <a:gd name="T69" fmla="*/ 5 h 39"/>
                  <a:gd name="T70" fmla="*/ 21 w 67"/>
                  <a:gd name="T71" fmla="*/ 5 h 39"/>
                  <a:gd name="T72" fmla="*/ 16 w 67"/>
                  <a:gd name="T73" fmla="*/ 7 h 39"/>
                  <a:gd name="T74" fmla="*/ 14 w 67"/>
                  <a:gd name="T75" fmla="*/ 31 h 39"/>
                  <a:gd name="T76" fmla="*/ 14 w 67"/>
                  <a:gd name="T77" fmla="*/ 36 h 39"/>
                  <a:gd name="T78" fmla="*/ 16 w 67"/>
                  <a:gd name="T79" fmla="*/ 38 h 39"/>
                  <a:gd name="T80" fmla="*/ 20 w 67"/>
                  <a:gd name="T81" fmla="*/ 38 h 39"/>
                  <a:gd name="T82" fmla="*/ 0 w 67"/>
                  <a:gd name="T83" fmla="*/ 39 h 39"/>
                  <a:gd name="T84" fmla="*/ 3 w 67"/>
                  <a:gd name="T85" fmla="*/ 38 h 39"/>
                  <a:gd name="T86" fmla="*/ 5 w 67"/>
                  <a:gd name="T87" fmla="*/ 37 h 39"/>
                  <a:gd name="T88" fmla="*/ 7 w 67"/>
                  <a:gd name="T89" fmla="*/ 34 h 39"/>
                  <a:gd name="T90" fmla="*/ 7 w 67"/>
                  <a:gd name="T91" fmla="*/ 16 h 39"/>
                  <a:gd name="T92" fmla="*/ 7 w 67"/>
                  <a:gd name="T93" fmla="*/ 10 h 39"/>
                  <a:gd name="T94" fmla="*/ 7 w 67"/>
                  <a:gd name="T95" fmla="*/ 6 h 39"/>
                  <a:gd name="T96" fmla="*/ 4 w 67"/>
                  <a:gd name="T97" fmla="*/ 5 h 39"/>
                  <a:gd name="T98" fmla="*/ 0 w 67"/>
                  <a:gd name="T99" fmla="*/ 6 h 39"/>
                  <a:gd name="T100" fmla="*/ 11 w 67"/>
                  <a:gd name="T10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39">
                    <a:moveTo>
                      <a:pt x="11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40" y="5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1" y="10"/>
                    </a:lnTo>
                    <a:lnTo>
                      <a:pt x="61" y="15"/>
                    </a:lnTo>
                    <a:lnTo>
                      <a:pt x="61" y="31"/>
                    </a:lnTo>
                    <a:lnTo>
                      <a:pt x="61" y="34"/>
                    </a:lnTo>
                    <a:lnTo>
                      <a:pt x="62" y="36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7" y="38"/>
                    </a:lnTo>
                    <a:lnTo>
                      <a:pt x="67" y="39"/>
                    </a:lnTo>
                    <a:lnTo>
                      <a:pt x="47" y="39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51" y="38"/>
                    </a:lnTo>
                    <a:lnTo>
                      <a:pt x="52" y="37"/>
                    </a:lnTo>
                    <a:lnTo>
                      <a:pt x="53" y="37"/>
                    </a:lnTo>
                    <a:lnTo>
                      <a:pt x="53" y="36"/>
                    </a:lnTo>
                    <a:lnTo>
                      <a:pt x="53" y="33"/>
                    </a:lnTo>
                    <a:lnTo>
                      <a:pt x="53" y="31"/>
                    </a:lnTo>
                    <a:lnTo>
                      <a:pt x="53" y="15"/>
                    </a:lnTo>
                    <a:lnTo>
                      <a:pt x="53" y="10"/>
                    </a:lnTo>
                    <a:lnTo>
                      <a:pt x="52" y="7"/>
                    </a:lnTo>
                    <a:lnTo>
                      <a:pt x="51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2" y="6"/>
                    </a:lnTo>
                    <a:lnTo>
                      <a:pt x="40" y="7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1" y="38"/>
                    </a:lnTo>
                    <a:lnTo>
                      <a:pt x="43" y="38"/>
                    </a:lnTo>
                    <a:lnTo>
                      <a:pt x="43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3" name="Freeform 9048"/>
              <p:cNvSpPr>
                <a:spLocks/>
              </p:cNvSpPr>
              <p:nvPr/>
            </p:nvSpPr>
            <p:spPr bwMode="auto">
              <a:xfrm>
                <a:off x="18311" y="16262"/>
                <a:ext cx="52" cy="60"/>
              </a:xfrm>
              <a:custGeom>
                <a:avLst/>
                <a:gdLst>
                  <a:gd name="T0" fmla="*/ 30 w 52"/>
                  <a:gd name="T1" fmla="*/ 0 h 60"/>
                  <a:gd name="T2" fmla="*/ 36 w 52"/>
                  <a:gd name="T3" fmla="*/ 1 h 60"/>
                  <a:gd name="T4" fmla="*/ 42 w 52"/>
                  <a:gd name="T5" fmla="*/ 3 h 60"/>
                  <a:gd name="T6" fmla="*/ 43 w 52"/>
                  <a:gd name="T7" fmla="*/ 3 h 60"/>
                  <a:gd name="T8" fmla="*/ 44 w 52"/>
                  <a:gd name="T9" fmla="*/ 5 h 60"/>
                  <a:gd name="T10" fmla="*/ 46 w 52"/>
                  <a:gd name="T11" fmla="*/ 3 h 60"/>
                  <a:gd name="T12" fmla="*/ 46 w 52"/>
                  <a:gd name="T13" fmla="*/ 3 h 60"/>
                  <a:gd name="T14" fmla="*/ 47 w 52"/>
                  <a:gd name="T15" fmla="*/ 2 h 60"/>
                  <a:gd name="T16" fmla="*/ 48 w 52"/>
                  <a:gd name="T17" fmla="*/ 0 h 60"/>
                  <a:gd name="T18" fmla="*/ 49 w 52"/>
                  <a:gd name="T19" fmla="*/ 0 h 60"/>
                  <a:gd name="T20" fmla="*/ 50 w 52"/>
                  <a:gd name="T21" fmla="*/ 19 h 60"/>
                  <a:gd name="T22" fmla="*/ 49 w 52"/>
                  <a:gd name="T23" fmla="*/ 19 h 60"/>
                  <a:gd name="T24" fmla="*/ 47 w 52"/>
                  <a:gd name="T25" fmla="*/ 14 h 60"/>
                  <a:gd name="T26" fmla="*/ 44 w 52"/>
                  <a:gd name="T27" fmla="*/ 10 h 60"/>
                  <a:gd name="T28" fmla="*/ 42 w 52"/>
                  <a:gd name="T29" fmla="*/ 7 h 60"/>
                  <a:gd name="T30" fmla="*/ 38 w 52"/>
                  <a:gd name="T31" fmla="*/ 5 h 60"/>
                  <a:gd name="T32" fmla="*/ 34 w 52"/>
                  <a:gd name="T33" fmla="*/ 3 h 60"/>
                  <a:gd name="T34" fmla="*/ 30 w 52"/>
                  <a:gd name="T35" fmla="*/ 3 h 60"/>
                  <a:gd name="T36" fmla="*/ 25 w 52"/>
                  <a:gd name="T37" fmla="*/ 3 h 60"/>
                  <a:gd name="T38" fmla="*/ 20 w 52"/>
                  <a:gd name="T39" fmla="*/ 6 h 60"/>
                  <a:gd name="T40" fmla="*/ 17 w 52"/>
                  <a:gd name="T41" fmla="*/ 8 h 60"/>
                  <a:gd name="T42" fmla="*/ 15 w 52"/>
                  <a:gd name="T43" fmla="*/ 12 h 60"/>
                  <a:gd name="T44" fmla="*/ 12 w 52"/>
                  <a:gd name="T45" fmla="*/ 16 h 60"/>
                  <a:gd name="T46" fmla="*/ 11 w 52"/>
                  <a:gd name="T47" fmla="*/ 19 h 60"/>
                  <a:gd name="T48" fmla="*/ 10 w 52"/>
                  <a:gd name="T49" fmla="*/ 26 h 60"/>
                  <a:gd name="T50" fmla="*/ 10 w 52"/>
                  <a:gd name="T51" fmla="*/ 32 h 60"/>
                  <a:gd name="T52" fmla="*/ 10 w 52"/>
                  <a:gd name="T53" fmla="*/ 39 h 60"/>
                  <a:gd name="T54" fmla="*/ 12 w 52"/>
                  <a:gd name="T55" fmla="*/ 45 h 60"/>
                  <a:gd name="T56" fmla="*/ 14 w 52"/>
                  <a:gd name="T57" fmla="*/ 49 h 60"/>
                  <a:gd name="T58" fmla="*/ 16 w 52"/>
                  <a:gd name="T59" fmla="*/ 51 h 60"/>
                  <a:gd name="T60" fmla="*/ 20 w 52"/>
                  <a:gd name="T61" fmla="*/ 54 h 60"/>
                  <a:gd name="T62" fmla="*/ 25 w 52"/>
                  <a:gd name="T63" fmla="*/ 56 h 60"/>
                  <a:gd name="T64" fmla="*/ 31 w 52"/>
                  <a:gd name="T65" fmla="*/ 56 h 60"/>
                  <a:gd name="T66" fmla="*/ 37 w 52"/>
                  <a:gd name="T67" fmla="*/ 56 h 60"/>
                  <a:gd name="T68" fmla="*/ 41 w 52"/>
                  <a:gd name="T69" fmla="*/ 54 h 60"/>
                  <a:gd name="T70" fmla="*/ 44 w 52"/>
                  <a:gd name="T71" fmla="*/ 53 h 60"/>
                  <a:gd name="T72" fmla="*/ 47 w 52"/>
                  <a:gd name="T73" fmla="*/ 49 h 60"/>
                  <a:gd name="T74" fmla="*/ 50 w 52"/>
                  <a:gd name="T75" fmla="*/ 45 h 60"/>
                  <a:gd name="T76" fmla="*/ 52 w 52"/>
                  <a:gd name="T77" fmla="*/ 45 h 60"/>
                  <a:gd name="T78" fmla="*/ 48 w 52"/>
                  <a:gd name="T79" fmla="*/ 50 h 60"/>
                  <a:gd name="T80" fmla="*/ 46 w 52"/>
                  <a:gd name="T81" fmla="*/ 54 h 60"/>
                  <a:gd name="T82" fmla="*/ 42 w 52"/>
                  <a:gd name="T83" fmla="*/ 56 h 60"/>
                  <a:gd name="T84" fmla="*/ 37 w 52"/>
                  <a:gd name="T85" fmla="*/ 59 h 60"/>
                  <a:gd name="T86" fmla="*/ 33 w 52"/>
                  <a:gd name="T87" fmla="*/ 60 h 60"/>
                  <a:gd name="T88" fmla="*/ 28 w 52"/>
                  <a:gd name="T89" fmla="*/ 60 h 60"/>
                  <a:gd name="T90" fmla="*/ 15 w 52"/>
                  <a:gd name="T91" fmla="*/ 58 h 60"/>
                  <a:gd name="T92" fmla="*/ 6 w 52"/>
                  <a:gd name="T93" fmla="*/ 50 h 60"/>
                  <a:gd name="T94" fmla="*/ 2 w 52"/>
                  <a:gd name="T95" fmla="*/ 44 h 60"/>
                  <a:gd name="T96" fmla="*/ 0 w 52"/>
                  <a:gd name="T97" fmla="*/ 38 h 60"/>
                  <a:gd name="T98" fmla="*/ 0 w 52"/>
                  <a:gd name="T99" fmla="*/ 32 h 60"/>
                  <a:gd name="T100" fmla="*/ 0 w 52"/>
                  <a:gd name="T101" fmla="*/ 26 h 60"/>
                  <a:gd name="T102" fmla="*/ 1 w 52"/>
                  <a:gd name="T103" fmla="*/ 21 h 60"/>
                  <a:gd name="T104" fmla="*/ 4 w 52"/>
                  <a:gd name="T105" fmla="*/ 16 h 60"/>
                  <a:gd name="T106" fmla="*/ 6 w 52"/>
                  <a:gd name="T107" fmla="*/ 11 h 60"/>
                  <a:gd name="T108" fmla="*/ 10 w 52"/>
                  <a:gd name="T109" fmla="*/ 7 h 60"/>
                  <a:gd name="T110" fmla="*/ 15 w 52"/>
                  <a:gd name="T111" fmla="*/ 5 h 60"/>
                  <a:gd name="T112" fmla="*/ 18 w 52"/>
                  <a:gd name="T113" fmla="*/ 2 h 60"/>
                  <a:gd name="T114" fmla="*/ 23 w 52"/>
                  <a:gd name="T115" fmla="*/ 1 h 60"/>
                  <a:gd name="T116" fmla="*/ 30 w 52"/>
                  <a:gd name="T1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60">
                    <a:moveTo>
                      <a:pt x="30" y="0"/>
                    </a:moveTo>
                    <a:lnTo>
                      <a:pt x="36" y="1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5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2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38" y="5"/>
                    </a:lnTo>
                    <a:lnTo>
                      <a:pt x="34" y="3"/>
                    </a:lnTo>
                    <a:lnTo>
                      <a:pt x="30" y="3"/>
                    </a:lnTo>
                    <a:lnTo>
                      <a:pt x="25" y="3"/>
                    </a:lnTo>
                    <a:lnTo>
                      <a:pt x="20" y="6"/>
                    </a:lnTo>
                    <a:lnTo>
                      <a:pt x="17" y="8"/>
                    </a:lnTo>
                    <a:lnTo>
                      <a:pt x="15" y="12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10" y="39"/>
                    </a:lnTo>
                    <a:lnTo>
                      <a:pt x="12" y="45"/>
                    </a:lnTo>
                    <a:lnTo>
                      <a:pt x="14" y="49"/>
                    </a:lnTo>
                    <a:lnTo>
                      <a:pt x="16" y="51"/>
                    </a:lnTo>
                    <a:lnTo>
                      <a:pt x="20" y="54"/>
                    </a:lnTo>
                    <a:lnTo>
                      <a:pt x="25" y="56"/>
                    </a:lnTo>
                    <a:lnTo>
                      <a:pt x="31" y="56"/>
                    </a:lnTo>
                    <a:lnTo>
                      <a:pt x="37" y="56"/>
                    </a:lnTo>
                    <a:lnTo>
                      <a:pt x="41" y="54"/>
                    </a:lnTo>
                    <a:lnTo>
                      <a:pt x="44" y="53"/>
                    </a:lnTo>
                    <a:lnTo>
                      <a:pt x="47" y="49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48" y="50"/>
                    </a:lnTo>
                    <a:lnTo>
                      <a:pt x="46" y="54"/>
                    </a:lnTo>
                    <a:lnTo>
                      <a:pt x="42" y="56"/>
                    </a:lnTo>
                    <a:lnTo>
                      <a:pt x="37" y="59"/>
                    </a:lnTo>
                    <a:lnTo>
                      <a:pt x="33" y="60"/>
                    </a:lnTo>
                    <a:lnTo>
                      <a:pt x="28" y="60"/>
                    </a:lnTo>
                    <a:lnTo>
                      <a:pt x="15" y="58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1" y="21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5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4" name="Freeform 9049"/>
              <p:cNvSpPr>
                <a:spLocks noEditPoints="1"/>
              </p:cNvSpPr>
              <p:nvPr/>
            </p:nvSpPr>
            <p:spPr bwMode="auto">
              <a:xfrm>
                <a:off x="18297" y="16385"/>
                <a:ext cx="36" cy="42"/>
              </a:xfrm>
              <a:custGeom>
                <a:avLst/>
                <a:gdLst>
                  <a:gd name="T0" fmla="*/ 19 w 36"/>
                  <a:gd name="T1" fmla="*/ 18 h 42"/>
                  <a:gd name="T2" fmla="*/ 14 w 36"/>
                  <a:gd name="T3" fmla="*/ 21 h 42"/>
                  <a:gd name="T4" fmla="*/ 9 w 36"/>
                  <a:gd name="T5" fmla="*/ 24 h 42"/>
                  <a:gd name="T6" fmla="*/ 8 w 36"/>
                  <a:gd name="T7" fmla="*/ 29 h 42"/>
                  <a:gd name="T8" fmla="*/ 9 w 36"/>
                  <a:gd name="T9" fmla="*/ 34 h 42"/>
                  <a:gd name="T10" fmla="*/ 14 w 36"/>
                  <a:gd name="T11" fmla="*/ 37 h 42"/>
                  <a:gd name="T12" fmla="*/ 19 w 36"/>
                  <a:gd name="T13" fmla="*/ 34 h 42"/>
                  <a:gd name="T14" fmla="*/ 23 w 36"/>
                  <a:gd name="T15" fmla="*/ 17 h 42"/>
                  <a:gd name="T16" fmla="*/ 21 w 36"/>
                  <a:gd name="T17" fmla="*/ 1 h 42"/>
                  <a:gd name="T18" fmla="*/ 28 w 36"/>
                  <a:gd name="T19" fmla="*/ 3 h 42"/>
                  <a:gd name="T20" fmla="*/ 29 w 36"/>
                  <a:gd name="T21" fmla="*/ 8 h 42"/>
                  <a:gd name="T22" fmla="*/ 29 w 36"/>
                  <a:gd name="T23" fmla="*/ 27 h 42"/>
                  <a:gd name="T24" fmla="*/ 30 w 36"/>
                  <a:gd name="T25" fmla="*/ 34 h 42"/>
                  <a:gd name="T26" fmla="*/ 30 w 36"/>
                  <a:gd name="T27" fmla="*/ 35 h 42"/>
                  <a:gd name="T28" fmla="*/ 32 w 36"/>
                  <a:gd name="T29" fmla="*/ 35 h 42"/>
                  <a:gd name="T30" fmla="*/ 36 w 36"/>
                  <a:gd name="T31" fmla="*/ 32 h 42"/>
                  <a:gd name="T32" fmla="*/ 32 w 36"/>
                  <a:gd name="T33" fmla="*/ 38 h 42"/>
                  <a:gd name="T34" fmla="*/ 26 w 36"/>
                  <a:gd name="T35" fmla="*/ 42 h 42"/>
                  <a:gd name="T36" fmla="*/ 24 w 36"/>
                  <a:gd name="T37" fmla="*/ 39 h 42"/>
                  <a:gd name="T38" fmla="*/ 23 w 36"/>
                  <a:gd name="T39" fmla="*/ 34 h 42"/>
                  <a:gd name="T40" fmla="*/ 16 w 36"/>
                  <a:gd name="T41" fmla="*/ 39 h 42"/>
                  <a:gd name="T42" fmla="*/ 13 w 36"/>
                  <a:gd name="T43" fmla="*/ 40 h 42"/>
                  <a:gd name="T44" fmla="*/ 7 w 36"/>
                  <a:gd name="T45" fmla="*/ 40 h 42"/>
                  <a:gd name="T46" fmla="*/ 2 w 36"/>
                  <a:gd name="T47" fmla="*/ 35 h 42"/>
                  <a:gd name="T48" fmla="*/ 0 w 36"/>
                  <a:gd name="T49" fmla="*/ 28 h 42"/>
                  <a:gd name="T50" fmla="*/ 4 w 36"/>
                  <a:gd name="T51" fmla="*/ 23 h 42"/>
                  <a:gd name="T52" fmla="*/ 12 w 36"/>
                  <a:gd name="T53" fmla="*/ 19 h 42"/>
                  <a:gd name="T54" fmla="*/ 23 w 36"/>
                  <a:gd name="T55" fmla="*/ 15 h 42"/>
                  <a:gd name="T56" fmla="*/ 21 w 36"/>
                  <a:gd name="T57" fmla="*/ 10 h 42"/>
                  <a:gd name="T58" fmla="*/ 20 w 36"/>
                  <a:gd name="T59" fmla="*/ 5 h 42"/>
                  <a:gd name="T60" fmla="*/ 15 w 36"/>
                  <a:gd name="T61" fmla="*/ 3 h 42"/>
                  <a:gd name="T62" fmla="*/ 10 w 36"/>
                  <a:gd name="T63" fmla="*/ 5 h 42"/>
                  <a:gd name="T64" fmla="*/ 9 w 36"/>
                  <a:gd name="T65" fmla="*/ 7 h 42"/>
                  <a:gd name="T66" fmla="*/ 9 w 36"/>
                  <a:gd name="T67" fmla="*/ 12 h 42"/>
                  <a:gd name="T68" fmla="*/ 7 w 36"/>
                  <a:gd name="T69" fmla="*/ 15 h 42"/>
                  <a:gd name="T70" fmla="*/ 4 w 36"/>
                  <a:gd name="T71" fmla="*/ 15 h 42"/>
                  <a:gd name="T72" fmla="*/ 2 w 36"/>
                  <a:gd name="T73" fmla="*/ 12 h 42"/>
                  <a:gd name="T74" fmla="*/ 3 w 36"/>
                  <a:gd name="T75" fmla="*/ 7 h 42"/>
                  <a:gd name="T76" fmla="*/ 9 w 36"/>
                  <a:gd name="T77" fmla="*/ 2 h 42"/>
                  <a:gd name="T78" fmla="*/ 16 w 36"/>
                  <a:gd name="T7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2">
                    <a:moveTo>
                      <a:pt x="23" y="17"/>
                    </a:moveTo>
                    <a:lnTo>
                      <a:pt x="19" y="18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6" y="35"/>
                    </a:lnTo>
                    <a:lnTo>
                      <a:pt x="19" y="34"/>
                    </a:lnTo>
                    <a:lnTo>
                      <a:pt x="23" y="32"/>
                    </a:lnTo>
                    <a:lnTo>
                      <a:pt x="23" y="17"/>
                    </a:lnTo>
                    <a:close/>
                    <a:moveTo>
                      <a:pt x="16" y="0"/>
                    </a:moveTo>
                    <a:lnTo>
                      <a:pt x="21" y="1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5" y="40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3" y="34"/>
                    </a:lnTo>
                    <a:lnTo>
                      <a:pt x="19" y="38"/>
                    </a:lnTo>
                    <a:lnTo>
                      <a:pt x="16" y="39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3" y="38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2" y="19"/>
                    </a:lnTo>
                    <a:lnTo>
                      <a:pt x="16" y="17"/>
                    </a:lnTo>
                    <a:lnTo>
                      <a:pt x="23" y="15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5" name="Freeform 9050"/>
              <p:cNvSpPr>
                <a:spLocks/>
              </p:cNvSpPr>
              <p:nvPr/>
            </p:nvSpPr>
            <p:spPr bwMode="auto">
              <a:xfrm>
                <a:off x="18336" y="16385"/>
                <a:ext cx="33" cy="42"/>
              </a:xfrm>
              <a:custGeom>
                <a:avLst/>
                <a:gdLst>
                  <a:gd name="T0" fmla="*/ 18 w 33"/>
                  <a:gd name="T1" fmla="*/ 0 h 42"/>
                  <a:gd name="T2" fmla="*/ 22 w 33"/>
                  <a:gd name="T3" fmla="*/ 1 h 42"/>
                  <a:gd name="T4" fmla="*/ 25 w 33"/>
                  <a:gd name="T5" fmla="*/ 2 h 42"/>
                  <a:gd name="T6" fmla="*/ 28 w 33"/>
                  <a:gd name="T7" fmla="*/ 3 h 42"/>
                  <a:gd name="T8" fmla="*/ 30 w 33"/>
                  <a:gd name="T9" fmla="*/ 6 h 42"/>
                  <a:gd name="T10" fmla="*/ 32 w 33"/>
                  <a:gd name="T11" fmla="*/ 10 h 42"/>
                  <a:gd name="T12" fmla="*/ 32 w 33"/>
                  <a:gd name="T13" fmla="*/ 11 h 42"/>
                  <a:gd name="T14" fmla="*/ 30 w 33"/>
                  <a:gd name="T15" fmla="*/ 12 h 42"/>
                  <a:gd name="T16" fmla="*/ 29 w 33"/>
                  <a:gd name="T17" fmla="*/ 13 h 42"/>
                  <a:gd name="T18" fmla="*/ 28 w 33"/>
                  <a:gd name="T19" fmla="*/ 13 h 42"/>
                  <a:gd name="T20" fmla="*/ 25 w 33"/>
                  <a:gd name="T21" fmla="*/ 13 h 42"/>
                  <a:gd name="T22" fmla="*/ 24 w 33"/>
                  <a:gd name="T23" fmla="*/ 12 h 42"/>
                  <a:gd name="T24" fmla="*/ 23 w 33"/>
                  <a:gd name="T25" fmla="*/ 11 h 42"/>
                  <a:gd name="T26" fmla="*/ 23 w 33"/>
                  <a:gd name="T27" fmla="*/ 8 h 42"/>
                  <a:gd name="T28" fmla="*/ 23 w 33"/>
                  <a:gd name="T29" fmla="*/ 6 h 42"/>
                  <a:gd name="T30" fmla="*/ 22 w 33"/>
                  <a:gd name="T31" fmla="*/ 5 h 42"/>
                  <a:gd name="T32" fmla="*/ 19 w 33"/>
                  <a:gd name="T33" fmla="*/ 3 h 42"/>
                  <a:gd name="T34" fmla="*/ 17 w 33"/>
                  <a:gd name="T35" fmla="*/ 3 h 42"/>
                  <a:gd name="T36" fmla="*/ 14 w 33"/>
                  <a:gd name="T37" fmla="*/ 3 h 42"/>
                  <a:gd name="T38" fmla="*/ 12 w 33"/>
                  <a:gd name="T39" fmla="*/ 5 h 42"/>
                  <a:gd name="T40" fmla="*/ 11 w 33"/>
                  <a:gd name="T41" fmla="*/ 6 h 42"/>
                  <a:gd name="T42" fmla="*/ 8 w 33"/>
                  <a:gd name="T43" fmla="*/ 10 h 42"/>
                  <a:gd name="T44" fmla="*/ 7 w 33"/>
                  <a:gd name="T45" fmla="*/ 13 h 42"/>
                  <a:gd name="T46" fmla="*/ 7 w 33"/>
                  <a:gd name="T47" fmla="*/ 17 h 42"/>
                  <a:gd name="T48" fmla="*/ 7 w 33"/>
                  <a:gd name="T49" fmla="*/ 22 h 42"/>
                  <a:gd name="T50" fmla="*/ 8 w 33"/>
                  <a:gd name="T51" fmla="*/ 26 h 42"/>
                  <a:gd name="T52" fmla="*/ 11 w 33"/>
                  <a:gd name="T53" fmla="*/ 29 h 42"/>
                  <a:gd name="T54" fmla="*/ 13 w 33"/>
                  <a:gd name="T55" fmla="*/ 33 h 42"/>
                  <a:gd name="T56" fmla="*/ 16 w 33"/>
                  <a:gd name="T57" fmla="*/ 34 h 42"/>
                  <a:gd name="T58" fmla="*/ 19 w 33"/>
                  <a:gd name="T59" fmla="*/ 35 h 42"/>
                  <a:gd name="T60" fmla="*/ 24 w 33"/>
                  <a:gd name="T61" fmla="*/ 34 h 42"/>
                  <a:gd name="T62" fmla="*/ 27 w 33"/>
                  <a:gd name="T63" fmla="*/ 32 h 42"/>
                  <a:gd name="T64" fmla="*/ 29 w 33"/>
                  <a:gd name="T65" fmla="*/ 29 h 42"/>
                  <a:gd name="T66" fmla="*/ 32 w 33"/>
                  <a:gd name="T67" fmla="*/ 26 h 42"/>
                  <a:gd name="T68" fmla="*/ 33 w 33"/>
                  <a:gd name="T69" fmla="*/ 26 h 42"/>
                  <a:gd name="T70" fmla="*/ 32 w 33"/>
                  <a:gd name="T71" fmla="*/ 30 h 42"/>
                  <a:gd name="T72" fmla="*/ 29 w 33"/>
                  <a:gd name="T73" fmla="*/ 34 h 42"/>
                  <a:gd name="T74" fmla="*/ 27 w 33"/>
                  <a:gd name="T75" fmla="*/ 38 h 42"/>
                  <a:gd name="T76" fmla="*/ 23 w 33"/>
                  <a:gd name="T77" fmla="*/ 40 h 42"/>
                  <a:gd name="T78" fmla="*/ 21 w 33"/>
                  <a:gd name="T79" fmla="*/ 42 h 42"/>
                  <a:gd name="T80" fmla="*/ 17 w 33"/>
                  <a:gd name="T81" fmla="*/ 42 h 42"/>
                  <a:gd name="T82" fmla="*/ 12 w 33"/>
                  <a:gd name="T83" fmla="*/ 40 h 42"/>
                  <a:gd name="T84" fmla="*/ 8 w 33"/>
                  <a:gd name="T85" fmla="*/ 39 h 42"/>
                  <a:gd name="T86" fmla="*/ 5 w 33"/>
                  <a:gd name="T87" fmla="*/ 35 h 42"/>
                  <a:gd name="T88" fmla="*/ 2 w 33"/>
                  <a:gd name="T89" fmla="*/ 32 h 42"/>
                  <a:gd name="T90" fmla="*/ 1 w 33"/>
                  <a:gd name="T91" fmla="*/ 27 h 42"/>
                  <a:gd name="T92" fmla="*/ 0 w 33"/>
                  <a:gd name="T93" fmla="*/ 21 h 42"/>
                  <a:gd name="T94" fmla="*/ 1 w 33"/>
                  <a:gd name="T95" fmla="*/ 16 h 42"/>
                  <a:gd name="T96" fmla="*/ 2 w 33"/>
                  <a:gd name="T97" fmla="*/ 11 h 42"/>
                  <a:gd name="T98" fmla="*/ 6 w 33"/>
                  <a:gd name="T99" fmla="*/ 6 h 42"/>
                  <a:gd name="T100" fmla="*/ 9 w 33"/>
                  <a:gd name="T101" fmla="*/ 3 h 42"/>
                  <a:gd name="T102" fmla="*/ 14 w 33"/>
                  <a:gd name="T103" fmla="*/ 1 h 42"/>
                  <a:gd name="T104" fmla="*/ 18 w 33"/>
                  <a:gd name="T10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42">
                    <a:moveTo>
                      <a:pt x="18" y="0"/>
                    </a:moveTo>
                    <a:lnTo>
                      <a:pt x="22" y="1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5" y="13"/>
                    </a:lnTo>
                    <a:lnTo>
                      <a:pt x="24" y="12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8" y="26"/>
                    </a:lnTo>
                    <a:lnTo>
                      <a:pt x="11" y="29"/>
                    </a:lnTo>
                    <a:lnTo>
                      <a:pt x="13" y="33"/>
                    </a:lnTo>
                    <a:lnTo>
                      <a:pt x="16" y="34"/>
                    </a:lnTo>
                    <a:lnTo>
                      <a:pt x="19" y="35"/>
                    </a:lnTo>
                    <a:lnTo>
                      <a:pt x="24" y="34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2" y="30"/>
                    </a:lnTo>
                    <a:lnTo>
                      <a:pt x="29" y="34"/>
                    </a:lnTo>
                    <a:lnTo>
                      <a:pt x="27" y="38"/>
                    </a:lnTo>
                    <a:lnTo>
                      <a:pt x="23" y="40"/>
                    </a:lnTo>
                    <a:lnTo>
                      <a:pt x="21" y="42"/>
                    </a:lnTo>
                    <a:lnTo>
                      <a:pt x="17" y="42"/>
                    </a:lnTo>
                    <a:lnTo>
                      <a:pt x="12" y="40"/>
                    </a:lnTo>
                    <a:lnTo>
                      <a:pt x="8" y="39"/>
                    </a:lnTo>
                    <a:lnTo>
                      <a:pt x="5" y="35"/>
                    </a:lnTo>
                    <a:lnTo>
                      <a:pt x="2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6" name="Freeform 9051"/>
              <p:cNvSpPr>
                <a:spLocks/>
              </p:cNvSpPr>
              <p:nvPr/>
            </p:nvSpPr>
            <p:spPr bwMode="auto">
              <a:xfrm>
                <a:off x="18373" y="16374"/>
                <a:ext cx="23" cy="53"/>
              </a:xfrm>
              <a:custGeom>
                <a:avLst/>
                <a:gdLst>
                  <a:gd name="T0" fmla="*/ 12 w 23"/>
                  <a:gd name="T1" fmla="*/ 0 h 53"/>
                  <a:gd name="T2" fmla="*/ 13 w 23"/>
                  <a:gd name="T3" fmla="*/ 0 h 53"/>
                  <a:gd name="T4" fmla="*/ 13 w 23"/>
                  <a:gd name="T5" fmla="*/ 12 h 53"/>
                  <a:gd name="T6" fmla="*/ 22 w 23"/>
                  <a:gd name="T7" fmla="*/ 12 h 53"/>
                  <a:gd name="T8" fmla="*/ 22 w 23"/>
                  <a:gd name="T9" fmla="*/ 16 h 53"/>
                  <a:gd name="T10" fmla="*/ 13 w 23"/>
                  <a:gd name="T11" fmla="*/ 16 h 53"/>
                  <a:gd name="T12" fmla="*/ 13 w 23"/>
                  <a:gd name="T13" fmla="*/ 40 h 53"/>
                  <a:gd name="T14" fmla="*/ 13 w 23"/>
                  <a:gd name="T15" fmla="*/ 44 h 53"/>
                  <a:gd name="T16" fmla="*/ 14 w 23"/>
                  <a:gd name="T17" fmla="*/ 45 h 53"/>
                  <a:gd name="T18" fmla="*/ 16 w 23"/>
                  <a:gd name="T19" fmla="*/ 46 h 53"/>
                  <a:gd name="T20" fmla="*/ 17 w 23"/>
                  <a:gd name="T21" fmla="*/ 48 h 53"/>
                  <a:gd name="T22" fmla="*/ 18 w 23"/>
                  <a:gd name="T23" fmla="*/ 46 h 53"/>
                  <a:gd name="T24" fmla="*/ 19 w 23"/>
                  <a:gd name="T25" fmla="*/ 46 h 53"/>
                  <a:gd name="T26" fmla="*/ 20 w 23"/>
                  <a:gd name="T27" fmla="*/ 45 h 53"/>
                  <a:gd name="T28" fmla="*/ 22 w 23"/>
                  <a:gd name="T29" fmla="*/ 44 h 53"/>
                  <a:gd name="T30" fmla="*/ 23 w 23"/>
                  <a:gd name="T31" fmla="*/ 44 h 53"/>
                  <a:gd name="T32" fmla="*/ 22 w 23"/>
                  <a:gd name="T33" fmla="*/ 48 h 53"/>
                  <a:gd name="T34" fmla="*/ 19 w 23"/>
                  <a:gd name="T35" fmla="*/ 50 h 53"/>
                  <a:gd name="T36" fmla="*/ 16 w 23"/>
                  <a:gd name="T37" fmla="*/ 51 h 53"/>
                  <a:gd name="T38" fmla="*/ 13 w 23"/>
                  <a:gd name="T39" fmla="*/ 53 h 53"/>
                  <a:gd name="T40" fmla="*/ 12 w 23"/>
                  <a:gd name="T41" fmla="*/ 51 h 53"/>
                  <a:gd name="T42" fmla="*/ 9 w 23"/>
                  <a:gd name="T43" fmla="*/ 51 h 53"/>
                  <a:gd name="T44" fmla="*/ 8 w 23"/>
                  <a:gd name="T45" fmla="*/ 50 h 53"/>
                  <a:gd name="T46" fmla="*/ 7 w 23"/>
                  <a:gd name="T47" fmla="*/ 48 h 53"/>
                  <a:gd name="T48" fmla="*/ 6 w 23"/>
                  <a:gd name="T49" fmla="*/ 45 h 53"/>
                  <a:gd name="T50" fmla="*/ 6 w 23"/>
                  <a:gd name="T51" fmla="*/ 41 h 53"/>
                  <a:gd name="T52" fmla="*/ 6 w 23"/>
                  <a:gd name="T53" fmla="*/ 16 h 53"/>
                  <a:gd name="T54" fmla="*/ 0 w 23"/>
                  <a:gd name="T55" fmla="*/ 16 h 53"/>
                  <a:gd name="T56" fmla="*/ 0 w 23"/>
                  <a:gd name="T57" fmla="*/ 14 h 53"/>
                  <a:gd name="T58" fmla="*/ 2 w 23"/>
                  <a:gd name="T59" fmla="*/ 13 h 53"/>
                  <a:gd name="T60" fmla="*/ 4 w 23"/>
                  <a:gd name="T61" fmla="*/ 11 h 53"/>
                  <a:gd name="T62" fmla="*/ 7 w 23"/>
                  <a:gd name="T63" fmla="*/ 8 h 53"/>
                  <a:gd name="T64" fmla="*/ 8 w 23"/>
                  <a:gd name="T65" fmla="*/ 6 h 53"/>
                  <a:gd name="T66" fmla="*/ 9 w 23"/>
                  <a:gd name="T67" fmla="*/ 3 h 53"/>
                  <a:gd name="T68" fmla="*/ 12 w 23"/>
                  <a:gd name="T6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53">
                    <a:moveTo>
                      <a:pt x="12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13" y="16"/>
                    </a:lnTo>
                    <a:lnTo>
                      <a:pt x="13" y="40"/>
                    </a:lnTo>
                    <a:lnTo>
                      <a:pt x="13" y="44"/>
                    </a:lnTo>
                    <a:lnTo>
                      <a:pt x="14" y="45"/>
                    </a:lnTo>
                    <a:lnTo>
                      <a:pt x="16" y="46"/>
                    </a:lnTo>
                    <a:lnTo>
                      <a:pt x="17" y="48"/>
                    </a:lnTo>
                    <a:lnTo>
                      <a:pt x="18" y="46"/>
                    </a:lnTo>
                    <a:lnTo>
                      <a:pt x="19" y="46"/>
                    </a:lnTo>
                    <a:lnTo>
                      <a:pt x="20" y="45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2" y="48"/>
                    </a:lnTo>
                    <a:lnTo>
                      <a:pt x="19" y="50"/>
                    </a:lnTo>
                    <a:lnTo>
                      <a:pt x="16" y="51"/>
                    </a:lnTo>
                    <a:lnTo>
                      <a:pt x="13" y="53"/>
                    </a:lnTo>
                    <a:lnTo>
                      <a:pt x="12" y="51"/>
                    </a:lnTo>
                    <a:lnTo>
                      <a:pt x="9" y="51"/>
                    </a:lnTo>
                    <a:lnTo>
                      <a:pt x="8" y="50"/>
                    </a:lnTo>
                    <a:lnTo>
                      <a:pt x="7" y="48"/>
                    </a:lnTo>
                    <a:lnTo>
                      <a:pt x="6" y="45"/>
                    </a:lnTo>
                    <a:lnTo>
                      <a:pt x="6" y="41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7" name="Freeform 9052"/>
              <p:cNvSpPr>
                <a:spLocks/>
              </p:cNvSpPr>
              <p:nvPr/>
            </p:nvSpPr>
            <p:spPr bwMode="auto">
              <a:xfrm>
                <a:off x="18311" y="15712"/>
                <a:ext cx="52" cy="60"/>
              </a:xfrm>
              <a:custGeom>
                <a:avLst/>
                <a:gdLst>
                  <a:gd name="T0" fmla="*/ 30 w 52"/>
                  <a:gd name="T1" fmla="*/ 0 h 60"/>
                  <a:gd name="T2" fmla="*/ 36 w 52"/>
                  <a:gd name="T3" fmla="*/ 1 h 60"/>
                  <a:gd name="T4" fmla="*/ 42 w 52"/>
                  <a:gd name="T5" fmla="*/ 2 h 60"/>
                  <a:gd name="T6" fmla="*/ 43 w 52"/>
                  <a:gd name="T7" fmla="*/ 3 h 60"/>
                  <a:gd name="T8" fmla="*/ 44 w 52"/>
                  <a:gd name="T9" fmla="*/ 3 h 60"/>
                  <a:gd name="T10" fmla="*/ 46 w 52"/>
                  <a:gd name="T11" fmla="*/ 3 h 60"/>
                  <a:gd name="T12" fmla="*/ 46 w 52"/>
                  <a:gd name="T13" fmla="*/ 3 h 60"/>
                  <a:gd name="T14" fmla="*/ 47 w 52"/>
                  <a:gd name="T15" fmla="*/ 1 h 60"/>
                  <a:gd name="T16" fmla="*/ 48 w 52"/>
                  <a:gd name="T17" fmla="*/ 0 h 60"/>
                  <a:gd name="T18" fmla="*/ 49 w 52"/>
                  <a:gd name="T19" fmla="*/ 0 h 60"/>
                  <a:gd name="T20" fmla="*/ 50 w 52"/>
                  <a:gd name="T21" fmla="*/ 19 h 60"/>
                  <a:gd name="T22" fmla="*/ 49 w 52"/>
                  <a:gd name="T23" fmla="*/ 19 h 60"/>
                  <a:gd name="T24" fmla="*/ 47 w 52"/>
                  <a:gd name="T25" fmla="*/ 14 h 60"/>
                  <a:gd name="T26" fmla="*/ 44 w 52"/>
                  <a:gd name="T27" fmla="*/ 10 h 60"/>
                  <a:gd name="T28" fmla="*/ 42 w 52"/>
                  <a:gd name="T29" fmla="*/ 7 h 60"/>
                  <a:gd name="T30" fmla="*/ 38 w 52"/>
                  <a:gd name="T31" fmla="*/ 5 h 60"/>
                  <a:gd name="T32" fmla="*/ 34 w 52"/>
                  <a:gd name="T33" fmla="*/ 3 h 60"/>
                  <a:gd name="T34" fmla="*/ 30 w 52"/>
                  <a:gd name="T35" fmla="*/ 2 h 60"/>
                  <a:gd name="T36" fmla="*/ 25 w 52"/>
                  <a:gd name="T37" fmla="*/ 3 h 60"/>
                  <a:gd name="T38" fmla="*/ 20 w 52"/>
                  <a:gd name="T39" fmla="*/ 6 h 60"/>
                  <a:gd name="T40" fmla="*/ 17 w 52"/>
                  <a:gd name="T41" fmla="*/ 8 h 60"/>
                  <a:gd name="T42" fmla="*/ 15 w 52"/>
                  <a:gd name="T43" fmla="*/ 11 h 60"/>
                  <a:gd name="T44" fmla="*/ 12 w 52"/>
                  <a:gd name="T45" fmla="*/ 14 h 60"/>
                  <a:gd name="T46" fmla="*/ 11 w 52"/>
                  <a:gd name="T47" fmla="*/ 19 h 60"/>
                  <a:gd name="T48" fmla="*/ 10 w 52"/>
                  <a:gd name="T49" fmla="*/ 24 h 60"/>
                  <a:gd name="T50" fmla="*/ 10 w 52"/>
                  <a:gd name="T51" fmla="*/ 30 h 60"/>
                  <a:gd name="T52" fmla="*/ 10 w 52"/>
                  <a:gd name="T53" fmla="*/ 38 h 60"/>
                  <a:gd name="T54" fmla="*/ 12 w 52"/>
                  <a:gd name="T55" fmla="*/ 44 h 60"/>
                  <a:gd name="T56" fmla="*/ 14 w 52"/>
                  <a:gd name="T57" fmla="*/ 48 h 60"/>
                  <a:gd name="T58" fmla="*/ 16 w 52"/>
                  <a:gd name="T59" fmla="*/ 51 h 60"/>
                  <a:gd name="T60" fmla="*/ 20 w 52"/>
                  <a:gd name="T61" fmla="*/ 53 h 60"/>
                  <a:gd name="T62" fmla="*/ 25 w 52"/>
                  <a:gd name="T63" fmla="*/ 55 h 60"/>
                  <a:gd name="T64" fmla="*/ 31 w 52"/>
                  <a:gd name="T65" fmla="*/ 56 h 60"/>
                  <a:gd name="T66" fmla="*/ 37 w 52"/>
                  <a:gd name="T67" fmla="*/ 55 h 60"/>
                  <a:gd name="T68" fmla="*/ 41 w 52"/>
                  <a:gd name="T69" fmla="*/ 54 h 60"/>
                  <a:gd name="T70" fmla="*/ 44 w 52"/>
                  <a:gd name="T71" fmla="*/ 51 h 60"/>
                  <a:gd name="T72" fmla="*/ 47 w 52"/>
                  <a:gd name="T73" fmla="*/ 49 h 60"/>
                  <a:gd name="T74" fmla="*/ 50 w 52"/>
                  <a:gd name="T75" fmla="*/ 44 h 60"/>
                  <a:gd name="T76" fmla="*/ 52 w 52"/>
                  <a:gd name="T77" fmla="*/ 45 h 60"/>
                  <a:gd name="T78" fmla="*/ 48 w 52"/>
                  <a:gd name="T79" fmla="*/ 50 h 60"/>
                  <a:gd name="T80" fmla="*/ 46 w 52"/>
                  <a:gd name="T81" fmla="*/ 54 h 60"/>
                  <a:gd name="T82" fmla="*/ 42 w 52"/>
                  <a:gd name="T83" fmla="*/ 56 h 60"/>
                  <a:gd name="T84" fmla="*/ 37 w 52"/>
                  <a:gd name="T85" fmla="*/ 59 h 60"/>
                  <a:gd name="T86" fmla="*/ 33 w 52"/>
                  <a:gd name="T87" fmla="*/ 60 h 60"/>
                  <a:gd name="T88" fmla="*/ 28 w 52"/>
                  <a:gd name="T89" fmla="*/ 60 h 60"/>
                  <a:gd name="T90" fmla="*/ 15 w 52"/>
                  <a:gd name="T91" fmla="*/ 58 h 60"/>
                  <a:gd name="T92" fmla="*/ 6 w 52"/>
                  <a:gd name="T93" fmla="*/ 49 h 60"/>
                  <a:gd name="T94" fmla="*/ 2 w 52"/>
                  <a:gd name="T95" fmla="*/ 44 h 60"/>
                  <a:gd name="T96" fmla="*/ 0 w 52"/>
                  <a:gd name="T97" fmla="*/ 38 h 60"/>
                  <a:gd name="T98" fmla="*/ 0 w 52"/>
                  <a:gd name="T99" fmla="*/ 30 h 60"/>
                  <a:gd name="T100" fmla="*/ 0 w 52"/>
                  <a:gd name="T101" fmla="*/ 26 h 60"/>
                  <a:gd name="T102" fmla="*/ 1 w 52"/>
                  <a:gd name="T103" fmla="*/ 19 h 60"/>
                  <a:gd name="T104" fmla="*/ 4 w 52"/>
                  <a:gd name="T105" fmla="*/ 14 h 60"/>
                  <a:gd name="T106" fmla="*/ 6 w 52"/>
                  <a:gd name="T107" fmla="*/ 11 h 60"/>
                  <a:gd name="T108" fmla="*/ 10 w 52"/>
                  <a:gd name="T109" fmla="*/ 7 h 60"/>
                  <a:gd name="T110" fmla="*/ 15 w 52"/>
                  <a:gd name="T111" fmla="*/ 3 h 60"/>
                  <a:gd name="T112" fmla="*/ 18 w 52"/>
                  <a:gd name="T113" fmla="*/ 1 h 60"/>
                  <a:gd name="T114" fmla="*/ 23 w 52"/>
                  <a:gd name="T115" fmla="*/ 0 h 60"/>
                  <a:gd name="T116" fmla="*/ 30 w 52"/>
                  <a:gd name="T1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60">
                    <a:moveTo>
                      <a:pt x="30" y="0"/>
                    </a:moveTo>
                    <a:lnTo>
                      <a:pt x="36" y="1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38" y="5"/>
                    </a:lnTo>
                    <a:lnTo>
                      <a:pt x="34" y="3"/>
                    </a:lnTo>
                    <a:lnTo>
                      <a:pt x="30" y="2"/>
                    </a:lnTo>
                    <a:lnTo>
                      <a:pt x="25" y="3"/>
                    </a:lnTo>
                    <a:lnTo>
                      <a:pt x="20" y="6"/>
                    </a:lnTo>
                    <a:lnTo>
                      <a:pt x="17" y="8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1" y="19"/>
                    </a:lnTo>
                    <a:lnTo>
                      <a:pt x="10" y="24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2" y="44"/>
                    </a:lnTo>
                    <a:lnTo>
                      <a:pt x="14" y="48"/>
                    </a:lnTo>
                    <a:lnTo>
                      <a:pt x="16" y="51"/>
                    </a:lnTo>
                    <a:lnTo>
                      <a:pt x="20" y="53"/>
                    </a:lnTo>
                    <a:lnTo>
                      <a:pt x="25" y="55"/>
                    </a:lnTo>
                    <a:lnTo>
                      <a:pt x="31" y="56"/>
                    </a:lnTo>
                    <a:lnTo>
                      <a:pt x="37" y="55"/>
                    </a:lnTo>
                    <a:lnTo>
                      <a:pt x="41" y="54"/>
                    </a:lnTo>
                    <a:lnTo>
                      <a:pt x="44" y="51"/>
                    </a:lnTo>
                    <a:lnTo>
                      <a:pt x="47" y="49"/>
                    </a:lnTo>
                    <a:lnTo>
                      <a:pt x="50" y="44"/>
                    </a:lnTo>
                    <a:lnTo>
                      <a:pt x="52" y="45"/>
                    </a:lnTo>
                    <a:lnTo>
                      <a:pt x="48" y="50"/>
                    </a:lnTo>
                    <a:lnTo>
                      <a:pt x="46" y="54"/>
                    </a:lnTo>
                    <a:lnTo>
                      <a:pt x="42" y="56"/>
                    </a:lnTo>
                    <a:lnTo>
                      <a:pt x="37" y="59"/>
                    </a:lnTo>
                    <a:lnTo>
                      <a:pt x="33" y="60"/>
                    </a:lnTo>
                    <a:lnTo>
                      <a:pt x="28" y="60"/>
                    </a:lnTo>
                    <a:lnTo>
                      <a:pt x="15" y="58"/>
                    </a:lnTo>
                    <a:lnTo>
                      <a:pt x="6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4" y="14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5" y="3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8" name="Freeform 9053"/>
              <p:cNvSpPr>
                <a:spLocks noEditPoints="1"/>
              </p:cNvSpPr>
              <p:nvPr/>
            </p:nvSpPr>
            <p:spPr bwMode="auto">
              <a:xfrm>
                <a:off x="18297" y="15835"/>
                <a:ext cx="36" cy="40"/>
              </a:xfrm>
              <a:custGeom>
                <a:avLst/>
                <a:gdLst>
                  <a:gd name="T0" fmla="*/ 19 w 36"/>
                  <a:gd name="T1" fmla="*/ 18 h 40"/>
                  <a:gd name="T2" fmla="*/ 14 w 36"/>
                  <a:gd name="T3" fmla="*/ 21 h 40"/>
                  <a:gd name="T4" fmla="*/ 9 w 36"/>
                  <a:gd name="T5" fmla="*/ 24 h 40"/>
                  <a:gd name="T6" fmla="*/ 8 w 36"/>
                  <a:gd name="T7" fmla="*/ 29 h 40"/>
                  <a:gd name="T8" fmla="*/ 9 w 36"/>
                  <a:gd name="T9" fmla="*/ 34 h 40"/>
                  <a:gd name="T10" fmla="*/ 14 w 36"/>
                  <a:gd name="T11" fmla="*/ 35 h 40"/>
                  <a:gd name="T12" fmla="*/ 19 w 36"/>
                  <a:gd name="T13" fmla="*/ 34 h 40"/>
                  <a:gd name="T14" fmla="*/ 23 w 36"/>
                  <a:gd name="T15" fmla="*/ 17 h 40"/>
                  <a:gd name="T16" fmla="*/ 21 w 36"/>
                  <a:gd name="T17" fmla="*/ 0 h 40"/>
                  <a:gd name="T18" fmla="*/ 28 w 36"/>
                  <a:gd name="T19" fmla="*/ 3 h 40"/>
                  <a:gd name="T20" fmla="*/ 29 w 36"/>
                  <a:gd name="T21" fmla="*/ 8 h 40"/>
                  <a:gd name="T22" fmla="*/ 29 w 36"/>
                  <a:gd name="T23" fmla="*/ 27 h 40"/>
                  <a:gd name="T24" fmla="*/ 30 w 36"/>
                  <a:gd name="T25" fmla="*/ 33 h 40"/>
                  <a:gd name="T26" fmla="*/ 30 w 36"/>
                  <a:gd name="T27" fmla="*/ 34 h 40"/>
                  <a:gd name="T28" fmla="*/ 32 w 36"/>
                  <a:gd name="T29" fmla="*/ 35 h 40"/>
                  <a:gd name="T30" fmla="*/ 36 w 36"/>
                  <a:gd name="T31" fmla="*/ 32 h 40"/>
                  <a:gd name="T32" fmla="*/ 32 w 36"/>
                  <a:gd name="T33" fmla="*/ 38 h 40"/>
                  <a:gd name="T34" fmla="*/ 26 w 36"/>
                  <a:gd name="T35" fmla="*/ 40 h 40"/>
                  <a:gd name="T36" fmla="*/ 24 w 36"/>
                  <a:gd name="T37" fmla="*/ 39 h 40"/>
                  <a:gd name="T38" fmla="*/ 23 w 36"/>
                  <a:gd name="T39" fmla="*/ 34 h 40"/>
                  <a:gd name="T40" fmla="*/ 16 w 36"/>
                  <a:gd name="T41" fmla="*/ 39 h 40"/>
                  <a:gd name="T42" fmla="*/ 13 w 36"/>
                  <a:gd name="T43" fmla="*/ 40 h 40"/>
                  <a:gd name="T44" fmla="*/ 7 w 36"/>
                  <a:gd name="T45" fmla="*/ 40 h 40"/>
                  <a:gd name="T46" fmla="*/ 2 w 36"/>
                  <a:gd name="T47" fmla="*/ 34 h 40"/>
                  <a:gd name="T48" fmla="*/ 0 w 36"/>
                  <a:gd name="T49" fmla="*/ 28 h 40"/>
                  <a:gd name="T50" fmla="*/ 4 w 36"/>
                  <a:gd name="T51" fmla="*/ 23 h 40"/>
                  <a:gd name="T52" fmla="*/ 12 w 36"/>
                  <a:gd name="T53" fmla="*/ 18 h 40"/>
                  <a:gd name="T54" fmla="*/ 23 w 36"/>
                  <a:gd name="T55" fmla="*/ 15 h 40"/>
                  <a:gd name="T56" fmla="*/ 21 w 36"/>
                  <a:gd name="T57" fmla="*/ 10 h 40"/>
                  <a:gd name="T58" fmla="*/ 20 w 36"/>
                  <a:gd name="T59" fmla="*/ 5 h 40"/>
                  <a:gd name="T60" fmla="*/ 15 w 36"/>
                  <a:gd name="T61" fmla="*/ 2 h 40"/>
                  <a:gd name="T62" fmla="*/ 10 w 36"/>
                  <a:gd name="T63" fmla="*/ 3 h 40"/>
                  <a:gd name="T64" fmla="*/ 9 w 36"/>
                  <a:gd name="T65" fmla="*/ 7 h 40"/>
                  <a:gd name="T66" fmla="*/ 9 w 36"/>
                  <a:gd name="T67" fmla="*/ 11 h 40"/>
                  <a:gd name="T68" fmla="*/ 7 w 36"/>
                  <a:gd name="T69" fmla="*/ 13 h 40"/>
                  <a:gd name="T70" fmla="*/ 4 w 36"/>
                  <a:gd name="T71" fmla="*/ 13 h 40"/>
                  <a:gd name="T72" fmla="*/ 2 w 36"/>
                  <a:gd name="T73" fmla="*/ 11 h 40"/>
                  <a:gd name="T74" fmla="*/ 3 w 36"/>
                  <a:gd name="T75" fmla="*/ 6 h 40"/>
                  <a:gd name="T76" fmla="*/ 9 w 36"/>
                  <a:gd name="T77" fmla="*/ 1 h 40"/>
                  <a:gd name="T78" fmla="*/ 16 w 36"/>
                  <a:gd name="T7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0">
                    <a:moveTo>
                      <a:pt x="23" y="17"/>
                    </a:moveTo>
                    <a:lnTo>
                      <a:pt x="19" y="18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6" y="35"/>
                    </a:lnTo>
                    <a:lnTo>
                      <a:pt x="19" y="34"/>
                    </a:lnTo>
                    <a:lnTo>
                      <a:pt x="23" y="32"/>
                    </a:lnTo>
                    <a:lnTo>
                      <a:pt x="23" y="17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1"/>
                    </a:lnTo>
                    <a:lnTo>
                      <a:pt x="28" y="3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4" y="39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19" y="37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3" y="40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2" y="18"/>
                    </a:lnTo>
                    <a:lnTo>
                      <a:pt x="16" y="17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9" name="Freeform 9054"/>
              <p:cNvSpPr>
                <a:spLocks/>
              </p:cNvSpPr>
              <p:nvPr/>
            </p:nvSpPr>
            <p:spPr bwMode="auto">
              <a:xfrm>
                <a:off x="18337" y="15835"/>
                <a:ext cx="27" cy="42"/>
              </a:xfrm>
              <a:custGeom>
                <a:avLst/>
                <a:gdLst>
                  <a:gd name="T0" fmla="*/ 15 w 27"/>
                  <a:gd name="T1" fmla="*/ 0 h 42"/>
                  <a:gd name="T2" fmla="*/ 20 w 27"/>
                  <a:gd name="T3" fmla="*/ 1 h 42"/>
                  <a:gd name="T4" fmla="*/ 22 w 27"/>
                  <a:gd name="T5" fmla="*/ 1 h 42"/>
                  <a:gd name="T6" fmla="*/ 24 w 27"/>
                  <a:gd name="T7" fmla="*/ 0 h 42"/>
                  <a:gd name="T8" fmla="*/ 22 w 27"/>
                  <a:gd name="T9" fmla="*/ 13 h 42"/>
                  <a:gd name="T10" fmla="*/ 20 w 27"/>
                  <a:gd name="T11" fmla="*/ 6 h 42"/>
                  <a:gd name="T12" fmla="*/ 16 w 27"/>
                  <a:gd name="T13" fmla="*/ 3 h 42"/>
                  <a:gd name="T14" fmla="*/ 10 w 27"/>
                  <a:gd name="T15" fmla="*/ 2 h 42"/>
                  <a:gd name="T16" fmla="*/ 6 w 27"/>
                  <a:gd name="T17" fmla="*/ 6 h 42"/>
                  <a:gd name="T18" fmla="*/ 6 w 27"/>
                  <a:gd name="T19" fmla="*/ 10 h 42"/>
                  <a:gd name="T20" fmla="*/ 8 w 27"/>
                  <a:gd name="T21" fmla="*/ 13 h 42"/>
                  <a:gd name="T22" fmla="*/ 18 w 27"/>
                  <a:gd name="T23" fmla="*/ 18 h 42"/>
                  <a:gd name="T24" fmla="*/ 24 w 27"/>
                  <a:gd name="T25" fmla="*/ 23 h 42"/>
                  <a:gd name="T26" fmla="*/ 27 w 27"/>
                  <a:gd name="T27" fmla="*/ 29 h 42"/>
                  <a:gd name="T28" fmla="*/ 26 w 27"/>
                  <a:gd name="T29" fmla="*/ 35 h 42"/>
                  <a:gd name="T30" fmla="*/ 18 w 27"/>
                  <a:gd name="T31" fmla="*/ 40 h 42"/>
                  <a:gd name="T32" fmla="*/ 10 w 27"/>
                  <a:gd name="T33" fmla="*/ 40 h 42"/>
                  <a:gd name="T34" fmla="*/ 5 w 27"/>
                  <a:gd name="T35" fmla="*/ 39 h 42"/>
                  <a:gd name="T36" fmla="*/ 2 w 27"/>
                  <a:gd name="T37" fmla="*/ 39 h 42"/>
                  <a:gd name="T38" fmla="*/ 1 w 27"/>
                  <a:gd name="T39" fmla="*/ 40 h 42"/>
                  <a:gd name="T40" fmla="*/ 2 w 27"/>
                  <a:gd name="T41" fmla="*/ 27 h 42"/>
                  <a:gd name="T42" fmla="*/ 5 w 27"/>
                  <a:gd name="T43" fmla="*/ 33 h 42"/>
                  <a:gd name="T44" fmla="*/ 10 w 27"/>
                  <a:gd name="T45" fmla="*/ 38 h 42"/>
                  <a:gd name="T46" fmla="*/ 17 w 27"/>
                  <a:gd name="T47" fmla="*/ 38 h 42"/>
                  <a:gd name="T48" fmla="*/ 20 w 27"/>
                  <a:gd name="T49" fmla="*/ 35 h 42"/>
                  <a:gd name="T50" fmla="*/ 20 w 27"/>
                  <a:gd name="T51" fmla="*/ 31 h 42"/>
                  <a:gd name="T52" fmla="*/ 17 w 27"/>
                  <a:gd name="T53" fmla="*/ 27 h 42"/>
                  <a:gd name="T54" fmla="*/ 11 w 27"/>
                  <a:gd name="T55" fmla="*/ 23 h 42"/>
                  <a:gd name="T56" fmla="*/ 4 w 27"/>
                  <a:gd name="T57" fmla="*/ 19 h 42"/>
                  <a:gd name="T58" fmla="*/ 1 w 27"/>
                  <a:gd name="T59" fmla="*/ 15 h 42"/>
                  <a:gd name="T60" fmla="*/ 1 w 27"/>
                  <a:gd name="T61" fmla="*/ 8 h 42"/>
                  <a:gd name="T62" fmla="*/ 4 w 27"/>
                  <a:gd name="T63" fmla="*/ 3 h 42"/>
                  <a:gd name="T64" fmla="*/ 8 w 27"/>
                  <a:gd name="T6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42">
                    <a:moveTo>
                      <a:pt x="12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1" y="10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7" y="26"/>
                    </a:lnTo>
                    <a:lnTo>
                      <a:pt x="27" y="29"/>
                    </a:lnTo>
                    <a:lnTo>
                      <a:pt x="27" y="33"/>
                    </a:lnTo>
                    <a:lnTo>
                      <a:pt x="26" y="35"/>
                    </a:lnTo>
                    <a:lnTo>
                      <a:pt x="23" y="38"/>
                    </a:lnTo>
                    <a:lnTo>
                      <a:pt x="18" y="40"/>
                    </a:lnTo>
                    <a:lnTo>
                      <a:pt x="13" y="42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1" y="40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5" y="33"/>
                    </a:lnTo>
                    <a:lnTo>
                      <a:pt x="6" y="35"/>
                    </a:lnTo>
                    <a:lnTo>
                      <a:pt x="10" y="38"/>
                    </a:lnTo>
                    <a:lnTo>
                      <a:pt x="15" y="39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20" y="35"/>
                    </a:lnTo>
                    <a:lnTo>
                      <a:pt x="21" y="33"/>
                    </a:lnTo>
                    <a:lnTo>
                      <a:pt x="20" y="31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3" y="24"/>
                    </a:lnTo>
                    <a:lnTo>
                      <a:pt x="11" y="23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0" name="Freeform 9055"/>
              <p:cNvSpPr>
                <a:spLocks/>
              </p:cNvSpPr>
              <p:nvPr/>
            </p:nvSpPr>
            <p:spPr bwMode="auto">
              <a:xfrm>
                <a:off x="18368" y="15835"/>
                <a:ext cx="28" cy="40"/>
              </a:xfrm>
              <a:custGeom>
                <a:avLst/>
                <a:gdLst>
                  <a:gd name="T0" fmla="*/ 11 w 28"/>
                  <a:gd name="T1" fmla="*/ 0 h 40"/>
                  <a:gd name="T2" fmla="*/ 13 w 28"/>
                  <a:gd name="T3" fmla="*/ 0 h 40"/>
                  <a:gd name="T4" fmla="*/ 13 w 28"/>
                  <a:gd name="T5" fmla="*/ 8 h 40"/>
                  <a:gd name="T6" fmla="*/ 17 w 28"/>
                  <a:gd name="T7" fmla="*/ 3 h 40"/>
                  <a:gd name="T8" fmla="*/ 19 w 28"/>
                  <a:gd name="T9" fmla="*/ 1 h 40"/>
                  <a:gd name="T10" fmla="*/ 23 w 28"/>
                  <a:gd name="T11" fmla="*/ 0 h 40"/>
                  <a:gd name="T12" fmla="*/ 25 w 28"/>
                  <a:gd name="T13" fmla="*/ 0 h 40"/>
                  <a:gd name="T14" fmla="*/ 27 w 28"/>
                  <a:gd name="T15" fmla="*/ 1 h 40"/>
                  <a:gd name="T16" fmla="*/ 28 w 28"/>
                  <a:gd name="T17" fmla="*/ 2 h 40"/>
                  <a:gd name="T18" fmla="*/ 28 w 28"/>
                  <a:gd name="T19" fmla="*/ 5 h 40"/>
                  <a:gd name="T20" fmla="*/ 28 w 28"/>
                  <a:gd name="T21" fmla="*/ 6 h 40"/>
                  <a:gd name="T22" fmla="*/ 27 w 28"/>
                  <a:gd name="T23" fmla="*/ 7 h 40"/>
                  <a:gd name="T24" fmla="*/ 27 w 28"/>
                  <a:gd name="T25" fmla="*/ 8 h 40"/>
                  <a:gd name="T26" fmla="*/ 24 w 28"/>
                  <a:gd name="T27" fmla="*/ 8 h 40"/>
                  <a:gd name="T28" fmla="*/ 23 w 28"/>
                  <a:gd name="T29" fmla="*/ 8 h 40"/>
                  <a:gd name="T30" fmla="*/ 22 w 28"/>
                  <a:gd name="T31" fmla="*/ 7 h 40"/>
                  <a:gd name="T32" fmla="*/ 19 w 28"/>
                  <a:gd name="T33" fmla="*/ 6 h 40"/>
                  <a:gd name="T34" fmla="*/ 18 w 28"/>
                  <a:gd name="T35" fmla="*/ 6 h 40"/>
                  <a:gd name="T36" fmla="*/ 18 w 28"/>
                  <a:gd name="T37" fmla="*/ 6 h 40"/>
                  <a:gd name="T38" fmla="*/ 17 w 28"/>
                  <a:gd name="T39" fmla="*/ 6 h 40"/>
                  <a:gd name="T40" fmla="*/ 16 w 28"/>
                  <a:gd name="T41" fmla="*/ 8 h 40"/>
                  <a:gd name="T42" fmla="*/ 13 w 28"/>
                  <a:gd name="T43" fmla="*/ 12 h 40"/>
                  <a:gd name="T44" fmla="*/ 13 w 28"/>
                  <a:gd name="T45" fmla="*/ 31 h 40"/>
                  <a:gd name="T46" fmla="*/ 13 w 28"/>
                  <a:gd name="T47" fmla="*/ 34 h 40"/>
                  <a:gd name="T48" fmla="*/ 14 w 28"/>
                  <a:gd name="T49" fmla="*/ 35 h 40"/>
                  <a:gd name="T50" fmla="*/ 14 w 28"/>
                  <a:gd name="T51" fmla="*/ 37 h 40"/>
                  <a:gd name="T52" fmla="*/ 16 w 28"/>
                  <a:gd name="T53" fmla="*/ 38 h 40"/>
                  <a:gd name="T54" fmla="*/ 18 w 28"/>
                  <a:gd name="T55" fmla="*/ 38 h 40"/>
                  <a:gd name="T56" fmla="*/ 19 w 28"/>
                  <a:gd name="T57" fmla="*/ 38 h 40"/>
                  <a:gd name="T58" fmla="*/ 19 w 28"/>
                  <a:gd name="T59" fmla="*/ 40 h 40"/>
                  <a:gd name="T60" fmla="*/ 0 w 28"/>
                  <a:gd name="T61" fmla="*/ 40 h 40"/>
                  <a:gd name="T62" fmla="*/ 0 w 28"/>
                  <a:gd name="T63" fmla="*/ 38 h 40"/>
                  <a:gd name="T64" fmla="*/ 2 w 28"/>
                  <a:gd name="T65" fmla="*/ 38 h 40"/>
                  <a:gd name="T66" fmla="*/ 5 w 28"/>
                  <a:gd name="T67" fmla="*/ 38 h 40"/>
                  <a:gd name="T68" fmla="*/ 6 w 28"/>
                  <a:gd name="T69" fmla="*/ 37 h 40"/>
                  <a:gd name="T70" fmla="*/ 6 w 28"/>
                  <a:gd name="T71" fmla="*/ 35 h 40"/>
                  <a:gd name="T72" fmla="*/ 6 w 28"/>
                  <a:gd name="T73" fmla="*/ 34 h 40"/>
                  <a:gd name="T74" fmla="*/ 6 w 28"/>
                  <a:gd name="T75" fmla="*/ 32 h 40"/>
                  <a:gd name="T76" fmla="*/ 6 w 28"/>
                  <a:gd name="T77" fmla="*/ 16 h 40"/>
                  <a:gd name="T78" fmla="*/ 6 w 28"/>
                  <a:gd name="T79" fmla="*/ 12 h 40"/>
                  <a:gd name="T80" fmla="*/ 6 w 28"/>
                  <a:gd name="T81" fmla="*/ 10 h 40"/>
                  <a:gd name="T82" fmla="*/ 6 w 28"/>
                  <a:gd name="T83" fmla="*/ 8 h 40"/>
                  <a:gd name="T84" fmla="*/ 6 w 28"/>
                  <a:gd name="T85" fmla="*/ 7 h 40"/>
                  <a:gd name="T86" fmla="*/ 5 w 28"/>
                  <a:gd name="T87" fmla="*/ 6 h 40"/>
                  <a:gd name="T88" fmla="*/ 3 w 28"/>
                  <a:gd name="T89" fmla="*/ 6 h 40"/>
                  <a:gd name="T90" fmla="*/ 2 w 28"/>
                  <a:gd name="T91" fmla="*/ 6 h 40"/>
                  <a:gd name="T92" fmla="*/ 0 w 28"/>
                  <a:gd name="T93" fmla="*/ 6 h 40"/>
                  <a:gd name="T94" fmla="*/ 0 w 28"/>
                  <a:gd name="T95" fmla="*/ 5 h 40"/>
                  <a:gd name="T96" fmla="*/ 11 w 28"/>
                  <a:gd name="T9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" h="40">
                    <a:moveTo>
                      <a:pt x="11" y="0"/>
                    </a:moveTo>
                    <a:lnTo>
                      <a:pt x="13" y="0"/>
                    </a:lnTo>
                    <a:lnTo>
                      <a:pt x="13" y="8"/>
                    </a:lnTo>
                    <a:lnTo>
                      <a:pt x="17" y="3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3" y="12"/>
                    </a:lnTo>
                    <a:lnTo>
                      <a:pt x="13" y="31"/>
                    </a:lnTo>
                    <a:lnTo>
                      <a:pt x="13" y="34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1" name="Freeform 9056"/>
              <p:cNvSpPr>
                <a:spLocks/>
              </p:cNvSpPr>
              <p:nvPr/>
            </p:nvSpPr>
            <p:spPr bwMode="auto">
              <a:xfrm>
                <a:off x="18338" y="16009"/>
                <a:ext cx="52" cy="61"/>
              </a:xfrm>
              <a:custGeom>
                <a:avLst/>
                <a:gdLst>
                  <a:gd name="T0" fmla="*/ 30 w 52"/>
                  <a:gd name="T1" fmla="*/ 0 h 61"/>
                  <a:gd name="T2" fmla="*/ 36 w 52"/>
                  <a:gd name="T3" fmla="*/ 2 h 61"/>
                  <a:gd name="T4" fmla="*/ 41 w 52"/>
                  <a:gd name="T5" fmla="*/ 4 h 61"/>
                  <a:gd name="T6" fmla="*/ 43 w 52"/>
                  <a:gd name="T7" fmla="*/ 4 h 61"/>
                  <a:gd name="T8" fmla="*/ 44 w 52"/>
                  <a:gd name="T9" fmla="*/ 4 h 61"/>
                  <a:gd name="T10" fmla="*/ 44 w 52"/>
                  <a:gd name="T11" fmla="*/ 4 h 61"/>
                  <a:gd name="T12" fmla="*/ 46 w 52"/>
                  <a:gd name="T13" fmla="*/ 4 h 61"/>
                  <a:gd name="T14" fmla="*/ 47 w 52"/>
                  <a:gd name="T15" fmla="*/ 3 h 61"/>
                  <a:gd name="T16" fmla="*/ 47 w 52"/>
                  <a:gd name="T17" fmla="*/ 0 h 61"/>
                  <a:gd name="T18" fmla="*/ 49 w 52"/>
                  <a:gd name="T19" fmla="*/ 0 h 61"/>
                  <a:gd name="T20" fmla="*/ 51 w 52"/>
                  <a:gd name="T21" fmla="*/ 20 h 61"/>
                  <a:gd name="T22" fmla="*/ 49 w 52"/>
                  <a:gd name="T23" fmla="*/ 20 h 61"/>
                  <a:gd name="T24" fmla="*/ 47 w 52"/>
                  <a:gd name="T25" fmla="*/ 15 h 61"/>
                  <a:gd name="T26" fmla="*/ 44 w 52"/>
                  <a:gd name="T27" fmla="*/ 10 h 61"/>
                  <a:gd name="T28" fmla="*/ 42 w 52"/>
                  <a:gd name="T29" fmla="*/ 8 h 61"/>
                  <a:gd name="T30" fmla="*/ 38 w 52"/>
                  <a:gd name="T31" fmla="*/ 5 h 61"/>
                  <a:gd name="T32" fmla="*/ 35 w 52"/>
                  <a:gd name="T33" fmla="*/ 4 h 61"/>
                  <a:gd name="T34" fmla="*/ 30 w 52"/>
                  <a:gd name="T35" fmla="*/ 4 h 61"/>
                  <a:gd name="T36" fmla="*/ 25 w 52"/>
                  <a:gd name="T37" fmla="*/ 4 h 61"/>
                  <a:gd name="T38" fmla="*/ 20 w 52"/>
                  <a:gd name="T39" fmla="*/ 7 h 61"/>
                  <a:gd name="T40" fmla="*/ 16 w 52"/>
                  <a:gd name="T41" fmla="*/ 9 h 61"/>
                  <a:gd name="T42" fmla="*/ 14 w 52"/>
                  <a:gd name="T43" fmla="*/ 12 h 61"/>
                  <a:gd name="T44" fmla="*/ 12 w 52"/>
                  <a:gd name="T45" fmla="*/ 16 h 61"/>
                  <a:gd name="T46" fmla="*/ 11 w 52"/>
                  <a:gd name="T47" fmla="*/ 20 h 61"/>
                  <a:gd name="T48" fmla="*/ 10 w 52"/>
                  <a:gd name="T49" fmla="*/ 26 h 61"/>
                  <a:gd name="T50" fmla="*/ 10 w 52"/>
                  <a:gd name="T51" fmla="*/ 31 h 61"/>
                  <a:gd name="T52" fmla="*/ 10 w 52"/>
                  <a:gd name="T53" fmla="*/ 39 h 61"/>
                  <a:gd name="T54" fmla="*/ 12 w 52"/>
                  <a:gd name="T55" fmla="*/ 46 h 61"/>
                  <a:gd name="T56" fmla="*/ 14 w 52"/>
                  <a:gd name="T57" fmla="*/ 48 h 61"/>
                  <a:gd name="T58" fmla="*/ 16 w 52"/>
                  <a:gd name="T59" fmla="*/ 52 h 61"/>
                  <a:gd name="T60" fmla="*/ 20 w 52"/>
                  <a:gd name="T61" fmla="*/ 55 h 61"/>
                  <a:gd name="T62" fmla="*/ 25 w 52"/>
                  <a:gd name="T63" fmla="*/ 57 h 61"/>
                  <a:gd name="T64" fmla="*/ 31 w 52"/>
                  <a:gd name="T65" fmla="*/ 57 h 61"/>
                  <a:gd name="T66" fmla="*/ 36 w 52"/>
                  <a:gd name="T67" fmla="*/ 57 h 61"/>
                  <a:gd name="T68" fmla="*/ 41 w 52"/>
                  <a:gd name="T69" fmla="*/ 55 h 61"/>
                  <a:gd name="T70" fmla="*/ 44 w 52"/>
                  <a:gd name="T71" fmla="*/ 52 h 61"/>
                  <a:gd name="T72" fmla="*/ 47 w 52"/>
                  <a:gd name="T73" fmla="*/ 50 h 61"/>
                  <a:gd name="T74" fmla="*/ 51 w 52"/>
                  <a:gd name="T75" fmla="*/ 45 h 61"/>
                  <a:gd name="T76" fmla="*/ 52 w 52"/>
                  <a:gd name="T77" fmla="*/ 46 h 61"/>
                  <a:gd name="T78" fmla="*/ 48 w 52"/>
                  <a:gd name="T79" fmla="*/ 51 h 61"/>
                  <a:gd name="T80" fmla="*/ 46 w 52"/>
                  <a:gd name="T81" fmla="*/ 55 h 61"/>
                  <a:gd name="T82" fmla="*/ 42 w 52"/>
                  <a:gd name="T83" fmla="*/ 57 h 61"/>
                  <a:gd name="T84" fmla="*/ 37 w 52"/>
                  <a:gd name="T85" fmla="*/ 60 h 61"/>
                  <a:gd name="T86" fmla="*/ 33 w 52"/>
                  <a:gd name="T87" fmla="*/ 61 h 61"/>
                  <a:gd name="T88" fmla="*/ 28 w 52"/>
                  <a:gd name="T89" fmla="*/ 61 h 61"/>
                  <a:gd name="T90" fmla="*/ 15 w 52"/>
                  <a:gd name="T91" fmla="*/ 58 h 61"/>
                  <a:gd name="T92" fmla="*/ 6 w 52"/>
                  <a:gd name="T93" fmla="*/ 51 h 61"/>
                  <a:gd name="T94" fmla="*/ 3 w 52"/>
                  <a:gd name="T95" fmla="*/ 45 h 61"/>
                  <a:gd name="T96" fmla="*/ 0 w 52"/>
                  <a:gd name="T97" fmla="*/ 39 h 61"/>
                  <a:gd name="T98" fmla="*/ 0 w 52"/>
                  <a:gd name="T99" fmla="*/ 31 h 61"/>
                  <a:gd name="T100" fmla="*/ 0 w 52"/>
                  <a:gd name="T101" fmla="*/ 26 h 61"/>
                  <a:gd name="T102" fmla="*/ 1 w 52"/>
                  <a:gd name="T103" fmla="*/ 21 h 61"/>
                  <a:gd name="T104" fmla="*/ 4 w 52"/>
                  <a:gd name="T105" fmla="*/ 15 h 61"/>
                  <a:gd name="T106" fmla="*/ 6 w 52"/>
                  <a:gd name="T107" fmla="*/ 12 h 61"/>
                  <a:gd name="T108" fmla="*/ 10 w 52"/>
                  <a:gd name="T109" fmla="*/ 8 h 61"/>
                  <a:gd name="T110" fmla="*/ 15 w 52"/>
                  <a:gd name="T111" fmla="*/ 4 h 61"/>
                  <a:gd name="T112" fmla="*/ 19 w 52"/>
                  <a:gd name="T113" fmla="*/ 3 h 61"/>
                  <a:gd name="T114" fmla="*/ 23 w 52"/>
                  <a:gd name="T115" fmla="*/ 0 h 61"/>
                  <a:gd name="T116" fmla="*/ 30 w 52"/>
                  <a:gd name="T1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61">
                    <a:moveTo>
                      <a:pt x="30" y="0"/>
                    </a:moveTo>
                    <a:lnTo>
                      <a:pt x="36" y="2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38" y="5"/>
                    </a:lnTo>
                    <a:lnTo>
                      <a:pt x="35" y="4"/>
                    </a:lnTo>
                    <a:lnTo>
                      <a:pt x="30" y="4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1" y="20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10" y="39"/>
                    </a:lnTo>
                    <a:lnTo>
                      <a:pt x="12" y="46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20" y="55"/>
                    </a:lnTo>
                    <a:lnTo>
                      <a:pt x="25" y="57"/>
                    </a:lnTo>
                    <a:lnTo>
                      <a:pt x="31" y="57"/>
                    </a:lnTo>
                    <a:lnTo>
                      <a:pt x="36" y="57"/>
                    </a:lnTo>
                    <a:lnTo>
                      <a:pt x="41" y="55"/>
                    </a:lnTo>
                    <a:lnTo>
                      <a:pt x="44" y="52"/>
                    </a:lnTo>
                    <a:lnTo>
                      <a:pt x="47" y="50"/>
                    </a:lnTo>
                    <a:lnTo>
                      <a:pt x="51" y="45"/>
                    </a:lnTo>
                    <a:lnTo>
                      <a:pt x="52" y="46"/>
                    </a:lnTo>
                    <a:lnTo>
                      <a:pt x="48" y="51"/>
                    </a:lnTo>
                    <a:lnTo>
                      <a:pt x="46" y="55"/>
                    </a:lnTo>
                    <a:lnTo>
                      <a:pt x="42" y="57"/>
                    </a:lnTo>
                    <a:lnTo>
                      <a:pt x="37" y="60"/>
                    </a:lnTo>
                    <a:lnTo>
                      <a:pt x="33" y="61"/>
                    </a:lnTo>
                    <a:lnTo>
                      <a:pt x="28" y="61"/>
                    </a:lnTo>
                    <a:lnTo>
                      <a:pt x="15" y="58"/>
                    </a:lnTo>
                    <a:lnTo>
                      <a:pt x="6" y="51"/>
                    </a:lnTo>
                    <a:lnTo>
                      <a:pt x="3" y="45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21"/>
                    </a:lnTo>
                    <a:lnTo>
                      <a:pt x="4" y="15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2" name="Freeform 9057"/>
              <p:cNvSpPr>
                <a:spLocks/>
              </p:cNvSpPr>
              <p:nvPr/>
            </p:nvSpPr>
            <p:spPr bwMode="auto">
              <a:xfrm>
                <a:off x="18325" y="16133"/>
                <a:ext cx="33" cy="41"/>
              </a:xfrm>
              <a:custGeom>
                <a:avLst/>
                <a:gdLst>
                  <a:gd name="T0" fmla="*/ 18 w 33"/>
                  <a:gd name="T1" fmla="*/ 0 h 41"/>
                  <a:gd name="T2" fmla="*/ 22 w 33"/>
                  <a:gd name="T3" fmla="*/ 0 h 41"/>
                  <a:gd name="T4" fmla="*/ 24 w 33"/>
                  <a:gd name="T5" fmla="*/ 1 h 41"/>
                  <a:gd name="T6" fmla="*/ 28 w 33"/>
                  <a:gd name="T7" fmla="*/ 3 h 41"/>
                  <a:gd name="T8" fmla="*/ 30 w 33"/>
                  <a:gd name="T9" fmla="*/ 6 h 41"/>
                  <a:gd name="T10" fmla="*/ 32 w 33"/>
                  <a:gd name="T11" fmla="*/ 9 h 41"/>
                  <a:gd name="T12" fmla="*/ 30 w 33"/>
                  <a:gd name="T13" fmla="*/ 11 h 41"/>
                  <a:gd name="T14" fmla="*/ 30 w 33"/>
                  <a:gd name="T15" fmla="*/ 12 h 41"/>
                  <a:gd name="T16" fmla="*/ 29 w 33"/>
                  <a:gd name="T17" fmla="*/ 13 h 41"/>
                  <a:gd name="T18" fmla="*/ 27 w 33"/>
                  <a:gd name="T19" fmla="*/ 13 h 41"/>
                  <a:gd name="T20" fmla="*/ 25 w 33"/>
                  <a:gd name="T21" fmla="*/ 12 h 41"/>
                  <a:gd name="T22" fmla="*/ 23 w 33"/>
                  <a:gd name="T23" fmla="*/ 11 h 41"/>
                  <a:gd name="T24" fmla="*/ 23 w 33"/>
                  <a:gd name="T25" fmla="*/ 9 h 41"/>
                  <a:gd name="T26" fmla="*/ 23 w 33"/>
                  <a:gd name="T27" fmla="*/ 8 h 41"/>
                  <a:gd name="T28" fmla="*/ 22 w 33"/>
                  <a:gd name="T29" fmla="*/ 6 h 41"/>
                  <a:gd name="T30" fmla="*/ 20 w 33"/>
                  <a:gd name="T31" fmla="*/ 4 h 41"/>
                  <a:gd name="T32" fmla="*/ 19 w 33"/>
                  <a:gd name="T33" fmla="*/ 3 h 41"/>
                  <a:gd name="T34" fmla="*/ 17 w 33"/>
                  <a:gd name="T35" fmla="*/ 2 h 41"/>
                  <a:gd name="T36" fmla="*/ 14 w 33"/>
                  <a:gd name="T37" fmla="*/ 3 h 41"/>
                  <a:gd name="T38" fmla="*/ 12 w 33"/>
                  <a:gd name="T39" fmla="*/ 4 h 41"/>
                  <a:gd name="T40" fmla="*/ 9 w 33"/>
                  <a:gd name="T41" fmla="*/ 6 h 41"/>
                  <a:gd name="T42" fmla="*/ 8 w 33"/>
                  <a:gd name="T43" fmla="*/ 9 h 41"/>
                  <a:gd name="T44" fmla="*/ 7 w 33"/>
                  <a:gd name="T45" fmla="*/ 13 h 41"/>
                  <a:gd name="T46" fmla="*/ 6 w 33"/>
                  <a:gd name="T47" fmla="*/ 17 h 41"/>
                  <a:gd name="T48" fmla="*/ 7 w 33"/>
                  <a:gd name="T49" fmla="*/ 22 h 41"/>
                  <a:gd name="T50" fmla="*/ 8 w 33"/>
                  <a:gd name="T51" fmla="*/ 25 h 41"/>
                  <a:gd name="T52" fmla="*/ 9 w 33"/>
                  <a:gd name="T53" fmla="*/ 29 h 41"/>
                  <a:gd name="T54" fmla="*/ 12 w 33"/>
                  <a:gd name="T55" fmla="*/ 32 h 41"/>
                  <a:gd name="T56" fmla="*/ 16 w 33"/>
                  <a:gd name="T57" fmla="*/ 34 h 41"/>
                  <a:gd name="T58" fmla="*/ 19 w 33"/>
                  <a:gd name="T59" fmla="*/ 34 h 41"/>
                  <a:gd name="T60" fmla="*/ 23 w 33"/>
                  <a:gd name="T61" fmla="*/ 34 h 41"/>
                  <a:gd name="T62" fmla="*/ 27 w 33"/>
                  <a:gd name="T63" fmla="*/ 32 h 41"/>
                  <a:gd name="T64" fmla="*/ 29 w 33"/>
                  <a:gd name="T65" fmla="*/ 29 h 41"/>
                  <a:gd name="T66" fmla="*/ 32 w 33"/>
                  <a:gd name="T67" fmla="*/ 24 h 41"/>
                  <a:gd name="T68" fmla="*/ 33 w 33"/>
                  <a:gd name="T69" fmla="*/ 25 h 41"/>
                  <a:gd name="T70" fmla="*/ 30 w 33"/>
                  <a:gd name="T71" fmla="*/ 30 h 41"/>
                  <a:gd name="T72" fmla="*/ 29 w 33"/>
                  <a:gd name="T73" fmla="*/ 34 h 41"/>
                  <a:gd name="T74" fmla="*/ 27 w 33"/>
                  <a:gd name="T75" fmla="*/ 36 h 41"/>
                  <a:gd name="T76" fmla="*/ 23 w 33"/>
                  <a:gd name="T77" fmla="*/ 39 h 41"/>
                  <a:gd name="T78" fmla="*/ 19 w 33"/>
                  <a:gd name="T79" fmla="*/ 40 h 41"/>
                  <a:gd name="T80" fmla="*/ 16 w 33"/>
                  <a:gd name="T81" fmla="*/ 41 h 41"/>
                  <a:gd name="T82" fmla="*/ 12 w 33"/>
                  <a:gd name="T83" fmla="*/ 40 h 41"/>
                  <a:gd name="T84" fmla="*/ 8 w 33"/>
                  <a:gd name="T85" fmla="*/ 39 h 41"/>
                  <a:gd name="T86" fmla="*/ 4 w 33"/>
                  <a:gd name="T87" fmla="*/ 35 h 41"/>
                  <a:gd name="T88" fmla="*/ 2 w 33"/>
                  <a:gd name="T89" fmla="*/ 32 h 41"/>
                  <a:gd name="T90" fmla="*/ 0 w 33"/>
                  <a:gd name="T91" fmla="*/ 27 h 41"/>
                  <a:gd name="T92" fmla="*/ 0 w 33"/>
                  <a:gd name="T93" fmla="*/ 20 h 41"/>
                  <a:gd name="T94" fmla="*/ 0 w 33"/>
                  <a:gd name="T95" fmla="*/ 14 h 41"/>
                  <a:gd name="T96" fmla="*/ 2 w 33"/>
                  <a:gd name="T97" fmla="*/ 9 h 41"/>
                  <a:gd name="T98" fmla="*/ 4 w 33"/>
                  <a:gd name="T99" fmla="*/ 6 h 41"/>
                  <a:gd name="T100" fmla="*/ 9 w 33"/>
                  <a:gd name="T101" fmla="*/ 2 h 41"/>
                  <a:gd name="T102" fmla="*/ 13 w 33"/>
                  <a:gd name="T103" fmla="*/ 1 h 41"/>
                  <a:gd name="T104" fmla="*/ 18 w 33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41">
                    <a:moveTo>
                      <a:pt x="18" y="0"/>
                    </a:moveTo>
                    <a:lnTo>
                      <a:pt x="22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30" y="6"/>
                    </a:lnTo>
                    <a:lnTo>
                      <a:pt x="32" y="9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5" y="12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6" y="17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9" y="29"/>
                    </a:lnTo>
                    <a:lnTo>
                      <a:pt x="12" y="32"/>
                    </a:lnTo>
                    <a:lnTo>
                      <a:pt x="16" y="34"/>
                    </a:lnTo>
                    <a:lnTo>
                      <a:pt x="19" y="34"/>
                    </a:lnTo>
                    <a:lnTo>
                      <a:pt x="23" y="34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25"/>
                    </a:lnTo>
                    <a:lnTo>
                      <a:pt x="30" y="30"/>
                    </a:lnTo>
                    <a:lnTo>
                      <a:pt x="29" y="34"/>
                    </a:lnTo>
                    <a:lnTo>
                      <a:pt x="27" y="36"/>
                    </a:lnTo>
                    <a:lnTo>
                      <a:pt x="23" y="39"/>
                    </a:lnTo>
                    <a:lnTo>
                      <a:pt x="19" y="40"/>
                    </a:lnTo>
                    <a:lnTo>
                      <a:pt x="16" y="41"/>
                    </a:lnTo>
                    <a:lnTo>
                      <a:pt x="12" y="40"/>
                    </a:lnTo>
                    <a:lnTo>
                      <a:pt x="8" y="39"/>
                    </a:lnTo>
                    <a:lnTo>
                      <a:pt x="4" y="35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3" name="Freeform 9058"/>
              <p:cNvSpPr>
                <a:spLocks noEditPoints="1"/>
              </p:cNvSpPr>
              <p:nvPr/>
            </p:nvSpPr>
            <p:spPr bwMode="auto">
              <a:xfrm>
                <a:off x="18363" y="16133"/>
                <a:ext cx="38" cy="41"/>
              </a:xfrm>
              <a:custGeom>
                <a:avLst/>
                <a:gdLst>
                  <a:gd name="T0" fmla="*/ 17 w 38"/>
                  <a:gd name="T1" fmla="*/ 2 h 41"/>
                  <a:gd name="T2" fmla="*/ 16 w 38"/>
                  <a:gd name="T3" fmla="*/ 3 h 41"/>
                  <a:gd name="T4" fmla="*/ 13 w 38"/>
                  <a:gd name="T5" fmla="*/ 4 h 41"/>
                  <a:gd name="T6" fmla="*/ 11 w 38"/>
                  <a:gd name="T7" fmla="*/ 6 h 41"/>
                  <a:gd name="T8" fmla="*/ 10 w 38"/>
                  <a:gd name="T9" fmla="*/ 8 h 41"/>
                  <a:gd name="T10" fmla="*/ 8 w 38"/>
                  <a:gd name="T11" fmla="*/ 13 h 41"/>
                  <a:gd name="T12" fmla="*/ 8 w 38"/>
                  <a:gd name="T13" fmla="*/ 17 h 41"/>
                  <a:gd name="T14" fmla="*/ 8 w 38"/>
                  <a:gd name="T15" fmla="*/ 23 h 41"/>
                  <a:gd name="T16" fmla="*/ 10 w 38"/>
                  <a:gd name="T17" fmla="*/ 28 h 41"/>
                  <a:gd name="T18" fmla="*/ 11 w 38"/>
                  <a:gd name="T19" fmla="*/ 32 h 41"/>
                  <a:gd name="T20" fmla="*/ 13 w 38"/>
                  <a:gd name="T21" fmla="*/ 35 h 41"/>
                  <a:gd name="T22" fmla="*/ 17 w 38"/>
                  <a:gd name="T23" fmla="*/ 38 h 41"/>
                  <a:gd name="T24" fmla="*/ 21 w 38"/>
                  <a:gd name="T25" fmla="*/ 38 h 41"/>
                  <a:gd name="T26" fmla="*/ 23 w 38"/>
                  <a:gd name="T27" fmla="*/ 38 h 41"/>
                  <a:gd name="T28" fmla="*/ 26 w 38"/>
                  <a:gd name="T29" fmla="*/ 36 h 41"/>
                  <a:gd name="T30" fmla="*/ 27 w 38"/>
                  <a:gd name="T31" fmla="*/ 35 h 41"/>
                  <a:gd name="T32" fmla="*/ 28 w 38"/>
                  <a:gd name="T33" fmla="*/ 32 h 41"/>
                  <a:gd name="T34" fmla="*/ 29 w 38"/>
                  <a:gd name="T35" fmla="*/ 28 h 41"/>
                  <a:gd name="T36" fmla="*/ 29 w 38"/>
                  <a:gd name="T37" fmla="*/ 23 h 41"/>
                  <a:gd name="T38" fmla="*/ 29 w 38"/>
                  <a:gd name="T39" fmla="*/ 17 h 41"/>
                  <a:gd name="T40" fmla="*/ 28 w 38"/>
                  <a:gd name="T41" fmla="*/ 11 h 41"/>
                  <a:gd name="T42" fmla="*/ 26 w 38"/>
                  <a:gd name="T43" fmla="*/ 7 h 41"/>
                  <a:gd name="T44" fmla="*/ 23 w 38"/>
                  <a:gd name="T45" fmla="*/ 4 h 41"/>
                  <a:gd name="T46" fmla="*/ 21 w 38"/>
                  <a:gd name="T47" fmla="*/ 3 h 41"/>
                  <a:gd name="T48" fmla="*/ 17 w 38"/>
                  <a:gd name="T49" fmla="*/ 2 h 41"/>
                  <a:gd name="T50" fmla="*/ 19 w 38"/>
                  <a:gd name="T51" fmla="*/ 0 h 41"/>
                  <a:gd name="T52" fmla="*/ 24 w 38"/>
                  <a:gd name="T53" fmla="*/ 1 h 41"/>
                  <a:gd name="T54" fmla="*/ 29 w 38"/>
                  <a:gd name="T55" fmla="*/ 3 h 41"/>
                  <a:gd name="T56" fmla="*/ 33 w 38"/>
                  <a:gd name="T57" fmla="*/ 7 h 41"/>
                  <a:gd name="T58" fmla="*/ 35 w 38"/>
                  <a:gd name="T59" fmla="*/ 11 h 41"/>
                  <a:gd name="T60" fmla="*/ 37 w 38"/>
                  <a:gd name="T61" fmla="*/ 16 h 41"/>
                  <a:gd name="T62" fmla="*/ 38 w 38"/>
                  <a:gd name="T63" fmla="*/ 19 h 41"/>
                  <a:gd name="T64" fmla="*/ 37 w 38"/>
                  <a:gd name="T65" fmla="*/ 25 h 41"/>
                  <a:gd name="T66" fmla="*/ 35 w 38"/>
                  <a:gd name="T67" fmla="*/ 30 h 41"/>
                  <a:gd name="T68" fmla="*/ 32 w 38"/>
                  <a:gd name="T69" fmla="*/ 35 h 41"/>
                  <a:gd name="T70" fmla="*/ 28 w 38"/>
                  <a:gd name="T71" fmla="*/ 39 h 41"/>
                  <a:gd name="T72" fmla="*/ 23 w 38"/>
                  <a:gd name="T73" fmla="*/ 40 h 41"/>
                  <a:gd name="T74" fmla="*/ 18 w 38"/>
                  <a:gd name="T75" fmla="*/ 41 h 41"/>
                  <a:gd name="T76" fmla="*/ 13 w 38"/>
                  <a:gd name="T77" fmla="*/ 40 h 41"/>
                  <a:gd name="T78" fmla="*/ 8 w 38"/>
                  <a:gd name="T79" fmla="*/ 38 h 41"/>
                  <a:gd name="T80" fmla="*/ 5 w 38"/>
                  <a:gd name="T81" fmla="*/ 34 h 41"/>
                  <a:gd name="T82" fmla="*/ 2 w 38"/>
                  <a:gd name="T83" fmla="*/ 30 h 41"/>
                  <a:gd name="T84" fmla="*/ 1 w 38"/>
                  <a:gd name="T85" fmla="*/ 25 h 41"/>
                  <a:gd name="T86" fmla="*/ 0 w 38"/>
                  <a:gd name="T87" fmla="*/ 20 h 41"/>
                  <a:gd name="T88" fmla="*/ 1 w 38"/>
                  <a:gd name="T89" fmla="*/ 16 h 41"/>
                  <a:gd name="T90" fmla="*/ 2 w 38"/>
                  <a:gd name="T91" fmla="*/ 11 h 41"/>
                  <a:gd name="T92" fmla="*/ 6 w 38"/>
                  <a:gd name="T93" fmla="*/ 6 h 41"/>
                  <a:gd name="T94" fmla="*/ 10 w 38"/>
                  <a:gd name="T95" fmla="*/ 2 h 41"/>
                  <a:gd name="T96" fmla="*/ 14 w 38"/>
                  <a:gd name="T97" fmla="*/ 1 h 41"/>
                  <a:gd name="T98" fmla="*/ 19 w 38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" h="41">
                    <a:moveTo>
                      <a:pt x="17" y="2"/>
                    </a:moveTo>
                    <a:lnTo>
                      <a:pt x="16" y="3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8" y="13"/>
                    </a:lnTo>
                    <a:lnTo>
                      <a:pt x="8" y="17"/>
                    </a:lnTo>
                    <a:lnTo>
                      <a:pt x="8" y="23"/>
                    </a:lnTo>
                    <a:lnTo>
                      <a:pt x="10" y="28"/>
                    </a:lnTo>
                    <a:lnTo>
                      <a:pt x="11" y="32"/>
                    </a:lnTo>
                    <a:lnTo>
                      <a:pt x="13" y="35"/>
                    </a:lnTo>
                    <a:lnTo>
                      <a:pt x="17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6" y="36"/>
                    </a:lnTo>
                    <a:lnTo>
                      <a:pt x="27" y="35"/>
                    </a:lnTo>
                    <a:lnTo>
                      <a:pt x="28" y="32"/>
                    </a:lnTo>
                    <a:lnTo>
                      <a:pt x="29" y="28"/>
                    </a:lnTo>
                    <a:lnTo>
                      <a:pt x="29" y="23"/>
                    </a:lnTo>
                    <a:lnTo>
                      <a:pt x="29" y="17"/>
                    </a:lnTo>
                    <a:lnTo>
                      <a:pt x="28" y="11"/>
                    </a:lnTo>
                    <a:lnTo>
                      <a:pt x="26" y="7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7" y="2"/>
                    </a:lnTo>
                    <a:close/>
                    <a:moveTo>
                      <a:pt x="19" y="0"/>
                    </a:moveTo>
                    <a:lnTo>
                      <a:pt x="24" y="1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35" y="11"/>
                    </a:lnTo>
                    <a:lnTo>
                      <a:pt x="37" y="16"/>
                    </a:lnTo>
                    <a:lnTo>
                      <a:pt x="38" y="19"/>
                    </a:lnTo>
                    <a:lnTo>
                      <a:pt x="37" y="25"/>
                    </a:lnTo>
                    <a:lnTo>
                      <a:pt x="35" y="30"/>
                    </a:lnTo>
                    <a:lnTo>
                      <a:pt x="32" y="35"/>
                    </a:lnTo>
                    <a:lnTo>
                      <a:pt x="28" y="39"/>
                    </a:lnTo>
                    <a:lnTo>
                      <a:pt x="23" y="40"/>
                    </a:lnTo>
                    <a:lnTo>
                      <a:pt x="18" y="41"/>
                    </a:lnTo>
                    <a:lnTo>
                      <a:pt x="13" y="40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2" y="30"/>
                    </a:lnTo>
                    <a:lnTo>
                      <a:pt x="1" y="25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4" name="Freeform 9059"/>
              <p:cNvSpPr>
                <a:spLocks/>
              </p:cNvSpPr>
              <p:nvPr/>
            </p:nvSpPr>
            <p:spPr bwMode="auto">
              <a:xfrm>
                <a:off x="18405" y="16133"/>
                <a:ext cx="41" cy="40"/>
              </a:xfrm>
              <a:custGeom>
                <a:avLst/>
                <a:gdLst>
                  <a:gd name="T0" fmla="*/ 11 w 41"/>
                  <a:gd name="T1" fmla="*/ 0 h 40"/>
                  <a:gd name="T2" fmla="*/ 13 w 41"/>
                  <a:gd name="T3" fmla="*/ 0 h 40"/>
                  <a:gd name="T4" fmla="*/ 13 w 41"/>
                  <a:gd name="T5" fmla="*/ 8 h 40"/>
                  <a:gd name="T6" fmla="*/ 17 w 41"/>
                  <a:gd name="T7" fmla="*/ 3 h 40"/>
                  <a:gd name="T8" fmla="*/ 22 w 41"/>
                  <a:gd name="T9" fmla="*/ 1 h 40"/>
                  <a:gd name="T10" fmla="*/ 25 w 41"/>
                  <a:gd name="T11" fmla="*/ 0 h 40"/>
                  <a:gd name="T12" fmla="*/ 29 w 41"/>
                  <a:gd name="T13" fmla="*/ 1 h 40"/>
                  <a:gd name="T14" fmla="*/ 32 w 41"/>
                  <a:gd name="T15" fmla="*/ 1 h 40"/>
                  <a:gd name="T16" fmla="*/ 33 w 41"/>
                  <a:gd name="T17" fmla="*/ 3 h 40"/>
                  <a:gd name="T18" fmla="*/ 35 w 41"/>
                  <a:gd name="T19" fmla="*/ 7 h 40"/>
                  <a:gd name="T20" fmla="*/ 35 w 41"/>
                  <a:gd name="T21" fmla="*/ 9 h 40"/>
                  <a:gd name="T22" fmla="*/ 35 w 41"/>
                  <a:gd name="T23" fmla="*/ 14 h 40"/>
                  <a:gd name="T24" fmla="*/ 35 w 41"/>
                  <a:gd name="T25" fmla="*/ 32 h 40"/>
                  <a:gd name="T26" fmla="*/ 35 w 41"/>
                  <a:gd name="T27" fmla="*/ 34 h 40"/>
                  <a:gd name="T28" fmla="*/ 37 w 41"/>
                  <a:gd name="T29" fmla="*/ 36 h 40"/>
                  <a:gd name="T30" fmla="*/ 37 w 41"/>
                  <a:gd name="T31" fmla="*/ 38 h 40"/>
                  <a:gd name="T32" fmla="*/ 38 w 41"/>
                  <a:gd name="T33" fmla="*/ 38 h 40"/>
                  <a:gd name="T34" fmla="*/ 39 w 41"/>
                  <a:gd name="T35" fmla="*/ 38 h 40"/>
                  <a:gd name="T36" fmla="*/ 41 w 41"/>
                  <a:gd name="T37" fmla="*/ 39 h 40"/>
                  <a:gd name="T38" fmla="*/ 41 w 41"/>
                  <a:gd name="T39" fmla="*/ 40 h 40"/>
                  <a:gd name="T40" fmla="*/ 23 w 41"/>
                  <a:gd name="T41" fmla="*/ 40 h 40"/>
                  <a:gd name="T42" fmla="*/ 23 w 41"/>
                  <a:gd name="T43" fmla="*/ 39 h 40"/>
                  <a:gd name="T44" fmla="*/ 23 w 41"/>
                  <a:gd name="T45" fmla="*/ 39 h 40"/>
                  <a:gd name="T46" fmla="*/ 25 w 41"/>
                  <a:gd name="T47" fmla="*/ 38 h 40"/>
                  <a:gd name="T48" fmla="*/ 27 w 41"/>
                  <a:gd name="T49" fmla="*/ 38 h 40"/>
                  <a:gd name="T50" fmla="*/ 28 w 41"/>
                  <a:gd name="T51" fmla="*/ 36 h 40"/>
                  <a:gd name="T52" fmla="*/ 28 w 41"/>
                  <a:gd name="T53" fmla="*/ 35 h 40"/>
                  <a:gd name="T54" fmla="*/ 29 w 41"/>
                  <a:gd name="T55" fmla="*/ 34 h 40"/>
                  <a:gd name="T56" fmla="*/ 29 w 41"/>
                  <a:gd name="T57" fmla="*/ 32 h 40"/>
                  <a:gd name="T58" fmla="*/ 29 w 41"/>
                  <a:gd name="T59" fmla="*/ 16 h 40"/>
                  <a:gd name="T60" fmla="*/ 28 w 41"/>
                  <a:gd name="T61" fmla="*/ 11 h 40"/>
                  <a:gd name="T62" fmla="*/ 27 w 41"/>
                  <a:gd name="T63" fmla="*/ 7 h 40"/>
                  <a:gd name="T64" fmla="*/ 25 w 41"/>
                  <a:gd name="T65" fmla="*/ 6 h 40"/>
                  <a:gd name="T66" fmla="*/ 23 w 41"/>
                  <a:gd name="T67" fmla="*/ 4 h 40"/>
                  <a:gd name="T68" fmla="*/ 19 w 41"/>
                  <a:gd name="T69" fmla="*/ 6 h 40"/>
                  <a:gd name="T70" fmla="*/ 16 w 41"/>
                  <a:gd name="T71" fmla="*/ 7 h 40"/>
                  <a:gd name="T72" fmla="*/ 13 w 41"/>
                  <a:gd name="T73" fmla="*/ 11 h 40"/>
                  <a:gd name="T74" fmla="*/ 13 w 41"/>
                  <a:gd name="T75" fmla="*/ 32 h 40"/>
                  <a:gd name="T76" fmla="*/ 13 w 41"/>
                  <a:gd name="T77" fmla="*/ 34 h 40"/>
                  <a:gd name="T78" fmla="*/ 13 w 41"/>
                  <a:gd name="T79" fmla="*/ 36 h 40"/>
                  <a:gd name="T80" fmla="*/ 14 w 41"/>
                  <a:gd name="T81" fmla="*/ 38 h 40"/>
                  <a:gd name="T82" fmla="*/ 14 w 41"/>
                  <a:gd name="T83" fmla="*/ 38 h 40"/>
                  <a:gd name="T84" fmla="*/ 17 w 41"/>
                  <a:gd name="T85" fmla="*/ 38 h 40"/>
                  <a:gd name="T86" fmla="*/ 19 w 41"/>
                  <a:gd name="T87" fmla="*/ 39 h 40"/>
                  <a:gd name="T88" fmla="*/ 19 w 41"/>
                  <a:gd name="T89" fmla="*/ 40 h 40"/>
                  <a:gd name="T90" fmla="*/ 0 w 41"/>
                  <a:gd name="T91" fmla="*/ 40 h 40"/>
                  <a:gd name="T92" fmla="*/ 0 w 41"/>
                  <a:gd name="T93" fmla="*/ 39 h 40"/>
                  <a:gd name="T94" fmla="*/ 1 w 41"/>
                  <a:gd name="T95" fmla="*/ 39 h 40"/>
                  <a:gd name="T96" fmla="*/ 3 w 41"/>
                  <a:gd name="T97" fmla="*/ 38 h 40"/>
                  <a:gd name="T98" fmla="*/ 4 w 41"/>
                  <a:gd name="T99" fmla="*/ 36 h 40"/>
                  <a:gd name="T100" fmla="*/ 6 w 41"/>
                  <a:gd name="T101" fmla="*/ 35 h 40"/>
                  <a:gd name="T102" fmla="*/ 6 w 41"/>
                  <a:gd name="T103" fmla="*/ 32 h 40"/>
                  <a:gd name="T104" fmla="*/ 6 w 41"/>
                  <a:gd name="T105" fmla="*/ 17 h 40"/>
                  <a:gd name="T106" fmla="*/ 6 w 41"/>
                  <a:gd name="T107" fmla="*/ 13 h 40"/>
                  <a:gd name="T108" fmla="*/ 6 w 41"/>
                  <a:gd name="T109" fmla="*/ 9 h 40"/>
                  <a:gd name="T110" fmla="*/ 6 w 41"/>
                  <a:gd name="T111" fmla="*/ 8 h 40"/>
                  <a:gd name="T112" fmla="*/ 4 w 41"/>
                  <a:gd name="T113" fmla="*/ 7 h 40"/>
                  <a:gd name="T114" fmla="*/ 4 w 41"/>
                  <a:gd name="T115" fmla="*/ 6 h 40"/>
                  <a:gd name="T116" fmla="*/ 2 w 41"/>
                  <a:gd name="T117" fmla="*/ 6 h 40"/>
                  <a:gd name="T118" fmla="*/ 1 w 41"/>
                  <a:gd name="T119" fmla="*/ 6 h 40"/>
                  <a:gd name="T120" fmla="*/ 0 w 41"/>
                  <a:gd name="T121" fmla="*/ 6 h 40"/>
                  <a:gd name="T122" fmla="*/ 0 w 41"/>
                  <a:gd name="T123" fmla="*/ 4 h 40"/>
                  <a:gd name="T124" fmla="*/ 11 w 41"/>
                  <a:gd name="T1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" h="40">
                    <a:moveTo>
                      <a:pt x="11" y="0"/>
                    </a:moveTo>
                    <a:lnTo>
                      <a:pt x="13" y="0"/>
                    </a:lnTo>
                    <a:lnTo>
                      <a:pt x="13" y="8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3" y="3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5" y="14"/>
                    </a:lnTo>
                    <a:lnTo>
                      <a:pt x="35" y="32"/>
                    </a:lnTo>
                    <a:lnTo>
                      <a:pt x="35" y="34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8" y="36"/>
                    </a:lnTo>
                    <a:lnTo>
                      <a:pt x="28" y="35"/>
                    </a:lnTo>
                    <a:lnTo>
                      <a:pt x="29" y="34"/>
                    </a:lnTo>
                    <a:lnTo>
                      <a:pt x="29" y="32"/>
                    </a:lnTo>
                    <a:lnTo>
                      <a:pt x="29" y="16"/>
                    </a:lnTo>
                    <a:lnTo>
                      <a:pt x="28" y="11"/>
                    </a:lnTo>
                    <a:lnTo>
                      <a:pt x="27" y="7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19" y="6"/>
                    </a:lnTo>
                    <a:lnTo>
                      <a:pt x="16" y="7"/>
                    </a:lnTo>
                    <a:lnTo>
                      <a:pt x="13" y="1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3" y="38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6" y="32"/>
                    </a:lnTo>
                    <a:lnTo>
                      <a:pt x="6" y="17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5" name="Freeform 9060"/>
              <p:cNvSpPr>
                <a:spLocks/>
              </p:cNvSpPr>
              <p:nvPr/>
            </p:nvSpPr>
            <p:spPr bwMode="auto">
              <a:xfrm>
                <a:off x="18450" y="16133"/>
                <a:ext cx="33" cy="41"/>
              </a:xfrm>
              <a:custGeom>
                <a:avLst/>
                <a:gdLst>
                  <a:gd name="T0" fmla="*/ 19 w 33"/>
                  <a:gd name="T1" fmla="*/ 0 h 41"/>
                  <a:gd name="T2" fmla="*/ 22 w 33"/>
                  <a:gd name="T3" fmla="*/ 0 h 41"/>
                  <a:gd name="T4" fmla="*/ 25 w 33"/>
                  <a:gd name="T5" fmla="*/ 1 h 41"/>
                  <a:gd name="T6" fmla="*/ 28 w 33"/>
                  <a:gd name="T7" fmla="*/ 3 h 41"/>
                  <a:gd name="T8" fmla="*/ 31 w 33"/>
                  <a:gd name="T9" fmla="*/ 6 h 41"/>
                  <a:gd name="T10" fmla="*/ 32 w 33"/>
                  <a:gd name="T11" fmla="*/ 9 h 41"/>
                  <a:gd name="T12" fmla="*/ 31 w 33"/>
                  <a:gd name="T13" fmla="*/ 11 h 41"/>
                  <a:gd name="T14" fmla="*/ 31 w 33"/>
                  <a:gd name="T15" fmla="*/ 12 h 41"/>
                  <a:gd name="T16" fmla="*/ 30 w 33"/>
                  <a:gd name="T17" fmla="*/ 13 h 41"/>
                  <a:gd name="T18" fmla="*/ 27 w 33"/>
                  <a:gd name="T19" fmla="*/ 13 h 41"/>
                  <a:gd name="T20" fmla="*/ 26 w 33"/>
                  <a:gd name="T21" fmla="*/ 12 h 41"/>
                  <a:gd name="T22" fmla="*/ 24 w 33"/>
                  <a:gd name="T23" fmla="*/ 11 h 41"/>
                  <a:gd name="T24" fmla="*/ 24 w 33"/>
                  <a:gd name="T25" fmla="*/ 9 h 41"/>
                  <a:gd name="T26" fmla="*/ 24 w 33"/>
                  <a:gd name="T27" fmla="*/ 8 h 41"/>
                  <a:gd name="T28" fmla="*/ 22 w 33"/>
                  <a:gd name="T29" fmla="*/ 6 h 41"/>
                  <a:gd name="T30" fmla="*/ 21 w 33"/>
                  <a:gd name="T31" fmla="*/ 4 h 41"/>
                  <a:gd name="T32" fmla="*/ 20 w 33"/>
                  <a:gd name="T33" fmla="*/ 3 h 41"/>
                  <a:gd name="T34" fmla="*/ 17 w 33"/>
                  <a:gd name="T35" fmla="*/ 2 h 41"/>
                  <a:gd name="T36" fmla="*/ 15 w 33"/>
                  <a:gd name="T37" fmla="*/ 3 h 41"/>
                  <a:gd name="T38" fmla="*/ 12 w 33"/>
                  <a:gd name="T39" fmla="*/ 4 h 41"/>
                  <a:gd name="T40" fmla="*/ 10 w 33"/>
                  <a:gd name="T41" fmla="*/ 6 h 41"/>
                  <a:gd name="T42" fmla="*/ 9 w 33"/>
                  <a:gd name="T43" fmla="*/ 9 h 41"/>
                  <a:gd name="T44" fmla="*/ 8 w 33"/>
                  <a:gd name="T45" fmla="*/ 13 h 41"/>
                  <a:gd name="T46" fmla="*/ 8 w 33"/>
                  <a:gd name="T47" fmla="*/ 17 h 41"/>
                  <a:gd name="T48" fmla="*/ 8 w 33"/>
                  <a:gd name="T49" fmla="*/ 22 h 41"/>
                  <a:gd name="T50" fmla="*/ 9 w 33"/>
                  <a:gd name="T51" fmla="*/ 25 h 41"/>
                  <a:gd name="T52" fmla="*/ 10 w 33"/>
                  <a:gd name="T53" fmla="*/ 29 h 41"/>
                  <a:gd name="T54" fmla="*/ 12 w 33"/>
                  <a:gd name="T55" fmla="*/ 32 h 41"/>
                  <a:gd name="T56" fmla="*/ 16 w 33"/>
                  <a:gd name="T57" fmla="*/ 34 h 41"/>
                  <a:gd name="T58" fmla="*/ 20 w 33"/>
                  <a:gd name="T59" fmla="*/ 34 h 41"/>
                  <a:gd name="T60" fmla="*/ 24 w 33"/>
                  <a:gd name="T61" fmla="*/ 34 h 41"/>
                  <a:gd name="T62" fmla="*/ 27 w 33"/>
                  <a:gd name="T63" fmla="*/ 32 h 41"/>
                  <a:gd name="T64" fmla="*/ 30 w 33"/>
                  <a:gd name="T65" fmla="*/ 29 h 41"/>
                  <a:gd name="T66" fmla="*/ 32 w 33"/>
                  <a:gd name="T67" fmla="*/ 24 h 41"/>
                  <a:gd name="T68" fmla="*/ 33 w 33"/>
                  <a:gd name="T69" fmla="*/ 25 h 41"/>
                  <a:gd name="T70" fmla="*/ 31 w 33"/>
                  <a:gd name="T71" fmla="*/ 30 h 41"/>
                  <a:gd name="T72" fmla="*/ 30 w 33"/>
                  <a:gd name="T73" fmla="*/ 34 h 41"/>
                  <a:gd name="T74" fmla="*/ 27 w 33"/>
                  <a:gd name="T75" fmla="*/ 36 h 41"/>
                  <a:gd name="T76" fmla="*/ 24 w 33"/>
                  <a:gd name="T77" fmla="*/ 39 h 41"/>
                  <a:gd name="T78" fmla="*/ 20 w 33"/>
                  <a:gd name="T79" fmla="*/ 40 h 41"/>
                  <a:gd name="T80" fmla="*/ 16 w 33"/>
                  <a:gd name="T81" fmla="*/ 41 h 41"/>
                  <a:gd name="T82" fmla="*/ 12 w 33"/>
                  <a:gd name="T83" fmla="*/ 40 h 41"/>
                  <a:gd name="T84" fmla="*/ 9 w 33"/>
                  <a:gd name="T85" fmla="*/ 39 h 41"/>
                  <a:gd name="T86" fmla="*/ 5 w 33"/>
                  <a:gd name="T87" fmla="*/ 35 h 41"/>
                  <a:gd name="T88" fmla="*/ 3 w 33"/>
                  <a:gd name="T89" fmla="*/ 32 h 41"/>
                  <a:gd name="T90" fmla="*/ 0 w 33"/>
                  <a:gd name="T91" fmla="*/ 27 h 41"/>
                  <a:gd name="T92" fmla="*/ 0 w 33"/>
                  <a:gd name="T93" fmla="*/ 20 h 41"/>
                  <a:gd name="T94" fmla="*/ 0 w 33"/>
                  <a:gd name="T95" fmla="*/ 14 h 41"/>
                  <a:gd name="T96" fmla="*/ 3 w 33"/>
                  <a:gd name="T97" fmla="*/ 9 h 41"/>
                  <a:gd name="T98" fmla="*/ 5 w 33"/>
                  <a:gd name="T99" fmla="*/ 6 h 41"/>
                  <a:gd name="T100" fmla="*/ 10 w 33"/>
                  <a:gd name="T101" fmla="*/ 2 h 41"/>
                  <a:gd name="T102" fmla="*/ 14 w 33"/>
                  <a:gd name="T103" fmla="*/ 1 h 41"/>
                  <a:gd name="T104" fmla="*/ 19 w 33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41">
                    <a:moveTo>
                      <a:pt x="19" y="0"/>
                    </a:moveTo>
                    <a:lnTo>
                      <a:pt x="22" y="0"/>
                    </a:lnTo>
                    <a:lnTo>
                      <a:pt x="25" y="1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2" y="9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7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10" y="29"/>
                    </a:lnTo>
                    <a:lnTo>
                      <a:pt x="12" y="32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7" y="32"/>
                    </a:lnTo>
                    <a:lnTo>
                      <a:pt x="30" y="29"/>
                    </a:lnTo>
                    <a:lnTo>
                      <a:pt x="32" y="24"/>
                    </a:lnTo>
                    <a:lnTo>
                      <a:pt x="33" y="25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27" y="36"/>
                    </a:lnTo>
                    <a:lnTo>
                      <a:pt x="24" y="39"/>
                    </a:lnTo>
                    <a:lnTo>
                      <a:pt x="20" y="40"/>
                    </a:lnTo>
                    <a:lnTo>
                      <a:pt x="16" y="41"/>
                    </a:lnTo>
                    <a:lnTo>
                      <a:pt x="12" y="40"/>
                    </a:lnTo>
                    <a:lnTo>
                      <a:pt x="9" y="39"/>
                    </a:lnTo>
                    <a:lnTo>
                      <a:pt x="5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6" name="Line 9061"/>
              <p:cNvSpPr>
                <a:spLocks noChangeShapeType="1"/>
              </p:cNvSpPr>
              <p:nvPr/>
            </p:nvSpPr>
            <p:spPr bwMode="auto">
              <a:xfrm>
                <a:off x="18152" y="16038"/>
                <a:ext cx="86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7" name="Freeform 9062"/>
              <p:cNvSpPr>
                <a:spLocks/>
              </p:cNvSpPr>
              <p:nvPr/>
            </p:nvSpPr>
            <p:spPr bwMode="auto">
              <a:xfrm>
                <a:off x="18137" y="16024"/>
                <a:ext cx="29" cy="27"/>
              </a:xfrm>
              <a:custGeom>
                <a:avLst/>
                <a:gdLst>
                  <a:gd name="T0" fmla="*/ 15 w 29"/>
                  <a:gd name="T1" fmla="*/ 0 h 27"/>
                  <a:gd name="T2" fmla="*/ 19 w 29"/>
                  <a:gd name="T3" fmla="*/ 0 h 27"/>
                  <a:gd name="T4" fmla="*/ 23 w 29"/>
                  <a:gd name="T5" fmla="*/ 3 h 27"/>
                  <a:gd name="T6" fmla="*/ 26 w 29"/>
                  <a:gd name="T7" fmla="*/ 5 h 27"/>
                  <a:gd name="T8" fmla="*/ 29 w 29"/>
                  <a:gd name="T9" fmla="*/ 9 h 27"/>
                  <a:gd name="T10" fmla="*/ 29 w 29"/>
                  <a:gd name="T11" fmla="*/ 14 h 27"/>
                  <a:gd name="T12" fmla="*/ 29 w 29"/>
                  <a:gd name="T13" fmla="*/ 17 h 27"/>
                  <a:gd name="T14" fmla="*/ 26 w 29"/>
                  <a:gd name="T15" fmla="*/ 22 h 27"/>
                  <a:gd name="T16" fmla="*/ 24 w 29"/>
                  <a:gd name="T17" fmla="*/ 25 h 27"/>
                  <a:gd name="T18" fmla="*/ 19 w 29"/>
                  <a:gd name="T19" fmla="*/ 27 h 27"/>
                  <a:gd name="T20" fmla="*/ 15 w 29"/>
                  <a:gd name="T21" fmla="*/ 27 h 27"/>
                  <a:gd name="T22" fmla="*/ 10 w 29"/>
                  <a:gd name="T23" fmla="*/ 27 h 27"/>
                  <a:gd name="T24" fmla="*/ 7 w 29"/>
                  <a:gd name="T25" fmla="*/ 25 h 27"/>
                  <a:gd name="T26" fmla="*/ 4 w 29"/>
                  <a:gd name="T27" fmla="*/ 22 h 27"/>
                  <a:gd name="T28" fmla="*/ 2 w 29"/>
                  <a:gd name="T29" fmla="*/ 19 h 27"/>
                  <a:gd name="T30" fmla="*/ 0 w 29"/>
                  <a:gd name="T31" fmla="*/ 14 h 27"/>
                  <a:gd name="T32" fmla="*/ 2 w 29"/>
                  <a:gd name="T33" fmla="*/ 10 h 27"/>
                  <a:gd name="T34" fmla="*/ 4 w 29"/>
                  <a:gd name="T35" fmla="*/ 5 h 27"/>
                  <a:gd name="T36" fmla="*/ 7 w 29"/>
                  <a:gd name="T37" fmla="*/ 3 h 27"/>
                  <a:gd name="T38" fmla="*/ 10 w 29"/>
                  <a:gd name="T39" fmla="*/ 0 h 27"/>
                  <a:gd name="T40" fmla="*/ 15 w 29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7">
                    <a:moveTo>
                      <a:pt x="15" y="0"/>
                    </a:moveTo>
                    <a:lnTo>
                      <a:pt x="19" y="0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6" y="22"/>
                    </a:lnTo>
                    <a:lnTo>
                      <a:pt x="24" y="25"/>
                    </a:lnTo>
                    <a:lnTo>
                      <a:pt x="19" y="27"/>
                    </a:lnTo>
                    <a:lnTo>
                      <a:pt x="15" y="27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4" y="22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8" name="Freeform 9063"/>
              <p:cNvSpPr>
                <a:spLocks/>
              </p:cNvSpPr>
              <p:nvPr/>
            </p:nvSpPr>
            <p:spPr bwMode="auto">
              <a:xfrm>
                <a:off x="15197" y="15724"/>
                <a:ext cx="43" cy="43"/>
              </a:xfrm>
              <a:custGeom>
                <a:avLst/>
                <a:gdLst>
                  <a:gd name="T0" fmla="*/ 19 w 43"/>
                  <a:gd name="T1" fmla="*/ 0 h 43"/>
                  <a:gd name="T2" fmla="*/ 24 w 43"/>
                  <a:gd name="T3" fmla="*/ 0 h 43"/>
                  <a:gd name="T4" fmla="*/ 27 w 43"/>
                  <a:gd name="T5" fmla="*/ 1 h 43"/>
                  <a:gd name="T6" fmla="*/ 30 w 43"/>
                  <a:gd name="T7" fmla="*/ 2 h 43"/>
                  <a:gd name="T8" fmla="*/ 32 w 43"/>
                  <a:gd name="T9" fmla="*/ 4 h 43"/>
                  <a:gd name="T10" fmla="*/ 34 w 43"/>
                  <a:gd name="T11" fmla="*/ 4 h 43"/>
                  <a:gd name="T12" fmla="*/ 34 w 43"/>
                  <a:gd name="T13" fmla="*/ 5 h 43"/>
                  <a:gd name="T14" fmla="*/ 36 w 43"/>
                  <a:gd name="T15" fmla="*/ 6 h 43"/>
                  <a:gd name="T16" fmla="*/ 37 w 43"/>
                  <a:gd name="T17" fmla="*/ 7 h 43"/>
                  <a:gd name="T18" fmla="*/ 37 w 43"/>
                  <a:gd name="T19" fmla="*/ 7 h 43"/>
                  <a:gd name="T20" fmla="*/ 38 w 43"/>
                  <a:gd name="T21" fmla="*/ 9 h 43"/>
                  <a:gd name="T22" fmla="*/ 40 w 43"/>
                  <a:gd name="T23" fmla="*/ 10 h 43"/>
                  <a:gd name="T24" fmla="*/ 40 w 43"/>
                  <a:gd name="T25" fmla="*/ 11 h 43"/>
                  <a:gd name="T26" fmla="*/ 41 w 43"/>
                  <a:gd name="T27" fmla="*/ 14 h 43"/>
                  <a:gd name="T28" fmla="*/ 42 w 43"/>
                  <a:gd name="T29" fmla="*/ 17 h 43"/>
                  <a:gd name="T30" fmla="*/ 43 w 43"/>
                  <a:gd name="T31" fmla="*/ 20 h 43"/>
                  <a:gd name="T32" fmla="*/ 43 w 43"/>
                  <a:gd name="T33" fmla="*/ 25 h 43"/>
                  <a:gd name="T34" fmla="*/ 42 w 43"/>
                  <a:gd name="T35" fmla="*/ 27 h 43"/>
                  <a:gd name="T36" fmla="*/ 41 w 43"/>
                  <a:gd name="T37" fmla="*/ 30 h 43"/>
                  <a:gd name="T38" fmla="*/ 40 w 43"/>
                  <a:gd name="T39" fmla="*/ 32 h 43"/>
                  <a:gd name="T40" fmla="*/ 38 w 43"/>
                  <a:gd name="T41" fmla="*/ 34 h 43"/>
                  <a:gd name="T42" fmla="*/ 37 w 43"/>
                  <a:gd name="T43" fmla="*/ 37 h 43"/>
                  <a:gd name="T44" fmla="*/ 35 w 43"/>
                  <a:gd name="T45" fmla="*/ 38 h 43"/>
                  <a:gd name="T46" fmla="*/ 32 w 43"/>
                  <a:gd name="T47" fmla="*/ 39 h 43"/>
                  <a:gd name="T48" fmla="*/ 31 w 43"/>
                  <a:gd name="T49" fmla="*/ 41 h 43"/>
                  <a:gd name="T50" fmla="*/ 30 w 43"/>
                  <a:gd name="T51" fmla="*/ 41 h 43"/>
                  <a:gd name="T52" fmla="*/ 29 w 43"/>
                  <a:gd name="T53" fmla="*/ 42 h 43"/>
                  <a:gd name="T54" fmla="*/ 27 w 43"/>
                  <a:gd name="T55" fmla="*/ 42 h 43"/>
                  <a:gd name="T56" fmla="*/ 26 w 43"/>
                  <a:gd name="T57" fmla="*/ 43 h 43"/>
                  <a:gd name="T58" fmla="*/ 17 w 43"/>
                  <a:gd name="T59" fmla="*/ 43 h 43"/>
                  <a:gd name="T60" fmla="*/ 16 w 43"/>
                  <a:gd name="T61" fmla="*/ 42 h 43"/>
                  <a:gd name="T62" fmla="*/ 15 w 43"/>
                  <a:gd name="T63" fmla="*/ 42 h 43"/>
                  <a:gd name="T64" fmla="*/ 14 w 43"/>
                  <a:gd name="T65" fmla="*/ 41 h 43"/>
                  <a:gd name="T66" fmla="*/ 13 w 43"/>
                  <a:gd name="T67" fmla="*/ 41 h 43"/>
                  <a:gd name="T68" fmla="*/ 11 w 43"/>
                  <a:gd name="T69" fmla="*/ 39 h 43"/>
                  <a:gd name="T70" fmla="*/ 9 w 43"/>
                  <a:gd name="T71" fmla="*/ 38 h 43"/>
                  <a:gd name="T72" fmla="*/ 8 w 43"/>
                  <a:gd name="T73" fmla="*/ 37 h 43"/>
                  <a:gd name="T74" fmla="*/ 5 w 43"/>
                  <a:gd name="T75" fmla="*/ 34 h 43"/>
                  <a:gd name="T76" fmla="*/ 4 w 43"/>
                  <a:gd name="T77" fmla="*/ 32 h 43"/>
                  <a:gd name="T78" fmla="*/ 3 w 43"/>
                  <a:gd name="T79" fmla="*/ 30 h 43"/>
                  <a:gd name="T80" fmla="*/ 1 w 43"/>
                  <a:gd name="T81" fmla="*/ 27 h 43"/>
                  <a:gd name="T82" fmla="*/ 0 w 43"/>
                  <a:gd name="T83" fmla="*/ 25 h 43"/>
                  <a:gd name="T84" fmla="*/ 0 w 43"/>
                  <a:gd name="T85" fmla="*/ 17 h 43"/>
                  <a:gd name="T86" fmla="*/ 1 w 43"/>
                  <a:gd name="T87" fmla="*/ 17 h 43"/>
                  <a:gd name="T88" fmla="*/ 1 w 43"/>
                  <a:gd name="T89" fmla="*/ 15 h 43"/>
                  <a:gd name="T90" fmla="*/ 3 w 43"/>
                  <a:gd name="T91" fmla="*/ 14 h 43"/>
                  <a:gd name="T92" fmla="*/ 3 w 43"/>
                  <a:gd name="T93" fmla="*/ 12 h 43"/>
                  <a:gd name="T94" fmla="*/ 4 w 43"/>
                  <a:gd name="T95" fmla="*/ 11 h 43"/>
                  <a:gd name="T96" fmla="*/ 5 w 43"/>
                  <a:gd name="T97" fmla="*/ 9 h 43"/>
                  <a:gd name="T98" fmla="*/ 8 w 43"/>
                  <a:gd name="T99" fmla="*/ 7 h 43"/>
                  <a:gd name="T100" fmla="*/ 9 w 43"/>
                  <a:gd name="T101" fmla="*/ 5 h 43"/>
                  <a:gd name="T102" fmla="*/ 11 w 43"/>
                  <a:gd name="T103" fmla="*/ 4 h 43"/>
                  <a:gd name="T104" fmla="*/ 14 w 43"/>
                  <a:gd name="T105" fmla="*/ 2 h 43"/>
                  <a:gd name="T106" fmla="*/ 16 w 43"/>
                  <a:gd name="T107" fmla="*/ 1 h 43"/>
                  <a:gd name="T108" fmla="*/ 19 w 43"/>
                  <a:gd name="T10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" h="43">
                    <a:moveTo>
                      <a:pt x="19" y="0"/>
                    </a:moveTo>
                    <a:lnTo>
                      <a:pt x="24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42" y="17"/>
                    </a:lnTo>
                    <a:lnTo>
                      <a:pt x="43" y="20"/>
                    </a:lnTo>
                    <a:lnTo>
                      <a:pt x="43" y="25"/>
                    </a:lnTo>
                    <a:lnTo>
                      <a:pt x="42" y="27"/>
                    </a:lnTo>
                    <a:lnTo>
                      <a:pt x="41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7" y="37"/>
                    </a:lnTo>
                    <a:lnTo>
                      <a:pt x="35" y="38"/>
                    </a:lnTo>
                    <a:lnTo>
                      <a:pt x="32" y="39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9" name="Line 9064"/>
              <p:cNvSpPr>
                <a:spLocks noChangeShapeType="1"/>
              </p:cNvSpPr>
              <p:nvPr/>
            </p:nvSpPr>
            <p:spPr bwMode="auto">
              <a:xfrm flipH="1">
                <a:off x="15216" y="15724"/>
                <a:ext cx="2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0" name="Line 9065"/>
              <p:cNvSpPr>
                <a:spLocks noChangeShapeType="1"/>
              </p:cNvSpPr>
              <p:nvPr/>
            </p:nvSpPr>
            <p:spPr bwMode="auto">
              <a:xfrm flipH="1">
                <a:off x="15213" y="15724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1" name="Line 9066"/>
              <p:cNvSpPr>
                <a:spLocks noChangeShapeType="1"/>
              </p:cNvSpPr>
              <p:nvPr/>
            </p:nvSpPr>
            <p:spPr bwMode="auto">
              <a:xfrm flipH="1">
                <a:off x="15211" y="15725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2" name="Line 9067"/>
              <p:cNvSpPr>
                <a:spLocks noChangeShapeType="1"/>
              </p:cNvSpPr>
              <p:nvPr/>
            </p:nvSpPr>
            <p:spPr bwMode="auto">
              <a:xfrm flipH="1">
                <a:off x="15208" y="15726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3" name="Line 9068"/>
              <p:cNvSpPr>
                <a:spLocks noChangeShapeType="1"/>
              </p:cNvSpPr>
              <p:nvPr/>
            </p:nvSpPr>
            <p:spPr bwMode="auto">
              <a:xfrm flipH="1">
                <a:off x="15206" y="1572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4" name="Line 9069"/>
              <p:cNvSpPr>
                <a:spLocks noChangeShapeType="1"/>
              </p:cNvSpPr>
              <p:nvPr/>
            </p:nvSpPr>
            <p:spPr bwMode="auto">
              <a:xfrm flipH="1">
                <a:off x="15205" y="1572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5" name="Line 9070"/>
              <p:cNvSpPr>
                <a:spLocks noChangeShapeType="1"/>
              </p:cNvSpPr>
              <p:nvPr/>
            </p:nvSpPr>
            <p:spPr bwMode="auto">
              <a:xfrm flipH="1">
                <a:off x="15202" y="15731"/>
                <a:ext cx="3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6" name="Line 9071"/>
              <p:cNvSpPr>
                <a:spLocks noChangeShapeType="1"/>
              </p:cNvSpPr>
              <p:nvPr/>
            </p:nvSpPr>
            <p:spPr bwMode="auto">
              <a:xfrm flipH="1">
                <a:off x="15201" y="15733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7" name="Line 9072"/>
              <p:cNvSpPr>
                <a:spLocks noChangeShapeType="1"/>
              </p:cNvSpPr>
              <p:nvPr/>
            </p:nvSpPr>
            <p:spPr bwMode="auto">
              <a:xfrm flipH="1">
                <a:off x="15200" y="15735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8" name="Line 9073"/>
              <p:cNvSpPr>
                <a:spLocks noChangeShapeType="1"/>
              </p:cNvSpPr>
              <p:nvPr/>
            </p:nvSpPr>
            <p:spPr bwMode="auto">
              <a:xfrm>
                <a:off x="15200" y="15736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9" name="Line 9074"/>
              <p:cNvSpPr>
                <a:spLocks noChangeShapeType="1"/>
              </p:cNvSpPr>
              <p:nvPr/>
            </p:nvSpPr>
            <p:spPr bwMode="auto">
              <a:xfrm flipH="1">
                <a:off x="15198" y="15738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0" name="Line 9075"/>
              <p:cNvSpPr>
                <a:spLocks noChangeShapeType="1"/>
              </p:cNvSpPr>
              <p:nvPr/>
            </p:nvSpPr>
            <p:spPr bwMode="auto">
              <a:xfrm>
                <a:off x="15198" y="15739"/>
                <a:ext cx="0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1" name="Line 9076"/>
              <p:cNvSpPr>
                <a:spLocks noChangeShapeType="1"/>
              </p:cNvSpPr>
              <p:nvPr/>
            </p:nvSpPr>
            <p:spPr bwMode="auto">
              <a:xfrm flipH="1">
                <a:off x="15197" y="15741"/>
                <a:ext cx="1" cy="0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2" name="Line 9077"/>
              <p:cNvSpPr>
                <a:spLocks noChangeShapeType="1"/>
              </p:cNvSpPr>
              <p:nvPr/>
            </p:nvSpPr>
            <p:spPr bwMode="auto">
              <a:xfrm>
                <a:off x="15197" y="15741"/>
                <a:ext cx="0" cy="8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3" name="Line 9078"/>
              <p:cNvSpPr>
                <a:spLocks noChangeShapeType="1"/>
              </p:cNvSpPr>
              <p:nvPr/>
            </p:nvSpPr>
            <p:spPr bwMode="auto">
              <a:xfrm>
                <a:off x="15197" y="1574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4" name="Line 9079"/>
              <p:cNvSpPr>
                <a:spLocks noChangeShapeType="1"/>
              </p:cNvSpPr>
              <p:nvPr/>
            </p:nvSpPr>
            <p:spPr bwMode="auto">
              <a:xfrm>
                <a:off x="15198" y="15751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5" name="Line 9080"/>
              <p:cNvSpPr>
                <a:spLocks noChangeShapeType="1"/>
              </p:cNvSpPr>
              <p:nvPr/>
            </p:nvSpPr>
            <p:spPr bwMode="auto">
              <a:xfrm>
                <a:off x="15200" y="15754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D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6132" name="Line 9082"/>
            <p:cNvSpPr>
              <a:spLocks noChangeShapeType="1"/>
            </p:cNvSpPr>
            <p:nvPr/>
          </p:nvSpPr>
          <p:spPr bwMode="auto">
            <a:xfrm>
              <a:off x="15201" y="15756"/>
              <a:ext cx="1" cy="2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3" name="Line 9083"/>
            <p:cNvSpPr>
              <a:spLocks noChangeShapeType="1"/>
            </p:cNvSpPr>
            <p:nvPr/>
          </p:nvSpPr>
          <p:spPr bwMode="auto">
            <a:xfrm>
              <a:off x="15202" y="15758"/>
              <a:ext cx="3" cy="3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4" name="Line 9084"/>
            <p:cNvSpPr>
              <a:spLocks noChangeShapeType="1"/>
            </p:cNvSpPr>
            <p:nvPr/>
          </p:nvSpPr>
          <p:spPr bwMode="auto">
            <a:xfrm>
              <a:off x="15205" y="15761"/>
              <a:ext cx="1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5" name="Line 9085"/>
            <p:cNvSpPr>
              <a:spLocks noChangeShapeType="1"/>
            </p:cNvSpPr>
            <p:nvPr/>
          </p:nvSpPr>
          <p:spPr bwMode="auto">
            <a:xfrm>
              <a:off x="15206" y="15762"/>
              <a:ext cx="2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6" name="Line 9086"/>
            <p:cNvSpPr>
              <a:spLocks noChangeShapeType="1"/>
            </p:cNvSpPr>
            <p:nvPr/>
          </p:nvSpPr>
          <p:spPr bwMode="auto">
            <a:xfrm>
              <a:off x="15208" y="15763"/>
              <a:ext cx="2" cy="2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7" name="Line 9087"/>
            <p:cNvSpPr>
              <a:spLocks noChangeShapeType="1"/>
            </p:cNvSpPr>
            <p:nvPr/>
          </p:nvSpPr>
          <p:spPr bwMode="auto">
            <a:xfrm>
              <a:off x="15210" y="15765"/>
              <a:ext cx="1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8" name="Line 9088"/>
            <p:cNvSpPr>
              <a:spLocks noChangeShapeType="1"/>
            </p:cNvSpPr>
            <p:nvPr/>
          </p:nvSpPr>
          <p:spPr bwMode="auto">
            <a:xfrm>
              <a:off x="15211" y="15765"/>
              <a:ext cx="1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9" name="Line 9089"/>
            <p:cNvSpPr>
              <a:spLocks noChangeShapeType="1"/>
            </p:cNvSpPr>
            <p:nvPr/>
          </p:nvSpPr>
          <p:spPr bwMode="auto">
            <a:xfrm>
              <a:off x="15212" y="15766"/>
              <a:ext cx="1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0" name="Line 9090"/>
            <p:cNvSpPr>
              <a:spLocks noChangeShapeType="1"/>
            </p:cNvSpPr>
            <p:nvPr/>
          </p:nvSpPr>
          <p:spPr bwMode="auto">
            <a:xfrm>
              <a:off x="15213" y="15766"/>
              <a:ext cx="1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1" name="Line 9091"/>
            <p:cNvSpPr>
              <a:spLocks noChangeShapeType="1"/>
            </p:cNvSpPr>
            <p:nvPr/>
          </p:nvSpPr>
          <p:spPr bwMode="auto">
            <a:xfrm>
              <a:off x="15214" y="15767"/>
              <a:ext cx="9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2" name="Line 9092"/>
            <p:cNvSpPr>
              <a:spLocks noChangeShapeType="1"/>
            </p:cNvSpPr>
            <p:nvPr/>
          </p:nvSpPr>
          <p:spPr bwMode="auto">
            <a:xfrm flipV="1">
              <a:off x="15223" y="15766"/>
              <a:ext cx="1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3" name="Line 9093"/>
            <p:cNvSpPr>
              <a:spLocks noChangeShapeType="1"/>
            </p:cNvSpPr>
            <p:nvPr/>
          </p:nvSpPr>
          <p:spPr bwMode="auto">
            <a:xfrm>
              <a:off x="15224" y="15766"/>
              <a:ext cx="2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4" name="Line 9094"/>
            <p:cNvSpPr>
              <a:spLocks noChangeShapeType="1"/>
            </p:cNvSpPr>
            <p:nvPr/>
          </p:nvSpPr>
          <p:spPr bwMode="auto">
            <a:xfrm flipV="1">
              <a:off x="15226" y="15765"/>
              <a:ext cx="1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5" name="Line 9095"/>
            <p:cNvSpPr>
              <a:spLocks noChangeShapeType="1"/>
            </p:cNvSpPr>
            <p:nvPr/>
          </p:nvSpPr>
          <p:spPr bwMode="auto">
            <a:xfrm>
              <a:off x="15227" y="15765"/>
              <a:ext cx="1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6" name="Line 9096"/>
            <p:cNvSpPr>
              <a:spLocks noChangeShapeType="1"/>
            </p:cNvSpPr>
            <p:nvPr/>
          </p:nvSpPr>
          <p:spPr bwMode="auto">
            <a:xfrm flipV="1">
              <a:off x="15228" y="15763"/>
              <a:ext cx="1" cy="2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7" name="Line 9097"/>
            <p:cNvSpPr>
              <a:spLocks noChangeShapeType="1"/>
            </p:cNvSpPr>
            <p:nvPr/>
          </p:nvSpPr>
          <p:spPr bwMode="auto">
            <a:xfrm flipV="1">
              <a:off x="15229" y="15762"/>
              <a:ext cx="3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8" name="Line 9098"/>
            <p:cNvSpPr>
              <a:spLocks noChangeShapeType="1"/>
            </p:cNvSpPr>
            <p:nvPr/>
          </p:nvSpPr>
          <p:spPr bwMode="auto">
            <a:xfrm flipV="1">
              <a:off x="15232" y="15761"/>
              <a:ext cx="2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9" name="Line 9099"/>
            <p:cNvSpPr>
              <a:spLocks noChangeShapeType="1"/>
            </p:cNvSpPr>
            <p:nvPr/>
          </p:nvSpPr>
          <p:spPr bwMode="auto">
            <a:xfrm flipV="1">
              <a:off x="15234" y="15758"/>
              <a:ext cx="1" cy="3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0" name="Line 9100"/>
            <p:cNvSpPr>
              <a:spLocks noChangeShapeType="1"/>
            </p:cNvSpPr>
            <p:nvPr/>
          </p:nvSpPr>
          <p:spPr bwMode="auto">
            <a:xfrm flipV="1">
              <a:off x="15235" y="15756"/>
              <a:ext cx="2" cy="2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1" name="Line 9101"/>
            <p:cNvSpPr>
              <a:spLocks noChangeShapeType="1"/>
            </p:cNvSpPr>
            <p:nvPr/>
          </p:nvSpPr>
          <p:spPr bwMode="auto">
            <a:xfrm flipV="1">
              <a:off x="15237" y="15754"/>
              <a:ext cx="1" cy="2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2" name="Line 9102"/>
            <p:cNvSpPr>
              <a:spLocks noChangeShapeType="1"/>
            </p:cNvSpPr>
            <p:nvPr/>
          </p:nvSpPr>
          <p:spPr bwMode="auto">
            <a:xfrm flipV="1">
              <a:off x="15238" y="15751"/>
              <a:ext cx="1" cy="3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3" name="Line 9103"/>
            <p:cNvSpPr>
              <a:spLocks noChangeShapeType="1"/>
            </p:cNvSpPr>
            <p:nvPr/>
          </p:nvSpPr>
          <p:spPr bwMode="auto">
            <a:xfrm flipV="1">
              <a:off x="15239" y="15749"/>
              <a:ext cx="1" cy="2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4" name="Line 9104"/>
            <p:cNvSpPr>
              <a:spLocks noChangeShapeType="1"/>
            </p:cNvSpPr>
            <p:nvPr/>
          </p:nvSpPr>
          <p:spPr bwMode="auto">
            <a:xfrm flipV="1">
              <a:off x="15240" y="15744"/>
              <a:ext cx="0" cy="5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5" name="Line 9105"/>
            <p:cNvSpPr>
              <a:spLocks noChangeShapeType="1"/>
            </p:cNvSpPr>
            <p:nvPr/>
          </p:nvSpPr>
          <p:spPr bwMode="auto">
            <a:xfrm flipH="1" flipV="1">
              <a:off x="15239" y="15741"/>
              <a:ext cx="1" cy="3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6" name="Line 9106"/>
            <p:cNvSpPr>
              <a:spLocks noChangeShapeType="1"/>
            </p:cNvSpPr>
            <p:nvPr/>
          </p:nvSpPr>
          <p:spPr bwMode="auto">
            <a:xfrm flipH="1" flipV="1">
              <a:off x="15238" y="15738"/>
              <a:ext cx="1" cy="3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7" name="Line 9107"/>
            <p:cNvSpPr>
              <a:spLocks noChangeShapeType="1"/>
            </p:cNvSpPr>
            <p:nvPr/>
          </p:nvSpPr>
          <p:spPr bwMode="auto">
            <a:xfrm flipH="1" flipV="1">
              <a:off x="15237" y="15735"/>
              <a:ext cx="1" cy="3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8" name="Line 9108"/>
            <p:cNvSpPr>
              <a:spLocks noChangeShapeType="1"/>
            </p:cNvSpPr>
            <p:nvPr/>
          </p:nvSpPr>
          <p:spPr bwMode="auto">
            <a:xfrm flipV="1">
              <a:off x="15237" y="15734"/>
              <a:ext cx="0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9" name="Line 9109"/>
            <p:cNvSpPr>
              <a:spLocks noChangeShapeType="1"/>
            </p:cNvSpPr>
            <p:nvPr/>
          </p:nvSpPr>
          <p:spPr bwMode="auto">
            <a:xfrm flipH="1" flipV="1">
              <a:off x="15235" y="15733"/>
              <a:ext cx="2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0" name="Line 9110"/>
            <p:cNvSpPr>
              <a:spLocks noChangeShapeType="1"/>
            </p:cNvSpPr>
            <p:nvPr/>
          </p:nvSpPr>
          <p:spPr bwMode="auto">
            <a:xfrm flipH="1" flipV="1">
              <a:off x="15234" y="15731"/>
              <a:ext cx="1" cy="2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1" name="Line 9111"/>
            <p:cNvSpPr>
              <a:spLocks noChangeShapeType="1"/>
            </p:cNvSpPr>
            <p:nvPr/>
          </p:nvSpPr>
          <p:spPr bwMode="auto">
            <a:xfrm>
              <a:off x="15234" y="15731"/>
              <a:ext cx="0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2" name="Line 9112"/>
            <p:cNvSpPr>
              <a:spLocks noChangeShapeType="1"/>
            </p:cNvSpPr>
            <p:nvPr/>
          </p:nvSpPr>
          <p:spPr bwMode="auto">
            <a:xfrm flipH="1" flipV="1">
              <a:off x="15233" y="15730"/>
              <a:ext cx="1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3" name="Line 9113"/>
            <p:cNvSpPr>
              <a:spLocks noChangeShapeType="1"/>
            </p:cNvSpPr>
            <p:nvPr/>
          </p:nvSpPr>
          <p:spPr bwMode="auto">
            <a:xfrm flipH="1" flipV="1">
              <a:off x="15231" y="15729"/>
              <a:ext cx="2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4" name="Line 9114"/>
            <p:cNvSpPr>
              <a:spLocks noChangeShapeType="1"/>
            </p:cNvSpPr>
            <p:nvPr/>
          </p:nvSpPr>
          <p:spPr bwMode="auto">
            <a:xfrm flipV="1">
              <a:off x="15231" y="15728"/>
              <a:ext cx="0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5" name="Line 9115"/>
            <p:cNvSpPr>
              <a:spLocks noChangeShapeType="1"/>
            </p:cNvSpPr>
            <p:nvPr/>
          </p:nvSpPr>
          <p:spPr bwMode="auto">
            <a:xfrm flipH="1">
              <a:off x="15229" y="15728"/>
              <a:ext cx="2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6" name="Line 9116"/>
            <p:cNvSpPr>
              <a:spLocks noChangeShapeType="1"/>
            </p:cNvSpPr>
            <p:nvPr/>
          </p:nvSpPr>
          <p:spPr bwMode="auto">
            <a:xfrm flipH="1" flipV="1">
              <a:off x="15227" y="15726"/>
              <a:ext cx="2" cy="2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7" name="Line 9117"/>
            <p:cNvSpPr>
              <a:spLocks noChangeShapeType="1"/>
            </p:cNvSpPr>
            <p:nvPr/>
          </p:nvSpPr>
          <p:spPr bwMode="auto">
            <a:xfrm flipH="1" flipV="1">
              <a:off x="15224" y="15725"/>
              <a:ext cx="3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8" name="Line 9118"/>
            <p:cNvSpPr>
              <a:spLocks noChangeShapeType="1"/>
            </p:cNvSpPr>
            <p:nvPr/>
          </p:nvSpPr>
          <p:spPr bwMode="auto">
            <a:xfrm flipH="1" flipV="1">
              <a:off x="15221" y="15724"/>
              <a:ext cx="3" cy="1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9" name="Line 9119"/>
            <p:cNvSpPr>
              <a:spLocks noChangeShapeType="1"/>
            </p:cNvSpPr>
            <p:nvPr/>
          </p:nvSpPr>
          <p:spPr bwMode="auto">
            <a:xfrm flipH="1">
              <a:off x="15218" y="15724"/>
              <a:ext cx="3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0" name="Rectangle 9120"/>
            <p:cNvSpPr>
              <a:spLocks noChangeArrowheads="1"/>
            </p:cNvSpPr>
            <p:nvPr/>
          </p:nvSpPr>
          <p:spPr bwMode="auto">
            <a:xfrm>
              <a:off x="15269" y="15724"/>
              <a:ext cx="43" cy="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1" name="Line 9121"/>
            <p:cNvSpPr>
              <a:spLocks noChangeShapeType="1"/>
            </p:cNvSpPr>
            <p:nvPr/>
          </p:nvSpPr>
          <p:spPr bwMode="auto">
            <a:xfrm>
              <a:off x="15269" y="15767"/>
              <a:ext cx="43" cy="0"/>
            </a:xfrm>
            <a:prstGeom prst="line">
              <a:avLst/>
            </a:prstGeom>
            <a:noFill/>
            <a:ln w="15875">
              <a:solidFill>
                <a:srgbClr val="00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2" name="Line 9122"/>
            <p:cNvSpPr>
              <a:spLocks noChangeShapeType="1"/>
            </p:cNvSpPr>
            <p:nvPr/>
          </p:nvSpPr>
          <p:spPr bwMode="auto">
            <a:xfrm flipV="1">
              <a:off x="15312" y="15724"/>
              <a:ext cx="0" cy="43"/>
            </a:xfrm>
            <a:prstGeom prst="line">
              <a:avLst/>
            </a:prstGeom>
            <a:noFill/>
            <a:ln w="15875">
              <a:solidFill>
                <a:srgbClr val="00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3" name="Line 9123"/>
            <p:cNvSpPr>
              <a:spLocks noChangeShapeType="1"/>
            </p:cNvSpPr>
            <p:nvPr/>
          </p:nvSpPr>
          <p:spPr bwMode="auto">
            <a:xfrm flipH="1">
              <a:off x="15269" y="15724"/>
              <a:ext cx="43" cy="0"/>
            </a:xfrm>
            <a:prstGeom prst="line">
              <a:avLst/>
            </a:prstGeom>
            <a:noFill/>
            <a:ln w="15875">
              <a:solidFill>
                <a:srgbClr val="00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4" name="Line 9124"/>
            <p:cNvSpPr>
              <a:spLocks noChangeShapeType="1"/>
            </p:cNvSpPr>
            <p:nvPr/>
          </p:nvSpPr>
          <p:spPr bwMode="auto">
            <a:xfrm>
              <a:off x="15269" y="15724"/>
              <a:ext cx="0" cy="43"/>
            </a:xfrm>
            <a:prstGeom prst="line">
              <a:avLst/>
            </a:prstGeom>
            <a:noFill/>
            <a:ln w="15875">
              <a:solidFill>
                <a:srgbClr val="00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5" name="Freeform 9125"/>
            <p:cNvSpPr>
              <a:spLocks/>
            </p:cNvSpPr>
            <p:nvPr/>
          </p:nvSpPr>
          <p:spPr bwMode="auto">
            <a:xfrm>
              <a:off x="15336" y="15724"/>
              <a:ext cx="50" cy="43"/>
            </a:xfrm>
            <a:custGeom>
              <a:avLst/>
              <a:gdLst>
                <a:gd name="T0" fmla="*/ 26 w 50"/>
                <a:gd name="T1" fmla="*/ 0 h 43"/>
                <a:gd name="T2" fmla="*/ 50 w 50"/>
                <a:gd name="T3" fmla="*/ 43 h 43"/>
                <a:gd name="T4" fmla="*/ 0 w 50"/>
                <a:gd name="T5" fmla="*/ 43 h 43"/>
                <a:gd name="T6" fmla="*/ 26 w 5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3">
                  <a:moveTo>
                    <a:pt x="26" y="0"/>
                  </a:moveTo>
                  <a:lnTo>
                    <a:pt x="50" y="43"/>
                  </a:lnTo>
                  <a:lnTo>
                    <a:pt x="0" y="4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6" name="Line 9126"/>
            <p:cNvSpPr>
              <a:spLocks noChangeShapeType="1"/>
            </p:cNvSpPr>
            <p:nvPr/>
          </p:nvSpPr>
          <p:spPr bwMode="auto">
            <a:xfrm flipV="1">
              <a:off x="15336" y="15724"/>
              <a:ext cx="26" cy="43"/>
            </a:xfrm>
            <a:prstGeom prst="line">
              <a:avLst/>
            </a:prstGeom>
            <a:noFill/>
            <a:ln w="15875">
              <a:solidFill>
                <a:srgbClr val="00A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7" name="Line 9127"/>
            <p:cNvSpPr>
              <a:spLocks noChangeShapeType="1"/>
            </p:cNvSpPr>
            <p:nvPr/>
          </p:nvSpPr>
          <p:spPr bwMode="auto">
            <a:xfrm>
              <a:off x="15362" y="15724"/>
              <a:ext cx="24" cy="43"/>
            </a:xfrm>
            <a:prstGeom prst="line">
              <a:avLst/>
            </a:prstGeom>
            <a:noFill/>
            <a:ln w="15875">
              <a:solidFill>
                <a:srgbClr val="00A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8" name="Line 9128"/>
            <p:cNvSpPr>
              <a:spLocks noChangeShapeType="1"/>
            </p:cNvSpPr>
            <p:nvPr/>
          </p:nvSpPr>
          <p:spPr bwMode="auto">
            <a:xfrm flipH="1">
              <a:off x="15336" y="15767"/>
              <a:ext cx="50" cy="0"/>
            </a:xfrm>
            <a:prstGeom prst="line">
              <a:avLst/>
            </a:prstGeom>
            <a:noFill/>
            <a:ln w="15875">
              <a:solidFill>
                <a:srgbClr val="00A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9" name="Freeform 9129"/>
            <p:cNvSpPr>
              <a:spLocks/>
            </p:cNvSpPr>
            <p:nvPr/>
          </p:nvSpPr>
          <p:spPr bwMode="auto">
            <a:xfrm>
              <a:off x="15408" y="15725"/>
              <a:ext cx="49" cy="42"/>
            </a:xfrm>
            <a:custGeom>
              <a:avLst/>
              <a:gdLst>
                <a:gd name="T0" fmla="*/ 0 w 49"/>
                <a:gd name="T1" fmla="*/ 0 h 42"/>
                <a:gd name="T2" fmla="*/ 49 w 49"/>
                <a:gd name="T3" fmla="*/ 0 h 42"/>
                <a:gd name="T4" fmla="*/ 24 w 49"/>
                <a:gd name="T5" fmla="*/ 42 h 42"/>
                <a:gd name="T6" fmla="*/ 0 w 4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lnTo>
                    <a:pt x="49" y="0"/>
                  </a:lnTo>
                  <a:lnTo>
                    <a:pt x="2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0" name="Line 9130"/>
            <p:cNvSpPr>
              <a:spLocks noChangeShapeType="1"/>
            </p:cNvSpPr>
            <p:nvPr/>
          </p:nvSpPr>
          <p:spPr bwMode="auto">
            <a:xfrm flipH="1">
              <a:off x="15432" y="15725"/>
              <a:ext cx="25" cy="42"/>
            </a:xfrm>
            <a:prstGeom prst="line">
              <a:avLst/>
            </a:prstGeom>
            <a:noFill/>
            <a:ln w="15875">
              <a:solidFill>
                <a:srgbClr val="75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1" name="Line 9131"/>
            <p:cNvSpPr>
              <a:spLocks noChangeShapeType="1"/>
            </p:cNvSpPr>
            <p:nvPr/>
          </p:nvSpPr>
          <p:spPr bwMode="auto">
            <a:xfrm flipH="1" flipV="1">
              <a:off x="15408" y="15725"/>
              <a:ext cx="24" cy="42"/>
            </a:xfrm>
            <a:prstGeom prst="line">
              <a:avLst/>
            </a:prstGeom>
            <a:noFill/>
            <a:ln w="15875">
              <a:solidFill>
                <a:srgbClr val="75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2" name="Line 9132"/>
            <p:cNvSpPr>
              <a:spLocks noChangeShapeType="1"/>
            </p:cNvSpPr>
            <p:nvPr/>
          </p:nvSpPr>
          <p:spPr bwMode="auto">
            <a:xfrm>
              <a:off x="15408" y="15725"/>
              <a:ext cx="49" cy="0"/>
            </a:xfrm>
            <a:prstGeom prst="line">
              <a:avLst/>
            </a:prstGeom>
            <a:noFill/>
            <a:ln w="15875">
              <a:solidFill>
                <a:srgbClr val="75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3" name="Freeform 9133"/>
            <p:cNvSpPr>
              <a:spLocks/>
            </p:cNvSpPr>
            <p:nvPr/>
          </p:nvSpPr>
          <p:spPr bwMode="auto">
            <a:xfrm>
              <a:off x="15479" y="15722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4" name="Line 9134"/>
            <p:cNvSpPr>
              <a:spLocks noChangeShapeType="1"/>
            </p:cNvSpPr>
            <p:nvPr/>
          </p:nvSpPr>
          <p:spPr bwMode="auto">
            <a:xfrm flipV="1">
              <a:off x="15504" y="15746"/>
              <a:ext cx="24" cy="25"/>
            </a:xfrm>
            <a:prstGeom prst="line">
              <a:avLst/>
            </a:prstGeom>
            <a:noFill/>
            <a:ln w="15875">
              <a:solidFill>
                <a:srgbClr val="D441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5" name="Line 9135"/>
            <p:cNvSpPr>
              <a:spLocks noChangeShapeType="1"/>
            </p:cNvSpPr>
            <p:nvPr/>
          </p:nvSpPr>
          <p:spPr bwMode="auto">
            <a:xfrm flipH="1" flipV="1">
              <a:off x="15504" y="15722"/>
              <a:ext cx="24" cy="24"/>
            </a:xfrm>
            <a:prstGeom prst="line">
              <a:avLst/>
            </a:prstGeom>
            <a:noFill/>
            <a:ln w="15875">
              <a:solidFill>
                <a:srgbClr val="D441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6" name="Line 9136"/>
            <p:cNvSpPr>
              <a:spLocks noChangeShapeType="1"/>
            </p:cNvSpPr>
            <p:nvPr/>
          </p:nvSpPr>
          <p:spPr bwMode="auto">
            <a:xfrm flipH="1">
              <a:off x="15479" y="15722"/>
              <a:ext cx="25" cy="24"/>
            </a:xfrm>
            <a:prstGeom prst="line">
              <a:avLst/>
            </a:prstGeom>
            <a:noFill/>
            <a:ln w="15875">
              <a:solidFill>
                <a:srgbClr val="D441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7" name="Line 9137"/>
            <p:cNvSpPr>
              <a:spLocks noChangeShapeType="1"/>
            </p:cNvSpPr>
            <p:nvPr/>
          </p:nvSpPr>
          <p:spPr bwMode="auto">
            <a:xfrm>
              <a:off x="15479" y="15746"/>
              <a:ext cx="25" cy="25"/>
            </a:xfrm>
            <a:prstGeom prst="line">
              <a:avLst/>
            </a:prstGeom>
            <a:noFill/>
            <a:ln w="15875">
              <a:solidFill>
                <a:srgbClr val="D441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8" name="Freeform 9138"/>
            <p:cNvSpPr>
              <a:spLocks/>
            </p:cNvSpPr>
            <p:nvPr/>
          </p:nvSpPr>
          <p:spPr bwMode="auto">
            <a:xfrm>
              <a:off x="15552" y="15723"/>
              <a:ext cx="47" cy="45"/>
            </a:xfrm>
            <a:custGeom>
              <a:avLst/>
              <a:gdLst>
                <a:gd name="T0" fmla="*/ 17 w 47"/>
                <a:gd name="T1" fmla="*/ 0 h 45"/>
                <a:gd name="T2" fmla="*/ 28 w 47"/>
                <a:gd name="T3" fmla="*/ 0 h 45"/>
                <a:gd name="T4" fmla="*/ 28 w 47"/>
                <a:gd name="T5" fmla="*/ 17 h 45"/>
                <a:gd name="T6" fmla="*/ 47 w 47"/>
                <a:gd name="T7" fmla="*/ 17 h 45"/>
                <a:gd name="T8" fmla="*/ 47 w 47"/>
                <a:gd name="T9" fmla="*/ 28 h 45"/>
                <a:gd name="T10" fmla="*/ 28 w 47"/>
                <a:gd name="T11" fmla="*/ 28 h 45"/>
                <a:gd name="T12" fmla="*/ 28 w 47"/>
                <a:gd name="T13" fmla="*/ 45 h 45"/>
                <a:gd name="T14" fmla="*/ 17 w 47"/>
                <a:gd name="T15" fmla="*/ 45 h 45"/>
                <a:gd name="T16" fmla="*/ 17 w 47"/>
                <a:gd name="T17" fmla="*/ 28 h 45"/>
                <a:gd name="T18" fmla="*/ 0 w 47"/>
                <a:gd name="T19" fmla="*/ 28 h 45"/>
                <a:gd name="T20" fmla="*/ 0 w 47"/>
                <a:gd name="T21" fmla="*/ 17 h 45"/>
                <a:gd name="T22" fmla="*/ 17 w 47"/>
                <a:gd name="T23" fmla="*/ 17 h 45"/>
                <a:gd name="T24" fmla="*/ 17 w 47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5">
                  <a:moveTo>
                    <a:pt x="17" y="0"/>
                  </a:moveTo>
                  <a:lnTo>
                    <a:pt x="28" y="0"/>
                  </a:lnTo>
                  <a:lnTo>
                    <a:pt x="28" y="17"/>
                  </a:lnTo>
                  <a:lnTo>
                    <a:pt x="47" y="17"/>
                  </a:lnTo>
                  <a:lnTo>
                    <a:pt x="47" y="28"/>
                  </a:lnTo>
                  <a:lnTo>
                    <a:pt x="28" y="28"/>
                  </a:lnTo>
                  <a:lnTo>
                    <a:pt x="28" y="45"/>
                  </a:lnTo>
                  <a:lnTo>
                    <a:pt x="17" y="45"/>
                  </a:lnTo>
                  <a:lnTo>
                    <a:pt x="17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9" name="Line 9139"/>
            <p:cNvSpPr>
              <a:spLocks noChangeShapeType="1"/>
            </p:cNvSpPr>
            <p:nvPr/>
          </p:nvSpPr>
          <p:spPr bwMode="auto">
            <a:xfrm>
              <a:off x="15569" y="15768"/>
              <a:ext cx="11" cy="0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0" name="Line 9140"/>
            <p:cNvSpPr>
              <a:spLocks noChangeShapeType="1"/>
            </p:cNvSpPr>
            <p:nvPr/>
          </p:nvSpPr>
          <p:spPr bwMode="auto">
            <a:xfrm flipV="1">
              <a:off x="15580" y="15751"/>
              <a:ext cx="0" cy="17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1" name="Line 9141"/>
            <p:cNvSpPr>
              <a:spLocks noChangeShapeType="1"/>
            </p:cNvSpPr>
            <p:nvPr/>
          </p:nvSpPr>
          <p:spPr bwMode="auto">
            <a:xfrm>
              <a:off x="15580" y="15751"/>
              <a:ext cx="19" cy="0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2" name="Line 9142"/>
            <p:cNvSpPr>
              <a:spLocks noChangeShapeType="1"/>
            </p:cNvSpPr>
            <p:nvPr/>
          </p:nvSpPr>
          <p:spPr bwMode="auto">
            <a:xfrm flipV="1">
              <a:off x="15599" y="15740"/>
              <a:ext cx="0" cy="11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3" name="Line 9143"/>
            <p:cNvSpPr>
              <a:spLocks noChangeShapeType="1"/>
            </p:cNvSpPr>
            <p:nvPr/>
          </p:nvSpPr>
          <p:spPr bwMode="auto">
            <a:xfrm flipH="1">
              <a:off x="15580" y="15740"/>
              <a:ext cx="19" cy="0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4" name="Line 9144"/>
            <p:cNvSpPr>
              <a:spLocks noChangeShapeType="1"/>
            </p:cNvSpPr>
            <p:nvPr/>
          </p:nvSpPr>
          <p:spPr bwMode="auto">
            <a:xfrm flipV="1">
              <a:off x="15580" y="15723"/>
              <a:ext cx="0" cy="17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5" name="Line 9145"/>
            <p:cNvSpPr>
              <a:spLocks noChangeShapeType="1"/>
            </p:cNvSpPr>
            <p:nvPr/>
          </p:nvSpPr>
          <p:spPr bwMode="auto">
            <a:xfrm flipH="1">
              <a:off x="15569" y="15723"/>
              <a:ext cx="11" cy="0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6" name="Line 9146"/>
            <p:cNvSpPr>
              <a:spLocks noChangeShapeType="1"/>
            </p:cNvSpPr>
            <p:nvPr/>
          </p:nvSpPr>
          <p:spPr bwMode="auto">
            <a:xfrm>
              <a:off x="15569" y="15723"/>
              <a:ext cx="0" cy="17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7" name="Line 9147"/>
            <p:cNvSpPr>
              <a:spLocks noChangeShapeType="1"/>
            </p:cNvSpPr>
            <p:nvPr/>
          </p:nvSpPr>
          <p:spPr bwMode="auto">
            <a:xfrm flipH="1">
              <a:off x="15552" y="15740"/>
              <a:ext cx="17" cy="0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8" name="Line 9148"/>
            <p:cNvSpPr>
              <a:spLocks noChangeShapeType="1"/>
            </p:cNvSpPr>
            <p:nvPr/>
          </p:nvSpPr>
          <p:spPr bwMode="auto">
            <a:xfrm>
              <a:off x="15552" y="15740"/>
              <a:ext cx="0" cy="11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9" name="Line 9149"/>
            <p:cNvSpPr>
              <a:spLocks noChangeShapeType="1"/>
            </p:cNvSpPr>
            <p:nvPr/>
          </p:nvSpPr>
          <p:spPr bwMode="auto">
            <a:xfrm>
              <a:off x="15552" y="15751"/>
              <a:ext cx="17" cy="0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0" name="Line 9150"/>
            <p:cNvSpPr>
              <a:spLocks noChangeShapeType="1"/>
            </p:cNvSpPr>
            <p:nvPr/>
          </p:nvSpPr>
          <p:spPr bwMode="auto">
            <a:xfrm>
              <a:off x="15569" y="15751"/>
              <a:ext cx="0" cy="17"/>
            </a:xfrm>
            <a:prstGeom prst="line">
              <a:avLst/>
            </a:prstGeom>
            <a:noFill/>
            <a:ln w="15875">
              <a:solidFill>
                <a:srgbClr val="4303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1" name="Freeform 9151"/>
            <p:cNvSpPr>
              <a:spLocks/>
            </p:cNvSpPr>
            <p:nvPr/>
          </p:nvSpPr>
          <p:spPr bwMode="auto">
            <a:xfrm>
              <a:off x="15623" y="15723"/>
              <a:ext cx="46" cy="45"/>
            </a:xfrm>
            <a:custGeom>
              <a:avLst/>
              <a:gdLst>
                <a:gd name="T0" fmla="*/ 24 w 46"/>
                <a:gd name="T1" fmla="*/ 0 h 45"/>
                <a:gd name="T2" fmla="*/ 29 w 46"/>
                <a:gd name="T3" fmla="*/ 17 h 45"/>
                <a:gd name="T4" fmla="*/ 46 w 46"/>
                <a:gd name="T5" fmla="*/ 17 h 45"/>
                <a:gd name="T6" fmla="*/ 32 w 46"/>
                <a:gd name="T7" fmla="*/ 28 h 45"/>
                <a:gd name="T8" fmla="*/ 37 w 46"/>
                <a:gd name="T9" fmla="*/ 45 h 45"/>
                <a:gd name="T10" fmla="*/ 24 w 46"/>
                <a:gd name="T11" fmla="*/ 34 h 45"/>
                <a:gd name="T12" fmla="*/ 9 w 46"/>
                <a:gd name="T13" fmla="*/ 45 h 45"/>
                <a:gd name="T14" fmla="*/ 14 w 46"/>
                <a:gd name="T15" fmla="*/ 28 h 45"/>
                <a:gd name="T16" fmla="*/ 0 w 46"/>
                <a:gd name="T17" fmla="*/ 17 h 45"/>
                <a:gd name="T18" fmla="*/ 17 w 46"/>
                <a:gd name="T19" fmla="*/ 17 h 45"/>
                <a:gd name="T20" fmla="*/ 24 w 4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24" y="0"/>
                  </a:moveTo>
                  <a:lnTo>
                    <a:pt x="29" y="17"/>
                  </a:lnTo>
                  <a:lnTo>
                    <a:pt x="46" y="17"/>
                  </a:lnTo>
                  <a:lnTo>
                    <a:pt x="32" y="28"/>
                  </a:lnTo>
                  <a:lnTo>
                    <a:pt x="37" y="45"/>
                  </a:lnTo>
                  <a:lnTo>
                    <a:pt x="24" y="34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2" name="Line 9152"/>
            <p:cNvSpPr>
              <a:spLocks noChangeShapeType="1"/>
            </p:cNvSpPr>
            <p:nvPr/>
          </p:nvSpPr>
          <p:spPr bwMode="auto">
            <a:xfrm flipH="1">
              <a:off x="15640" y="15723"/>
              <a:ext cx="7" cy="17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3" name="Line 9153"/>
            <p:cNvSpPr>
              <a:spLocks noChangeShapeType="1"/>
            </p:cNvSpPr>
            <p:nvPr/>
          </p:nvSpPr>
          <p:spPr bwMode="auto">
            <a:xfrm flipH="1">
              <a:off x="15623" y="15740"/>
              <a:ext cx="17" cy="0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4" name="Line 9154"/>
            <p:cNvSpPr>
              <a:spLocks noChangeShapeType="1"/>
            </p:cNvSpPr>
            <p:nvPr/>
          </p:nvSpPr>
          <p:spPr bwMode="auto">
            <a:xfrm>
              <a:off x="15623" y="15740"/>
              <a:ext cx="14" cy="11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5" name="Line 9155"/>
            <p:cNvSpPr>
              <a:spLocks noChangeShapeType="1"/>
            </p:cNvSpPr>
            <p:nvPr/>
          </p:nvSpPr>
          <p:spPr bwMode="auto">
            <a:xfrm flipH="1">
              <a:off x="15632" y="15751"/>
              <a:ext cx="5" cy="17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6" name="Line 9156"/>
            <p:cNvSpPr>
              <a:spLocks noChangeShapeType="1"/>
            </p:cNvSpPr>
            <p:nvPr/>
          </p:nvSpPr>
          <p:spPr bwMode="auto">
            <a:xfrm flipV="1">
              <a:off x="15632" y="15757"/>
              <a:ext cx="15" cy="11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7" name="Line 9157"/>
            <p:cNvSpPr>
              <a:spLocks noChangeShapeType="1"/>
            </p:cNvSpPr>
            <p:nvPr/>
          </p:nvSpPr>
          <p:spPr bwMode="auto">
            <a:xfrm>
              <a:off x="15647" y="15757"/>
              <a:ext cx="13" cy="11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8" name="Line 9158"/>
            <p:cNvSpPr>
              <a:spLocks noChangeShapeType="1"/>
            </p:cNvSpPr>
            <p:nvPr/>
          </p:nvSpPr>
          <p:spPr bwMode="auto">
            <a:xfrm flipH="1" flipV="1">
              <a:off x="15655" y="15751"/>
              <a:ext cx="5" cy="17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9" name="Line 9159"/>
            <p:cNvSpPr>
              <a:spLocks noChangeShapeType="1"/>
            </p:cNvSpPr>
            <p:nvPr/>
          </p:nvSpPr>
          <p:spPr bwMode="auto">
            <a:xfrm flipV="1">
              <a:off x="15655" y="15740"/>
              <a:ext cx="14" cy="11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0" name="Line 9160"/>
            <p:cNvSpPr>
              <a:spLocks noChangeShapeType="1"/>
            </p:cNvSpPr>
            <p:nvPr/>
          </p:nvSpPr>
          <p:spPr bwMode="auto">
            <a:xfrm flipH="1">
              <a:off x="15652" y="15740"/>
              <a:ext cx="17" cy="0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1" name="Line 9161"/>
            <p:cNvSpPr>
              <a:spLocks noChangeShapeType="1"/>
            </p:cNvSpPr>
            <p:nvPr/>
          </p:nvSpPr>
          <p:spPr bwMode="auto">
            <a:xfrm flipH="1" flipV="1">
              <a:off x="15647" y="15723"/>
              <a:ext cx="5" cy="17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2" name="Line 9162"/>
            <p:cNvSpPr>
              <a:spLocks noChangeShapeType="1"/>
            </p:cNvSpPr>
            <p:nvPr/>
          </p:nvSpPr>
          <p:spPr bwMode="auto">
            <a:xfrm>
              <a:off x="15197" y="16163"/>
              <a:ext cx="43" cy="0"/>
            </a:xfrm>
            <a:prstGeom prst="line">
              <a:avLst/>
            </a:prstGeom>
            <a:noFill/>
            <a:ln w="15875">
              <a:solidFill>
                <a:srgbClr val="D6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3" name="Line 9163"/>
            <p:cNvSpPr>
              <a:spLocks noChangeShapeType="1"/>
            </p:cNvSpPr>
            <p:nvPr/>
          </p:nvSpPr>
          <p:spPr bwMode="auto">
            <a:xfrm>
              <a:off x="15265" y="16163"/>
              <a:ext cx="43" cy="0"/>
            </a:xfrm>
            <a:prstGeom prst="line">
              <a:avLst/>
            </a:prstGeom>
            <a:noFill/>
            <a:ln w="15875">
              <a:solidFill>
                <a:srgbClr val="00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4" name="Line 9164"/>
            <p:cNvSpPr>
              <a:spLocks noChangeShapeType="1"/>
            </p:cNvSpPr>
            <p:nvPr/>
          </p:nvSpPr>
          <p:spPr bwMode="auto">
            <a:xfrm>
              <a:off x="15602" y="16163"/>
              <a:ext cx="42" cy="0"/>
            </a:xfrm>
            <a:prstGeom prst="line">
              <a:avLst/>
            </a:prstGeom>
            <a:noFill/>
            <a:ln w="15875">
              <a:solidFill>
                <a:srgbClr val="3B5B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5" name="Line 9165"/>
            <p:cNvSpPr>
              <a:spLocks noChangeShapeType="1"/>
            </p:cNvSpPr>
            <p:nvPr/>
          </p:nvSpPr>
          <p:spPr bwMode="auto">
            <a:xfrm>
              <a:off x="15333" y="16163"/>
              <a:ext cx="42" cy="0"/>
            </a:xfrm>
            <a:prstGeom prst="line">
              <a:avLst/>
            </a:prstGeom>
            <a:noFill/>
            <a:ln w="15875">
              <a:solidFill>
                <a:srgbClr val="00A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6" name="Line 9166"/>
            <p:cNvSpPr>
              <a:spLocks noChangeShapeType="1"/>
            </p:cNvSpPr>
            <p:nvPr/>
          </p:nvSpPr>
          <p:spPr bwMode="auto">
            <a:xfrm>
              <a:off x="15400" y="16163"/>
              <a:ext cx="42" cy="0"/>
            </a:xfrm>
            <a:prstGeom prst="line">
              <a:avLst/>
            </a:prstGeom>
            <a:noFill/>
            <a:ln w="15875">
              <a:solidFill>
                <a:srgbClr val="7500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7" name="Line 9167"/>
            <p:cNvSpPr>
              <a:spLocks noChangeShapeType="1"/>
            </p:cNvSpPr>
            <p:nvPr/>
          </p:nvSpPr>
          <p:spPr bwMode="auto">
            <a:xfrm>
              <a:off x="15467" y="16163"/>
              <a:ext cx="43" cy="0"/>
            </a:xfrm>
            <a:prstGeom prst="line">
              <a:avLst/>
            </a:prstGeom>
            <a:noFill/>
            <a:ln w="15875">
              <a:solidFill>
                <a:srgbClr val="D441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8" name="Line 9168"/>
            <p:cNvSpPr>
              <a:spLocks noChangeShapeType="1"/>
            </p:cNvSpPr>
            <p:nvPr/>
          </p:nvSpPr>
          <p:spPr bwMode="auto">
            <a:xfrm>
              <a:off x="15535" y="16163"/>
              <a:ext cx="43" cy="0"/>
            </a:xfrm>
            <a:prstGeom prst="line">
              <a:avLst/>
            </a:prstGeom>
            <a:noFill/>
            <a:ln w="15875">
              <a:solidFill>
                <a:srgbClr val="7737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9" name="Freeform 9169"/>
            <p:cNvSpPr>
              <a:spLocks/>
            </p:cNvSpPr>
            <p:nvPr/>
          </p:nvSpPr>
          <p:spPr bwMode="auto">
            <a:xfrm>
              <a:off x="15845" y="16676"/>
              <a:ext cx="82" cy="95"/>
            </a:xfrm>
            <a:custGeom>
              <a:avLst/>
              <a:gdLst>
                <a:gd name="T0" fmla="*/ 47 w 82"/>
                <a:gd name="T1" fmla="*/ 0 h 95"/>
                <a:gd name="T2" fmla="*/ 53 w 82"/>
                <a:gd name="T3" fmla="*/ 2 h 95"/>
                <a:gd name="T4" fmla="*/ 59 w 82"/>
                <a:gd name="T5" fmla="*/ 3 h 95"/>
                <a:gd name="T6" fmla="*/ 65 w 82"/>
                <a:gd name="T7" fmla="*/ 5 h 95"/>
                <a:gd name="T8" fmla="*/ 68 w 82"/>
                <a:gd name="T9" fmla="*/ 6 h 95"/>
                <a:gd name="T10" fmla="*/ 70 w 82"/>
                <a:gd name="T11" fmla="*/ 6 h 95"/>
                <a:gd name="T12" fmla="*/ 71 w 82"/>
                <a:gd name="T13" fmla="*/ 6 h 95"/>
                <a:gd name="T14" fmla="*/ 73 w 82"/>
                <a:gd name="T15" fmla="*/ 5 h 95"/>
                <a:gd name="T16" fmla="*/ 74 w 82"/>
                <a:gd name="T17" fmla="*/ 4 h 95"/>
                <a:gd name="T18" fmla="*/ 75 w 82"/>
                <a:gd name="T19" fmla="*/ 0 h 95"/>
                <a:gd name="T20" fmla="*/ 77 w 82"/>
                <a:gd name="T21" fmla="*/ 0 h 95"/>
                <a:gd name="T22" fmla="*/ 80 w 82"/>
                <a:gd name="T23" fmla="*/ 31 h 95"/>
                <a:gd name="T24" fmla="*/ 77 w 82"/>
                <a:gd name="T25" fmla="*/ 31 h 95"/>
                <a:gd name="T26" fmla="*/ 73 w 82"/>
                <a:gd name="T27" fmla="*/ 20 h 95"/>
                <a:gd name="T28" fmla="*/ 66 w 82"/>
                <a:gd name="T29" fmla="*/ 11 h 95"/>
                <a:gd name="T30" fmla="*/ 60 w 82"/>
                <a:gd name="T31" fmla="*/ 8 h 95"/>
                <a:gd name="T32" fmla="*/ 54 w 82"/>
                <a:gd name="T33" fmla="*/ 6 h 95"/>
                <a:gd name="T34" fmla="*/ 48 w 82"/>
                <a:gd name="T35" fmla="*/ 5 h 95"/>
                <a:gd name="T36" fmla="*/ 42 w 82"/>
                <a:gd name="T37" fmla="*/ 6 h 95"/>
                <a:gd name="T38" fmla="*/ 36 w 82"/>
                <a:gd name="T39" fmla="*/ 8 h 95"/>
                <a:gd name="T40" fmla="*/ 31 w 82"/>
                <a:gd name="T41" fmla="*/ 10 h 95"/>
                <a:gd name="T42" fmla="*/ 27 w 82"/>
                <a:gd name="T43" fmla="*/ 14 h 95"/>
                <a:gd name="T44" fmla="*/ 22 w 82"/>
                <a:gd name="T45" fmla="*/ 19 h 95"/>
                <a:gd name="T46" fmla="*/ 20 w 82"/>
                <a:gd name="T47" fmla="*/ 25 h 95"/>
                <a:gd name="T48" fmla="*/ 16 w 82"/>
                <a:gd name="T49" fmla="*/ 36 h 95"/>
                <a:gd name="T50" fmla="*/ 15 w 82"/>
                <a:gd name="T51" fmla="*/ 50 h 95"/>
                <a:gd name="T52" fmla="*/ 16 w 82"/>
                <a:gd name="T53" fmla="*/ 61 h 95"/>
                <a:gd name="T54" fmla="*/ 20 w 82"/>
                <a:gd name="T55" fmla="*/ 70 h 95"/>
                <a:gd name="T56" fmla="*/ 22 w 82"/>
                <a:gd name="T57" fmla="*/ 77 h 95"/>
                <a:gd name="T58" fmla="*/ 26 w 82"/>
                <a:gd name="T59" fmla="*/ 82 h 95"/>
                <a:gd name="T60" fmla="*/ 31 w 82"/>
                <a:gd name="T61" fmla="*/ 85 h 95"/>
                <a:gd name="T62" fmla="*/ 37 w 82"/>
                <a:gd name="T63" fmla="*/ 88 h 95"/>
                <a:gd name="T64" fmla="*/ 43 w 82"/>
                <a:gd name="T65" fmla="*/ 89 h 95"/>
                <a:gd name="T66" fmla="*/ 49 w 82"/>
                <a:gd name="T67" fmla="*/ 89 h 95"/>
                <a:gd name="T68" fmla="*/ 55 w 82"/>
                <a:gd name="T69" fmla="*/ 89 h 95"/>
                <a:gd name="T70" fmla="*/ 60 w 82"/>
                <a:gd name="T71" fmla="*/ 88 h 95"/>
                <a:gd name="T72" fmla="*/ 65 w 82"/>
                <a:gd name="T73" fmla="*/ 85 h 95"/>
                <a:gd name="T74" fmla="*/ 70 w 82"/>
                <a:gd name="T75" fmla="*/ 83 h 95"/>
                <a:gd name="T76" fmla="*/ 75 w 82"/>
                <a:gd name="T77" fmla="*/ 78 h 95"/>
                <a:gd name="T78" fmla="*/ 80 w 82"/>
                <a:gd name="T79" fmla="*/ 70 h 95"/>
                <a:gd name="T80" fmla="*/ 82 w 82"/>
                <a:gd name="T81" fmla="*/ 72 h 95"/>
                <a:gd name="T82" fmla="*/ 77 w 82"/>
                <a:gd name="T83" fmla="*/ 79 h 95"/>
                <a:gd name="T84" fmla="*/ 71 w 82"/>
                <a:gd name="T85" fmla="*/ 85 h 95"/>
                <a:gd name="T86" fmla="*/ 66 w 82"/>
                <a:gd name="T87" fmla="*/ 90 h 95"/>
                <a:gd name="T88" fmla="*/ 55 w 82"/>
                <a:gd name="T89" fmla="*/ 94 h 95"/>
                <a:gd name="T90" fmla="*/ 44 w 82"/>
                <a:gd name="T91" fmla="*/ 95 h 95"/>
                <a:gd name="T92" fmla="*/ 31 w 82"/>
                <a:gd name="T93" fmla="*/ 94 h 95"/>
                <a:gd name="T94" fmla="*/ 18 w 82"/>
                <a:gd name="T95" fmla="*/ 88 h 95"/>
                <a:gd name="T96" fmla="*/ 8 w 82"/>
                <a:gd name="T97" fmla="*/ 79 h 95"/>
                <a:gd name="T98" fmla="*/ 2 w 82"/>
                <a:gd name="T99" fmla="*/ 66 h 95"/>
                <a:gd name="T100" fmla="*/ 0 w 82"/>
                <a:gd name="T101" fmla="*/ 50 h 95"/>
                <a:gd name="T102" fmla="*/ 1 w 82"/>
                <a:gd name="T103" fmla="*/ 36 h 95"/>
                <a:gd name="T104" fmla="*/ 6 w 82"/>
                <a:gd name="T105" fmla="*/ 25 h 95"/>
                <a:gd name="T106" fmla="*/ 11 w 82"/>
                <a:gd name="T107" fmla="*/ 18 h 95"/>
                <a:gd name="T108" fmla="*/ 16 w 82"/>
                <a:gd name="T109" fmla="*/ 11 h 95"/>
                <a:gd name="T110" fmla="*/ 22 w 82"/>
                <a:gd name="T111" fmla="*/ 6 h 95"/>
                <a:gd name="T112" fmla="*/ 34 w 82"/>
                <a:gd name="T113" fmla="*/ 3 h 95"/>
                <a:gd name="T114" fmla="*/ 47 w 82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5">
                  <a:moveTo>
                    <a:pt x="47" y="0"/>
                  </a:moveTo>
                  <a:lnTo>
                    <a:pt x="53" y="2"/>
                  </a:lnTo>
                  <a:lnTo>
                    <a:pt x="59" y="3"/>
                  </a:lnTo>
                  <a:lnTo>
                    <a:pt x="65" y="5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3" y="5"/>
                  </a:lnTo>
                  <a:lnTo>
                    <a:pt x="74" y="4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80" y="31"/>
                  </a:lnTo>
                  <a:lnTo>
                    <a:pt x="77" y="31"/>
                  </a:lnTo>
                  <a:lnTo>
                    <a:pt x="73" y="20"/>
                  </a:lnTo>
                  <a:lnTo>
                    <a:pt x="66" y="11"/>
                  </a:lnTo>
                  <a:lnTo>
                    <a:pt x="60" y="8"/>
                  </a:lnTo>
                  <a:lnTo>
                    <a:pt x="54" y="6"/>
                  </a:lnTo>
                  <a:lnTo>
                    <a:pt x="48" y="5"/>
                  </a:lnTo>
                  <a:lnTo>
                    <a:pt x="42" y="6"/>
                  </a:lnTo>
                  <a:lnTo>
                    <a:pt x="36" y="8"/>
                  </a:lnTo>
                  <a:lnTo>
                    <a:pt x="31" y="10"/>
                  </a:lnTo>
                  <a:lnTo>
                    <a:pt x="27" y="14"/>
                  </a:lnTo>
                  <a:lnTo>
                    <a:pt x="22" y="19"/>
                  </a:lnTo>
                  <a:lnTo>
                    <a:pt x="20" y="25"/>
                  </a:lnTo>
                  <a:lnTo>
                    <a:pt x="16" y="36"/>
                  </a:lnTo>
                  <a:lnTo>
                    <a:pt x="15" y="50"/>
                  </a:lnTo>
                  <a:lnTo>
                    <a:pt x="16" y="61"/>
                  </a:lnTo>
                  <a:lnTo>
                    <a:pt x="20" y="70"/>
                  </a:lnTo>
                  <a:lnTo>
                    <a:pt x="22" y="77"/>
                  </a:lnTo>
                  <a:lnTo>
                    <a:pt x="26" y="82"/>
                  </a:lnTo>
                  <a:lnTo>
                    <a:pt x="31" y="85"/>
                  </a:lnTo>
                  <a:lnTo>
                    <a:pt x="37" y="88"/>
                  </a:lnTo>
                  <a:lnTo>
                    <a:pt x="43" y="89"/>
                  </a:lnTo>
                  <a:lnTo>
                    <a:pt x="49" y="89"/>
                  </a:lnTo>
                  <a:lnTo>
                    <a:pt x="55" y="89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0" y="83"/>
                  </a:lnTo>
                  <a:lnTo>
                    <a:pt x="75" y="78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77" y="79"/>
                  </a:lnTo>
                  <a:lnTo>
                    <a:pt x="71" y="85"/>
                  </a:lnTo>
                  <a:lnTo>
                    <a:pt x="66" y="90"/>
                  </a:lnTo>
                  <a:lnTo>
                    <a:pt x="55" y="94"/>
                  </a:lnTo>
                  <a:lnTo>
                    <a:pt x="44" y="95"/>
                  </a:lnTo>
                  <a:lnTo>
                    <a:pt x="31" y="94"/>
                  </a:lnTo>
                  <a:lnTo>
                    <a:pt x="18" y="88"/>
                  </a:lnTo>
                  <a:lnTo>
                    <a:pt x="8" y="79"/>
                  </a:lnTo>
                  <a:lnTo>
                    <a:pt x="2" y="66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5"/>
                  </a:lnTo>
                  <a:lnTo>
                    <a:pt x="11" y="18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4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0" name="Freeform 9170"/>
            <p:cNvSpPr>
              <a:spLocks noEditPoints="1"/>
            </p:cNvSpPr>
            <p:nvPr/>
          </p:nvSpPr>
          <p:spPr bwMode="auto">
            <a:xfrm>
              <a:off x="15576" y="16676"/>
              <a:ext cx="53" cy="95"/>
            </a:xfrm>
            <a:custGeom>
              <a:avLst/>
              <a:gdLst>
                <a:gd name="T0" fmla="*/ 18 w 53"/>
                <a:gd name="T1" fmla="*/ 54 h 95"/>
                <a:gd name="T2" fmla="*/ 12 w 53"/>
                <a:gd name="T3" fmla="*/ 66 h 95"/>
                <a:gd name="T4" fmla="*/ 12 w 53"/>
                <a:gd name="T5" fmla="*/ 78 h 95"/>
                <a:gd name="T6" fmla="*/ 16 w 53"/>
                <a:gd name="T7" fmla="*/ 86 h 95"/>
                <a:gd name="T8" fmla="*/ 24 w 53"/>
                <a:gd name="T9" fmla="*/ 90 h 95"/>
                <a:gd name="T10" fmla="*/ 32 w 53"/>
                <a:gd name="T11" fmla="*/ 90 h 95"/>
                <a:gd name="T12" fmla="*/ 40 w 53"/>
                <a:gd name="T13" fmla="*/ 86 h 95"/>
                <a:gd name="T14" fmla="*/ 44 w 53"/>
                <a:gd name="T15" fmla="*/ 80 h 95"/>
                <a:gd name="T16" fmla="*/ 44 w 53"/>
                <a:gd name="T17" fmla="*/ 73 h 95"/>
                <a:gd name="T18" fmla="*/ 39 w 53"/>
                <a:gd name="T19" fmla="*/ 64 h 95"/>
                <a:gd name="T20" fmla="*/ 29 w 53"/>
                <a:gd name="T21" fmla="*/ 56 h 95"/>
                <a:gd name="T22" fmla="*/ 28 w 53"/>
                <a:gd name="T23" fmla="*/ 4 h 95"/>
                <a:gd name="T24" fmla="*/ 19 w 53"/>
                <a:gd name="T25" fmla="*/ 6 h 95"/>
                <a:gd name="T26" fmla="*/ 14 w 53"/>
                <a:gd name="T27" fmla="*/ 11 h 95"/>
                <a:gd name="T28" fmla="*/ 12 w 53"/>
                <a:gd name="T29" fmla="*/ 18 h 95"/>
                <a:gd name="T30" fmla="*/ 14 w 53"/>
                <a:gd name="T31" fmla="*/ 25 h 95"/>
                <a:gd name="T32" fmla="*/ 19 w 53"/>
                <a:gd name="T33" fmla="*/ 31 h 95"/>
                <a:gd name="T34" fmla="*/ 35 w 53"/>
                <a:gd name="T35" fmla="*/ 36 h 95"/>
                <a:gd name="T36" fmla="*/ 40 w 53"/>
                <a:gd name="T37" fmla="*/ 29 h 95"/>
                <a:gd name="T38" fmla="*/ 42 w 53"/>
                <a:gd name="T39" fmla="*/ 20 h 95"/>
                <a:gd name="T40" fmla="*/ 41 w 53"/>
                <a:gd name="T41" fmla="*/ 11 h 95"/>
                <a:gd name="T42" fmla="*/ 35 w 53"/>
                <a:gd name="T43" fmla="*/ 6 h 95"/>
                <a:gd name="T44" fmla="*/ 28 w 53"/>
                <a:gd name="T45" fmla="*/ 4 h 95"/>
                <a:gd name="T46" fmla="*/ 34 w 53"/>
                <a:gd name="T47" fmla="*/ 2 h 95"/>
                <a:gd name="T48" fmla="*/ 45 w 53"/>
                <a:gd name="T49" fmla="*/ 6 h 95"/>
                <a:gd name="T50" fmla="*/ 51 w 53"/>
                <a:gd name="T51" fmla="*/ 15 h 95"/>
                <a:gd name="T52" fmla="*/ 51 w 53"/>
                <a:gd name="T53" fmla="*/ 25 h 95"/>
                <a:gd name="T54" fmla="*/ 45 w 53"/>
                <a:gd name="T55" fmla="*/ 35 h 95"/>
                <a:gd name="T56" fmla="*/ 34 w 53"/>
                <a:gd name="T57" fmla="*/ 43 h 95"/>
                <a:gd name="T58" fmla="*/ 44 w 53"/>
                <a:gd name="T59" fmla="*/ 51 h 95"/>
                <a:gd name="T60" fmla="*/ 48 w 53"/>
                <a:gd name="T61" fmla="*/ 57 h 95"/>
                <a:gd name="T62" fmla="*/ 53 w 53"/>
                <a:gd name="T63" fmla="*/ 67 h 95"/>
                <a:gd name="T64" fmla="*/ 53 w 53"/>
                <a:gd name="T65" fmla="*/ 78 h 95"/>
                <a:gd name="T66" fmla="*/ 47 w 53"/>
                <a:gd name="T67" fmla="*/ 88 h 95"/>
                <a:gd name="T68" fmla="*/ 39 w 53"/>
                <a:gd name="T69" fmla="*/ 93 h 95"/>
                <a:gd name="T70" fmla="*/ 28 w 53"/>
                <a:gd name="T71" fmla="*/ 95 h 95"/>
                <a:gd name="T72" fmla="*/ 7 w 53"/>
                <a:gd name="T73" fmla="*/ 86 h 95"/>
                <a:gd name="T74" fmla="*/ 2 w 53"/>
                <a:gd name="T75" fmla="*/ 78 h 95"/>
                <a:gd name="T76" fmla="*/ 2 w 53"/>
                <a:gd name="T77" fmla="*/ 67 h 95"/>
                <a:gd name="T78" fmla="*/ 9 w 53"/>
                <a:gd name="T79" fmla="*/ 57 h 95"/>
                <a:gd name="T80" fmla="*/ 19 w 53"/>
                <a:gd name="T81" fmla="*/ 47 h 95"/>
                <a:gd name="T82" fmla="*/ 10 w 53"/>
                <a:gd name="T83" fmla="*/ 40 h 95"/>
                <a:gd name="T84" fmla="*/ 5 w 53"/>
                <a:gd name="T85" fmla="*/ 34 h 95"/>
                <a:gd name="T86" fmla="*/ 2 w 53"/>
                <a:gd name="T87" fmla="*/ 22 h 95"/>
                <a:gd name="T88" fmla="*/ 5 w 53"/>
                <a:gd name="T89" fmla="*/ 11 h 95"/>
                <a:gd name="T90" fmla="*/ 13 w 53"/>
                <a:gd name="T91" fmla="*/ 4 h 95"/>
                <a:gd name="T92" fmla="*/ 21 w 53"/>
                <a:gd name="T93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95">
                  <a:moveTo>
                    <a:pt x="23" y="51"/>
                  </a:moveTo>
                  <a:lnTo>
                    <a:pt x="18" y="54"/>
                  </a:lnTo>
                  <a:lnTo>
                    <a:pt x="14" y="61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6" y="86"/>
                  </a:lnTo>
                  <a:lnTo>
                    <a:pt x="20" y="89"/>
                  </a:lnTo>
                  <a:lnTo>
                    <a:pt x="24" y="90"/>
                  </a:lnTo>
                  <a:lnTo>
                    <a:pt x="29" y="91"/>
                  </a:lnTo>
                  <a:lnTo>
                    <a:pt x="32" y="90"/>
                  </a:lnTo>
                  <a:lnTo>
                    <a:pt x="36" y="89"/>
                  </a:lnTo>
                  <a:lnTo>
                    <a:pt x="40" y="86"/>
                  </a:lnTo>
                  <a:lnTo>
                    <a:pt x="42" y="84"/>
                  </a:lnTo>
                  <a:lnTo>
                    <a:pt x="44" y="80"/>
                  </a:lnTo>
                  <a:lnTo>
                    <a:pt x="45" y="77"/>
                  </a:lnTo>
                  <a:lnTo>
                    <a:pt x="44" y="73"/>
                  </a:lnTo>
                  <a:lnTo>
                    <a:pt x="42" y="69"/>
                  </a:lnTo>
                  <a:lnTo>
                    <a:pt x="39" y="64"/>
                  </a:lnTo>
                  <a:lnTo>
                    <a:pt x="35" y="61"/>
                  </a:lnTo>
                  <a:lnTo>
                    <a:pt x="29" y="56"/>
                  </a:lnTo>
                  <a:lnTo>
                    <a:pt x="23" y="51"/>
                  </a:lnTo>
                  <a:close/>
                  <a:moveTo>
                    <a:pt x="28" y="4"/>
                  </a:moveTo>
                  <a:lnTo>
                    <a:pt x="23" y="5"/>
                  </a:lnTo>
                  <a:lnTo>
                    <a:pt x="19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13" y="21"/>
                  </a:lnTo>
                  <a:lnTo>
                    <a:pt x="14" y="25"/>
                  </a:lnTo>
                  <a:lnTo>
                    <a:pt x="15" y="29"/>
                  </a:lnTo>
                  <a:lnTo>
                    <a:pt x="19" y="31"/>
                  </a:lnTo>
                  <a:lnTo>
                    <a:pt x="30" y="41"/>
                  </a:lnTo>
                  <a:lnTo>
                    <a:pt x="35" y="36"/>
                  </a:lnTo>
                  <a:lnTo>
                    <a:pt x="39" y="32"/>
                  </a:lnTo>
                  <a:lnTo>
                    <a:pt x="40" y="29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5" y="6"/>
                  </a:lnTo>
                  <a:lnTo>
                    <a:pt x="31" y="5"/>
                  </a:lnTo>
                  <a:lnTo>
                    <a:pt x="28" y="4"/>
                  </a:lnTo>
                  <a:close/>
                  <a:moveTo>
                    <a:pt x="28" y="0"/>
                  </a:moveTo>
                  <a:lnTo>
                    <a:pt x="34" y="2"/>
                  </a:lnTo>
                  <a:lnTo>
                    <a:pt x="40" y="4"/>
                  </a:lnTo>
                  <a:lnTo>
                    <a:pt x="45" y="6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2" y="20"/>
                  </a:lnTo>
                  <a:lnTo>
                    <a:pt x="51" y="25"/>
                  </a:lnTo>
                  <a:lnTo>
                    <a:pt x="48" y="31"/>
                  </a:lnTo>
                  <a:lnTo>
                    <a:pt x="45" y="35"/>
                  </a:lnTo>
                  <a:lnTo>
                    <a:pt x="40" y="38"/>
                  </a:lnTo>
                  <a:lnTo>
                    <a:pt x="34" y="43"/>
                  </a:lnTo>
                  <a:lnTo>
                    <a:pt x="39" y="47"/>
                  </a:lnTo>
                  <a:lnTo>
                    <a:pt x="44" y="51"/>
                  </a:lnTo>
                  <a:lnTo>
                    <a:pt x="46" y="54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3" y="67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1" y="83"/>
                  </a:lnTo>
                  <a:lnTo>
                    <a:pt x="47" y="88"/>
                  </a:lnTo>
                  <a:lnTo>
                    <a:pt x="42" y="91"/>
                  </a:lnTo>
                  <a:lnTo>
                    <a:pt x="39" y="93"/>
                  </a:lnTo>
                  <a:lnTo>
                    <a:pt x="32" y="94"/>
                  </a:lnTo>
                  <a:lnTo>
                    <a:pt x="28" y="95"/>
                  </a:lnTo>
                  <a:lnTo>
                    <a:pt x="15" y="93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13" y="52"/>
                  </a:lnTo>
                  <a:lnTo>
                    <a:pt x="19" y="47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1" name="Freeform 9171"/>
            <p:cNvSpPr>
              <a:spLocks noEditPoints="1"/>
            </p:cNvSpPr>
            <p:nvPr/>
          </p:nvSpPr>
          <p:spPr bwMode="auto">
            <a:xfrm>
              <a:off x="15643" y="16676"/>
              <a:ext cx="59" cy="95"/>
            </a:xfrm>
            <a:custGeom>
              <a:avLst/>
              <a:gdLst>
                <a:gd name="T0" fmla="*/ 30 w 59"/>
                <a:gd name="T1" fmla="*/ 5 h 95"/>
                <a:gd name="T2" fmla="*/ 27 w 59"/>
                <a:gd name="T3" fmla="*/ 5 h 95"/>
                <a:gd name="T4" fmla="*/ 25 w 59"/>
                <a:gd name="T5" fmla="*/ 8 h 95"/>
                <a:gd name="T6" fmla="*/ 21 w 59"/>
                <a:gd name="T7" fmla="*/ 9 h 95"/>
                <a:gd name="T8" fmla="*/ 18 w 59"/>
                <a:gd name="T9" fmla="*/ 14 h 95"/>
                <a:gd name="T10" fmla="*/ 16 w 59"/>
                <a:gd name="T11" fmla="*/ 20 h 95"/>
                <a:gd name="T12" fmla="*/ 15 w 59"/>
                <a:gd name="T13" fmla="*/ 26 h 95"/>
                <a:gd name="T14" fmla="*/ 14 w 59"/>
                <a:gd name="T15" fmla="*/ 50 h 95"/>
                <a:gd name="T16" fmla="*/ 15 w 59"/>
                <a:gd name="T17" fmla="*/ 67 h 95"/>
                <a:gd name="T18" fmla="*/ 18 w 59"/>
                <a:gd name="T19" fmla="*/ 80 h 95"/>
                <a:gd name="T20" fmla="*/ 20 w 59"/>
                <a:gd name="T21" fmla="*/ 85 h 95"/>
                <a:gd name="T22" fmla="*/ 22 w 59"/>
                <a:gd name="T23" fmla="*/ 88 h 95"/>
                <a:gd name="T24" fmla="*/ 26 w 59"/>
                <a:gd name="T25" fmla="*/ 90 h 95"/>
                <a:gd name="T26" fmla="*/ 30 w 59"/>
                <a:gd name="T27" fmla="*/ 90 h 95"/>
                <a:gd name="T28" fmla="*/ 33 w 59"/>
                <a:gd name="T29" fmla="*/ 90 h 95"/>
                <a:gd name="T30" fmla="*/ 37 w 59"/>
                <a:gd name="T31" fmla="*/ 88 h 95"/>
                <a:gd name="T32" fmla="*/ 39 w 59"/>
                <a:gd name="T33" fmla="*/ 85 h 95"/>
                <a:gd name="T34" fmla="*/ 41 w 59"/>
                <a:gd name="T35" fmla="*/ 82 h 95"/>
                <a:gd name="T36" fmla="*/ 43 w 59"/>
                <a:gd name="T37" fmla="*/ 77 h 95"/>
                <a:gd name="T38" fmla="*/ 46 w 59"/>
                <a:gd name="T39" fmla="*/ 63 h 95"/>
                <a:gd name="T40" fmla="*/ 46 w 59"/>
                <a:gd name="T41" fmla="*/ 45 h 95"/>
                <a:gd name="T42" fmla="*/ 46 w 59"/>
                <a:gd name="T43" fmla="*/ 30 h 95"/>
                <a:gd name="T44" fmla="*/ 43 w 59"/>
                <a:gd name="T45" fmla="*/ 19 h 95"/>
                <a:gd name="T46" fmla="*/ 41 w 59"/>
                <a:gd name="T47" fmla="*/ 14 h 95"/>
                <a:gd name="T48" fmla="*/ 38 w 59"/>
                <a:gd name="T49" fmla="*/ 10 h 95"/>
                <a:gd name="T50" fmla="*/ 36 w 59"/>
                <a:gd name="T51" fmla="*/ 8 h 95"/>
                <a:gd name="T52" fmla="*/ 33 w 59"/>
                <a:gd name="T53" fmla="*/ 5 h 95"/>
                <a:gd name="T54" fmla="*/ 30 w 59"/>
                <a:gd name="T55" fmla="*/ 5 h 95"/>
                <a:gd name="T56" fmla="*/ 30 w 59"/>
                <a:gd name="T57" fmla="*/ 0 h 95"/>
                <a:gd name="T58" fmla="*/ 34 w 59"/>
                <a:gd name="T59" fmla="*/ 2 h 95"/>
                <a:gd name="T60" fmla="*/ 39 w 59"/>
                <a:gd name="T61" fmla="*/ 4 h 95"/>
                <a:gd name="T62" fmla="*/ 44 w 59"/>
                <a:gd name="T63" fmla="*/ 6 h 95"/>
                <a:gd name="T64" fmla="*/ 48 w 59"/>
                <a:gd name="T65" fmla="*/ 11 h 95"/>
                <a:gd name="T66" fmla="*/ 54 w 59"/>
                <a:gd name="T67" fmla="*/ 21 h 95"/>
                <a:gd name="T68" fmla="*/ 58 w 59"/>
                <a:gd name="T69" fmla="*/ 34 h 95"/>
                <a:gd name="T70" fmla="*/ 59 w 59"/>
                <a:gd name="T71" fmla="*/ 47 h 95"/>
                <a:gd name="T72" fmla="*/ 58 w 59"/>
                <a:gd name="T73" fmla="*/ 62 h 95"/>
                <a:gd name="T74" fmla="*/ 54 w 59"/>
                <a:gd name="T75" fmla="*/ 74 h 95"/>
                <a:gd name="T76" fmla="*/ 52 w 59"/>
                <a:gd name="T77" fmla="*/ 80 h 95"/>
                <a:gd name="T78" fmla="*/ 47 w 59"/>
                <a:gd name="T79" fmla="*/ 85 h 95"/>
                <a:gd name="T80" fmla="*/ 43 w 59"/>
                <a:gd name="T81" fmla="*/ 90 h 95"/>
                <a:gd name="T82" fmla="*/ 38 w 59"/>
                <a:gd name="T83" fmla="*/ 93 h 95"/>
                <a:gd name="T84" fmla="*/ 33 w 59"/>
                <a:gd name="T85" fmla="*/ 94 h 95"/>
                <a:gd name="T86" fmla="*/ 30 w 59"/>
                <a:gd name="T87" fmla="*/ 95 h 95"/>
                <a:gd name="T88" fmla="*/ 21 w 59"/>
                <a:gd name="T89" fmla="*/ 93 h 95"/>
                <a:gd name="T90" fmla="*/ 14 w 59"/>
                <a:gd name="T91" fmla="*/ 88 h 95"/>
                <a:gd name="T92" fmla="*/ 7 w 59"/>
                <a:gd name="T93" fmla="*/ 79 h 95"/>
                <a:gd name="T94" fmla="*/ 1 w 59"/>
                <a:gd name="T95" fmla="*/ 66 h 95"/>
                <a:gd name="T96" fmla="*/ 0 w 59"/>
                <a:gd name="T97" fmla="*/ 48 h 95"/>
                <a:gd name="T98" fmla="*/ 1 w 59"/>
                <a:gd name="T99" fmla="*/ 34 h 95"/>
                <a:gd name="T100" fmla="*/ 5 w 59"/>
                <a:gd name="T101" fmla="*/ 21 h 95"/>
                <a:gd name="T102" fmla="*/ 9 w 59"/>
                <a:gd name="T103" fmla="*/ 15 h 95"/>
                <a:gd name="T104" fmla="*/ 12 w 59"/>
                <a:gd name="T105" fmla="*/ 9 h 95"/>
                <a:gd name="T106" fmla="*/ 17 w 59"/>
                <a:gd name="T107" fmla="*/ 5 h 95"/>
                <a:gd name="T108" fmla="*/ 21 w 59"/>
                <a:gd name="T109" fmla="*/ 3 h 95"/>
                <a:gd name="T110" fmla="*/ 26 w 59"/>
                <a:gd name="T111" fmla="*/ 2 h 95"/>
                <a:gd name="T112" fmla="*/ 30 w 5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95">
                  <a:moveTo>
                    <a:pt x="30" y="5"/>
                  </a:moveTo>
                  <a:lnTo>
                    <a:pt x="27" y="5"/>
                  </a:lnTo>
                  <a:lnTo>
                    <a:pt x="25" y="8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5" y="26"/>
                  </a:lnTo>
                  <a:lnTo>
                    <a:pt x="14" y="50"/>
                  </a:lnTo>
                  <a:lnTo>
                    <a:pt x="15" y="67"/>
                  </a:lnTo>
                  <a:lnTo>
                    <a:pt x="18" y="80"/>
                  </a:lnTo>
                  <a:lnTo>
                    <a:pt x="20" y="85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3" y="90"/>
                  </a:lnTo>
                  <a:lnTo>
                    <a:pt x="37" y="88"/>
                  </a:lnTo>
                  <a:lnTo>
                    <a:pt x="39" y="85"/>
                  </a:lnTo>
                  <a:lnTo>
                    <a:pt x="41" y="82"/>
                  </a:lnTo>
                  <a:lnTo>
                    <a:pt x="43" y="77"/>
                  </a:lnTo>
                  <a:lnTo>
                    <a:pt x="46" y="63"/>
                  </a:lnTo>
                  <a:lnTo>
                    <a:pt x="46" y="45"/>
                  </a:lnTo>
                  <a:lnTo>
                    <a:pt x="46" y="30"/>
                  </a:lnTo>
                  <a:lnTo>
                    <a:pt x="43" y="19"/>
                  </a:lnTo>
                  <a:lnTo>
                    <a:pt x="41" y="14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0" y="5"/>
                  </a:lnTo>
                  <a:close/>
                  <a:moveTo>
                    <a:pt x="30" y="0"/>
                  </a:moveTo>
                  <a:lnTo>
                    <a:pt x="34" y="2"/>
                  </a:lnTo>
                  <a:lnTo>
                    <a:pt x="39" y="4"/>
                  </a:lnTo>
                  <a:lnTo>
                    <a:pt x="44" y="6"/>
                  </a:lnTo>
                  <a:lnTo>
                    <a:pt x="48" y="11"/>
                  </a:lnTo>
                  <a:lnTo>
                    <a:pt x="54" y="21"/>
                  </a:lnTo>
                  <a:lnTo>
                    <a:pt x="58" y="34"/>
                  </a:lnTo>
                  <a:lnTo>
                    <a:pt x="59" y="47"/>
                  </a:lnTo>
                  <a:lnTo>
                    <a:pt x="58" y="62"/>
                  </a:lnTo>
                  <a:lnTo>
                    <a:pt x="54" y="74"/>
                  </a:lnTo>
                  <a:lnTo>
                    <a:pt x="52" y="80"/>
                  </a:lnTo>
                  <a:lnTo>
                    <a:pt x="47" y="85"/>
                  </a:lnTo>
                  <a:lnTo>
                    <a:pt x="43" y="90"/>
                  </a:lnTo>
                  <a:lnTo>
                    <a:pt x="38" y="93"/>
                  </a:lnTo>
                  <a:lnTo>
                    <a:pt x="33" y="94"/>
                  </a:lnTo>
                  <a:lnTo>
                    <a:pt x="30" y="95"/>
                  </a:lnTo>
                  <a:lnTo>
                    <a:pt x="21" y="93"/>
                  </a:lnTo>
                  <a:lnTo>
                    <a:pt x="14" y="88"/>
                  </a:lnTo>
                  <a:lnTo>
                    <a:pt x="7" y="79"/>
                  </a:lnTo>
                  <a:lnTo>
                    <a:pt x="1" y="66"/>
                  </a:lnTo>
                  <a:lnTo>
                    <a:pt x="0" y="48"/>
                  </a:lnTo>
                  <a:lnTo>
                    <a:pt x="1" y="34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2" name="Freeform 9172"/>
            <p:cNvSpPr>
              <a:spLocks noEditPoints="1"/>
            </p:cNvSpPr>
            <p:nvPr/>
          </p:nvSpPr>
          <p:spPr bwMode="auto">
            <a:xfrm>
              <a:off x="15712" y="16676"/>
              <a:ext cx="59" cy="95"/>
            </a:xfrm>
            <a:custGeom>
              <a:avLst/>
              <a:gdLst>
                <a:gd name="T0" fmla="*/ 29 w 59"/>
                <a:gd name="T1" fmla="*/ 5 h 95"/>
                <a:gd name="T2" fmla="*/ 27 w 59"/>
                <a:gd name="T3" fmla="*/ 5 h 95"/>
                <a:gd name="T4" fmla="*/ 23 w 59"/>
                <a:gd name="T5" fmla="*/ 8 h 95"/>
                <a:gd name="T6" fmla="*/ 21 w 59"/>
                <a:gd name="T7" fmla="*/ 9 h 95"/>
                <a:gd name="T8" fmla="*/ 18 w 59"/>
                <a:gd name="T9" fmla="*/ 14 h 95"/>
                <a:gd name="T10" fmla="*/ 16 w 59"/>
                <a:gd name="T11" fmla="*/ 20 h 95"/>
                <a:gd name="T12" fmla="*/ 15 w 59"/>
                <a:gd name="T13" fmla="*/ 26 h 95"/>
                <a:gd name="T14" fmla="*/ 13 w 59"/>
                <a:gd name="T15" fmla="*/ 50 h 95"/>
                <a:gd name="T16" fmla="*/ 13 w 59"/>
                <a:gd name="T17" fmla="*/ 67 h 95"/>
                <a:gd name="T18" fmla="*/ 17 w 59"/>
                <a:gd name="T19" fmla="*/ 80 h 95"/>
                <a:gd name="T20" fmla="*/ 20 w 59"/>
                <a:gd name="T21" fmla="*/ 85 h 95"/>
                <a:gd name="T22" fmla="*/ 22 w 59"/>
                <a:gd name="T23" fmla="*/ 88 h 95"/>
                <a:gd name="T24" fmla="*/ 26 w 59"/>
                <a:gd name="T25" fmla="*/ 90 h 95"/>
                <a:gd name="T26" fmla="*/ 29 w 59"/>
                <a:gd name="T27" fmla="*/ 90 h 95"/>
                <a:gd name="T28" fmla="*/ 33 w 59"/>
                <a:gd name="T29" fmla="*/ 90 h 95"/>
                <a:gd name="T30" fmla="*/ 37 w 59"/>
                <a:gd name="T31" fmla="*/ 88 h 95"/>
                <a:gd name="T32" fmla="*/ 39 w 59"/>
                <a:gd name="T33" fmla="*/ 85 h 95"/>
                <a:gd name="T34" fmla="*/ 41 w 59"/>
                <a:gd name="T35" fmla="*/ 82 h 95"/>
                <a:gd name="T36" fmla="*/ 43 w 59"/>
                <a:gd name="T37" fmla="*/ 77 h 95"/>
                <a:gd name="T38" fmla="*/ 44 w 59"/>
                <a:gd name="T39" fmla="*/ 63 h 95"/>
                <a:gd name="T40" fmla="*/ 45 w 59"/>
                <a:gd name="T41" fmla="*/ 45 h 95"/>
                <a:gd name="T42" fmla="*/ 44 w 59"/>
                <a:gd name="T43" fmla="*/ 30 h 95"/>
                <a:gd name="T44" fmla="*/ 42 w 59"/>
                <a:gd name="T45" fmla="*/ 19 h 95"/>
                <a:gd name="T46" fmla="*/ 41 w 59"/>
                <a:gd name="T47" fmla="*/ 14 h 95"/>
                <a:gd name="T48" fmla="*/ 38 w 59"/>
                <a:gd name="T49" fmla="*/ 10 h 95"/>
                <a:gd name="T50" fmla="*/ 36 w 59"/>
                <a:gd name="T51" fmla="*/ 8 h 95"/>
                <a:gd name="T52" fmla="*/ 33 w 59"/>
                <a:gd name="T53" fmla="*/ 5 h 95"/>
                <a:gd name="T54" fmla="*/ 29 w 59"/>
                <a:gd name="T55" fmla="*/ 5 h 95"/>
                <a:gd name="T56" fmla="*/ 29 w 59"/>
                <a:gd name="T57" fmla="*/ 0 h 95"/>
                <a:gd name="T58" fmla="*/ 34 w 59"/>
                <a:gd name="T59" fmla="*/ 2 h 95"/>
                <a:gd name="T60" fmla="*/ 39 w 59"/>
                <a:gd name="T61" fmla="*/ 4 h 95"/>
                <a:gd name="T62" fmla="*/ 44 w 59"/>
                <a:gd name="T63" fmla="*/ 6 h 95"/>
                <a:gd name="T64" fmla="*/ 48 w 59"/>
                <a:gd name="T65" fmla="*/ 11 h 95"/>
                <a:gd name="T66" fmla="*/ 54 w 59"/>
                <a:gd name="T67" fmla="*/ 21 h 95"/>
                <a:gd name="T68" fmla="*/ 58 w 59"/>
                <a:gd name="T69" fmla="*/ 34 h 95"/>
                <a:gd name="T70" fmla="*/ 59 w 59"/>
                <a:gd name="T71" fmla="*/ 47 h 95"/>
                <a:gd name="T72" fmla="*/ 58 w 59"/>
                <a:gd name="T73" fmla="*/ 62 h 95"/>
                <a:gd name="T74" fmla="*/ 54 w 59"/>
                <a:gd name="T75" fmla="*/ 74 h 95"/>
                <a:gd name="T76" fmla="*/ 50 w 59"/>
                <a:gd name="T77" fmla="*/ 80 h 95"/>
                <a:gd name="T78" fmla="*/ 47 w 59"/>
                <a:gd name="T79" fmla="*/ 85 h 95"/>
                <a:gd name="T80" fmla="*/ 43 w 59"/>
                <a:gd name="T81" fmla="*/ 90 h 95"/>
                <a:gd name="T82" fmla="*/ 38 w 59"/>
                <a:gd name="T83" fmla="*/ 93 h 95"/>
                <a:gd name="T84" fmla="*/ 33 w 59"/>
                <a:gd name="T85" fmla="*/ 94 h 95"/>
                <a:gd name="T86" fmla="*/ 28 w 59"/>
                <a:gd name="T87" fmla="*/ 95 h 95"/>
                <a:gd name="T88" fmla="*/ 21 w 59"/>
                <a:gd name="T89" fmla="*/ 93 h 95"/>
                <a:gd name="T90" fmla="*/ 13 w 59"/>
                <a:gd name="T91" fmla="*/ 88 h 95"/>
                <a:gd name="T92" fmla="*/ 7 w 59"/>
                <a:gd name="T93" fmla="*/ 79 h 95"/>
                <a:gd name="T94" fmla="*/ 1 w 59"/>
                <a:gd name="T95" fmla="*/ 66 h 95"/>
                <a:gd name="T96" fmla="*/ 0 w 59"/>
                <a:gd name="T97" fmla="*/ 48 h 95"/>
                <a:gd name="T98" fmla="*/ 1 w 59"/>
                <a:gd name="T99" fmla="*/ 34 h 95"/>
                <a:gd name="T100" fmla="*/ 5 w 59"/>
                <a:gd name="T101" fmla="*/ 21 h 95"/>
                <a:gd name="T102" fmla="*/ 7 w 59"/>
                <a:gd name="T103" fmla="*/ 15 h 95"/>
                <a:gd name="T104" fmla="*/ 12 w 59"/>
                <a:gd name="T105" fmla="*/ 9 h 95"/>
                <a:gd name="T106" fmla="*/ 17 w 59"/>
                <a:gd name="T107" fmla="*/ 5 h 95"/>
                <a:gd name="T108" fmla="*/ 21 w 59"/>
                <a:gd name="T109" fmla="*/ 3 h 95"/>
                <a:gd name="T110" fmla="*/ 26 w 59"/>
                <a:gd name="T111" fmla="*/ 2 h 95"/>
                <a:gd name="T112" fmla="*/ 29 w 5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95">
                  <a:moveTo>
                    <a:pt x="29" y="5"/>
                  </a:moveTo>
                  <a:lnTo>
                    <a:pt x="27" y="5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5" y="26"/>
                  </a:lnTo>
                  <a:lnTo>
                    <a:pt x="13" y="50"/>
                  </a:lnTo>
                  <a:lnTo>
                    <a:pt x="13" y="67"/>
                  </a:lnTo>
                  <a:lnTo>
                    <a:pt x="17" y="80"/>
                  </a:lnTo>
                  <a:lnTo>
                    <a:pt x="20" y="85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0"/>
                  </a:lnTo>
                  <a:lnTo>
                    <a:pt x="37" y="88"/>
                  </a:lnTo>
                  <a:lnTo>
                    <a:pt x="39" y="85"/>
                  </a:lnTo>
                  <a:lnTo>
                    <a:pt x="41" y="82"/>
                  </a:lnTo>
                  <a:lnTo>
                    <a:pt x="43" y="77"/>
                  </a:lnTo>
                  <a:lnTo>
                    <a:pt x="44" y="63"/>
                  </a:lnTo>
                  <a:lnTo>
                    <a:pt x="45" y="45"/>
                  </a:lnTo>
                  <a:lnTo>
                    <a:pt x="44" y="30"/>
                  </a:lnTo>
                  <a:lnTo>
                    <a:pt x="42" y="19"/>
                  </a:lnTo>
                  <a:lnTo>
                    <a:pt x="41" y="14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29" y="5"/>
                  </a:lnTo>
                  <a:close/>
                  <a:moveTo>
                    <a:pt x="29" y="0"/>
                  </a:moveTo>
                  <a:lnTo>
                    <a:pt x="34" y="2"/>
                  </a:lnTo>
                  <a:lnTo>
                    <a:pt x="39" y="4"/>
                  </a:lnTo>
                  <a:lnTo>
                    <a:pt x="44" y="6"/>
                  </a:lnTo>
                  <a:lnTo>
                    <a:pt x="48" y="11"/>
                  </a:lnTo>
                  <a:lnTo>
                    <a:pt x="54" y="21"/>
                  </a:lnTo>
                  <a:lnTo>
                    <a:pt x="58" y="34"/>
                  </a:lnTo>
                  <a:lnTo>
                    <a:pt x="59" y="47"/>
                  </a:lnTo>
                  <a:lnTo>
                    <a:pt x="58" y="62"/>
                  </a:lnTo>
                  <a:lnTo>
                    <a:pt x="54" y="74"/>
                  </a:lnTo>
                  <a:lnTo>
                    <a:pt x="50" y="80"/>
                  </a:lnTo>
                  <a:lnTo>
                    <a:pt x="47" y="85"/>
                  </a:lnTo>
                  <a:lnTo>
                    <a:pt x="43" y="90"/>
                  </a:lnTo>
                  <a:lnTo>
                    <a:pt x="38" y="93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1" y="93"/>
                  </a:lnTo>
                  <a:lnTo>
                    <a:pt x="13" y="88"/>
                  </a:lnTo>
                  <a:lnTo>
                    <a:pt x="7" y="79"/>
                  </a:lnTo>
                  <a:lnTo>
                    <a:pt x="1" y="66"/>
                  </a:lnTo>
                  <a:lnTo>
                    <a:pt x="0" y="48"/>
                  </a:lnTo>
                  <a:lnTo>
                    <a:pt x="1" y="34"/>
                  </a:lnTo>
                  <a:lnTo>
                    <a:pt x="5" y="21"/>
                  </a:lnTo>
                  <a:lnTo>
                    <a:pt x="7" y="15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3" name="Freeform 9173"/>
            <p:cNvSpPr>
              <a:spLocks noEditPoints="1"/>
            </p:cNvSpPr>
            <p:nvPr/>
          </p:nvSpPr>
          <p:spPr bwMode="auto">
            <a:xfrm>
              <a:off x="15787" y="16676"/>
              <a:ext cx="42" cy="42"/>
            </a:xfrm>
            <a:custGeom>
              <a:avLst/>
              <a:gdLst>
                <a:gd name="T0" fmla="*/ 21 w 42"/>
                <a:gd name="T1" fmla="*/ 6 h 42"/>
                <a:gd name="T2" fmla="*/ 17 w 42"/>
                <a:gd name="T3" fmla="*/ 6 h 42"/>
                <a:gd name="T4" fmla="*/ 14 w 42"/>
                <a:gd name="T5" fmla="*/ 8 h 42"/>
                <a:gd name="T6" fmla="*/ 10 w 42"/>
                <a:gd name="T7" fmla="*/ 10 h 42"/>
                <a:gd name="T8" fmla="*/ 7 w 42"/>
                <a:gd name="T9" fmla="*/ 14 h 42"/>
                <a:gd name="T10" fmla="*/ 6 w 42"/>
                <a:gd name="T11" fmla="*/ 18 h 42"/>
                <a:gd name="T12" fmla="*/ 6 w 42"/>
                <a:gd name="T13" fmla="*/ 21 h 42"/>
                <a:gd name="T14" fmla="*/ 6 w 42"/>
                <a:gd name="T15" fmla="*/ 25 h 42"/>
                <a:gd name="T16" fmla="*/ 7 w 42"/>
                <a:gd name="T17" fmla="*/ 29 h 42"/>
                <a:gd name="T18" fmla="*/ 10 w 42"/>
                <a:gd name="T19" fmla="*/ 32 h 42"/>
                <a:gd name="T20" fmla="*/ 14 w 42"/>
                <a:gd name="T21" fmla="*/ 35 h 42"/>
                <a:gd name="T22" fmla="*/ 17 w 42"/>
                <a:gd name="T23" fmla="*/ 36 h 42"/>
                <a:gd name="T24" fmla="*/ 21 w 42"/>
                <a:gd name="T25" fmla="*/ 36 h 42"/>
                <a:gd name="T26" fmla="*/ 25 w 42"/>
                <a:gd name="T27" fmla="*/ 36 h 42"/>
                <a:gd name="T28" fmla="*/ 28 w 42"/>
                <a:gd name="T29" fmla="*/ 35 h 42"/>
                <a:gd name="T30" fmla="*/ 32 w 42"/>
                <a:gd name="T31" fmla="*/ 32 h 42"/>
                <a:gd name="T32" fmla="*/ 34 w 42"/>
                <a:gd name="T33" fmla="*/ 29 h 42"/>
                <a:gd name="T34" fmla="*/ 36 w 42"/>
                <a:gd name="T35" fmla="*/ 25 h 42"/>
                <a:gd name="T36" fmla="*/ 37 w 42"/>
                <a:gd name="T37" fmla="*/ 21 h 42"/>
                <a:gd name="T38" fmla="*/ 36 w 42"/>
                <a:gd name="T39" fmla="*/ 18 h 42"/>
                <a:gd name="T40" fmla="*/ 34 w 42"/>
                <a:gd name="T41" fmla="*/ 14 h 42"/>
                <a:gd name="T42" fmla="*/ 32 w 42"/>
                <a:gd name="T43" fmla="*/ 10 h 42"/>
                <a:gd name="T44" fmla="*/ 28 w 42"/>
                <a:gd name="T45" fmla="*/ 8 h 42"/>
                <a:gd name="T46" fmla="*/ 25 w 42"/>
                <a:gd name="T47" fmla="*/ 6 h 42"/>
                <a:gd name="T48" fmla="*/ 21 w 42"/>
                <a:gd name="T49" fmla="*/ 6 h 42"/>
                <a:gd name="T50" fmla="*/ 21 w 42"/>
                <a:gd name="T51" fmla="*/ 0 h 42"/>
                <a:gd name="T52" fmla="*/ 27 w 42"/>
                <a:gd name="T53" fmla="*/ 2 h 42"/>
                <a:gd name="T54" fmla="*/ 32 w 42"/>
                <a:gd name="T55" fmla="*/ 4 h 42"/>
                <a:gd name="T56" fmla="*/ 36 w 42"/>
                <a:gd name="T57" fmla="*/ 6 h 42"/>
                <a:gd name="T58" fmla="*/ 39 w 42"/>
                <a:gd name="T59" fmla="*/ 11 h 42"/>
                <a:gd name="T60" fmla="*/ 42 w 42"/>
                <a:gd name="T61" fmla="*/ 16 h 42"/>
                <a:gd name="T62" fmla="*/ 42 w 42"/>
                <a:gd name="T63" fmla="*/ 21 h 42"/>
                <a:gd name="T64" fmla="*/ 42 w 42"/>
                <a:gd name="T65" fmla="*/ 27 h 42"/>
                <a:gd name="T66" fmla="*/ 39 w 42"/>
                <a:gd name="T67" fmla="*/ 31 h 42"/>
                <a:gd name="T68" fmla="*/ 36 w 42"/>
                <a:gd name="T69" fmla="*/ 36 h 42"/>
                <a:gd name="T70" fmla="*/ 32 w 42"/>
                <a:gd name="T71" fmla="*/ 40 h 42"/>
                <a:gd name="T72" fmla="*/ 27 w 42"/>
                <a:gd name="T73" fmla="*/ 41 h 42"/>
                <a:gd name="T74" fmla="*/ 21 w 42"/>
                <a:gd name="T75" fmla="*/ 42 h 42"/>
                <a:gd name="T76" fmla="*/ 16 w 42"/>
                <a:gd name="T77" fmla="*/ 41 h 42"/>
                <a:gd name="T78" fmla="*/ 11 w 42"/>
                <a:gd name="T79" fmla="*/ 40 h 42"/>
                <a:gd name="T80" fmla="*/ 6 w 42"/>
                <a:gd name="T81" fmla="*/ 36 h 42"/>
                <a:gd name="T82" fmla="*/ 4 w 42"/>
                <a:gd name="T83" fmla="*/ 31 h 42"/>
                <a:gd name="T84" fmla="*/ 1 w 42"/>
                <a:gd name="T85" fmla="*/ 27 h 42"/>
                <a:gd name="T86" fmla="*/ 0 w 42"/>
                <a:gd name="T87" fmla="*/ 21 h 42"/>
                <a:gd name="T88" fmla="*/ 1 w 42"/>
                <a:gd name="T89" fmla="*/ 16 h 42"/>
                <a:gd name="T90" fmla="*/ 4 w 42"/>
                <a:gd name="T91" fmla="*/ 11 h 42"/>
                <a:gd name="T92" fmla="*/ 6 w 42"/>
                <a:gd name="T93" fmla="*/ 6 h 42"/>
                <a:gd name="T94" fmla="*/ 11 w 42"/>
                <a:gd name="T95" fmla="*/ 4 h 42"/>
                <a:gd name="T96" fmla="*/ 16 w 42"/>
                <a:gd name="T97" fmla="*/ 2 h 42"/>
                <a:gd name="T98" fmla="*/ 21 w 42"/>
                <a:gd name="T9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42">
                  <a:moveTo>
                    <a:pt x="21" y="6"/>
                  </a:moveTo>
                  <a:lnTo>
                    <a:pt x="17" y="6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7" y="29"/>
                  </a:lnTo>
                  <a:lnTo>
                    <a:pt x="10" y="32"/>
                  </a:lnTo>
                  <a:lnTo>
                    <a:pt x="14" y="35"/>
                  </a:lnTo>
                  <a:lnTo>
                    <a:pt x="17" y="36"/>
                  </a:lnTo>
                  <a:lnTo>
                    <a:pt x="21" y="36"/>
                  </a:lnTo>
                  <a:lnTo>
                    <a:pt x="25" y="36"/>
                  </a:lnTo>
                  <a:lnTo>
                    <a:pt x="28" y="35"/>
                  </a:lnTo>
                  <a:lnTo>
                    <a:pt x="32" y="32"/>
                  </a:lnTo>
                  <a:lnTo>
                    <a:pt x="34" y="29"/>
                  </a:lnTo>
                  <a:lnTo>
                    <a:pt x="36" y="25"/>
                  </a:lnTo>
                  <a:lnTo>
                    <a:pt x="37" y="21"/>
                  </a:lnTo>
                  <a:lnTo>
                    <a:pt x="36" y="18"/>
                  </a:lnTo>
                  <a:lnTo>
                    <a:pt x="34" y="14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7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9" y="11"/>
                  </a:lnTo>
                  <a:lnTo>
                    <a:pt x="42" y="16"/>
                  </a:lnTo>
                  <a:lnTo>
                    <a:pt x="42" y="21"/>
                  </a:lnTo>
                  <a:lnTo>
                    <a:pt x="42" y="27"/>
                  </a:lnTo>
                  <a:lnTo>
                    <a:pt x="39" y="31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7" y="41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1" y="40"/>
                  </a:lnTo>
                  <a:lnTo>
                    <a:pt x="6" y="36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4" name="Freeform 9174"/>
            <p:cNvSpPr>
              <a:spLocks noEditPoints="1"/>
            </p:cNvSpPr>
            <p:nvPr/>
          </p:nvSpPr>
          <p:spPr bwMode="auto">
            <a:xfrm>
              <a:off x="15179" y="16706"/>
              <a:ext cx="56" cy="65"/>
            </a:xfrm>
            <a:custGeom>
              <a:avLst/>
              <a:gdLst>
                <a:gd name="T0" fmla="*/ 29 w 56"/>
                <a:gd name="T1" fmla="*/ 29 h 65"/>
                <a:gd name="T2" fmla="*/ 22 w 56"/>
                <a:gd name="T3" fmla="*/ 32 h 65"/>
                <a:gd name="T4" fmla="*/ 13 w 56"/>
                <a:gd name="T5" fmla="*/ 38 h 65"/>
                <a:gd name="T6" fmla="*/ 12 w 56"/>
                <a:gd name="T7" fmla="*/ 45 h 65"/>
                <a:gd name="T8" fmla="*/ 15 w 56"/>
                <a:gd name="T9" fmla="*/ 54 h 65"/>
                <a:gd name="T10" fmla="*/ 21 w 56"/>
                <a:gd name="T11" fmla="*/ 56 h 65"/>
                <a:gd name="T12" fmla="*/ 29 w 56"/>
                <a:gd name="T13" fmla="*/ 54 h 65"/>
                <a:gd name="T14" fmla="*/ 34 w 56"/>
                <a:gd name="T15" fmla="*/ 27 h 65"/>
                <a:gd name="T16" fmla="*/ 31 w 56"/>
                <a:gd name="T17" fmla="*/ 1 h 65"/>
                <a:gd name="T18" fmla="*/ 39 w 56"/>
                <a:gd name="T19" fmla="*/ 4 h 65"/>
                <a:gd name="T20" fmla="*/ 44 w 56"/>
                <a:gd name="T21" fmla="*/ 10 h 65"/>
                <a:gd name="T22" fmla="*/ 45 w 56"/>
                <a:gd name="T23" fmla="*/ 16 h 65"/>
                <a:gd name="T24" fmla="*/ 45 w 56"/>
                <a:gd name="T25" fmla="*/ 42 h 65"/>
                <a:gd name="T26" fmla="*/ 47 w 56"/>
                <a:gd name="T27" fmla="*/ 50 h 65"/>
                <a:gd name="T28" fmla="*/ 47 w 56"/>
                <a:gd name="T29" fmla="*/ 54 h 65"/>
                <a:gd name="T30" fmla="*/ 48 w 56"/>
                <a:gd name="T31" fmla="*/ 55 h 65"/>
                <a:gd name="T32" fmla="*/ 52 w 56"/>
                <a:gd name="T33" fmla="*/ 55 h 65"/>
                <a:gd name="T34" fmla="*/ 54 w 56"/>
                <a:gd name="T35" fmla="*/ 53 h 65"/>
                <a:gd name="T36" fmla="*/ 56 w 56"/>
                <a:gd name="T37" fmla="*/ 54 h 65"/>
                <a:gd name="T38" fmla="*/ 49 w 56"/>
                <a:gd name="T39" fmla="*/ 61 h 65"/>
                <a:gd name="T40" fmla="*/ 42 w 56"/>
                <a:gd name="T41" fmla="*/ 64 h 65"/>
                <a:gd name="T42" fmla="*/ 37 w 56"/>
                <a:gd name="T43" fmla="*/ 63 h 65"/>
                <a:gd name="T44" fmla="*/ 35 w 56"/>
                <a:gd name="T45" fmla="*/ 58 h 65"/>
                <a:gd name="T46" fmla="*/ 31 w 56"/>
                <a:gd name="T47" fmla="*/ 58 h 65"/>
                <a:gd name="T48" fmla="*/ 24 w 56"/>
                <a:gd name="T49" fmla="*/ 61 h 65"/>
                <a:gd name="T50" fmla="*/ 19 w 56"/>
                <a:gd name="T51" fmla="*/ 64 h 65"/>
                <a:gd name="T52" fmla="*/ 11 w 56"/>
                <a:gd name="T53" fmla="*/ 64 h 65"/>
                <a:gd name="T54" fmla="*/ 5 w 56"/>
                <a:gd name="T55" fmla="*/ 60 h 65"/>
                <a:gd name="T56" fmla="*/ 1 w 56"/>
                <a:gd name="T57" fmla="*/ 53 h 65"/>
                <a:gd name="T58" fmla="*/ 1 w 56"/>
                <a:gd name="T59" fmla="*/ 44 h 65"/>
                <a:gd name="T60" fmla="*/ 6 w 56"/>
                <a:gd name="T61" fmla="*/ 37 h 65"/>
                <a:gd name="T62" fmla="*/ 21 w 56"/>
                <a:gd name="T63" fmla="*/ 28 h 65"/>
                <a:gd name="T64" fmla="*/ 34 w 56"/>
                <a:gd name="T65" fmla="*/ 21 h 65"/>
                <a:gd name="T66" fmla="*/ 33 w 56"/>
                <a:gd name="T67" fmla="*/ 11 h 65"/>
                <a:gd name="T68" fmla="*/ 29 w 56"/>
                <a:gd name="T69" fmla="*/ 6 h 65"/>
                <a:gd name="T70" fmla="*/ 23 w 56"/>
                <a:gd name="T71" fmla="*/ 5 h 65"/>
                <a:gd name="T72" fmla="*/ 17 w 56"/>
                <a:gd name="T73" fmla="*/ 7 h 65"/>
                <a:gd name="T74" fmla="*/ 15 w 56"/>
                <a:gd name="T75" fmla="*/ 12 h 65"/>
                <a:gd name="T76" fmla="*/ 13 w 56"/>
                <a:gd name="T77" fmla="*/ 18 h 65"/>
                <a:gd name="T78" fmla="*/ 11 w 56"/>
                <a:gd name="T79" fmla="*/ 22 h 65"/>
                <a:gd name="T80" fmla="*/ 6 w 56"/>
                <a:gd name="T81" fmla="*/ 22 h 65"/>
                <a:gd name="T82" fmla="*/ 3 w 56"/>
                <a:gd name="T83" fmla="*/ 18 h 65"/>
                <a:gd name="T84" fmla="*/ 3 w 56"/>
                <a:gd name="T85" fmla="*/ 12 h 65"/>
                <a:gd name="T86" fmla="*/ 8 w 56"/>
                <a:gd name="T87" fmla="*/ 5 h 65"/>
                <a:gd name="T88" fmla="*/ 18 w 56"/>
                <a:gd name="T8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65">
                  <a:moveTo>
                    <a:pt x="34" y="27"/>
                  </a:moveTo>
                  <a:lnTo>
                    <a:pt x="29" y="29"/>
                  </a:lnTo>
                  <a:lnTo>
                    <a:pt x="24" y="31"/>
                  </a:lnTo>
                  <a:lnTo>
                    <a:pt x="22" y="32"/>
                  </a:lnTo>
                  <a:lnTo>
                    <a:pt x="17" y="36"/>
                  </a:lnTo>
                  <a:lnTo>
                    <a:pt x="13" y="38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4"/>
                  </a:lnTo>
                  <a:lnTo>
                    <a:pt x="17" y="56"/>
                  </a:lnTo>
                  <a:lnTo>
                    <a:pt x="21" y="56"/>
                  </a:lnTo>
                  <a:lnTo>
                    <a:pt x="24" y="56"/>
                  </a:lnTo>
                  <a:lnTo>
                    <a:pt x="29" y="54"/>
                  </a:lnTo>
                  <a:lnTo>
                    <a:pt x="34" y="50"/>
                  </a:lnTo>
                  <a:lnTo>
                    <a:pt x="34" y="27"/>
                  </a:lnTo>
                  <a:close/>
                  <a:moveTo>
                    <a:pt x="26" y="0"/>
                  </a:moveTo>
                  <a:lnTo>
                    <a:pt x="31" y="1"/>
                  </a:lnTo>
                  <a:lnTo>
                    <a:pt x="35" y="1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45" y="16"/>
                  </a:lnTo>
                  <a:lnTo>
                    <a:pt x="45" y="21"/>
                  </a:lnTo>
                  <a:lnTo>
                    <a:pt x="45" y="42"/>
                  </a:lnTo>
                  <a:lnTo>
                    <a:pt x="47" y="47"/>
                  </a:lnTo>
                  <a:lnTo>
                    <a:pt x="47" y="50"/>
                  </a:lnTo>
                  <a:lnTo>
                    <a:pt x="47" y="53"/>
                  </a:lnTo>
                  <a:lnTo>
                    <a:pt x="47" y="54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9" y="56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3" y="59"/>
                  </a:lnTo>
                  <a:lnTo>
                    <a:pt x="49" y="61"/>
                  </a:lnTo>
                  <a:lnTo>
                    <a:pt x="45" y="64"/>
                  </a:lnTo>
                  <a:lnTo>
                    <a:pt x="42" y="64"/>
                  </a:lnTo>
                  <a:lnTo>
                    <a:pt x="39" y="64"/>
                  </a:lnTo>
                  <a:lnTo>
                    <a:pt x="37" y="63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4" y="54"/>
                  </a:lnTo>
                  <a:lnTo>
                    <a:pt x="31" y="58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3" y="63"/>
                  </a:lnTo>
                  <a:lnTo>
                    <a:pt x="19" y="64"/>
                  </a:lnTo>
                  <a:lnTo>
                    <a:pt x="15" y="65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0"/>
                  </a:lnTo>
                  <a:lnTo>
                    <a:pt x="2" y="56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8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5"/>
                  </a:lnTo>
                  <a:lnTo>
                    <a:pt x="33" y="11"/>
                  </a:lnTo>
                  <a:lnTo>
                    <a:pt x="32" y="7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5" y="8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5" name="Freeform 9175"/>
            <p:cNvSpPr>
              <a:spLocks/>
            </p:cNvSpPr>
            <p:nvPr/>
          </p:nvSpPr>
          <p:spPr bwMode="auto">
            <a:xfrm>
              <a:off x="15237" y="16687"/>
              <a:ext cx="38" cy="83"/>
            </a:xfrm>
            <a:custGeom>
              <a:avLst/>
              <a:gdLst>
                <a:gd name="T0" fmla="*/ 19 w 38"/>
                <a:gd name="T1" fmla="*/ 0 h 83"/>
                <a:gd name="T2" fmla="*/ 22 w 38"/>
                <a:gd name="T3" fmla="*/ 0 h 83"/>
                <a:gd name="T4" fmla="*/ 22 w 38"/>
                <a:gd name="T5" fmla="*/ 21 h 83"/>
                <a:gd name="T6" fmla="*/ 35 w 38"/>
                <a:gd name="T7" fmla="*/ 21 h 83"/>
                <a:gd name="T8" fmla="*/ 35 w 38"/>
                <a:gd name="T9" fmla="*/ 25 h 83"/>
                <a:gd name="T10" fmla="*/ 22 w 38"/>
                <a:gd name="T11" fmla="*/ 26 h 83"/>
                <a:gd name="T12" fmla="*/ 22 w 38"/>
                <a:gd name="T13" fmla="*/ 66 h 83"/>
                <a:gd name="T14" fmla="*/ 22 w 38"/>
                <a:gd name="T15" fmla="*/ 69 h 83"/>
                <a:gd name="T16" fmla="*/ 22 w 38"/>
                <a:gd name="T17" fmla="*/ 72 h 83"/>
                <a:gd name="T18" fmla="*/ 23 w 38"/>
                <a:gd name="T19" fmla="*/ 73 h 83"/>
                <a:gd name="T20" fmla="*/ 26 w 38"/>
                <a:gd name="T21" fmla="*/ 75 h 83"/>
                <a:gd name="T22" fmla="*/ 28 w 38"/>
                <a:gd name="T23" fmla="*/ 75 h 83"/>
                <a:gd name="T24" fmla="*/ 29 w 38"/>
                <a:gd name="T25" fmla="*/ 75 h 83"/>
                <a:gd name="T26" fmla="*/ 32 w 38"/>
                <a:gd name="T27" fmla="*/ 74 h 83"/>
                <a:gd name="T28" fmla="*/ 34 w 38"/>
                <a:gd name="T29" fmla="*/ 72 h 83"/>
                <a:gd name="T30" fmla="*/ 35 w 38"/>
                <a:gd name="T31" fmla="*/ 71 h 83"/>
                <a:gd name="T32" fmla="*/ 38 w 38"/>
                <a:gd name="T33" fmla="*/ 71 h 83"/>
                <a:gd name="T34" fmla="*/ 35 w 38"/>
                <a:gd name="T35" fmla="*/ 74 h 83"/>
                <a:gd name="T36" fmla="*/ 34 w 38"/>
                <a:gd name="T37" fmla="*/ 78 h 83"/>
                <a:gd name="T38" fmla="*/ 30 w 38"/>
                <a:gd name="T39" fmla="*/ 80 h 83"/>
                <a:gd name="T40" fmla="*/ 27 w 38"/>
                <a:gd name="T41" fmla="*/ 83 h 83"/>
                <a:gd name="T42" fmla="*/ 22 w 38"/>
                <a:gd name="T43" fmla="*/ 83 h 83"/>
                <a:gd name="T44" fmla="*/ 19 w 38"/>
                <a:gd name="T45" fmla="*/ 83 h 83"/>
                <a:gd name="T46" fmla="*/ 16 w 38"/>
                <a:gd name="T47" fmla="*/ 82 h 83"/>
                <a:gd name="T48" fmla="*/ 13 w 38"/>
                <a:gd name="T49" fmla="*/ 79 h 83"/>
                <a:gd name="T50" fmla="*/ 12 w 38"/>
                <a:gd name="T51" fmla="*/ 77 h 83"/>
                <a:gd name="T52" fmla="*/ 11 w 38"/>
                <a:gd name="T53" fmla="*/ 74 h 83"/>
                <a:gd name="T54" fmla="*/ 11 w 38"/>
                <a:gd name="T55" fmla="*/ 71 h 83"/>
                <a:gd name="T56" fmla="*/ 10 w 38"/>
                <a:gd name="T57" fmla="*/ 67 h 83"/>
                <a:gd name="T58" fmla="*/ 10 w 38"/>
                <a:gd name="T59" fmla="*/ 25 h 83"/>
                <a:gd name="T60" fmla="*/ 0 w 38"/>
                <a:gd name="T61" fmla="*/ 25 h 83"/>
                <a:gd name="T62" fmla="*/ 0 w 38"/>
                <a:gd name="T63" fmla="*/ 24 h 83"/>
                <a:gd name="T64" fmla="*/ 5 w 38"/>
                <a:gd name="T65" fmla="*/ 21 h 83"/>
                <a:gd name="T66" fmla="*/ 8 w 38"/>
                <a:gd name="T67" fmla="*/ 19 h 83"/>
                <a:gd name="T68" fmla="*/ 12 w 38"/>
                <a:gd name="T69" fmla="*/ 15 h 83"/>
                <a:gd name="T70" fmla="*/ 14 w 38"/>
                <a:gd name="T71" fmla="*/ 10 h 83"/>
                <a:gd name="T72" fmla="*/ 16 w 38"/>
                <a:gd name="T73" fmla="*/ 8 h 83"/>
                <a:gd name="T74" fmla="*/ 18 w 38"/>
                <a:gd name="T75" fmla="*/ 5 h 83"/>
                <a:gd name="T76" fmla="*/ 19 w 38"/>
                <a:gd name="T7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83">
                  <a:moveTo>
                    <a:pt x="19" y="0"/>
                  </a:moveTo>
                  <a:lnTo>
                    <a:pt x="22" y="0"/>
                  </a:lnTo>
                  <a:lnTo>
                    <a:pt x="22" y="21"/>
                  </a:lnTo>
                  <a:lnTo>
                    <a:pt x="35" y="21"/>
                  </a:lnTo>
                  <a:lnTo>
                    <a:pt x="35" y="25"/>
                  </a:lnTo>
                  <a:lnTo>
                    <a:pt x="22" y="26"/>
                  </a:lnTo>
                  <a:lnTo>
                    <a:pt x="22" y="66"/>
                  </a:lnTo>
                  <a:lnTo>
                    <a:pt x="22" y="69"/>
                  </a:lnTo>
                  <a:lnTo>
                    <a:pt x="22" y="72"/>
                  </a:lnTo>
                  <a:lnTo>
                    <a:pt x="23" y="73"/>
                  </a:lnTo>
                  <a:lnTo>
                    <a:pt x="26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32" y="74"/>
                  </a:lnTo>
                  <a:lnTo>
                    <a:pt x="34" y="72"/>
                  </a:lnTo>
                  <a:lnTo>
                    <a:pt x="35" y="71"/>
                  </a:lnTo>
                  <a:lnTo>
                    <a:pt x="38" y="71"/>
                  </a:lnTo>
                  <a:lnTo>
                    <a:pt x="35" y="74"/>
                  </a:lnTo>
                  <a:lnTo>
                    <a:pt x="34" y="78"/>
                  </a:lnTo>
                  <a:lnTo>
                    <a:pt x="30" y="80"/>
                  </a:lnTo>
                  <a:lnTo>
                    <a:pt x="27" y="83"/>
                  </a:lnTo>
                  <a:lnTo>
                    <a:pt x="22" y="83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0" y="67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6" name="Freeform 9176"/>
            <p:cNvSpPr>
              <a:spLocks noEditPoints="1"/>
            </p:cNvSpPr>
            <p:nvPr/>
          </p:nvSpPr>
          <p:spPr bwMode="auto">
            <a:xfrm>
              <a:off x="15450" y="16711"/>
              <a:ext cx="72" cy="27"/>
            </a:xfrm>
            <a:custGeom>
              <a:avLst/>
              <a:gdLst>
                <a:gd name="T0" fmla="*/ 0 w 72"/>
                <a:gd name="T1" fmla="*/ 21 h 27"/>
                <a:gd name="T2" fmla="*/ 72 w 72"/>
                <a:gd name="T3" fmla="*/ 21 h 27"/>
                <a:gd name="T4" fmla="*/ 72 w 72"/>
                <a:gd name="T5" fmla="*/ 27 h 27"/>
                <a:gd name="T6" fmla="*/ 0 w 72"/>
                <a:gd name="T7" fmla="*/ 27 h 27"/>
                <a:gd name="T8" fmla="*/ 0 w 72"/>
                <a:gd name="T9" fmla="*/ 21 h 27"/>
                <a:gd name="T10" fmla="*/ 0 w 72"/>
                <a:gd name="T11" fmla="*/ 0 h 27"/>
                <a:gd name="T12" fmla="*/ 72 w 72"/>
                <a:gd name="T13" fmla="*/ 0 h 27"/>
                <a:gd name="T14" fmla="*/ 72 w 72"/>
                <a:gd name="T15" fmla="*/ 5 h 27"/>
                <a:gd name="T16" fmla="*/ 0 w 72"/>
                <a:gd name="T17" fmla="*/ 5 h 27"/>
                <a:gd name="T18" fmla="*/ 0 w 72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7">
                  <a:moveTo>
                    <a:pt x="0" y="21"/>
                  </a:moveTo>
                  <a:lnTo>
                    <a:pt x="72" y="21"/>
                  </a:lnTo>
                  <a:lnTo>
                    <a:pt x="72" y="27"/>
                  </a:lnTo>
                  <a:lnTo>
                    <a:pt x="0" y="27"/>
                  </a:lnTo>
                  <a:lnTo>
                    <a:pt x="0" y="21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7" name="Freeform 9177"/>
            <p:cNvSpPr>
              <a:spLocks/>
            </p:cNvSpPr>
            <p:nvPr/>
          </p:nvSpPr>
          <p:spPr bwMode="auto">
            <a:xfrm>
              <a:off x="15334" y="16679"/>
              <a:ext cx="80" cy="91"/>
            </a:xfrm>
            <a:custGeom>
              <a:avLst/>
              <a:gdLst>
                <a:gd name="T0" fmla="*/ 10 w 80"/>
                <a:gd name="T1" fmla="*/ 0 h 91"/>
                <a:gd name="T2" fmla="*/ 80 w 80"/>
                <a:gd name="T3" fmla="*/ 0 h 91"/>
                <a:gd name="T4" fmla="*/ 73 w 80"/>
                <a:gd name="T5" fmla="*/ 23 h 91"/>
                <a:gd name="T6" fmla="*/ 70 w 80"/>
                <a:gd name="T7" fmla="*/ 23 h 91"/>
                <a:gd name="T8" fmla="*/ 71 w 80"/>
                <a:gd name="T9" fmla="*/ 18 h 91"/>
                <a:gd name="T10" fmla="*/ 71 w 80"/>
                <a:gd name="T11" fmla="*/ 15 h 91"/>
                <a:gd name="T12" fmla="*/ 71 w 80"/>
                <a:gd name="T13" fmla="*/ 11 h 91"/>
                <a:gd name="T14" fmla="*/ 70 w 80"/>
                <a:gd name="T15" fmla="*/ 8 h 91"/>
                <a:gd name="T16" fmla="*/ 69 w 80"/>
                <a:gd name="T17" fmla="*/ 7 h 91"/>
                <a:gd name="T18" fmla="*/ 66 w 80"/>
                <a:gd name="T19" fmla="*/ 6 h 91"/>
                <a:gd name="T20" fmla="*/ 63 w 80"/>
                <a:gd name="T21" fmla="*/ 6 h 91"/>
                <a:gd name="T22" fmla="*/ 57 w 80"/>
                <a:gd name="T23" fmla="*/ 5 h 91"/>
                <a:gd name="T24" fmla="*/ 49 w 80"/>
                <a:gd name="T25" fmla="*/ 5 h 91"/>
                <a:gd name="T26" fmla="*/ 31 w 80"/>
                <a:gd name="T27" fmla="*/ 69 h 91"/>
                <a:gd name="T28" fmla="*/ 29 w 80"/>
                <a:gd name="T29" fmla="*/ 74 h 91"/>
                <a:gd name="T30" fmla="*/ 28 w 80"/>
                <a:gd name="T31" fmla="*/ 77 h 91"/>
                <a:gd name="T32" fmla="*/ 28 w 80"/>
                <a:gd name="T33" fmla="*/ 81 h 91"/>
                <a:gd name="T34" fmla="*/ 28 w 80"/>
                <a:gd name="T35" fmla="*/ 82 h 91"/>
                <a:gd name="T36" fmla="*/ 28 w 80"/>
                <a:gd name="T37" fmla="*/ 85 h 91"/>
                <a:gd name="T38" fmla="*/ 29 w 80"/>
                <a:gd name="T39" fmla="*/ 86 h 91"/>
                <a:gd name="T40" fmla="*/ 32 w 80"/>
                <a:gd name="T41" fmla="*/ 87 h 91"/>
                <a:gd name="T42" fmla="*/ 34 w 80"/>
                <a:gd name="T43" fmla="*/ 87 h 91"/>
                <a:gd name="T44" fmla="*/ 38 w 80"/>
                <a:gd name="T45" fmla="*/ 88 h 91"/>
                <a:gd name="T46" fmla="*/ 41 w 80"/>
                <a:gd name="T47" fmla="*/ 88 h 91"/>
                <a:gd name="T48" fmla="*/ 39 w 80"/>
                <a:gd name="T49" fmla="*/ 91 h 91"/>
                <a:gd name="T50" fmla="*/ 0 w 80"/>
                <a:gd name="T51" fmla="*/ 91 h 91"/>
                <a:gd name="T52" fmla="*/ 1 w 80"/>
                <a:gd name="T53" fmla="*/ 88 h 91"/>
                <a:gd name="T54" fmla="*/ 2 w 80"/>
                <a:gd name="T55" fmla="*/ 88 h 91"/>
                <a:gd name="T56" fmla="*/ 7 w 80"/>
                <a:gd name="T57" fmla="*/ 87 h 91"/>
                <a:gd name="T58" fmla="*/ 11 w 80"/>
                <a:gd name="T59" fmla="*/ 86 h 91"/>
                <a:gd name="T60" fmla="*/ 13 w 80"/>
                <a:gd name="T61" fmla="*/ 85 h 91"/>
                <a:gd name="T62" fmla="*/ 15 w 80"/>
                <a:gd name="T63" fmla="*/ 82 h 91"/>
                <a:gd name="T64" fmla="*/ 16 w 80"/>
                <a:gd name="T65" fmla="*/ 80 h 91"/>
                <a:gd name="T66" fmla="*/ 17 w 80"/>
                <a:gd name="T67" fmla="*/ 75 h 91"/>
                <a:gd name="T68" fmla="*/ 20 w 80"/>
                <a:gd name="T69" fmla="*/ 70 h 91"/>
                <a:gd name="T70" fmla="*/ 38 w 80"/>
                <a:gd name="T71" fmla="*/ 5 h 91"/>
                <a:gd name="T72" fmla="*/ 33 w 80"/>
                <a:gd name="T73" fmla="*/ 5 h 91"/>
                <a:gd name="T74" fmla="*/ 27 w 80"/>
                <a:gd name="T75" fmla="*/ 6 h 91"/>
                <a:gd name="T76" fmla="*/ 23 w 80"/>
                <a:gd name="T77" fmla="*/ 6 h 91"/>
                <a:gd name="T78" fmla="*/ 20 w 80"/>
                <a:gd name="T79" fmla="*/ 7 h 91"/>
                <a:gd name="T80" fmla="*/ 15 w 80"/>
                <a:gd name="T81" fmla="*/ 10 h 91"/>
                <a:gd name="T82" fmla="*/ 11 w 80"/>
                <a:gd name="T83" fmla="*/ 13 h 91"/>
                <a:gd name="T84" fmla="*/ 9 w 80"/>
                <a:gd name="T85" fmla="*/ 17 h 91"/>
                <a:gd name="T86" fmla="*/ 6 w 80"/>
                <a:gd name="T87" fmla="*/ 23 h 91"/>
                <a:gd name="T88" fmla="*/ 4 w 80"/>
                <a:gd name="T89" fmla="*/ 23 h 91"/>
                <a:gd name="T90" fmla="*/ 10 w 80"/>
                <a:gd name="T9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91">
                  <a:moveTo>
                    <a:pt x="10" y="0"/>
                  </a:moveTo>
                  <a:lnTo>
                    <a:pt x="80" y="0"/>
                  </a:lnTo>
                  <a:lnTo>
                    <a:pt x="73" y="23"/>
                  </a:lnTo>
                  <a:lnTo>
                    <a:pt x="70" y="23"/>
                  </a:lnTo>
                  <a:lnTo>
                    <a:pt x="71" y="18"/>
                  </a:lnTo>
                  <a:lnTo>
                    <a:pt x="71" y="15"/>
                  </a:lnTo>
                  <a:lnTo>
                    <a:pt x="71" y="11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31" y="69"/>
                  </a:lnTo>
                  <a:lnTo>
                    <a:pt x="29" y="74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8" y="85"/>
                  </a:lnTo>
                  <a:lnTo>
                    <a:pt x="29" y="86"/>
                  </a:lnTo>
                  <a:lnTo>
                    <a:pt x="32" y="87"/>
                  </a:lnTo>
                  <a:lnTo>
                    <a:pt x="34" y="87"/>
                  </a:lnTo>
                  <a:lnTo>
                    <a:pt x="38" y="88"/>
                  </a:lnTo>
                  <a:lnTo>
                    <a:pt x="41" y="88"/>
                  </a:lnTo>
                  <a:lnTo>
                    <a:pt x="39" y="91"/>
                  </a:lnTo>
                  <a:lnTo>
                    <a:pt x="0" y="91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7" y="87"/>
                  </a:lnTo>
                  <a:lnTo>
                    <a:pt x="11" y="86"/>
                  </a:lnTo>
                  <a:lnTo>
                    <a:pt x="13" y="85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7" y="75"/>
                  </a:lnTo>
                  <a:lnTo>
                    <a:pt x="20" y="70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1" y="13"/>
                  </a:lnTo>
                  <a:lnTo>
                    <a:pt x="9" y="17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8" name="Freeform 9178"/>
            <p:cNvSpPr>
              <a:spLocks/>
            </p:cNvSpPr>
            <p:nvPr/>
          </p:nvSpPr>
          <p:spPr bwMode="auto">
            <a:xfrm>
              <a:off x="18221" y="17983"/>
              <a:ext cx="69" cy="97"/>
            </a:xfrm>
            <a:custGeom>
              <a:avLst/>
              <a:gdLst>
                <a:gd name="T0" fmla="*/ 22 w 69"/>
                <a:gd name="T1" fmla="*/ 0 h 97"/>
                <a:gd name="T2" fmla="*/ 27 w 69"/>
                <a:gd name="T3" fmla="*/ 2 h 97"/>
                <a:gd name="T4" fmla="*/ 28 w 69"/>
                <a:gd name="T5" fmla="*/ 10 h 97"/>
                <a:gd name="T6" fmla="*/ 33 w 69"/>
                <a:gd name="T7" fmla="*/ 10 h 97"/>
                <a:gd name="T8" fmla="*/ 42 w 69"/>
                <a:gd name="T9" fmla="*/ 4 h 97"/>
                <a:gd name="T10" fmla="*/ 51 w 69"/>
                <a:gd name="T11" fmla="*/ 0 h 97"/>
                <a:gd name="T12" fmla="*/ 60 w 69"/>
                <a:gd name="T13" fmla="*/ 0 h 97"/>
                <a:gd name="T14" fmla="*/ 67 w 69"/>
                <a:gd name="T15" fmla="*/ 2 h 97"/>
                <a:gd name="T16" fmla="*/ 69 w 69"/>
                <a:gd name="T17" fmla="*/ 7 h 97"/>
                <a:gd name="T18" fmla="*/ 69 w 69"/>
                <a:gd name="T19" fmla="*/ 14 h 97"/>
                <a:gd name="T20" fmla="*/ 68 w 69"/>
                <a:gd name="T21" fmla="*/ 23 h 97"/>
                <a:gd name="T22" fmla="*/ 54 w 69"/>
                <a:gd name="T23" fmla="*/ 71 h 97"/>
                <a:gd name="T24" fmla="*/ 52 w 69"/>
                <a:gd name="T25" fmla="*/ 82 h 97"/>
                <a:gd name="T26" fmla="*/ 51 w 69"/>
                <a:gd name="T27" fmla="*/ 91 h 97"/>
                <a:gd name="T28" fmla="*/ 38 w 69"/>
                <a:gd name="T29" fmla="*/ 97 h 97"/>
                <a:gd name="T30" fmla="*/ 40 w 69"/>
                <a:gd name="T31" fmla="*/ 89 h 97"/>
                <a:gd name="T32" fmla="*/ 56 w 69"/>
                <a:gd name="T33" fmla="*/ 26 h 97"/>
                <a:gd name="T34" fmla="*/ 57 w 69"/>
                <a:gd name="T35" fmla="*/ 16 h 97"/>
                <a:gd name="T36" fmla="*/ 56 w 69"/>
                <a:gd name="T37" fmla="*/ 11 h 97"/>
                <a:gd name="T38" fmla="*/ 48 w 69"/>
                <a:gd name="T39" fmla="*/ 9 h 97"/>
                <a:gd name="T40" fmla="*/ 40 w 69"/>
                <a:gd name="T41" fmla="*/ 11 h 97"/>
                <a:gd name="T42" fmla="*/ 31 w 69"/>
                <a:gd name="T43" fmla="*/ 16 h 97"/>
                <a:gd name="T44" fmla="*/ 14 w 69"/>
                <a:gd name="T45" fmla="*/ 65 h 97"/>
                <a:gd name="T46" fmla="*/ 15 w 69"/>
                <a:gd name="T47" fmla="*/ 18 h 97"/>
                <a:gd name="T48" fmla="*/ 16 w 69"/>
                <a:gd name="T49" fmla="*/ 12 h 97"/>
                <a:gd name="T50" fmla="*/ 16 w 69"/>
                <a:gd name="T51" fmla="*/ 9 h 97"/>
                <a:gd name="T52" fmla="*/ 14 w 69"/>
                <a:gd name="T53" fmla="*/ 6 h 97"/>
                <a:gd name="T54" fmla="*/ 10 w 69"/>
                <a:gd name="T55" fmla="*/ 6 h 97"/>
                <a:gd name="T56" fmla="*/ 5 w 69"/>
                <a:gd name="T57" fmla="*/ 11 h 97"/>
                <a:gd name="T58" fmla="*/ 0 w 69"/>
                <a:gd name="T59" fmla="*/ 16 h 97"/>
                <a:gd name="T60" fmla="*/ 5 w 69"/>
                <a:gd name="T61" fmla="*/ 6 h 97"/>
                <a:gd name="T62" fmla="*/ 11 w 69"/>
                <a:gd name="T63" fmla="*/ 1 h 97"/>
                <a:gd name="T64" fmla="*/ 20 w 69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97">
                  <a:moveTo>
                    <a:pt x="20" y="0"/>
                  </a:moveTo>
                  <a:lnTo>
                    <a:pt x="22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7" y="15"/>
                  </a:lnTo>
                  <a:lnTo>
                    <a:pt x="33" y="10"/>
                  </a:lnTo>
                  <a:lnTo>
                    <a:pt x="38" y="6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1"/>
                  </a:lnTo>
                  <a:lnTo>
                    <a:pt x="67" y="2"/>
                  </a:lnTo>
                  <a:lnTo>
                    <a:pt x="68" y="5"/>
                  </a:lnTo>
                  <a:lnTo>
                    <a:pt x="69" y="7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8"/>
                  </a:lnTo>
                  <a:lnTo>
                    <a:pt x="68" y="23"/>
                  </a:lnTo>
                  <a:lnTo>
                    <a:pt x="67" y="28"/>
                  </a:lnTo>
                  <a:lnTo>
                    <a:pt x="54" y="71"/>
                  </a:lnTo>
                  <a:lnTo>
                    <a:pt x="53" y="78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51" y="91"/>
                  </a:lnTo>
                  <a:lnTo>
                    <a:pt x="51" y="97"/>
                  </a:lnTo>
                  <a:lnTo>
                    <a:pt x="38" y="97"/>
                  </a:lnTo>
                  <a:lnTo>
                    <a:pt x="38" y="91"/>
                  </a:lnTo>
                  <a:lnTo>
                    <a:pt x="40" y="89"/>
                  </a:lnTo>
                  <a:lnTo>
                    <a:pt x="41" y="78"/>
                  </a:lnTo>
                  <a:lnTo>
                    <a:pt x="56" y="26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6" y="11"/>
                  </a:lnTo>
                  <a:lnTo>
                    <a:pt x="53" y="9"/>
                  </a:lnTo>
                  <a:lnTo>
                    <a:pt x="48" y="9"/>
                  </a:lnTo>
                  <a:lnTo>
                    <a:pt x="44" y="9"/>
                  </a:lnTo>
                  <a:lnTo>
                    <a:pt x="40" y="11"/>
                  </a:lnTo>
                  <a:lnTo>
                    <a:pt x="36" y="12"/>
                  </a:lnTo>
                  <a:lnTo>
                    <a:pt x="31" y="16"/>
                  </a:lnTo>
                  <a:lnTo>
                    <a:pt x="26" y="20"/>
                  </a:lnTo>
                  <a:lnTo>
                    <a:pt x="14" y="65"/>
                  </a:lnTo>
                  <a:lnTo>
                    <a:pt x="3" y="65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9" name="Freeform 9179"/>
            <p:cNvSpPr>
              <a:spLocks/>
            </p:cNvSpPr>
            <p:nvPr/>
          </p:nvSpPr>
          <p:spPr bwMode="auto">
            <a:xfrm>
              <a:off x="14573" y="16510"/>
              <a:ext cx="111" cy="80"/>
            </a:xfrm>
            <a:custGeom>
              <a:avLst/>
              <a:gdLst>
                <a:gd name="T0" fmla="*/ 21 w 111"/>
                <a:gd name="T1" fmla="*/ 1 h 80"/>
                <a:gd name="T2" fmla="*/ 83 w 111"/>
                <a:gd name="T3" fmla="*/ 17 h 80"/>
                <a:gd name="T4" fmla="*/ 95 w 111"/>
                <a:gd name="T5" fmla="*/ 20 h 80"/>
                <a:gd name="T6" fmla="*/ 105 w 111"/>
                <a:gd name="T7" fmla="*/ 21 h 80"/>
                <a:gd name="T8" fmla="*/ 111 w 111"/>
                <a:gd name="T9" fmla="*/ 36 h 80"/>
                <a:gd name="T10" fmla="*/ 103 w 111"/>
                <a:gd name="T11" fmla="*/ 35 h 80"/>
                <a:gd name="T12" fmla="*/ 95 w 111"/>
                <a:gd name="T13" fmla="*/ 33 h 80"/>
                <a:gd name="T14" fmla="*/ 31 w 111"/>
                <a:gd name="T15" fmla="*/ 16 h 80"/>
                <a:gd name="T16" fmla="*/ 22 w 111"/>
                <a:gd name="T17" fmla="*/ 15 h 80"/>
                <a:gd name="T18" fmla="*/ 16 w 111"/>
                <a:gd name="T19" fmla="*/ 15 h 80"/>
                <a:gd name="T20" fmla="*/ 11 w 111"/>
                <a:gd name="T21" fmla="*/ 19 h 80"/>
                <a:gd name="T22" fmla="*/ 10 w 111"/>
                <a:gd name="T23" fmla="*/ 24 h 80"/>
                <a:gd name="T24" fmla="*/ 14 w 111"/>
                <a:gd name="T25" fmla="*/ 35 h 80"/>
                <a:gd name="T26" fmla="*/ 20 w 111"/>
                <a:gd name="T27" fmla="*/ 45 h 80"/>
                <a:gd name="T28" fmla="*/ 75 w 111"/>
                <a:gd name="T29" fmla="*/ 63 h 80"/>
                <a:gd name="T30" fmla="*/ 22 w 111"/>
                <a:gd name="T31" fmla="*/ 63 h 80"/>
                <a:gd name="T32" fmla="*/ 15 w 111"/>
                <a:gd name="T33" fmla="*/ 61 h 80"/>
                <a:gd name="T34" fmla="*/ 10 w 111"/>
                <a:gd name="T35" fmla="*/ 62 h 80"/>
                <a:gd name="T36" fmla="*/ 7 w 111"/>
                <a:gd name="T37" fmla="*/ 63 h 80"/>
                <a:gd name="T38" fmla="*/ 9 w 111"/>
                <a:gd name="T39" fmla="*/ 68 h 80"/>
                <a:gd name="T40" fmla="*/ 12 w 111"/>
                <a:gd name="T41" fmla="*/ 73 h 80"/>
                <a:gd name="T42" fmla="*/ 20 w 111"/>
                <a:gd name="T43" fmla="*/ 77 h 80"/>
                <a:gd name="T44" fmla="*/ 14 w 111"/>
                <a:gd name="T45" fmla="*/ 77 h 80"/>
                <a:gd name="T46" fmla="*/ 5 w 111"/>
                <a:gd name="T47" fmla="*/ 70 h 80"/>
                <a:gd name="T48" fmla="*/ 0 w 111"/>
                <a:gd name="T49" fmla="*/ 62 h 80"/>
                <a:gd name="T50" fmla="*/ 0 w 111"/>
                <a:gd name="T51" fmla="*/ 53 h 80"/>
                <a:gd name="T52" fmla="*/ 4 w 111"/>
                <a:gd name="T53" fmla="*/ 48 h 80"/>
                <a:gd name="T54" fmla="*/ 10 w 111"/>
                <a:gd name="T55" fmla="*/ 47 h 80"/>
                <a:gd name="T56" fmla="*/ 19 w 111"/>
                <a:gd name="T57" fmla="*/ 48 h 80"/>
                <a:gd name="T58" fmla="*/ 4 w 111"/>
                <a:gd name="T59" fmla="*/ 29 h 80"/>
                <a:gd name="T60" fmla="*/ 0 w 111"/>
                <a:gd name="T61" fmla="*/ 16 h 80"/>
                <a:gd name="T62" fmla="*/ 1 w 111"/>
                <a:gd name="T63" fmla="*/ 8 h 80"/>
                <a:gd name="T64" fmla="*/ 6 w 111"/>
                <a:gd name="T65" fmla="*/ 1 h 80"/>
                <a:gd name="T66" fmla="*/ 14 w 111"/>
                <a:gd name="T6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80">
                  <a:moveTo>
                    <a:pt x="14" y="0"/>
                  </a:moveTo>
                  <a:lnTo>
                    <a:pt x="21" y="1"/>
                  </a:lnTo>
                  <a:lnTo>
                    <a:pt x="33" y="4"/>
                  </a:lnTo>
                  <a:lnTo>
                    <a:pt x="83" y="17"/>
                  </a:lnTo>
                  <a:lnTo>
                    <a:pt x="90" y="19"/>
                  </a:lnTo>
                  <a:lnTo>
                    <a:pt x="95" y="20"/>
                  </a:lnTo>
                  <a:lnTo>
                    <a:pt x="100" y="21"/>
                  </a:lnTo>
                  <a:lnTo>
                    <a:pt x="105" y="21"/>
                  </a:lnTo>
                  <a:lnTo>
                    <a:pt x="111" y="22"/>
                  </a:lnTo>
                  <a:lnTo>
                    <a:pt x="111" y="36"/>
                  </a:lnTo>
                  <a:lnTo>
                    <a:pt x="107" y="36"/>
                  </a:lnTo>
                  <a:lnTo>
                    <a:pt x="103" y="35"/>
                  </a:lnTo>
                  <a:lnTo>
                    <a:pt x="101" y="35"/>
                  </a:lnTo>
                  <a:lnTo>
                    <a:pt x="95" y="33"/>
                  </a:lnTo>
                  <a:lnTo>
                    <a:pt x="90" y="32"/>
                  </a:lnTo>
                  <a:lnTo>
                    <a:pt x="31" y="16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6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6" y="38"/>
                  </a:lnTo>
                  <a:lnTo>
                    <a:pt x="20" y="45"/>
                  </a:lnTo>
                  <a:lnTo>
                    <a:pt x="23" y="49"/>
                  </a:lnTo>
                  <a:lnTo>
                    <a:pt x="75" y="63"/>
                  </a:lnTo>
                  <a:lnTo>
                    <a:pt x="75" y="77"/>
                  </a:lnTo>
                  <a:lnTo>
                    <a:pt x="22" y="63"/>
                  </a:lnTo>
                  <a:lnTo>
                    <a:pt x="19" y="62"/>
                  </a:lnTo>
                  <a:lnTo>
                    <a:pt x="15" y="61"/>
                  </a:lnTo>
                  <a:lnTo>
                    <a:pt x="12" y="61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7" y="63"/>
                  </a:lnTo>
                  <a:lnTo>
                    <a:pt x="7" y="65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3"/>
                  </a:lnTo>
                  <a:lnTo>
                    <a:pt x="15" y="75"/>
                  </a:lnTo>
                  <a:lnTo>
                    <a:pt x="20" y="77"/>
                  </a:lnTo>
                  <a:lnTo>
                    <a:pt x="20" y="80"/>
                  </a:lnTo>
                  <a:lnTo>
                    <a:pt x="14" y="77"/>
                  </a:lnTo>
                  <a:lnTo>
                    <a:pt x="9" y="74"/>
                  </a:lnTo>
                  <a:lnTo>
                    <a:pt x="5" y="70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4" y="48"/>
                  </a:lnTo>
                  <a:lnTo>
                    <a:pt x="6" y="47"/>
                  </a:lnTo>
                  <a:lnTo>
                    <a:pt x="10" y="47"/>
                  </a:lnTo>
                  <a:lnTo>
                    <a:pt x="14" y="47"/>
                  </a:lnTo>
                  <a:lnTo>
                    <a:pt x="19" y="48"/>
                  </a:lnTo>
                  <a:lnTo>
                    <a:pt x="9" y="36"/>
                  </a:lnTo>
                  <a:lnTo>
                    <a:pt x="4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0" name="Freeform 9180"/>
            <p:cNvSpPr>
              <a:spLocks/>
            </p:cNvSpPr>
            <p:nvPr/>
          </p:nvSpPr>
          <p:spPr bwMode="auto">
            <a:xfrm>
              <a:off x="18221" y="15763"/>
              <a:ext cx="69" cy="99"/>
            </a:xfrm>
            <a:custGeom>
              <a:avLst/>
              <a:gdLst>
                <a:gd name="T0" fmla="*/ 22 w 69"/>
                <a:gd name="T1" fmla="*/ 2 h 99"/>
                <a:gd name="T2" fmla="*/ 27 w 69"/>
                <a:gd name="T3" fmla="*/ 4 h 99"/>
                <a:gd name="T4" fmla="*/ 28 w 69"/>
                <a:gd name="T5" fmla="*/ 11 h 99"/>
                <a:gd name="T6" fmla="*/ 33 w 69"/>
                <a:gd name="T7" fmla="*/ 11 h 99"/>
                <a:gd name="T8" fmla="*/ 42 w 69"/>
                <a:gd name="T9" fmla="*/ 5 h 99"/>
                <a:gd name="T10" fmla="*/ 51 w 69"/>
                <a:gd name="T11" fmla="*/ 2 h 99"/>
                <a:gd name="T12" fmla="*/ 60 w 69"/>
                <a:gd name="T13" fmla="*/ 2 h 99"/>
                <a:gd name="T14" fmla="*/ 67 w 69"/>
                <a:gd name="T15" fmla="*/ 4 h 99"/>
                <a:gd name="T16" fmla="*/ 69 w 69"/>
                <a:gd name="T17" fmla="*/ 9 h 99"/>
                <a:gd name="T18" fmla="*/ 69 w 69"/>
                <a:gd name="T19" fmla="*/ 15 h 99"/>
                <a:gd name="T20" fmla="*/ 68 w 69"/>
                <a:gd name="T21" fmla="*/ 25 h 99"/>
                <a:gd name="T22" fmla="*/ 54 w 69"/>
                <a:gd name="T23" fmla="*/ 73 h 99"/>
                <a:gd name="T24" fmla="*/ 52 w 69"/>
                <a:gd name="T25" fmla="*/ 84 h 99"/>
                <a:gd name="T26" fmla="*/ 51 w 69"/>
                <a:gd name="T27" fmla="*/ 93 h 99"/>
                <a:gd name="T28" fmla="*/ 38 w 69"/>
                <a:gd name="T29" fmla="*/ 99 h 99"/>
                <a:gd name="T30" fmla="*/ 40 w 69"/>
                <a:gd name="T31" fmla="*/ 90 h 99"/>
                <a:gd name="T32" fmla="*/ 56 w 69"/>
                <a:gd name="T33" fmla="*/ 27 h 99"/>
                <a:gd name="T34" fmla="*/ 57 w 69"/>
                <a:gd name="T35" fmla="*/ 18 h 99"/>
                <a:gd name="T36" fmla="*/ 56 w 69"/>
                <a:gd name="T37" fmla="*/ 11 h 99"/>
                <a:gd name="T38" fmla="*/ 48 w 69"/>
                <a:gd name="T39" fmla="*/ 9 h 99"/>
                <a:gd name="T40" fmla="*/ 40 w 69"/>
                <a:gd name="T41" fmla="*/ 13 h 99"/>
                <a:gd name="T42" fmla="*/ 31 w 69"/>
                <a:gd name="T43" fmla="*/ 18 h 99"/>
                <a:gd name="T44" fmla="*/ 14 w 69"/>
                <a:gd name="T45" fmla="*/ 67 h 99"/>
                <a:gd name="T46" fmla="*/ 15 w 69"/>
                <a:gd name="T47" fmla="*/ 20 h 99"/>
                <a:gd name="T48" fmla="*/ 16 w 69"/>
                <a:gd name="T49" fmla="*/ 14 h 99"/>
                <a:gd name="T50" fmla="*/ 16 w 69"/>
                <a:gd name="T51" fmla="*/ 10 h 99"/>
                <a:gd name="T52" fmla="*/ 14 w 69"/>
                <a:gd name="T53" fmla="*/ 8 h 99"/>
                <a:gd name="T54" fmla="*/ 10 w 69"/>
                <a:gd name="T55" fmla="*/ 8 h 99"/>
                <a:gd name="T56" fmla="*/ 5 w 69"/>
                <a:gd name="T57" fmla="*/ 13 h 99"/>
                <a:gd name="T58" fmla="*/ 0 w 69"/>
                <a:gd name="T59" fmla="*/ 18 h 99"/>
                <a:gd name="T60" fmla="*/ 5 w 69"/>
                <a:gd name="T61" fmla="*/ 8 h 99"/>
                <a:gd name="T62" fmla="*/ 11 w 69"/>
                <a:gd name="T63" fmla="*/ 3 h 99"/>
                <a:gd name="T64" fmla="*/ 20 w 69"/>
                <a:gd name="T6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99">
                  <a:moveTo>
                    <a:pt x="20" y="0"/>
                  </a:moveTo>
                  <a:lnTo>
                    <a:pt x="22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38" y="8"/>
                  </a:lnTo>
                  <a:lnTo>
                    <a:pt x="42" y="5"/>
                  </a:lnTo>
                  <a:lnTo>
                    <a:pt x="46" y="4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7" y="4"/>
                  </a:lnTo>
                  <a:lnTo>
                    <a:pt x="68" y="7"/>
                  </a:lnTo>
                  <a:lnTo>
                    <a:pt x="69" y="9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9" y="20"/>
                  </a:lnTo>
                  <a:lnTo>
                    <a:pt x="68" y="25"/>
                  </a:lnTo>
                  <a:lnTo>
                    <a:pt x="67" y="30"/>
                  </a:lnTo>
                  <a:lnTo>
                    <a:pt x="54" y="73"/>
                  </a:lnTo>
                  <a:lnTo>
                    <a:pt x="53" y="79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51" y="93"/>
                  </a:lnTo>
                  <a:lnTo>
                    <a:pt x="51" y="99"/>
                  </a:lnTo>
                  <a:lnTo>
                    <a:pt x="38" y="99"/>
                  </a:lnTo>
                  <a:lnTo>
                    <a:pt x="38" y="93"/>
                  </a:lnTo>
                  <a:lnTo>
                    <a:pt x="40" y="90"/>
                  </a:lnTo>
                  <a:lnTo>
                    <a:pt x="41" y="79"/>
                  </a:lnTo>
                  <a:lnTo>
                    <a:pt x="56" y="27"/>
                  </a:lnTo>
                  <a:lnTo>
                    <a:pt x="57" y="23"/>
                  </a:lnTo>
                  <a:lnTo>
                    <a:pt x="57" y="18"/>
                  </a:lnTo>
                  <a:lnTo>
                    <a:pt x="57" y="15"/>
                  </a:lnTo>
                  <a:lnTo>
                    <a:pt x="56" y="11"/>
                  </a:lnTo>
                  <a:lnTo>
                    <a:pt x="53" y="10"/>
                  </a:lnTo>
                  <a:lnTo>
                    <a:pt x="48" y="9"/>
                  </a:lnTo>
                  <a:lnTo>
                    <a:pt x="44" y="10"/>
                  </a:lnTo>
                  <a:lnTo>
                    <a:pt x="40" y="13"/>
                  </a:lnTo>
                  <a:lnTo>
                    <a:pt x="36" y="14"/>
                  </a:lnTo>
                  <a:lnTo>
                    <a:pt x="31" y="18"/>
                  </a:lnTo>
                  <a:lnTo>
                    <a:pt x="26" y="21"/>
                  </a:lnTo>
                  <a:lnTo>
                    <a:pt x="14" y="67"/>
                  </a:lnTo>
                  <a:lnTo>
                    <a:pt x="3" y="67"/>
                  </a:lnTo>
                  <a:lnTo>
                    <a:pt x="15" y="20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9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5" y="8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1" name="Freeform 9181"/>
            <p:cNvSpPr>
              <a:spLocks/>
            </p:cNvSpPr>
            <p:nvPr/>
          </p:nvSpPr>
          <p:spPr bwMode="auto">
            <a:xfrm>
              <a:off x="18254" y="16069"/>
              <a:ext cx="69" cy="98"/>
            </a:xfrm>
            <a:custGeom>
              <a:avLst/>
              <a:gdLst>
                <a:gd name="T0" fmla="*/ 23 w 69"/>
                <a:gd name="T1" fmla="*/ 1 h 98"/>
                <a:gd name="T2" fmla="*/ 27 w 69"/>
                <a:gd name="T3" fmla="*/ 3 h 98"/>
                <a:gd name="T4" fmla="*/ 29 w 69"/>
                <a:gd name="T5" fmla="*/ 11 h 98"/>
                <a:gd name="T6" fmla="*/ 34 w 69"/>
                <a:gd name="T7" fmla="*/ 11 h 98"/>
                <a:gd name="T8" fmla="*/ 42 w 69"/>
                <a:gd name="T9" fmla="*/ 4 h 98"/>
                <a:gd name="T10" fmla="*/ 51 w 69"/>
                <a:gd name="T11" fmla="*/ 1 h 98"/>
                <a:gd name="T12" fmla="*/ 61 w 69"/>
                <a:gd name="T13" fmla="*/ 1 h 98"/>
                <a:gd name="T14" fmla="*/ 67 w 69"/>
                <a:gd name="T15" fmla="*/ 3 h 98"/>
                <a:gd name="T16" fmla="*/ 69 w 69"/>
                <a:gd name="T17" fmla="*/ 8 h 98"/>
                <a:gd name="T18" fmla="*/ 69 w 69"/>
                <a:gd name="T19" fmla="*/ 14 h 98"/>
                <a:gd name="T20" fmla="*/ 68 w 69"/>
                <a:gd name="T21" fmla="*/ 23 h 98"/>
                <a:gd name="T22" fmla="*/ 55 w 69"/>
                <a:gd name="T23" fmla="*/ 72 h 98"/>
                <a:gd name="T24" fmla="*/ 52 w 69"/>
                <a:gd name="T25" fmla="*/ 83 h 98"/>
                <a:gd name="T26" fmla="*/ 51 w 69"/>
                <a:gd name="T27" fmla="*/ 92 h 98"/>
                <a:gd name="T28" fmla="*/ 39 w 69"/>
                <a:gd name="T29" fmla="*/ 98 h 98"/>
                <a:gd name="T30" fmla="*/ 40 w 69"/>
                <a:gd name="T31" fmla="*/ 88 h 98"/>
                <a:gd name="T32" fmla="*/ 56 w 69"/>
                <a:gd name="T33" fmla="*/ 27 h 98"/>
                <a:gd name="T34" fmla="*/ 57 w 69"/>
                <a:gd name="T35" fmla="*/ 17 h 98"/>
                <a:gd name="T36" fmla="*/ 56 w 69"/>
                <a:gd name="T37" fmla="*/ 11 h 98"/>
                <a:gd name="T38" fmla="*/ 48 w 69"/>
                <a:gd name="T39" fmla="*/ 8 h 98"/>
                <a:gd name="T40" fmla="*/ 40 w 69"/>
                <a:gd name="T41" fmla="*/ 11 h 98"/>
                <a:gd name="T42" fmla="*/ 31 w 69"/>
                <a:gd name="T43" fmla="*/ 17 h 98"/>
                <a:gd name="T44" fmla="*/ 14 w 69"/>
                <a:gd name="T45" fmla="*/ 66 h 98"/>
                <a:gd name="T46" fmla="*/ 15 w 69"/>
                <a:gd name="T47" fmla="*/ 19 h 98"/>
                <a:gd name="T48" fmla="*/ 16 w 69"/>
                <a:gd name="T49" fmla="*/ 13 h 98"/>
                <a:gd name="T50" fmla="*/ 16 w 69"/>
                <a:gd name="T51" fmla="*/ 9 h 98"/>
                <a:gd name="T52" fmla="*/ 15 w 69"/>
                <a:gd name="T53" fmla="*/ 7 h 98"/>
                <a:gd name="T54" fmla="*/ 10 w 69"/>
                <a:gd name="T55" fmla="*/ 7 h 98"/>
                <a:gd name="T56" fmla="*/ 5 w 69"/>
                <a:gd name="T57" fmla="*/ 12 h 98"/>
                <a:gd name="T58" fmla="*/ 0 w 69"/>
                <a:gd name="T59" fmla="*/ 17 h 98"/>
                <a:gd name="T60" fmla="*/ 5 w 69"/>
                <a:gd name="T61" fmla="*/ 7 h 98"/>
                <a:gd name="T62" fmla="*/ 11 w 69"/>
                <a:gd name="T63" fmla="*/ 2 h 98"/>
                <a:gd name="T64" fmla="*/ 20 w 69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98">
                  <a:moveTo>
                    <a:pt x="20" y="0"/>
                  </a:moveTo>
                  <a:lnTo>
                    <a:pt x="23" y="1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27" y="16"/>
                  </a:lnTo>
                  <a:lnTo>
                    <a:pt x="34" y="11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6" y="3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68" y="6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69" y="18"/>
                  </a:lnTo>
                  <a:lnTo>
                    <a:pt x="68" y="23"/>
                  </a:lnTo>
                  <a:lnTo>
                    <a:pt x="67" y="29"/>
                  </a:lnTo>
                  <a:lnTo>
                    <a:pt x="55" y="72"/>
                  </a:lnTo>
                  <a:lnTo>
                    <a:pt x="53" y="78"/>
                  </a:lnTo>
                  <a:lnTo>
                    <a:pt x="52" y="83"/>
                  </a:lnTo>
                  <a:lnTo>
                    <a:pt x="52" y="87"/>
                  </a:lnTo>
                  <a:lnTo>
                    <a:pt x="51" y="92"/>
                  </a:lnTo>
                  <a:lnTo>
                    <a:pt x="51" y="98"/>
                  </a:lnTo>
                  <a:lnTo>
                    <a:pt x="39" y="98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41" y="78"/>
                  </a:lnTo>
                  <a:lnTo>
                    <a:pt x="56" y="27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6" y="11"/>
                  </a:lnTo>
                  <a:lnTo>
                    <a:pt x="53" y="9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0" y="11"/>
                  </a:lnTo>
                  <a:lnTo>
                    <a:pt x="36" y="13"/>
                  </a:lnTo>
                  <a:lnTo>
                    <a:pt x="31" y="17"/>
                  </a:lnTo>
                  <a:lnTo>
                    <a:pt x="26" y="20"/>
                  </a:lnTo>
                  <a:lnTo>
                    <a:pt x="14" y="66"/>
                  </a:lnTo>
                  <a:lnTo>
                    <a:pt x="3" y="66"/>
                  </a:lnTo>
                  <a:lnTo>
                    <a:pt x="15" y="19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3" y="12"/>
                  </a:lnTo>
                  <a:lnTo>
                    <a:pt x="5" y="7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2" name="Freeform 9182"/>
            <p:cNvSpPr>
              <a:spLocks/>
            </p:cNvSpPr>
            <p:nvPr/>
          </p:nvSpPr>
          <p:spPr bwMode="auto">
            <a:xfrm>
              <a:off x="18221" y="16308"/>
              <a:ext cx="69" cy="99"/>
            </a:xfrm>
            <a:custGeom>
              <a:avLst/>
              <a:gdLst>
                <a:gd name="T0" fmla="*/ 22 w 69"/>
                <a:gd name="T1" fmla="*/ 2 h 99"/>
                <a:gd name="T2" fmla="*/ 27 w 69"/>
                <a:gd name="T3" fmla="*/ 4 h 99"/>
                <a:gd name="T4" fmla="*/ 28 w 69"/>
                <a:gd name="T5" fmla="*/ 12 h 99"/>
                <a:gd name="T6" fmla="*/ 33 w 69"/>
                <a:gd name="T7" fmla="*/ 12 h 99"/>
                <a:gd name="T8" fmla="*/ 42 w 69"/>
                <a:gd name="T9" fmla="*/ 5 h 99"/>
                <a:gd name="T10" fmla="*/ 51 w 69"/>
                <a:gd name="T11" fmla="*/ 2 h 99"/>
                <a:gd name="T12" fmla="*/ 60 w 69"/>
                <a:gd name="T13" fmla="*/ 2 h 99"/>
                <a:gd name="T14" fmla="*/ 67 w 69"/>
                <a:gd name="T15" fmla="*/ 4 h 99"/>
                <a:gd name="T16" fmla="*/ 69 w 69"/>
                <a:gd name="T17" fmla="*/ 9 h 99"/>
                <a:gd name="T18" fmla="*/ 69 w 69"/>
                <a:gd name="T19" fmla="*/ 15 h 99"/>
                <a:gd name="T20" fmla="*/ 68 w 69"/>
                <a:gd name="T21" fmla="*/ 25 h 99"/>
                <a:gd name="T22" fmla="*/ 54 w 69"/>
                <a:gd name="T23" fmla="*/ 73 h 99"/>
                <a:gd name="T24" fmla="*/ 52 w 69"/>
                <a:gd name="T25" fmla="*/ 84 h 99"/>
                <a:gd name="T26" fmla="*/ 51 w 69"/>
                <a:gd name="T27" fmla="*/ 93 h 99"/>
                <a:gd name="T28" fmla="*/ 38 w 69"/>
                <a:gd name="T29" fmla="*/ 99 h 99"/>
                <a:gd name="T30" fmla="*/ 40 w 69"/>
                <a:gd name="T31" fmla="*/ 90 h 99"/>
                <a:gd name="T32" fmla="*/ 56 w 69"/>
                <a:gd name="T33" fmla="*/ 28 h 99"/>
                <a:gd name="T34" fmla="*/ 57 w 69"/>
                <a:gd name="T35" fmla="*/ 18 h 99"/>
                <a:gd name="T36" fmla="*/ 56 w 69"/>
                <a:gd name="T37" fmla="*/ 12 h 99"/>
                <a:gd name="T38" fmla="*/ 48 w 69"/>
                <a:gd name="T39" fmla="*/ 9 h 99"/>
                <a:gd name="T40" fmla="*/ 40 w 69"/>
                <a:gd name="T41" fmla="*/ 13 h 99"/>
                <a:gd name="T42" fmla="*/ 31 w 69"/>
                <a:gd name="T43" fmla="*/ 18 h 99"/>
                <a:gd name="T44" fmla="*/ 14 w 69"/>
                <a:gd name="T45" fmla="*/ 67 h 99"/>
                <a:gd name="T46" fmla="*/ 15 w 69"/>
                <a:gd name="T47" fmla="*/ 20 h 99"/>
                <a:gd name="T48" fmla="*/ 16 w 69"/>
                <a:gd name="T49" fmla="*/ 14 h 99"/>
                <a:gd name="T50" fmla="*/ 16 w 69"/>
                <a:gd name="T51" fmla="*/ 10 h 99"/>
                <a:gd name="T52" fmla="*/ 14 w 69"/>
                <a:gd name="T53" fmla="*/ 8 h 99"/>
                <a:gd name="T54" fmla="*/ 10 w 69"/>
                <a:gd name="T55" fmla="*/ 8 h 99"/>
                <a:gd name="T56" fmla="*/ 5 w 69"/>
                <a:gd name="T57" fmla="*/ 13 h 99"/>
                <a:gd name="T58" fmla="*/ 0 w 69"/>
                <a:gd name="T59" fmla="*/ 18 h 99"/>
                <a:gd name="T60" fmla="*/ 5 w 69"/>
                <a:gd name="T61" fmla="*/ 8 h 99"/>
                <a:gd name="T62" fmla="*/ 11 w 69"/>
                <a:gd name="T63" fmla="*/ 3 h 99"/>
                <a:gd name="T64" fmla="*/ 20 w 69"/>
                <a:gd name="T6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99">
                  <a:moveTo>
                    <a:pt x="20" y="0"/>
                  </a:moveTo>
                  <a:lnTo>
                    <a:pt x="22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7" y="16"/>
                  </a:lnTo>
                  <a:lnTo>
                    <a:pt x="33" y="12"/>
                  </a:lnTo>
                  <a:lnTo>
                    <a:pt x="38" y="8"/>
                  </a:lnTo>
                  <a:lnTo>
                    <a:pt x="42" y="5"/>
                  </a:lnTo>
                  <a:lnTo>
                    <a:pt x="46" y="4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7" y="4"/>
                  </a:lnTo>
                  <a:lnTo>
                    <a:pt x="68" y="7"/>
                  </a:lnTo>
                  <a:lnTo>
                    <a:pt x="69" y="9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9" y="20"/>
                  </a:lnTo>
                  <a:lnTo>
                    <a:pt x="68" y="25"/>
                  </a:lnTo>
                  <a:lnTo>
                    <a:pt x="67" y="30"/>
                  </a:lnTo>
                  <a:lnTo>
                    <a:pt x="54" y="73"/>
                  </a:lnTo>
                  <a:lnTo>
                    <a:pt x="53" y="79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51" y="93"/>
                  </a:lnTo>
                  <a:lnTo>
                    <a:pt x="51" y="99"/>
                  </a:lnTo>
                  <a:lnTo>
                    <a:pt x="38" y="99"/>
                  </a:lnTo>
                  <a:lnTo>
                    <a:pt x="38" y="93"/>
                  </a:lnTo>
                  <a:lnTo>
                    <a:pt x="40" y="90"/>
                  </a:lnTo>
                  <a:lnTo>
                    <a:pt x="41" y="79"/>
                  </a:lnTo>
                  <a:lnTo>
                    <a:pt x="56" y="28"/>
                  </a:lnTo>
                  <a:lnTo>
                    <a:pt x="57" y="23"/>
                  </a:lnTo>
                  <a:lnTo>
                    <a:pt x="57" y="18"/>
                  </a:lnTo>
                  <a:lnTo>
                    <a:pt x="57" y="15"/>
                  </a:lnTo>
                  <a:lnTo>
                    <a:pt x="56" y="12"/>
                  </a:lnTo>
                  <a:lnTo>
                    <a:pt x="53" y="10"/>
                  </a:lnTo>
                  <a:lnTo>
                    <a:pt x="48" y="9"/>
                  </a:lnTo>
                  <a:lnTo>
                    <a:pt x="44" y="10"/>
                  </a:lnTo>
                  <a:lnTo>
                    <a:pt x="40" y="13"/>
                  </a:lnTo>
                  <a:lnTo>
                    <a:pt x="36" y="14"/>
                  </a:lnTo>
                  <a:lnTo>
                    <a:pt x="31" y="18"/>
                  </a:lnTo>
                  <a:lnTo>
                    <a:pt x="26" y="21"/>
                  </a:lnTo>
                  <a:lnTo>
                    <a:pt x="14" y="67"/>
                  </a:lnTo>
                  <a:lnTo>
                    <a:pt x="3" y="67"/>
                  </a:lnTo>
                  <a:lnTo>
                    <a:pt x="15" y="20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9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5" y="8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3" name="Freeform 9183"/>
            <p:cNvSpPr>
              <a:spLocks/>
            </p:cNvSpPr>
            <p:nvPr/>
          </p:nvSpPr>
          <p:spPr bwMode="auto">
            <a:xfrm>
              <a:off x="18221" y="16897"/>
              <a:ext cx="69" cy="97"/>
            </a:xfrm>
            <a:custGeom>
              <a:avLst/>
              <a:gdLst>
                <a:gd name="T0" fmla="*/ 22 w 69"/>
                <a:gd name="T1" fmla="*/ 0 h 97"/>
                <a:gd name="T2" fmla="*/ 27 w 69"/>
                <a:gd name="T3" fmla="*/ 3 h 97"/>
                <a:gd name="T4" fmla="*/ 28 w 69"/>
                <a:gd name="T5" fmla="*/ 9 h 97"/>
                <a:gd name="T6" fmla="*/ 33 w 69"/>
                <a:gd name="T7" fmla="*/ 11 h 97"/>
                <a:gd name="T8" fmla="*/ 42 w 69"/>
                <a:gd name="T9" fmla="*/ 4 h 97"/>
                <a:gd name="T10" fmla="*/ 51 w 69"/>
                <a:gd name="T11" fmla="*/ 1 h 97"/>
                <a:gd name="T12" fmla="*/ 60 w 69"/>
                <a:gd name="T13" fmla="*/ 0 h 97"/>
                <a:gd name="T14" fmla="*/ 67 w 69"/>
                <a:gd name="T15" fmla="*/ 3 h 97"/>
                <a:gd name="T16" fmla="*/ 69 w 69"/>
                <a:gd name="T17" fmla="*/ 8 h 97"/>
                <a:gd name="T18" fmla="*/ 69 w 69"/>
                <a:gd name="T19" fmla="*/ 14 h 97"/>
                <a:gd name="T20" fmla="*/ 68 w 69"/>
                <a:gd name="T21" fmla="*/ 23 h 97"/>
                <a:gd name="T22" fmla="*/ 54 w 69"/>
                <a:gd name="T23" fmla="*/ 72 h 97"/>
                <a:gd name="T24" fmla="*/ 52 w 69"/>
                <a:gd name="T25" fmla="*/ 83 h 97"/>
                <a:gd name="T26" fmla="*/ 51 w 69"/>
                <a:gd name="T27" fmla="*/ 92 h 97"/>
                <a:gd name="T28" fmla="*/ 38 w 69"/>
                <a:gd name="T29" fmla="*/ 97 h 97"/>
                <a:gd name="T30" fmla="*/ 40 w 69"/>
                <a:gd name="T31" fmla="*/ 88 h 97"/>
                <a:gd name="T32" fmla="*/ 56 w 69"/>
                <a:gd name="T33" fmla="*/ 27 h 97"/>
                <a:gd name="T34" fmla="*/ 57 w 69"/>
                <a:gd name="T35" fmla="*/ 17 h 97"/>
                <a:gd name="T36" fmla="*/ 56 w 69"/>
                <a:gd name="T37" fmla="*/ 11 h 97"/>
                <a:gd name="T38" fmla="*/ 48 w 69"/>
                <a:gd name="T39" fmla="*/ 8 h 97"/>
                <a:gd name="T40" fmla="*/ 40 w 69"/>
                <a:gd name="T41" fmla="*/ 11 h 97"/>
                <a:gd name="T42" fmla="*/ 31 w 69"/>
                <a:gd name="T43" fmla="*/ 17 h 97"/>
                <a:gd name="T44" fmla="*/ 14 w 69"/>
                <a:gd name="T45" fmla="*/ 66 h 97"/>
                <a:gd name="T46" fmla="*/ 15 w 69"/>
                <a:gd name="T47" fmla="*/ 19 h 97"/>
                <a:gd name="T48" fmla="*/ 16 w 69"/>
                <a:gd name="T49" fmla="*/ 12 h 97"/>
                <a:gd name="T50" fmla="*/ 16 w 69"/>
                <a:gd name="T51" fmla="*/ 8 h 97"/>
                <a:gd name="T52" fmla="*/ 14 w 69"/>
                <a:gd name="T53" fmla="*/ 7 h 97"/>
                <a:gd name="T54" fmla="*/ 10 w 69"/>
                <a:gd name="T55" fmla="*/ 7 h 97"/>
                <a:gd name="T56" fmla="*/ 5 w 69"/>
                <a:gd name="T57" fmla="*/ 12 h 97"/>
                <a:gd name="T58" fmla="*/ 0 w 69"/>
                <a:gd name="T59" fmla="*/ 17 h 97"/>
                <a:gd name="T60" fmla="*/ 5 w 69"/>
                <a:gd name="T61" fmla="*/ 7 h 97"/>
                <a:gd name="T62" fmla="*/ 11 w 69"/>
                <a:gd name="T63" fmla="*/ 1 h 97"/>
                <a:gd name="T64" fmla="*/ 20 w 69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97">
                  <a:moveTo>
                    <a:pt x="20" y="0"/>
                  </a:moveTo>
                  <a:lnTo>
                    <a:pt x="22" y="0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38" y="7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68" y="6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8"/>
                  </a:lnTo>
                  <a:lnTo>
                    <a:pt x="68" y="23"/>
                  </a:lnTo>
                  <a:lnTo>
                    <a:pt x="67" y="29"/>
                  </a:lnTo>
                  <a:lnTo>
                    <a:pt x="54" y="72"/>
                  </a:lnTo>
                  <a:lnTo>
                    <a:pt x="53" y="78"/>
                  </a:lnTo>
                  <a:lnTo>
                    <a:pt x="52" y="83"/>
                  </a:lnTo>
                  <a:lnTo>
                    <a:pt x="51" y="87"/>
                  </a:lnTo>
                  <a:lnTo>
                    <a:pt x="51" y="92"/>
                  </a:lnTo>
                  <a:lnTo>
                    <a:pt x="51" y="97"/>
                  </a:lnTo>
                  <a:lnTo>
                    <a:pt x="38" y="97"/>
                  </a:lnTo>
                  <a:lnTo>
                    <a:pt x="38" y="92"/>
                  </a:lnTo>
                  <a:lnTo>
                    <a:pt x="40" y="88"/>
                  </a:lnTo>
                  <a:lnTo>
                    <a:pt x="41" y="78"/>
                  </a:lnTo>
                  <a:lnTo>
                    <a:pt x="56" y="27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6" y="11"/>
                  </a:lnTo>
                  <a:lnTo>
                    <a:pt x="53" y="9"/>
                  </a:lnTo>
                  <a:lnTo>
                    <a:pt x="48" y="8"/>
                  </a:lnTo>
                  <a:lnTo>
                    <a:pt x="44" y="9"/>
                  </a:lnTo>
                  <a:lnTo>
                    <a:pt x="40" y="11"/>
                  </a:lnTo>
                  <a:lnTo>
                    <a:pt x="36" y="13"/>
                  </a:lnTo>
                  <a:lnTo>
                    <a:pt x="31" y="17"/>
                  </a:lnTo>
                  <a:lnTo>
                    <a:pt x="26" y="20"/>
                  </a:lnTo>
                  <a:lnTo>
                    <a:pt x="14" y="66"/>
                  </a:lnTo>
                  <a:lnTo>
                    <a:pt x="3" y="66"/>
                  </a:lnTo>
                  <a:lnTo>
                    <a:pt x="15" y="19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4" name="Freeform 9184"/>
            <p:cNvSpPr>
              <a:spLocks/>
            </p:cNvSpPr>
            <p:nvPr/>
          </p:nvSpPr>
          <p:spPr bwMode="auto">
            <a:xfrm>
              <a:off x="18221" y="17224"/>
              <a:ext cx="69" cy="97"/>
            </a:xfrm>
            <a:custGeom>
              <a:avLst/>
              <a:gdLst>
                <a:gd name="T0" fmla="*/ 22 w 69"/>
                <a:gd name="T1" fmla="*/ 0 h 97"/>
                <a:gd name="T2" fmla="*/ 27 w 69"/>
                <a:gd name="T3" fmla="*/ 4 h 97"/>
                <a:gd name="T4" fmla="*/ 28 w 69"/>
                <a:gd name="T5" fmla="*/ 10 h 97"/>
                <a:gd name="T6" fmla="*/ 33 w 69"/>
                <a:gd name="T7" fmla="*/ 11 h 97"/>
                <a:gd name="T8" fmla="*/ 42 w 69"/>
                <a:gd name="T9" fmla="*/ 5 h 97"/>
                <a:gd name="T10" fmla="*/ 51 w 69"/>
                <a:gd name="T11" fmla="*/ 0 h 97"/>
                <a:gd name="T12" fmla="*/ 60 w 69"/>
                <a:gd name="T13" fmla="*/ 0 h 97"/>
                <a:gd name="T14" fmla="*/ 67 w 69"/>
                <a:gd name="T15" fmla="*/ 2 h 97"/>
                <a:gd name="T16" fmla="*/ 69 w 69"/>
                <a:gd name="T17" fmla="*/ 8 h 97"/>
                <a:gd name="T18" fmla="*/ 69 w 69"/>
                <a:gd name="T19" fmla="*/ 15 h 97"/>
                <a:gd name="T20" fmla="*/ 68 w 69"/>
                <a:gd name="T21" fmla="*/ 23 h 97"/>
                <a:gd name="T22" fmla="*/ 54 w 69"/>
                <a:gd name="T23" fmla="*/ 72 h 97"/>
                <a:gd name="T24" fmla="*/ 52 w 69"/>
                <a:gd name="T25" fmla="*/ 84 h 97"/>
                <a:gd name="T26" fmla="*/ 51 w 69"/>
                <a:gd name="T27" fmla="*/ 92 h 97"/>
                <a:gd name="T28" fmla="*/ 38 w 69"/>
                <a:gd name="T29" fmla="*/ 97 h 97"/>
                <a:gd name="T30" fmla="*/ 40 w 69"/>
                <a:gd name="T31" fmla="*/ 88 h 97"/>
                <a:gd name="T32" fmla="*/ 56 w 69"/>
                <a:gd name="T33" fmla="*/ 27 h 97"/>
                <a:gd name="T34" fmla="*/ 57 w 69"/>
                <a:gd name="T35" fmla="*/ 17 h 97"/>
                <a:gd name="T36" fmla="*/ 56 w 69"/>
                <a:gd name="T37" fmla="*/ 11 h 97"/>
                <a:gd name="T38" fmla="*/ 48 w 69"/>
                <a:gd name="T39" fmla="*/ 8 h 97"/>
                <a:gd name="T40" fmla="*/ 40 w 69"/>
                <a:gd name="T41" fmla="*/ 11 h 97"/>
                <a:gd name="T42" fmla="*/ 31 w 69"/>
                <a:gd name="T43" fmla="*/ 16 h 97"/>
                <a:gd name="T44" fmla="*/ 14 w 69"/>
                <a:gd name="T45" fmla="*/ 66 h 97"/>
                <a:gd name="T46" fmla="*/ 15 w 69"/>
                <a:gd name="T47" fmla="*/ 18 h 97"/>
                <a:gd name="T48" fmla="*/ 16 w 69"/>
                <a:gd name="T49" fmla="*/ 12 h 97"/>
                <a:gd name="T50" fmla="*/ 16 w 69"/>
                <a:gd name="T51" fmla="*/ 8 h 97"/>
                <a:gd name="T52" fmla="*/ 14 w 69"/>
                <a:gd name="T53" fmla="*/ 6 h 97"/>
                <a:gd name="T54" fmla="*/ 10 w 69"/>
                <a:gd name="T55" fmla="*/ 7 h 97"/>
                <a:gd name="T56" fmla="*/ 5 w 69"/>
                <a:gd name="T57" fmla="*/ 11 h 97"/>
                <a:gd name="T58" fmla="*/ 0 w 69"/>
                <a:gd name="T59" fmla="*/ 17 h 97"/>
                <a:gd name="T60" fmla="*/ 5 w 69"/>
                <a:gd name="T61" fmla="*/ 7 h 97"/>
                <a:gd name="T62" fmla="*/ 11 w 69"/>
                <a:gd name="T63" fmla="*/ 1 h 97"/>
                <a:gd name="T64" fmla="*/ 20 w 69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97">
                  <a:moveTo>
                    <a:pt x="20" y="0"/>
                  </a:moveTo>
                  <a:lnTo>
                    <a:pt x="22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38" y="7"/>
                  </a:lnTo>
                  <a:lnTo>
                    <a:pt x="42" y="5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1"/>
                  </a:lnTo>
                  <a:lnTo>
                    <a:pt x="67" y="2"/>
                  </a:lnTo>
                  <a:lnTo>
                    <a:pt x="68" y="5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5"/>
                  </a:lnTo>
                  <a:lnTo>
                    <a:pt x="69" y="18"/>
                  </a:lnTo>
                  <a:lnTo>
                    <a:pt x="68" y="23"/>
                  </a:lnTo>
                  <a:lnTo>
                    <a:pt x="67" y="29"/>
                  </a:lnTo>
                  <a:lnTo>
                    <a:pt x="54" y="72"/>
                  </a:lnTo>
                  <a:lnTo>
                    <a:pt x="53" y="79"/>
                  </a:lnTo>
                  <a:lnTo>
                    <a:pt x="52" y="84"/>
                  </a:lnTo>
                  <a:lnTo>
                    <a:pt x="51" y="87"/>
                  </a:lnTo>
                  <a:lnTo>
                    <a:pt x="51" y="92"/>
                  </a:lnTo>
                  <a:lnTo>
                    <a:pt x="51" y="97"/>
                  </a:lnTo>
                  <a:lnTo>
                    <a:pt x="38" y="97"/>
                  </a:lnTo>
                  <a:lnTo>
                    <a:pt x="38" y="92"/>
                  </a:lnTo>
                  <a:lnTo>
                    <a:pt x="40" y="88"/>
                  </a:lnTo>
                  <a:lnTo>
                    <a:pt x="41" y="79"/>
                  </a:lnTo>
                  <a:lnTo>
                    <a:pt x="56" y="27"/>
                  </a:lnTo>
                  <a:lnTo>
                    <a:pt x="57" y="21"/>
                  </a:lnTo>
                  <a:lnTo>
                    <a:pt x="57" y="17"/>
                  </a:lnTo>
                  <a:lnTo>
                    <a:pt x="57" y="13"/>
                  </a:lnTo>
                  <a:lnTo>
                    <a:pt x="56" y="11"/>
                  </a:lnTo>
                  <a:lnTo>
                    <a:pt x="53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11"/>
                  </a:lnTo>
                  <a:lnTo>
                    <a:pt x="36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4" y="66"/>
                  </a:lnTo>
                  <a:lnTo>
                    <a:pt x="3" y="66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5" name="Freeform 9185"/>
            <p:cNvSpPr>
              <a:spLocks/>
            </p:cNvSpPr>
            <p:nvPr/>
          </p:nvSpPr>
          <p:spPr bwMode="auto">
            <a:xfrm>
              <a:off x="18221" y="17600"/>
              <a:ext cx="69" cy="98"/>
            </a:xfrm>
            <a:custGeom>
              <a:avLst/>
              <a:gdLst>
                <a:gd name="T0" fmla="*/ 22 w 69"/>
                <a:gd name="T1" fmla="*/ 0 h 98"/>
                <a:gd name="T2" fmla="*/ 27 w 69"/>
                <a:gd name="T3" fmla="*/ 4 h 98"/>
                <a:gd name="T4" fmla="*/ 28 w 69"/>
                <a:gd name="T5" fmla="*/ 10 h 98"/>
                <a:gd name="T6" fmla="*/ 33 w 69"/>
                <a:gd name="T7" fmla="*/ 11 h 98"/>
                <a:gd name="T8" fmla="*/ 42 w 69"/>
                <a:gd name="T9" fmla="*/ 5 h 98"/>
                <a:gd name="T10" fmla="*/ 51 w 69"/>
                <a:gd name="T11" fmla="*/ 2 h 98"/>
                <a:gd name="T12" fmla="*/ 60 w 69"/>
                <a:gd name="T13" fmla="*/ 0 h 98"/>
                <a:gd name="T14" fmla="*/ 67 w 69"/>
                <a:gd name="T15" fmla="*/ 4 h 98"/>
                <a:gd name="T16" fmla="*/ 69 w 69"/>
                <a:gd name="T17" fmla="*/ 9 h 98"/>
                <a:gd name="T18" fmla="*/ 69 w 69"/>
                <a:gd name="T19" fmla="*/ 15 h 98"/>
                <a:gd name="T20" fmla="*/ 68 w 69"/>
                <a:gd name="T21" fmla="*/ 24 h 98"/>
                <a:gd name="T22" fmla="*/ 54 w 69"/>
                <a:gd name="T23" fmla="*/ 73 h 98"/>
                <a:gd name="T24" fmla="*/ 52 w 69"/>
                <a:gd name="T25" fmla="*/ 84 h 98"/>
                <a:gd name="T26" fmla="*/ 51 w 69"/>
                <a:gd name="T27" fmla="*/ 93 h 98"/>
                <a:gd name="T28" fmla="*/ 38 w 69"/>
                <a:gd name="T29" fmla="*/ 98 h 98"/>
                <a:gd name="T30" fmla="*/ 40 w 69"/>
                <a:gd name="T31" fmla="*/ 89 h 98"/>
                <a:gd name="T32" fmla="*/ 56 w 69"/>
                <a:gd name="T33" fmla="*/ 27 h 98"/>
                <a:gd name="T34" fmla="*/ 57 w 69"/>
                <a:gd name="T35" fmla="*/ 18 h 98"/>
                <a:gd name="T36" fmla="*/ 56 w 69"/>
                <a:gd name="T37" fmla="*/ 11 h 98"/>
                <a:gd name="T38" fmla="*/ 48 w 69"/>
                <a:gd name="T39" fmla="*/ 9 h 98"/>
                <a:gd name="T40" fmla="*/ 40 w 69"/>
                <a:gd name="T41" fmla="*/ 11 h 98"/>
                <a:gd name="T42" fmla="*/ 31 w 69"/>
                <a:gd name="T43" fmla="*/ 16 h 98"/>
                <a:gd name="T44" fmla="*/ 14 w 69"/>
                <a:gd name="T45" fmla="*/ 67 h 98"/>
                <a:gd name="T46" fmla="*/ 15 w 69"/>
                <a:gd name="T47" fmla="*/ 20 h 98"/>
                <a:gd name="T48" fmla="*/ 16 w 69"/>
                <a:gd name="T49" fmla="*/ 13 h 98"/>
                <a:gd name="T50" fmla="*/ 16 w 69"/>
                <a:gd name="T51" fmla="*/ 9 h 98"/>
                <a:gd name="T52" fmla="*/ 14 w 69"/>
                <a:gd name="T53" fmla="*/ 7 h 98"/>
                <a:gd name="T54" fmla="*/ 10 w 69"/>
                <a:gd name="T55" fmla="*/ 8 h 98"/>
                <a:gd name="T56" fmla="*/ 5 w 69"/>
                <a:gd name="T57" fmla="*/ 11 h 98"/>
                <a:gd name="T58" fmla="*/ 0 w 69"/>
                <a:gd name="T59" fmla="*/ 18 h 98"/>
                <a:gd name="T60" fmla="*/ 5 w 69"/>
                <a:gd name="T61" fmla="*/ 8 h 98"/>
                <a:gd name="T62" fmla="*/ 11 w 69"/>
                <a:gd name="T63" fmla="*/ 2 h 98"/>
                <a:gd name="T64" fmla="*/ 20 w 69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98">
                  <a:moveTo>
                    <a:pt x="20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38" y="8"/>
                  </a:lnTo>
                  <a:lnTo>
                    <a:pt x="42" y="5"/>
                  </a:lnTo>
                  <a:lnTo>
                    <a:pt x="46" y="3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68" y="7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8" y="24"/>
                  </a:lnTo>
                  <a:lnTo>
                    <a:pt x="67" y="30"/>
                  </a:lnTo>
                  <a:lnTo>
                    <a:pt x="54" y="73"/>
                  </a:lnTo>
                  <a:lnTo>
                    <a:pt x="53" y="79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51" y="93"/>
                  </a:lnTo>
                  <a:lnTo>
                    <a:pt x="51" y="98"/>
                  </a:lnTo>
                  <a:lnTo>
                    <a:pt x="38" y="98"/>
                  </a:lnTo>
                  <a:lnTo>
                    <a:pt x="38" y="93"/>
                  </a:lnTo>
                  <a:lnTo>
                    <a:pt x="40" y="89"/>
                  </a:lnTo>
                  <a:lnTo>
                    <a:pt x="41" y="79"/>
                  </a:lnTo>
                  <a:lnTo>
                    <a:pt x="56" y="27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7" y="14"/>
                  </a:lnTo>
                  <a:lnTo>
                    <a:pt x="56" y="11"/>
                  </a:lnTo>
                  <a:lnTo>
                    <a:pt x="53" y="9"/>
                  </a:lnTo>
                  <a:lnTo>
                    <a:pt x="48" y="9"/>
                  </a:lnTo>
                  <a:lnTo>
                    <a:pt x="44" y="9"/>
                  </a:lnTo>
                  <a:lnTo>
                    <a:pt x="40" y="11"/>
                  </a:lnTo>
                  <a:lnTo>
                    <a:pt x="36" y="14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4" y="67"/>
                  </a:lnTo>
                  <a:lnTo>
                    <a:pt x="3" y="67"/>
                  </a:lnTo>
                  <a:lnTo>
                    <a:pt x="15" y="20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5" y="8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612" name="직사각형 4611"/>
          <p:cNvSpPr/>
          <p:nvPr/>
        </p:nvSpPr>
        <p:spPr>
          <a:xfrm>
            <a:off x="15644043" y="30188887"/>
            <a:ext cx="8032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ko-KR" alt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일반적인 마이크로 모델과 해석 결과 비교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13" name="Rectangle 3"/>
          <p:cNvSpPr txBox="1">
            <a:spLocks noChangeArrowheads="1"/>
          </p:cNvSpPr>
          <p:nvPr/>
        </p:nvSpPr>
        <p:spPr bwMode="auto">
          <a:xfrm>
            <a:off x="15616148" y="30795366"/>
            <a:ext cx="6998339" cy="2626228"/>
          </a:xfrm>
          <a:prstGeom prst="rect">
            <a:avLst/>
          </a:prstGeom>
        </p:spPr>
        <p:txBody>
          <a:bodyPr/>
          <a:lstStyle/>
          <a:p>
            <a:pPr marL="216000" indent="-2160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lang="en-US" altLang="ko-KR" sz="2800" dirty="0" smtClean="0">
                <a:latin typeface="Arial" panose="020B0604020202020204" pitchFamily="34" charset="0"/>
                <a:cs typeface="Arial" pitchFamily="34" charset="0"/>
              </a:rPr>
              <a:t>Rogers et al. (2003) </a:t>
            </a:r>
            <a:r>
              <a:rPr lang="ko-KR" altLang="en-US" sz="2800" dirty="0" smtClean="0">
                <a:latin typeface="Arial" panose="020B0604020202020204" pitchFamily="34" charset="0"/>
                <a:cs typeface="Arial" pitchFamily="34" charset="0"/>
              </a:rPr>
              <a:t>의 단일 셀 성능해석 실험</a:t>
            </a:r>
            <a:r>
              <a:rPr lang="en-US" altLang="ko-KR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Arial" panose="020B0604020202020204" pitchFamily="34" charset="0"/>
                <a:cs typeface="Arial" pitchFamily="34" charset="0"/>
              </a:rPr>
              <a:t>모델 참조</a:t>
            </a:r>
            <a:endParaRPr lang="en-US" altLang="ko-KR" sz="28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216000" indent="-2160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lang="en-US" altLang="ko-KR" sz="2800" dirty="0" smtClean="0">
                <a:latin typeface="Arial" panose="020B0604020202020204" pitchFamily="34" charset="0"/>
                <a:cs typeface="Arial" pitchFamily="34" charset="0"/>
              </a:rPr>
              <a:t>Hussain et al. (2006)</a:t>
            </a:r>
            <a:r>
              <a:rPr lang="ko-KR" alt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Arial" panose="020B0604020202020204" pitchFamily="34" charset="0"/>
                <a:cs typeface="Arial" pitchFamily="34" charset="0"/>
              </a:rPr>
              <a:t>이 수행한 연료전지 성능 시뮬레이션과 결과 비교</a:t>
            </a:r>
            <a:endParaRPr lang="en-US" altLang="ko-KR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482" name="Rectangle 3"/>
          <p:cNvSpPr txBox="1">
            <a:spLocks noChangeArrowheads="1"/>
          </p:cNvSpPr>
          <p:nvPr/>
        </p:nvSpPr>
        <p:spPr bwMode="auto">
          <a:xfrm>
            <a:off x="15644042" y="28983487"/>
            <a:ext cx="11881321" cy="1062082"/>
          </a:xfrm>
          <a:prstGeom prst="rect">
            <a:avLst/>
          </a:prstGeom>
        </p:spPr>
        <p:txBody>
          <a:bodyPr/>
          <a:lstStyle/>
          <a:p>
            <a:pPr marL="216000" indent="-216000" eaLnBrk="0" hangingPunct="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ko-K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위의 두 결과 그래프를 통해</a:t>
            </a:r>
            <a:r>
              <a:rPr lang="en-US" altLang="ko-K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유효도 모델을 이용한 해석의 정확도 검증</a:t>
            </a:r>
            <a:endParaRPr lang="en-US" altLang="ko-KR" sz="2800" dirty="0" smtClean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16000" indent="-216000" eaLnBrk="0" hangingPunct="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ko-KR" sz="280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충분히 적은 양의 격자로 계산 시간 현저히 단축</a:t>
            </a:r>
            <a:endParaRPr kumimoji="0" lang="en-US" altLang="ko-KR" sz="2800" dirty="0" smtClean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9483" name="그림 94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674" y="30773662"/>
            <a:ext cx="6553973" cy="5400000"/>
          </a:xfrm>
          <a:prstGeom prst="rect">
            <a:avLst/>
          </a:prstGeom>
        </p:spPr>
      </p:pic>
      <p:sp>
        <p:nvSpPr>
          <p:cNvPr id="11313" name="Rectangle 3"/>
          <p:cNvSpPr txBox="1">
            <a:spLocks noChangeArrowheads="1"/>
          </p:cNvSpPr>
          <p:nvPr/>
        </p:nvSpPr>
        <p:spPr bwMode="auto">
          <a:xfrm>
            <a:off x="15571692" y="33115851"/>
            <a:ext cx="7042795" cy="3144109"/>
          </a:xfrm>
          <a:prstGeom prst="rect">
            <a:avLst/>
          </a:prstGeom>
        </p:spPr>
        <p:txBody>
          <a:bodyPr/>
          <a:lstStyle/>
          <a:p>
            <a:pPr marL="216000" indent="-216000" eaLnBrk="0" hangingPunct="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ko-K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실험 및 기존 시뮬레이션 설정 값들이 모두 나와있지 않고 두 모델에서 물질전달 모델이 달라 결과에서 오차가 발생</a:t>
            </a:r>
            <a:endParaRPr lang="en-US" altLang="ko-KR" sz="2800" dirty="0" smtClean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16000" indent="-216000" eaLnBrk="0" hangingPunct="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kumimoji="0" lang="ko-KR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그러나 실험과 충분히 비슷한 경향을 나타내고 시뮬레이션 결과와 충분히 일치함으로써 모델의 타당성 검증</a:t>
            </a:r>
            <a:endParaRPr kumimoji="0" lang="en-US" altLang="ko-KR" sz="2800" dirty="0" smtClean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45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/>
      <a:bodyPr/>
      <a:lstStyle>
        <a:defPPr marL="216000" indent="-216000" eaLnBrk="0" hangingPunct="0">
          <a:lnSpc>
            <a:spcPct val="110000"/>
          </a:lnSpc>
          <a:spcAft>
            <a:spcPts val="600"/>
          </a:spcAft>
          <a:buFont typeface="Arial" pitchFamily="34" charset="0"/>
          <a:buChar char="-"/>
          <a:defRPr sz="2800" dirty="0" smtClean="0">
            <a:ea typeface="굴림" pitchFamily="50" charset="-127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772</Words>
  <Application>Microsoft Office PowerPoint</Application>
  <PresentationFormat>사용자 지정</PresentationFormat>
  <Paragraphs>196</Paragraphs>
  <Slides>1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Office 테마</vt:lpstr>
      <vt:lpstr>Equation</vt:lpstr>
      <vt:lpstr>수식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DWSHIN</dc:creator>
  <cp:lastModifiedBy>user</cp:lastModifiedBy>
  <cp:revision>283</cp:revision>
  <cp:lastPrinted>2012-08-07T03:05:57Z</cp:lastPrinted>
  <dcterms:created xsi:type="dcterms:W3CDTF">2012-08-06T23:34:54Z</dcterms:created>
  <dcterms:modified xsi:type="dcterms:W3CDTF">2016-05-16T12:37:02Z</dcterms:modified>
</cp:coreProperties>
</file>