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7675" cy="9928225"/>
  <p:defaultTextStyle>
    <a:defPPr>
      <a:defRPr lang="ko-KR"/>
    </a:defPPr>
    <a:lvl1pPr marL="0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5949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71898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7846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43795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9744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15693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51641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87590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1" autoAdjust="0"/>
    <p:restoredTop sz="96582" autoAdjust="0"/>
  </p:normalViewPr>
  <p:slideViewPr>
    <p:cSldViewPr>
      <p:cViewPr>
        <p:scale>
          <a:sx n="33" d="100"/>
          <a:sy n="33" d="100"/>
        </p:scale>
        <p:origin x="1842" y="42"/>
      </p:cViewPr>
      <p:guideLst>
        <p:guide orient="horz" pos="13483"/>
        <p:guide pos="9537"/>
      </p:guideLst>
    </p:cSldViewPr>
  </p:slideViewPr>
  <p:notesTextViewPr>
    <p:cViewPr>
      <p:scale>
        <a:sx n="300" d="100"/>
        <a:sy n="300" d="100"/>
      </p:scale>
      <p:origin x="0" y="-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4B7192-ED7F-49C2-BE07-BB77B46E4F54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51A34A3-6190-49C7-A533-F3A5BA234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5949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71898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7846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43795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9744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15693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51641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87590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34A3-6190-49C7-A533-F3A5BA23434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5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999" y="13298392"/>
            <a:ext cx="25737979" cy="9176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41996" y="24258165"/>
            <a:ext cx="21195983" cy="109399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7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4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1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5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87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72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2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439868" y="1813419"/>
            <a:ext cx="26826164" cy="3863667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1371" y="1813419"/>
            <a:ext cx="79973831" cy="3863667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19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51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50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91909" y="18144085"/>
            <a:ext cx="25737979" cy="9364359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5949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7189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784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437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974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1569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516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8759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1372" y="10563397"/>
            <a:ext cx="53399998" cy="2988669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9866036" y="10563397"/>
            <a:ext cx="53399998" cy="2988669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4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3999" y="1714324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999" y="9582380"/>
            <a:ext cx="13378914" cy="39934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5949" indent="0">
              <a:buNone/>
              <a:defRPr sz="5400" b="1"/>
            </a:lvl2pPr>
            <a:lvl3pPr marL="2471898" indent="0">
              <a:buNone/>
              <a:defRPr sz="4900" b="1"/>
            </a:lvl3pPr>
            <a:lvl4pPr marL="3707846" indent="0">
              <a:buNone/>
              <a:defRPr sz="4300" b="1"/>
            </a:lvl4pPr>
            <a:lvl5pPr marL="4943795" indent="0">
              <a:buNone/>
              <a:defRPr sz="4300" b="1"/>
            </a:lvl5pPr>
            <a:lvl6pPr marL="6179744" indent="0">
              <a:buNone/>
              <a:defRPr sz="4300" b="1"/>
            </a:lvl6pPr>
            <a:lvl7pPr marL="7415693" indent="0">
              <a:buNone/>
              <a:defRPr sz="4300" b="1"/>
            </a:lvl7pPr>
            <a:lvl8pPr marL="8651641" indent="0">
              <a:buNone/>
              <a:defRPr sz="4300" b="1"/>
            </a:lvl8pPr>
            <a:lvl9pPr marL="988759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13999" y="13575856"/>
            <a:ext cx="13378914" cy="24664455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5381809" y="9582380"/>
            <a:ext cx="13384169" cy="39934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5949" indent="0">
              <a:buNone/>
              <a:defRPr sz="5400" b="1"/>
            </a:lvl2pPr>
            <a:lvl3pPr marL="2471898" indent="0">
              <a:buNone/>
              <a:defRPr sz="4900" b="1"/>
            </a:lvl3pPr>
            <a:lvl4pPr marL="3707846" indent="0">
              <a:buNone/>
              <a:defRPr sz="4300" b="1"/>
            </a:lvl4pPr>
            <a:lvl5pPr marL="4943795" indent="0">
              <a:buNone/>
              <a:defRPr sz="4300" b="1"/>
            </a:lvl5pPr>
            <a:lvl6pPr marL="6179744" indent="0">
              <a:buNone/>
              <a:defRPr sz="4300" b="1"/>
            </a:lvl6pPr>
            <a:lvl7pPr marL="7415693" indent="0">
              <a:buNone/>
              <a:defRPr sz="4300" b="1"/>
            </a:lvl7pPr>
            <a:lvl8pPr marL="8651641" indent="0">
              <a:buNone/>
              <a:defRPr sz="4300" b="1"/>
            </a:lvl8pPr>
            <a:lvl9pPr marL="988759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5381809" y="13575856"/>
            <a:ext cx="13384169" cy="24664455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23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25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84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4000" y="1704417"/>
            <a:ext cx="9961903" cy="725366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38629" y="1704419"/>
            <a:ext cx="16927347" cy="36535891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14000" y="8958085"/>
            <a:ext cx="9961903" cy="29282226"/>
          </a:xfrm>
        </p:spPr>
        <p:txBody>
          <a:bodyPr/>
          <a:lstStyle>
            <a:lvl1pPr marL="0" indent="0">
              <a:buNone/>
              <a:defRPr sz="3800"/>
            </a:lvl1pPr>
            <a:lvl2pPr marL="1235949" indent="0">
              <a:buNone/>
              <a:defRPr sz="3200"/>
            </a:lvl2pPr>
            <a:lvl3pPr marL="2471898" indent="0">
              <a:buNone/>
              <a:defRPr sz="2700"/>
            </a:lvl3pPr>
            <a:lvl4pPr marL="3707846" indent="0">
              <a:buNone/>
              <a:defRPr sz="2400"/>
            </a:lvl4pPr>
            <a:lvl5pPr marL="4943795" indent="0">
              <a:buNone/>
              <a:defRPr sz="2400"/>
            </a:lvl5pPr>
            <a:lvl6pPr marL="6179744" indent="0">
              <a:buNone/>
              <a:defRPr sz="2400"/>
            </a:lvl6pPr>
            <a:lvl7pPr marL="7415693" indent="0">
              <a:buNone/>
              <a:defRPr sz="2400"/>
            </a:lvl7pPr>
            <a:lvl8pPr marL="8651641" indent="0">
              <a:buNone/>
              <a:defRPr sz="2400"/>
            </a:lvl8pPr>
            <a:lvl9pPr marL="988759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1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35087" y="29965973"/>
            <a:ext cx="18167985" cy="35376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935087" y="3825027"/>
            <a:ext cx="18167985" cy="25685115"/>
          </a:xfrm>
        </p:spPr>
        <p:txBody>
          <a:bodyPr/>
          <a:lstStyle>
            <a:lvl1pPr marL="0" indent="0">
              <a:buNone/>
              <a:defRPr sz="8700"/>
            </a:lvl1pPr>
            <a:lvl2pPr marL="1235949" indent="0">
              <a:buNone/>
              <a:defRPr sz="7600"/>
            </a:lvl2pPr>
            <a:lvl3pPr marL="2471898" indent="0">
              <a:buNone/>
              <a:defRPr sz="6500"/>
            </a:lvl3pPr>
            <a:lvl4pPr marL="3707846" indent="0">
              <a:buNone/>
              <a:defRPr sz="5400"/>
            </a:lvl4pPr>
            <a:lvl5pPr marL="4943795" indent="0">
              <a:buNone/>
              <a:defRPr sz="5400"/>
            </a:lvl5pPr>
            <a:lvl6pPr marL="6179744" indent="0">
              <a:buNone/>
              <a:defRPr sz="5400"/>
            </a:lvl6pPr>
            <a:lvl7pPr marL="7415693" indent="0">
              <a:buNone/>
              <a:defRPr sz="5400"/>
            </a:lvl7pPr>
            <a:lvl8pPr marL="8651641" indent="0">
              <a:buNone/>
              <a:defRPr sz="5400"/>
            </a:lvl8pPr>
            <a:lvl9pPr marL="9887590" indent="0">
              <a:buNone/>
              <a:defRPr sz="5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5"/>
          </a:xfrm>
        </p:spPr>
        <p:txBody>
          <a:bodyPr/>
          <a:lstStyle>
            <a:lvl1pPr marL="0" indent="0">
              <a:buNone/>
              <a:defRPr sz="3800"/>
            </a:lvl1pPr>
            <a:lvl2pPr marL="1235949" indent="0">
              <a:buNone/>
              <a:defRPr sz="3200"/>
            </a:lvl2pPr>
            <a:lvl3pPr marL="2471898" indent="0">
              <a:buNone/>
              <a:defRPr sz="2700"/>
            </a:lvl3pPr>
            <a:lvl4pPr marL="3707846" indent="0">
              <a:buNone/>
              <a:defRPr sz="2400"/>
            </a:lvl4pPr>
            <a:lvl5pPr marL="4943795" indent="0">
              <a:buNone/>
              <a:defRPr sz="2400"/>
            </a:lvl5pPr>
            <a:lvl6pPr marL="6179744" indent="0">
              <a:buNone/>
              <a:defRPr sz="2400"/>
            </a:lvl6pPr>
            <a:lvl7pPr marL="7415693" indent="0">
              <a:buNone/>
              <a:defRPr sz="2400"/>
            </a:lvl7pPr>
            <a:lvl8pPr marL="8651641" indent="0">
              <a:buNone/>
              <a:defRPr sz="2400"/>
            </a:lvl8pPr>
            <a:lvl9pPr marL="988759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92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13999" y="1714324"/>
            <a:ext cx="27251978" cy="7134755"/>
          </a:xfrm>
          <a:prstGeom prst="rect">
            <a:avLst/>
          </a:prstGeom>
        </p:spPr>
        <p:txBody>
          <a:bodyPr vert="horz" lIns="247190" tIns="123595" rIns="247190" bIns="12359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999" y="9988661"/>
            <a:ext cx="27251978" cy="28251647"/>
          </a:xfrm>
          <a:prstGeom prst="rect">
            <a:avLst/>
          </a:prstGeom>
        </p:spPr>
        <p:txBody>
          <a:bodyPr vert="horz" lIns="247190" tIns="123595" rIns="247190" bIns="12359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513999" y="39677168"/>
            <a:ext cx="7065328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B132-9603-4E87-A2DF-F72697373BDA}" type="datetimeFigureOut">
              <a:rPr lang="ko-KR" altLang="en-US" smtClean="0"/>
              <a:pPr/>
              <a:t>2018-08-31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345659" y="39677168"/>
            <a:ext cx="9588659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1700649" y="39677168"/>
            <a:ext cx="7065328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1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71898" rtl="0" eaLnBrk="1" latinLnBrk="1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6962" indent="-926962" algn="l" defTabSz="2471898" rtl="0" eaLnBrk="1" latinLnBrk="1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008417" indent="-772468" algn="l" defTabSz="2471898" rtl="0" eaLnBrk="1" latinLnBrk="1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9872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5821" indent="-617974" algn="l" defTabSz="2471898" rtl="0" eaLnBrk="1" latinLnBrk="1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61769" indent="-617974" algn="l" defTabSz="2471898" rtl="0" eaLnBrk="1" latinLnBrk="1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97718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33667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69616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05564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5949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71898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7846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43795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9744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15693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51641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87590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wmf"/><Relationship Id="rId18" Type="http://schemas.openxmlformats.org/officeDocument/2006/relationships/image" Target="../media/image7.wmf"/><Relationship Id="rId26" Type="http://schemas.openxmlformats.org/officeDocument/2006/relationships/image" Target="../media/image20.png"/><Relationship Id="rId39" Type="http://schemas.openxmlformats.org/officeDocument/2006/relationships/image" Target="../media/image21.png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13.wmf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wmf"/><Relationship Id="rId29" Type="http://schemas.openxmlformats.org/officeDocument/2006/relationships/oleObject" Target="../embeddings/oleObject11.bin"/><Relationship Id="rId11" Type="http://schemas.openxmlformats.org/officeDocument/2006/relationships/image" Target="../media/image4.wmf"/><Relationship Id="rId24" Type="http://schemas.openxmlformats.org/officeDocument/2006/relationships/image" Target="../media/image18.emf"/><Relationship Id="rId32" Type="http://schemas.openxmlformats.org/officeDocument/2006/relationships/image" Target="../media/image12.wmf"/><Relationship Id="rId37" Type="http://schemas.openxmlformats.org/officeDocument/2006/relationships/oleObject" Target="../embeddings/oleObject15.bin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image" Target="../media/image1.wmf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17.emf"/><Relationship Id="rId28" Type="http://schemas.openxmlformats.org/officeDocument/2006/relationships/image" Target="../media/image10.wmf"/><Relationship Id="rId36" Type="http://schemas.openxmlformats.org/officeDocument/2006/relationships/image" Target="../media/image14.wmf"/><Relationship Id="rId49" Type="http://schemas.openxmlformats.org/officeDocument/2006/relationships/image" Target="../media/image31.png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2.bin"/><Relationship Id="rId44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image" Target="../media/image16.e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11.wmf"/><Relationship Id="rId35" Type="http://schemas.openxmlformats.org/officeDocument/2006/relationships/oleObject" Target="../embeddings/oleObject14.bin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19.png"/><Relationship Id="rId33" Type="http://schemas.openxmlformats.org/officeDocument/2006/relationships/oleObject" Target="../embeddings/oleObject13.bin"/><Relationship Id="rId38" Type="http://schemas.openxmlformats.org/officeDocument/2006/relationships/image" Target="../media/image15.wmf"/><Relationship Id="rId46" Type="http://schemas.openxmlformats.org/officeDocument/2006/relationships/image" Target="../media/image28.png"/><Relationship Id="rId20" Type="http://schemas.openxmlformats.org/officeDocument/2006/relationships/image" Target="../media/image8.wmf"/><Relationship Id="rId41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그룹 263"/>
          <p:cNvGrpSpPr/>
          <p:nvPr/>
        </p:nvGrpSpPr>
        <p:grpSpPr>
          <a:xfrm>
            <a:off x="303081" y="5274470"/>
            <a:ext cx="14724000" cy="4097491"/>
            <a:chOff x="303081" y="5448202"/>
            <a:chExt cx="14724000" cy="4097491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03081" y="5454870"/>
              <a:ext cx="14686416" cy="4090823"/>
            </a:xfrm>
            <a:prstGeom prst="roundRect">
              <a:avLst>
                <a:gd name="adj" fmla="val 478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03081" y="5448202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Research Objectives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38387" y="6960370"/>
              <a:ext cx="1415179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Development of an efficient two-dimensional CFD model for simulating </a:t>
              </a: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planar, anode-supported SOFCs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operated with methane gas (internal reforming is considered)</a:t>
              </a:r>
            </a:p>
            <a:p>
              <a:pPr marL="900000" lvl="1" indent="-457200">
                <a:buFont typeface="Arial" panose="020B0604020202020204" pitchFamily="34" charset="0"/>
                <a:buChar char="•"/>
              </a:pPr>
              <a:r>
                <a:rPr lang="en-US" altLang="ko-KR" sz="2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FLUENT</a:t>
              </a:r>
              <a:r>
                <a:rPr lang="en-US" altLang="ko-KR" sz="2600" dirty="0" smtClean="0">
                  <a:latin typeface="Arial" pitchFamily="34" charset="0"/>
                  <a:cs typeface="Arial" pitchFamily="34" charset="0"/>
                </a:rPr>
                <a:t> is used as a numerical platform for conservation and transport calculation</a:t>
              </a:r>
            </a:p>
            <a:p>
              <a:pPr marL="900000" lvl="1" indent="-457200">
                <a:buFont typeface="Arial" panose="020B0604020202020204" pitchFamily="34" charset="0"/>
                <a:buChar char="•"/>
              </a:pPr>
              <a:r>
                <a:rPr lang="en-US" altLang="ko-KR" sz="2600" dirty="0" smtClean="0">
                  <a:latin typeface="Arial" pitchFamily="34" charset="0"/>
                  <a:cs typeface="Arial" pitchFamily="34" charset="0"/>
                </a:rPr>
                <a:t>Charge transport and electrochemical reaction in the active reaction layers are accurately considered by </a:t>
              </a:r>
              <a:r>
                <a:rPr lang="en-US" altLang="ko-KR" sz="2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the electrochemical effectiveness model</a:t>
              </a:r>
            </a:p>
            <a:p>
              <a:pPr marL="900000" lvl="1" indent="-457200">
                <a:buFont typeface="Arial" panose="020B0604020202020204" pitchFamily="34" charset="0"/>
                <a:buChar char="•"/>
              </a:pPr>
              <a:r>
                <a:rPr lang="en-US" altLang="ko-KR" sz="2600" dirty="0" smtClean="0">
                  <a:latin typeface="Arial" pitchFamily="34" charset="0"/>
                  <a:cs typeface="Arial" pitchFamily="34" charset="0"/>
                </a:rPr>
                <a:t>Validation of model by comparison with previous micro/macroscale model results</a:t>
              </a:r>
              <a:endParaRPr lang="en-US" altLang="ko-KR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510319" y="6384306"/>
              <a:ext cx="25587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Objectives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15241023" y="37102006"/>
            <a:ext cx="14726981" cy="5472608"/>
            <a:chOff x="15238949" y="39819768"/>
            <a:chExt cx="14726981" cy="5472608"/>
          </a:xfrm>
        </p:grpSpPr>
        <p:sp>
          <p:nvSpPr>
            <p:cNvPr id="21" name="직사각형 20"/>
            <p:cNvSpPr/>
            <p:nvPr/>
          </p:nvSpPr>
          <p:spPr>
            <a:xfrm>
              <a:off x="15238949" y="44212256"/>
              <a:ext cx="14724000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Contact information</a:t>
              </a:r>
            </a:p>
            <a:p>
              <a:r>
                <a:rPr lang="en-US" altLang="ko-KR" sz="2800" dirty="0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Times New Roman"/>
                  <a:cs typeface="Times New Roman"/>
                </a:rPr>
                <a:t>*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Corresponding </a:t>
              </a:r>
              <a:r>
                <a:rPr lang="en-US" altLang="ko-KR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author.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jinhnam@gmail.com </a:t>
              </a:r>
              <a:r>
                <a:rPr lang="en-US" altLang="ko-KR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(J.H. Nam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).</a:t>
              </a:r>
              <a:endParaRPr lang="en-US" altLang="ko-KR" sz="280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15253575" y="39883075"/>
              <a:ext cx="14686416" cy="4133237"/>
            </a:xfrm>
            <a:prstGeom prst="roundRect">
              <a:avLst>
                <a:gd name="adj" fmla="val 887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5241930" y="39819768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Conclusion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15356011" y="40755872"/>
              <a:ext cx="14360315" cy="309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A two-dimensional CFD </a:t>
              </a: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model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for </a:t>
              </a: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planar, anode-supported, methane-fueled SOFCs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is developed and validated</a:t>
              </a:r>
              <a:endParaRPr lang="en-US" altLang="ko-KR" sz="2800" dirty="0"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lectrochemical effectiveness model is </a:t>
              </a: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utilized to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accurately predict the current generation rate in the active reaction layers with less computational costs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The proposed numerical approach enables the efficient consideration of electrode microstructural effects in CFD calculation platform</a:t>
              </a: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309555" y="23711410"/>
            <a:ext cx="14686416" cy="18935212"/>
          </a:xfrm>
          <a:prstGeom prst="roundRect">
            <a:avLst>
              <a:gd name="adj" fmla="val 30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86829" y="23204462"/>
            <a:ext cx="14724000" cy="900000"/>
          </a:xfrm>
          <a:prstGeom prst="roundRect">
            <a:avLst>
              <a:gd name="adj" fmla="val 90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Computational Model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직사각형 266"/>
          <p:cNvSpPr/>
          <p:nvPr/>
        </p:nvSpPr>
        <p:spPr>
          <a:xfrm>
            <a:off x="482933" y="24140566"/>
            <a:ext cx="45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Effectiveness Model</a:t>
            </a:r>
            <a:endParaRPr lang="en-US" altLang="ko-KR" sz="32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21" name="양쪽 모서리가 둥근 사각형 120"/>
          <p:cNvSpPr/>
          <p:nvPr/>
        </p:nvSpPr>
        <p:spPr>
          <a:xfrm>
            <a:off x="302972" y="9940346"/>
            <a:ext cx="14686416" cy="13120100"/>
          </a:xfrm>
          <a:prstGeom prst="round2SameRect">
            <a:avLst>
              <a:gd name="adj1" fmla="val 0"/>
              <a:gd name="adj2" fmla="val 27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280912" y="9522942"/>
            <a:ext cx="14724000" cy="900000"/>
          </a:xfrm>
          <a:prstGeom prst="roundRect">
            <a:avLst>
              <a:gd name="adj" fmla="val 900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Numerical Model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527954" y="10459046"/>
            <a:ext cx="5366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Anode-supported SOFCs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3"/>
          <p:cNvSpPr txBox="1">
            <a:spLocks noChangeArrowheads="1"/>
          </p:cNvSpPr>
          <p:nvPr/>
        </p:nvSpPr>
        <p:spPr bwMode="auto">
          <a:xfrm>
            <a:off x="666379" y="10963103"/>
            <a:ext cx="13969552" cy="576063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A five-layer PEN structure with straight gas channels and interconnect layers</a:t>
            </a:r>
            <a:endParaRPr lang="en-US" altLang="ko-KR" sz="28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657324" y="25292694"/>
            <a:ext cx="14122624" cy="2244637"/>
          </a:xfrm>
          <a:prstGeom prst="roundRect">
            <a:avLst>
              <a:gd name="adj" fmla="val 3051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527954" y="15990884"/>
            <a:ext cx="446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Model Configuration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 bwMode="auto">
          <a:xfrm>
            <a:off x="666378" y="16494940"/>
            <a:ext cx="13899537" cy="1164906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Various sub-models are incorporated into FLUENT platform utilizing the user-defined function, scalar, and memory </a:t>
            </a:r>
            <a:r>
              <a:rPr lang="en-US" altLang="ko-KR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(UDF, UDS, UDM</a:t>
            </a: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) capabilities</a:t>
            </a:r>
          </a:p>
        </p:txBody>
      </p:sp>
      <p:grpSp>
        <p:nvGrpSpPr>
          <p:cNvPr id="266" name="그룹 265"/>
          <p:cNvGrpSpPr/>
          <p:nvPr/>
        </p:nvGrpSpPr>
        <p:grpSpPr>
          <a:xfrm>
            <a:off x="0" y="0"/>
            <a:ext cx="30279975" cy="5058446"/>
            <a:chOff x="0" y="0"/>
            <a:chExt cx="30279975" cy="5058446"/>
          </a:xfrm>
        </p:grpSpPr>
        <p:sp>
          <p:nvSpPr>
            <p:cNvPr id="4" name="직사각형 3"/>
            <p:cNvSpPr/>
            <p:nvPr/>
          </p:nvSpPr>
          <p:spPr>
            <a:xfrm>
              <a:off x="0" y="1"/>
              <a:ext cx="30276000" cy="5058445"/>
            </a:xfrm>
            <a:prstGeom prst="rect">
              <a:avLst/>
            </a:prstGeom>
            <a:gradFill flip="none" rotWithShape="1">
              <a:gsLst>
                <a:gs pos="0">
                  <a:srgbClr val="008080">
                    <a:shade val="30000"/>
                    <a:satMod val="115000"/>
                  </a:srgbClr>
                </a:gs>
                <a:gs pos="50000">
                  <a:srgbClr val="008080">
                    <a:shade val="67500"/>
                    <a:satMod val="115000"/>
                  </a:srgbClr>
                </a:gs>
                <a:gs pos="100000">
                  <a:srgbClr val="00808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00808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6041" y="528858"/>
              <a:ext cx="28977554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altLang="ko-KR" sz="6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 computational Fluid Dynamics Model development for SOFCs with Direct Internal Reforming base on Electrochemical Effectiveness Concept</a:t>
              </a:r>
              <a:endParaRPr lang="ko-KR" alt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3400696" y="2718764"/>
              <a:ext cx="23474608" cy="202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A. Jeong</a:t>
              </a:r>
              <a:r>
                <a:rPr lang="en-US" altLang="ko-KR" sz="4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, J. H. Nam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*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C.J. Kim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ko-KR" sz="1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ko-KR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36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Mechanical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Aerospace Engineering,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Seoul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National University, KOREA</a:t>
              </a:r>
            </a:p>
            <a:p>
              <a:pPr algn="ctr"/>
              <a:r>
                <a:rPr lang="en-US" altLang="ko-KR" sz="36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Mechanical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Engineering, Daegu University,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KOREA</a:t>
              </a:r>
              <a:endParaRPr lang="en-US" altLang="ko-KR" sz="3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4" name="Rectangle 3700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26" name="Rectangle 3702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28" name="Rectangle 3704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31" name="Rectangle 3707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39" name="Rectangle 3715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43" name="Rectangle 3719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53" name="Rectangle 3729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55" name="Rectangle 3731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80" name="Rectangle 3756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68" name="양쪽 모서리가 둥근 사각형 167"/>
          <p:cNvSpPr/>
          <p:nvPr/>
        </p:nvSpPr>
        <p:spPr>
          <a:xfrm>
            <a:off x="15248925" y="5922542"/>
            <a:ext cx="14686416" cy="30787734"/>
          </a:xfrm>
          <a:prstGeom prst="round2SameRect">
            <a:avLst>
              <a:gd name="adj1" fmla="val 0"/>
              <a:gd name="adj2" fmla="val 32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15243023" y="5274470"/>
            <a:ext cx="14724000" cy="900000"/>
          </a:xfrm>
          <a:prstGeom prst="roundRect">
            <a:avLst>
              <a:gd name="adj" fmla="val 900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Results and Discussion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15423735" y="6210574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Current-Voltage Performance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직사각형 205"/>
          <p:cNvSpPr/>
          <p:nvPr/>
        </p:nvSpPr>
        <p:spPr>
          <a:xfrm>
            <a:off x="15509757" y="14040283"/>
            <a:ext cx="6035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Temperature Distribution (K)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직사각형 318"/>
          <p:cNvSpPr/>
          <p:nvPr/>
        </p:nvSpPr>
        <p:spPr>
          <a:xfrm>
            <a:off x="15475044" y="23699808"/>
            <a:ext cx="6663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Species Mole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Fraction in</a:t>
            </a:r>
            <a:r>
              <a:rPr lang="ko-KR" alt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Anode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674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4" name="개체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50"/>
              </p:ext>
            </p:extLst>
          </p:nvPr>
        </p:nvGraphicFramePr>
        <p:xfrm>
          <a:off x="1314451" y="36504590"/>
          <a:ext cx="5280660" cy="117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" r:id="rId4" imgW="2400300" imgH="533400" progId="Equation.3">
                  <p:embed/>
                </p:oleObj>
              </mc:Choice>
              <mc:Fallback>
                <p:oleObj r:id="rId4" imgW="2400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36504590"/>
                        <a:ext cx="5280660" cy="1173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개체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9637"/>
              </p:ext>
            </p:extLst>
          </p:nvPr>
        </p:nvGraphicFramePr>
        <p:xfrm>
          <a:off x="7507139" y="36488462"/>
          <a:ext cx="533654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1" r:id="rId6" imgW="2425700" imgH="508000" progId="Equation.3">
                  <p:embed/>
                </p:oleObj>
              </mc:Choice>
              <mc:Fallback>
                <p:oleObj r:id="rId6" imgW="2425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139" y="36488462"/>
                        <a:ext cx="5336540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개체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061001"/>
              </p:ext>
            </p:extLst>
          </p:nvPr>
        </p:nvGraphicFramePr>
        <p:xfrm>
          <a:off x="1314451" y="37606062"/>
          <a:ext cx="5504180" cy="117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" r:id="rId8" imgW="2501900" imgH="533400" progId="Equation.3">
                  <p:embed/>
                </p:oleObj>
              </mc:Choice>
              <mc:Fallback>
                <p:oleObj r:id="rId8" imgW="2501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37606062"/>
                        <a:ext cx="5504180" cy="1173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개체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29138"/>
              </p:ext>
            </p:extLst>
          </p:nvPr>
        </p:nvGraphicFramePr>
        <p:xfrm>
          <a:off x="7507139" y="37606062"/>
          <a:ext cx="7320280" cy="106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" r:id="rId10" imgW="3327400" imgH="482600" progId="Equation.3">
                  <p:embed/>
                </p:oleObj>
              </mc:Choice>
              <mc:Fallback>
                <p:oleObj r:id="rId10" imgW="3327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139" y="37606062"/>
                        <a:ext cx="7320280" cy="1061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37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081974"/>
              </p:ext>
            </p:extLst>
          </p:nvPr>
        </p:nvGraphicFramePr>
        <p:xfrm>
          <a:off x="1606550" y="30221238"/>
          <a:ext cx="24304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" name="수식" r:id="rId12" imgW="1104840" imgH="533160" progId="Equation.3">
                  <p:embed/>
                </p:oleObj>
              </mc:Choice>
              <mc:Fallback>
                <p:oleObj name="수식" r:id="rId12" imgW="11048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0221238"/>
                        <a:ext cx="2430463" cy="1171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" name="그림 140" descr="L:\0000논문작업0000\000-Sub.Projects\EA-2015-ECEF\Figures_Submitted\Fig.2.e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67887" y="27740966"/>
            <a:ext cx="6684068" cy="56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2" name="Object 37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8977"/>
              </p:ext>
            </p:extLst>
          </p:nvPr>
        </p:nvGraphicFramePr>
        <p:xfrm>
          <a:off x="4266779" y="30374665"/>
          <a:ext cx="1871496" cy="86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5" name="Equation" r:id="rId15" imgW="850680" imgH="393480" progId="Equation.3">
                  <p:embed/>
                </p:oleObj>
              </mc:Choice>
              <mc:Fallback>
                <p:oleObj name="Equation" r:id="rId1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779" y="30374665"/>
                        <a:ext cx="1871496" cy="8656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703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592499" y="27740966"/>
            <a:ext cx="7706728" cy="1368152"/>
          </a:xfrm>
          <a:prstGeom prst="rect">
            <a:avLst/>
          </a:prstGeom>
        </p:spPr>
        <p:txBody>
          <a:bodyPr vert="horz" lIns="247190" tIns="123595" rIns="247190" bIns="123595" rtlCol="0">
            <a:noAutofit/>
          </a:bodyPr>
          <a:lstStyle>
            <a:lvl1pPr marL="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8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35949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71898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707846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943795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179744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415693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651641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88759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Effectiveness factor is composed of the base effectiveness           and the relative effectiveness</a:t>
            </a:r>
            <a:endParaRPr lang="ko-KR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592499" y="24627612"/>
            <a:ext cx="14197390" cy="681286"/>
          </a:xfrm>
          <a:prstGeom prst="rect">
            <a:avLst/>
          </a:prstGeom>
        </p:spPr>
        <p:txBody>
          <a:bodyPr vert="horz" lIns="247190" tIns="123595" rIns="247190" bIns="123595" rtlCol="0">
            <a:noAutofit/>
          </a:bodyPr>
          <a:lstStyle>
            <a:lvl1pPr marL="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8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35949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71898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707846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943795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179744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415693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651641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88759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Using effectiveness model, significant calculation cost is saved w/o accuracy loss </a:t>
            </a:r>
            <a:endParaRPr lang="ko-KR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666378" y="34055896"/>
            <a:ext cx="14113569" cy="1749966"/>
          </a:xfrm>
          <a:prstGeom prst="roundRect">
            <a:avLst>
              <a:gd name="adj" fmla="val 3051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63"/>
          <p:cNvSpPr/>
          <p:nvPr/>
        </p:nvSpPr>
        <p:spPr>
          <a:xfrm>
            <a:off x="1130157" y="34077670"/>
            <a:ext cx="6593006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2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2600" b="1" dirty="0" smtClean="0">
                <a:latin typeface="Arial" pitchFamily="34" charset="0"/>
                <a:cs typeface="Arial" pitchFamily="34" charset="0"/>
                <a:sym typeface="Symbol"/>
              </a:rPr>
              <a:t>React. I (SR, steam reforming): </a:t>
            </a:r>
          </a:p>
          <a:p>
            <a:pPr indent="-252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2600" b="1" dirty="0" smtClean="0">
                <a:latin typeface="Arial" pitchFamily="34" charset="0"/>
                <a:cs typeface="Arial" pitchFamily="34" charset="0"/>
                <a:sym typeface="Symbol"/>
              </a:rPr>
              <a:t>React. II (WGS, water-gas shift): </a:t>
            </a:r>
          </a:p>
          <a:p>
            <a:pPr indent="-252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2600" b="1" dirty="0" smtClean="0">
                <a:latin typeface="Arial" pitchFamily="34" charset="0"/>
                <a:cs typeface="Arial" pitchFamily="34" charset="0"/>
                <a:sym typeface="Symbol"/>
              </a:rPr>
              <a:t>React. III (RM, reverse </a:t>
            </a:r>
            <a:r>
              <a:rPr lang="en-US" altLang="ko-KR" sz="2600" b="1" dirty="0" err="1" smtClean="0">
                <a:latin typeface="Arial" pitchFamily="34" charset="0"/>
                <a:cs typeface="Arial" pitchFamily="34" charset="0"/>
                <a:sym typeface="Symbol"/>
              </a:rPr>
              <a:t>methanation</a:t>
            </a:r>
            <a:r>
              <a:rPr lang="en-US" altLang="ko-KR" sz="2600" b="1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r>
              <a:rPr lang="en-US" altLang="ko-K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  </a:t>
            </a:r>
            <a:endParaRPr lang="ko-KR" alt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5" name="개체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6433"/>
              </p:ext>
            </p:extLst>
          </p:nvPr>
        </p:nvGraphicFramePr>
        <p:xfrm>
          <a:off x="7343591" y="34077670"/>
          <a:ext cx="695706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" r:id="rId17" imgW="3162300" imgH="254000" progId="Equation.3">
                  <p:embed/>
                </p:oleObj>
              </mc:Choice>
              <mc:Fallback>
                <p:oleObj r:id="rId17" imgW="3162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591" y="34077670"/>
                        <a:ext cx="695706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개체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834603"/>
              </p:ext>
            </p:extLst>
          </p:nvPr>
        </p:nvGraphicFramePr>
        <p:xfrm>
          <a:off x="7343591" y="34617730"/>
          <a:ext cx="662178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7" r:id="rId19" imgW="3009900" imgH="254000" progId="Equation.3">
                  <p:embed/>
                </p:oleObj>
              </mc:Choice>
              <mc:Fallback>
                <p:oleObj r:id="rId19" imgW="3009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591" y="34617730"/>
                        <a:ext cx="662178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개체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63218"/>
              </p:ext>
            </p:extLst>
          </p:nvPr>
        </p:nvGraphicFramePr>
        <p:xfrm>
          <a:off x="7343591" y="35157790"/>
          <a:ext cx="729234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8" r:id="rId21" imgW="3314700" imgH="254000" progId="Equation.3">
                  <p:embed/>
                </p:oleObj>
              </mc:Choice>
              <mc:Fallback>
                <p:oleObj r:id="rId21" imgW="3314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591" y="35157790"/>
                        <a:ext cx="729234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그림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075" y="8587438"/>
            <a:ext cx="6798886" cy="54000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19" y="8586837"/>
            <a:ext cx="6757460" cy="540000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91163" y="17515830"/>
            <a:ext cx="9691105" cy="54006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36340" y="11611174"/>
            <a:ext cx="8943607" cy="4416935"/>
          </a:xfrm>
          <a:prstGeom prst="rect">
            <a:avLst/>
          </a:prstGeom>
        </p:spPr>
      </p:pic>
      <p:sp>
        <p:nvSpPr>
          <p:cNvPr id="152" name="Rectangle 3"/>
          <p:cNvSpPr txBox="1">
            <a:spLocks noChangeArrowheads="1"/>
          </p:cNvSpPr>
          <p:nvPr/>
        </p:nvSpPr>
        <p:spPr bwMode="auto">
          <a:xfrm>
            <a:off x="11340420" y="10678320"/>
            <a:ext cx="3583543" cy="428798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600" dirty="0" smtClean="0">
                <a:solidFill>
                  <a:srgbClr val="0000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Cell length = 10 cm</a:t>
            </a:r>
            <a:endParaRPr lang="en-US" altLang="ko-KR" sz="2600" dirty="0">
              <a:solidFill>
                <a:srgbClr val="0000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53" name="Rectangle 3"/>
          <p:cNvSpPr txBox="1">
            <a:spLocks noChangeArrowheads="1"/>
          </p:cNvSpPr>
          <p:nvPr/>
        </p:nvSpPr>
        <p:spPr bwMode="auto">
          <a:xfrm>
            <a:off x="594371" y="12043222"/>
            <a:ext cx="5358929" cy="3466296"/>
          </a:xfrm>
          <a:prstGeom prst="rect">
            <a:avLst/>
          </a:prstGeom>
        </p:spPr>
        <p:txBody>
          <a:bodyPr/>
          <a:lstStyle/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CINT (cathode interconnect </a:t>
            </a: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layer) 0.5 mm</a:t>
            </a: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CGC 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(cathode gas </a:t>
            </a: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channel) 1 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mm</a:t>
            </a:r>
            <a:endParaRPr lang="en-US" altLang="ko-KR" sz="2000" b="1" dirty="0" smtClean="0">
              <a:solidFill>
                <a:srgbClr val="0099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CCCL (cathode current collector) 50 </a:t>
            </a: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m</a:t>
            </a:r>
            <a:endParaRPr lang="en-US" altLang="ko-KR" sz="2000" b="1" dirty="0" smtClean="0">
              <a:solidFill>
                <a:srgbClr val="0099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CFL (cathode functional layer) 20 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m</a:t>
            </a: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ELEC (electrolyte) 10</a:t>
            </a: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 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m</a:t>
            </a: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AFL </a:t>
            </a: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(anode functional layer) 20 </a:t>
            </a: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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m</a:t>
            </a: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ASL (anode substrate layer) 1 mm</a:t>
            </a: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AGC (anode gas channel) 1 mm</a:t>
            </a:r>
            <a:endParaRPr lang="en-US" altLang="ko-KR" sz="2000" b="1" dirty="0">
              <a:solidFill>
                <a:srgbClr val="009900"/>
              </a:solidFill>
              <a:latin typeface="Arial" pitchFamily="34" charset="0"/>
              <a:ea typeface="굴림" pitchFamily="50" charset="-127"/>
              <a:cs typeface="Arial" pitchFamily="34" charset="0"/>
              <a:sym typeface="Symbol"/>
            </a:endParaRPr>
          </a:p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dirty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AINT (anode interconnect layer) 0.5 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mm</a:t>
            </a:r>
            <a:endParaRPr lang="en-US" altLang="ko-KR" sz="2000" b="1" dirty="0">
              <a:solidFill>
                <a:srgbClr val="0099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9" name="Rectangle 7363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81710"/>
              </p:ext>
            </p:extLst>
          </p:nvPr>
        </p:nvGraphicFramePr>
        <p:xfrm>
          <a:off x="1143000" y="25377340"/>
          <a:ext cx="1011396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" name="수식" r:id="rId27" imgW="4597200" imgH="457200" progId="Equation.3">
                  <p:embed/>
                </p:oleObj>
              </mc:Choice>
              <mc:Fallback>
                <p:oleObj name="수식" r:id="rId27" imgW="4597200" imgH="457200" progId="Equation.3">
                  <p:embed/>
                  <p:pic>
                    <p:nvPicPr>
                      <p:cNvPr id="0" name="Object 7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377340"/>
                        <a:ext cx="10113963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365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09943"/>
              </p:ext>
            </p:extLst>
          </p:nvPr>
        </p:nvGraphicFramePr>
        <p:xfrm>
          <a:off x="1143000" y="26385203"/>
          <a:ext cx="994568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0" name="수식" r:id="rId29" imgW="4520880" imgH="457200" progId="Equation.3">
                  <p:embed/>
                </p:oleObj>
              </mc:Choice>
              <mc:Fallback>
                <p:oleObj name="수식" r:id="rId29" imgW="4520880" imgH="457200" progId="Equation.3">
                  <p:embed/>
                  <p:pic>
                    <p:nvPicPr>
                      <p:cNvPr id="0" name="Object 7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385203"/>
                        <a:ext cx="994568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Rectangle 3"/>
          <p:cNvSpPr txBox="1">
            <a:spLocks noChangeArrowheads="1"/>
          </p:cNvSpPr>
          <p:nvPr/>
        </p:nvSpPr>
        <p:spPr bwMode="auto">
          <a:xfrm>
            <a:off x="11359218" y="25364702"/>
            <a:ext cx="3636753" cy="504056"/>
          </a:xfrm>
          <a:prstGeom prst="rect">
            <a:avLst/>
          </a:prstGeom>
        </p:spPr>
        <p:txBody>
          <a:bodyPr/>
          <a:lstStyle/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000" b="1" i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</a:t>
            </a:r>
            <a:r>
              <a:rPr lang="en-US" altLang="ko-KR" sz="2000" b="1" baseline="-25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eff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  <a:sym typeface="Symbol"/>
              </a:rPr>
              <a:t> = </a:t>
            </a:r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Effectiveness factor</a:t>
            </a: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11971635" y="15819679"/>
            <a:ext cx="3503409" cy="76004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Only one cell is placed in AFL or CFL (in thickness)</a:t>
            </a:r>
          </a:p>
        </p:txBody>
      </p:sp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38860"/>
              </p:ext>
            </p:extLst>
          </p:nvPr>
        </p:nvGraphicFramePr>
        <p:xfrm>
          <a:off x="4338787" y="28301491"/>
          <a:ext cx="838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" name="수식" r:id="rId31" imgW="380880" imgH="241200" progId="Equation.3">
                  <p:embed/>
                </p:oleObj>
              </mc:Choice>
              <mc:Fallback>
                <p:oleObj name="수식" r:id="rId31" imgW="380880" imgH="241200" progId="Equation.3">
                  <p:embed/>
                  <p:pic>
                    <p:nvPicPr>
                      <p:cNvPr id="0" name="개체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787" y="28301491"/>
                        <a:ext cx="838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113495"/>
              </p:ext>
            </p:extLst>
          </p:nvPr>
        </p:nvGraphicFramePr>
        <p:xfrm>
          <a:off x="3474691" y="28708062"/>
          <a:ext cx="11477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" name="수식" r:id="rId33" imgW="520560" imgH="228600" progId="Equation.3">
                  <p:embed/>
                </p:oleObj>
              </mc:Choice>
              <mc:Fallback>
                <p:oleObj name="수식" r:id="rId33" imgW="520560" imgH="228600" progId="Equation.3">
                  <p:embed/>
                  <p:pic>
                    <p:nvPicPr>
                      <p:cNvPr id="0" name="개체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691" y="28708062"/>
                        <a:ext cx="114776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383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60313"/>
              </p:ext>
            </p:extLst>
          </p:nvPr>
        </p:nvGraphicFramePr>
        <p:xfrm>
          <a:off x="1158875" y="29311600"/>
          <a:ext cx="58388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" name="수식" r:id="rId35" imgW="2654280" imgH="431640" progId="Equation.3">
                  <p:embed/>
                </p:oleObj>
              </mc:Choice>
              <mc:Fallback>
                <p:oleObj name="수식" r:id="rId35" imgW="2654280" imgH="431640" progId="Equation.3">
                  <p:embed/>
                  <p:pic>
                    <p:nvPicPr>
                      <p:cNvPr id="0" name="Object 7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29311600"/>
                        <a:ext cx="583882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7400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1" name="개체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278666"/>
              </p:ext>
            </p:extLst>
          </p:nvPr>
        </p:nvGraphicFramePr>
        <p:xfrm>
          <a:off x="3279094" y="31485382"/>
          <a:ext cx="4724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" name="수식" r:id="rId37" imgW="2362200" imgH="990600" progId="Equation.3">
                  <p:embed/>
                </p:oleObj>
              </mc:Choice>
              <mc:Fallback>
                <p:oleObj name="수식" r:id="rId37" imgW="2362200" imgH="990600" progId="Equation.3">
                  <p:embed/>
                  <p:pic>
                    <p:nvPicPr>
                      <p:cNvPr id="0" name="Object 7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094" y="31485382"/>
                        <a:ext cx="47244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직선 화살표 연결선 34"/>
          <p:cNvCxnSpPr/>
          <p:nvPr/>
        </p:nvCxnSpPr>
        <p:spPr>
          <a:xfrm flipH="1">
            <a:off x="8083203" y="32026269"/>
            <a:ext cx="792088" cy="6112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Rectangle 3"/>
          <p:cNvSpPr txBox="1">
            <a:spLocks noChangeArrowheads="1"/>
          </p:cNvSpPr>
          <p:nvPr/>
        </p:nvSpPr>
        <p:spPr bwMode="auto">
          <a:xfrm>
            <a:off x="2605176" y="31773414"/>
            <a:ext cx="2885739" cy="504056"/>
          </a:xfrm>
          <a:prstGeom prst="rect">
            <a:avLst/>
          </a:prstGeom>
        </p:spPr>
        <p:txBody>
          <a:bodyPr/>
          <a:lstStyle/>
          <a:p>
            <a:pPr marL="97200" eaLnBrk="0" hangingPunct="0">
              <a:spcAft>
                <a:spcPts val="600"/>
              </a:spcAft>
              <a:defRPr/>
            </a:pPr>
            <a:r>
              <a:rPr lang="en-US" altLang="ko-KR" sz="2400" b="1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Correlation eq.</a:t>
            </a:r>
          </a:p>
        </p:txBody>
      </p:sp>
      <p:sp>
        <p:nvSpPr>
          <p:cNvPr id="158" name="직사각형 157"/>
          <p:cNvSpPr/>
          <p:nvPr/>
        </p:nvSpPr>
        <p:spPr>
          <a:xfrm>
            <a:off x="485691" y="32925542"/>
            <a:ext cx="451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Reforming reaction</a:t>
            </a:r>
          </a:p>
        </p:txBody>
      </p:sp>
      <p:sp>
        <p:nvSpPr>
          <p:cNvPr id="159" name="Rectangle 3"/>
          <p:cNvSpPr txBox="1">
            <a:spLocks noChangeArrowheads="1"/>
          </p:cNvSpPr>
          <p:nvPr/>
        </p:nvSpPr>
        <p:spPr>
          <a:xfrm>
            <a:off x="595257" y="33412588"/>
            <a:ext cx="14197390" cy="681286"/>
          </a:xfrm>
          <a:prstGeom prst="rect">
            <a:avLst/>
          </a:prstGeom>
        </p:spPr>
        <p:txBody>
          <a:bodyPr vert="horz" lIns="247190" tIns="123595" rIns="247190" bIns="123595" rtlCol="0">
            <a:noAutofit/>
          </a:bodyPr>
          <a:lstStyle>
            <a:lvl1pPr marL="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8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35949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71898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707846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943795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179744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415693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651641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88759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 three-step reforming is assumed to occur inside ASL</a:t>
            </a:r>
            <a:endParaRPr lang="ko-KR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3"/>
          <p:cNvSpPr txBox="1">
            <a:spLocks noChangeArrowheads="1"/>
          </p:cNvSpPr>
          <p:nvPr/>
        </p:nvSpPr>
        <p:spPr>
          <a:xfrm>
            <a:off x="594371" y="35772648"/>
            <a:ext cx="14197390" cy="681286"/>
          </a:xfrm>
          <a:prstGeom prst="rect">
            <a:avLst/>
          </a:prstGeom>
        </p:spPr>
        <p:txBody>
          <a:bodyPr vert="horz" lIns="247190" tIns="123595" rIns="247190" bIns="123595" rtlCol="0">
            <a:noAutofit/>
          </a:bodyPr>
          <a:lstStyle>
            <a:lvl1pPr marL="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8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35949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71898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707846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943795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179744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415693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651641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887590" indent="0" algn="ctr" defTabSz="2471898" rtl="0" eaLnBrk="1" latinLnBrk="1" hangingPunct="1">
              <a:spcBef>
                <a:spcPct val="20000"/>
              </a:spcBef>
              <a:buFont typeface="Arial" pitchFamily="34" charset="0"/>
              <a:buNone/>
              <a:defRPr sz="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Intrinsic reaction kinetics proposed by Xu and </a:t>
            </a:r>
            <a:r>
              <a:rPr lang="en-US" altLang="ko-K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Froment</a:t>
            </a:r>
            <a:r>
              <a:rPr lang="en-US" altLang="ko-K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(1989) is used </a:t>
            </a:r>
            <a:endParaRPr lang="ko-KR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6" name="표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25625"/>
              </p:ext>
            </p:extLst>
          </p:nvPr>
        </p:nvGraphicFramePr>
        <p:xfrm>
          <a:off x="1364007" y="39550278"/>
          <a:ext cx="12745416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2528"/>
                <a:gridCol w="4032448"/>
                <a:gridCol w="3960440"/>
              </a:tblGrid>
              <a:tr h="45957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2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Anode side</a:t>
                      </a:r>
                      <a:endParaRPr lang="ko-KR" altLang="en-US" sz="2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Cathode side</a:t>
                      </a:r>
                      <a:endParaRPr lang="ko-KR" altLang="en-US" sz="2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57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Inlet species</a:t>
                      </a:r>
                      <a:endParaRPr lang="ko-KR" altLang="en-US" sz="2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ko-KR" sz="26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ko-KR" sz="2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altLang="ko-KR" sz="26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ko-KR" sz="2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 CH</a:t>
                      </a:r>
                      <a:r>
                        <a:rPr lang="en-US" altLang="ko-KR" sz="26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ko-KR" sz="2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CO, CO</a:t>
                      </a:r>
                      <a:r>
                        <a:rPr lang="en-US" altLang="ko-KR" sz="26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2600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ko-KR" sz="26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ko-KR" sz="2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altLang="ko-KR" sz="26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2600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957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Inlet temperature, </a:t>
                      </a:r>
                      <a:r>
                        <a:rPr lang="en-US" altLang="ko-KR" sz="2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sz="2600" b="1" i="0" baseline="-25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altLang="ko-KR" sz="2600" b="1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(°C)</a:t>
                      </a:r>
                      <a:endParaRPr lang="ko-KR" altLang="en-US" sz="2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957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Steam-to-carbon ratio, </a:t>
                      </a:r>
                      <a:r>
                        <a:rPr lang="en-US" altLang="ko-KR" sz="2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ko-KR" altLang="en-US" sz="2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957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Pressure, </a:t>
                      </a:r>
                      <a:r>
                        <a:rPr lang="en-US" altLang="ko-KR" sz="2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ko-KR" sz="2600" b="1" i="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ko-KR" sz="2600" b="1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ko-KR" sz="2600" b="1" i="0" baseline="-25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∞ </a:t>
                      </a:r>
                      <a:r>
                        <a:rPr lang="en-US" altLang="ko-KR" sz="2600" b="1" i="0" baseline="0" dirty="0" smtClean="0"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(bar)</a:t>
                      </a:r>
                      <a:endParaRPr lang="ko-KR" altLang="en-US" sz="2600" b="1" i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8452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 current density (A/cm</a:t>
                      </a:r>
                      <a:r>
                        <a:rPr lang="en-US" altLang="ko-KR" sz="2600" b="1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ko-KR" sz="2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2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ko-KR" altLang="en-US" sz="2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7" name="직사각형 166"/>
          <p:cNvSpPr/>
          <p:nvPr/>
        </p:nvSpPr>
        <p:spPr>
          <a:xfrm>
            <a:off x="483863" y="38902206"/>
            <a:ext cx="6678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Simulated Operating Condition</a:t>
            </a:r>
          </a:p>
        </p:txBody>
      </p:sp>
      <p:sp>
        <p:nvSpPr>
          <p:cNvPr id="190" name="Rectangle 3"/>
          <p:cNvSpPr txBox="1">
            <a:spLocks noChangeArrowheads="1"/>
          </p:cNvSpPr>
          <p:nvPr/>
        </p:nvSpPr>
        <p:spPr bwMode="auto">
          <a:xfrm>
            <a:off x="15785544" y="6714630"/>
            <a:ext cx="13969552" cy="576063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Good agreement is found between the present CFD model and </a:t>
            </a: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the previous micro/macroscale model</a:t>
            </a:r>
          </a:p>
          <a:p>
            <a:pPr marL="457200" indent="-457200" eaLnBrk="0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Counter-flow case shows better performance than co-flow case primarily because of  higher temperature (higher reaction rate)</a:t>
            </a:r>
            <a:endParaRPr lang="en-US" altLang="ko-KR" sz="28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5058867" y="24107912"/>
            <a:ext cx="484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ko-KR" sz="18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Shin and Nam, 2015, Electrochim. Acta</a:t>
            </a:r>
            <a:endParaRPr lang="ko-KR" altLang="en-US" sz="18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11123247" y="36228618"/>
            <a:ext cx="408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ko-KR" sz="18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Xu and Froment, 1989, AIChE J.</a:t>
            </a:r>
            <a:endParaRPr lang="ko-KR" altLang="en-US" sz="18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24717051" y="6426017"/>
            <a:ext cx="5139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ko-KR" sz="18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Sohn et al., 2016, Int. J. Hydrogen Energy</a:t>
            </a:r>
            <a:endParaRPr lang="ko-KR" altLang="en-US" sz="18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5427186" y="16927869"/>
            <a:ext cx="14290381" cy="6420609"/>
            <a:chOff x="15428018" y="13255461"/>
            <a:chExt cx="14290381" cy="6420609"/>
          </a:xfrm>
        </p:grpSpPr>
        <p:grpSp>
          <p:nvGrpSpPr>
            <p:cNvPr id="14" name="그룹 13"/>
            <p:cNvGrpSpPr/>
            <p:nvPr/>
          </p:nvGrpSpPr>
          <p:grpSpPr>
            <a:xfrm>
              <a:off x="15428018" y="13255461"/>
              <a:ext cx="14290381" cy="6420609"/>
              <a:chOff x="15428018" y="12668751"/>
              <a:chExt cx="14290381" cy="6420609"/>
            </a:xfrm>
          </p:grpSpPr>
          <p:sp>
            <p:nvSpPr>
              <p:cNvPr id="597" name="모서리가 둥근 직사각형 596"/>
              <p:cNvSpPr/>
              <p:nvPr/>
            </p:nvSpPr>
            <p:spPr>
              <a:xfrm>
                <a:off x="15428018" y="12668751"/>
                <a:ext cx="14290381" cy="6420609"/>
              </a:xfrm>
              <a:prstGeom prst="roundRect">
                <a:avLst>
                  <a:gd name="adj" fmla="val 3051"/>
                </a:avLst>
              </a:prstGeom>
              <a:ln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5" name="그림 144"/>
              <p:cNvPicPr>
                <a:picLocks noChangeAspect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218" r="3473" b="30634"/>
              <a:stretch/>
            </p:blipFill>
            <p:spPr>
              <a:xfrm>
                <a:off x="15716051" y="13142506"/>
                <a:ext cx="12457384" cy="2681255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25597888" y="13591514"/>
                <a:ext cx="1847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 Channel</a:t>
                </a:r>
                <a:endParaRPr lang="ko-KR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5529761" y="15074065"/>
                <a:ext cx="1995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Fuel Channel</a:t>
                </a:r>
                <a:endParaRPr lang="ko-KR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0" name="직선 화살표 연결선 149"/>
              <p:cNvCxnSpPr/>
              <p:nvPr/>
            </p:nvCxnSpPr>
            <p:spPr>
              <a:xfrm>
                <a:off x="24538347" y="13807538"/>
                <a:ext cx="1016402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화살표 연결선 161"/>
              <p:cNvCxnSpPr/>
              <p:nvPr/>
            </p:nvCxnSpPr>
            <p:spPr>
              <a:xfrm>
                <a:off x="24606474" y="15319706"/>
                <a:ext cx="1016402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25529760" y="14311594"/>
                <a:ext cx="1094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Anode</a:t>
                </a:r>
                <a:endParaRPr lang="ko-KR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33" r="90632" b="43706"/>
              <a:stretch/>
            </p:blipFill>
            <p:spPr>
              <a:xfrm>
                <a:off x="28389459" y="12723366"/>
                <a:ext cx="1043278" cy="3155444"/>
              </a:xfrm>
              <a:prstGeom prst="rect">
                <a:avLst/>
              </a:prstGeom>
            </p:spPr>
          </p:pic>
          <p:pic>
            <p:nvPicPr>
              <p:cNvPr id="198" name="그림 197"/>
              <p:cNvPicPr>
                <a:picLocks noChangeAspect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266" b="29407"/>
              <a:stretch/>
            </p:blipFill>
            <p:spPr>
              <a:xfrm>
                <a:off x="15785544" y="16313921"/>
                <a:ext cx="12387891" cy="2595396"/>
              </a:xfrm>
              <a:prstGeom prst="rect">
                <a:avLst/>
              </a:prstGeom>
            </p:spPr>
          </p:pic>
          <p:sp>
            <p:nvSpPr>
              <p:cNvPr id="199" name="TextBox 198"/>
              <p:cNvSpPr txBox="1"/>
              <p:nvPr/>
            </p:nvSpPr>
            <p:spPr>
              <a:xfrm>
                <a:off x="25557363" y="16662262"/>
                <a:ext cx="1818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 Channel</a:t>
                </a:r>
                <a:endParaRPr lang="ko-KR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25489237" y="18269657"/>
                <a:ext cx="19641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Fuel Channel</a:t>
                </a:r>
                <a:endParaRPr lang="ko-KR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1" name="직선 화살표 연결선 200"/>
              <p:cNvCxnSpPr/>
              <p:nvPr/>
            </p:nvCxnSpPr>
            <p:spPr>
              <a:xfrm>
                <a:off x="24565950" y="18509143"/>
                <a:ext cx="100036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TextBox 201"/>
              <p:cNvSpPr txBox="1"/>
              <p:nvPr/>
            </p:nvSpPr>
            <p:spPr>
              <a:xfrm>
                <a:off x="25489236" y="17483967"/>
                <a:ext cx="1077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Anode</a:t>
                </a:r>
                <a:endParaRPr lang="ko-KR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3" name="직선 화살표 연결선 202"/>
              <p:cNvCxnSpPr>
                <a:stCxn id="199" idx="1"/>
              </p:cNvCxnSpPr>
              <p:nvPr/>
            </p:nvCxnSpPr>
            <p:spPr>
              <a:xfrm flipH="1">
                <a:off x="24565950" y="16893095"/>
                <a:ext cx="991413" cy="585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4" name="그림 203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33" r="90436" b="44202"/>
              <a:stretch/>
            </p:blipFill>
            <p:spPr>
              <a:xfrm>
                <a:off x="28366857" y="15895769"/>
                <a:ext cx="1076955" cy="3171268"/>
              </a:xfrm>
              <a:prstGeom prst="rect">
                <a:avLst/>
              </a:prstGeom>
            </p:spPr>
          </p:pic>
          <p:sp>
            <p:nvSpPr>
              <p:cNvPr id="149" name="Rectangle 3"/>
              <p:cNvSpPr txBox="1">
                <a:spLocks noChangeArrowheads="1"/>
              </p:cNvSpPr>
              <p:nvPr/>
            </p:nvSpPr>
            <p:spPr bwMode="auto">
              <a:xfrm>
                <a:off x="15716050" y="15806802"/>
                <a:ext cx="10201463" cy="577170"/>
              </a:xfrm>
              <a:prstGeom prst="rect">
                <a:avLst/>
              </a:prstGeom>
            </p:spPr>
            <p:txBody>
              <a:bodyPr/>
              <a:lstStyle/>
              <a:p>
                <a:pPr indent="-360000" eaLnBrk="0" hangingPunct="0">
                  <a:lnSpc>
                    <a:spcPct val="110000"/>
                  </a:lnSpc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2600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Counter-flow configuration @ </a:t>
                </a:r>
                <a:r>
                  <a:rPr lang="en-US" altLang="ko-KR" sz="2600" i="1" dirty="0" err="1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V</a:t>
                </a:r>
                <a:r>
                  <a:rPr lang="en-US" altLang="ko-KR" sz="2600" baseline="-25000" dirty="0" err="1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cell</a:t>
                </a:r>
                <a:r>
                  <a:rPr lang="en-US" altLang="ko-KR" sz="2600" dirty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 = </a:t>
                </a:r>
                <a:r>
                  <a:rPr lang="en-US" altLang="ko-KR" sz="2600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0.780 </a:t>
                </a:r>
                <a:r>
                  <a:rPr lang="en-US" altLang="ko-KR" sz="2600" dirty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V &amp; </a:t>
                </a:r>
                <a:r>
                  <a:rPr lang="en-US" altLang="ko-KR" sz="2600" i="1" dirty="0" err="1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i</a:t>
                </a:r>
                <a:r>
                  <a:rPr lang="en-US" altLang="ko-KR" sz="2600" baseline="-25000" dirty="0" err="1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cell</a:t>
                </a:r>
                <a:r>
                  <a:rPr lang="en-US" altLang="ko-KR" sz="2600" dirty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 = </a:t>
                </a:r>
                <a:r>
                  <a:rPr lang="en-US" altLang="ko-KR" sz="2600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~0.65 </a:t>
                </a:r>
                <a:r>
                  <a:rPr lang="en-US" altLang="ko-KR" sz="2600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A/cm</a:t>
                </a:r>
                <a:r>
                  <a:rPr lang="en-US" altLang="ko-KR" sz="2600" baseline="30000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2</a:t>
                </a:r>
                <a:endParaRPr lang="en-US" altLang="ko-KR" sz="2600" dirty="0"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604" name="Rectangle 3"/>
            <p:cNvSpPr txBox="1">
              <a:spLocks noChangeArrowheads="1"/>
            </p:cNvSpPr>
            <p:nvPr/>
          </p:nvSpPr>
          <p:spPr bwMode="auto">
            <a:xfrm>
              <a:off x="15716050" y="13297659"/>
              <a:ext cx="9539687" cy="689779"/>
            </a:xfrm>
            <a:prstGeom prst="rect">
              <a:avLst/>
            </a:prstGeom>
          </p:spPr>
          <p:txBody>
            <a:bodyPr/>
            <a:lstStyle/>
            <a:p>
              <a:pPr indent="-360000" eaLnBrk="0" hangingPunct="0">
                <a:lnSpc>
                  <a:spcPct val="11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altLang="ko-KR" sz="26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Co-flow configuration @ </a:t>
              </a:r>
              <a:r>
                <a:rPr lang="en-US" altLang="ko-KR" sz="2600" i="1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V</a:t>
              </a:r>
              <a:r>
                <a:rPr lang="en-US" altLang="ko-KR" sz="2600" baseline="-25000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cell</a:t>
              </a:r>
              <a:r>
                <a:rPr lang="en-US" altLang="ko-KR" sz="26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 = 0.745 V &amp; </a:t>
              </a:r>
              <a:r>
                <a:rPr lang="en-US" altLang="ko-KR" sz="2600" i="1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i</a:t>
              </a:r>
              <a:r>
                <a:rPr lang="en-US" altLang="ko-KR" sz="2600" baseline="-25000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cell</a:t>
              </a:r>
              <a:r>
                <a:rPr lang="en-US" altLang="ko-KR" sz="26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 = </a:t>
              </a:r>
              <a:r>
                <a:rPr lang="en-US" altLang="ko-KR" sz="26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~0.65 </a:t>
              </a:r>
              <a:r>
                <a:rPr lang="en-US" altLang="ko-KR" sz="26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A/cm</a:t>
              </a:r>
              <a:r>
                <a:rPr lang="en-US" altLang="ko-KR" sz="2600" baseline="30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2</a:t>
              </a:r>
              <a:endParaRPr lang="en-US" altLang="ko-KR" sz="2600" baseline="30000" dirty="0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40" name="포인트가 5개인 별 39"/>
          <p:cNvSpPr/>
          <p:nvPr/>
        </p:nvSpPr>
        <p:spPr>
          <a:xfrm>
            <a:off x="20540587" y="11395150"/>
            <a:ext cx="360040" cy="360040"/>
          </a:xfrm>
          <a:prstGeom prst="star5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포인트가 5개인 별 218"/>
          <p:cNvSpPr/>
          <p:nvPr/>
        </p:nvSpPr>
        <p:spPr>
          <a:xfrm>
            <a:off x="27525363" y="11251134"/>
            <a:ext cx="360040" cy="360040"/>
          </a:xfrm>
          <a:prstGeom prst="star5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Rectangle 3"/>
          <p:cNvSpPr txBox="1">
            <a:spLocks noChangeArrowheads="1"/>
          </p:cNvSpPr>
          <p:nvPr/>
        </p:nvSpPr>
        <p:spPr bwMode="auto">
          <a:xfrm>
            <a:off x="18308339" y="11827198"/>
            <a:ext cx="3234325" cy="138740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Standard condition</a:t>
            </a:r>
          </a:p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~65</a:t>
            </a: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% Fuel Utilization</a:t>
            </a:r>
          </a:p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(0.65 A/cm</a:t>
            </a:r>
            <a:r>
              <a:rPr lang="en-US" altLang="ko-KR" sz="2000" baseline="30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)</a:t>
            </a:r>
            <a:endParaRPr lang="en-US" altLang="ko-KR" sz="2000" dirty="0">
              <a:solidFill>
                <a:srgbClr val="0099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5437645" y="26228798"/>
            <a:ext cx="14280753" cy="10156140"/>
            <a:chOff x="15437645" y="20685384"/>
            <a:chExt cx="14280753" cy="10156140"/>
          </a:xfrm>
        </p:grpSpPr>
        <p:sp>
          <p:nvSpPr>
            <p:cNvPr id="602" name="모서리가 둥근 직사각형 601"/>
            <p:cNvSpPr/>
            <p:nvPr/>
          </p:nvSpPr>
          <p:spPr>
            <a:xfrm>
              <a:off x="15446021" y="20685384"/>
              <a:ext cx="14272377" cy="10156140"/>
            </a:xfrm>
            <a:prstGeom prst="roundRect">
              <a:avLst>
                <a:gd name="adj" fmla="val 3051"/>
              </a:avLst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Rectangle 3"/>
            <p:cNvSpPr txBox="1">
              <a:spLocks noChangeArrowheads="1"/>
            </p:cNvSpPr>
            <p:nvPr/>
          </p:nvSpPr>
          <p:spPr bwMode="auto">
            <a:xfrm>
              <a:off x="15716050" y="20871911"/>
              <a:ext cx="5421627" cy="463738"/>
            </a:xfrm>
            <a:prstGeom prst="rect">
              <a:avLst/>
            </a:prstGeom>
          </p:spPr>
          <p:txBody>
            <a:bodyPr/>
            <a:lstStyle/>
            <a:p>
              <a:pPr indent="-360000" eaLnBrk="0" hangingPunct="0">
                <a:lnSpc>
                  <a:spcPct val="11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Mole fraction of CH</a:t>
              </a:r>
              <a:r>
                <a:rPr lang="en-US" altLang="ko-KR" sz="2800" baseline="-25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4</a:t>
              </a:r>
              <a:endParaRPr lang="en-US" altLang="ko-KR" sz="2800" dirty="0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189" name="그림 188"/>
            <p:cNvPicPr>
              <a:picLocks noChangeAspect="1"/>
            </p:cNvPicPr>
            <p:nvPr/>
          </p:nvPicPr>
          <p:blipFill rotWithShape="1"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47" r="3065" b="30959"/>
            <a:stretch/>
          </p:blipFill>
          <p:spPr>
            <a:xfrm>
              <a:off x="15857942" y="21314029"/>
              <a:ext cx="12445160" cy="1377676"/>
            </a:xfrm>
            <a:prstGeom prst="rect">
              <a:avLst/>
            </a:prstGeom>
          </p:spPr>
        </p:pic>
        <p:pic>
          <p:nvPicPr>
            <p:cNvPr id="193" name="그림 192"/>
            <p:cNvPicPr>
              <a:picLocks noChangeAspect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 r="93215" b="43889"/>
            <a:stretch/>
          </p:blipFill>
          <p:spPr>
            <a:xfrm>
              <a:off x="28461467" y="21189440"/>
              <a:ext cx="726850" cy="3024000"/>
            </a:xfrm>
            <a:prstGeom prst="rect">
              <a:avLst/>
            </a:prstGeom>
          </p:spPr>
        </p:pic>
        <p:pic>
          <p:nvPicPr>
            <p:cNvPr id="194" name="그림 193"/>
            <p:cNvPicPr>
              <a:picLocks noChangeAspect="1"/>
            </p:cNvPicPr>
            <p:nvPr/>
          </p:nvPicPr>
          <p:blipFill rotWithShape="1"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23" r="3174" b="30887"/>
            <a:stretch/>
          </p:blipFill>
          <p:spPr>
            <a:xfrm>
              <a:off x="15869854" y="24613871"/>
              <a:ext cx="12375589" cy="144780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27240040" y="24757887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Anode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412890" y="25414670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Fuel Channel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9" name="직선 화살표 연결선 128"/>
            <p:cNvCxnSpPr/>
            <p:nvPr/>
          </p:nvCxnSpPr>
          <p:spPr>
            <a:xfrm>
              <a:off x="25365123" y="25693991"/>
              <a:ext cx="93335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5" name="그림 194"/>
            <p:cNvPicPr>
              <a:picLocks noChangeAspect="1"/>
            </p:cNvPicPr>
            <p:nvPr/>
          </p:nvPicPr>
          <p:blipFill rotWithShape="1"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 r="92997" b="43889"/>
            <a:stretch/>
          </p:blipFill>
          <p:spPr>
            <a:xfrm>
              <a:off x="28503223" y="24501983"/>
              <a:ext cx="750332" cy="3024161"/>
            </a:xfrm>
            <a:prstGeom prst="rect">
              <a:avLst/>
            </a:prstGeom>
          </p:spPr>
        </p:pic>
        <p:pic>
          <p:nvPicPr>
            <p:cNvPr id="196" name="그림 195"/>
            <p:cNvPicPr>
              <a:picLocks noChangeAspect="1"/>
            </p:cNvPicPr>
            <p:nvPr/>
          </p:nvPicPr>
          <p:blipFill rotWithShape="1"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90" r="3174" b="30725"/>
            <a:stretch/>
          </p:blipFill>
          <p:spPr>
            <a:xfrm>
              <a:off x="15869854" y="27975777"/>
              <a:ext cx="12466957" cy="1478431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27240040" y="28075603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Anode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6412890" y="28795683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Fuel Channel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직선 화살표 연결선 174"/>
            <p:cNvCxnSpPr/>
            <p:nvPr/>
          </p:nvCxnSpPr>
          <p:spPr>
            <a:xfrm>
              <a:off x="25365123" y="29041324"/>
              <a:ext cx="93335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7" name="그림 196"/>
            <p:cNvPicPr>
              <a:picLocks noChangeAspect="1"/>
            </p:cNvPicPr>
            <p:nvPr/>
          </p:nvPicPr>
          <p:blipFill rotWithShape="1"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 r="93215" b="44074"/>
            <a:stretch/>
          </p:blipFill>
          <p:spPr>
            <a:xfrm>
              <a:off x="28506422" y="27673508"/>
              <a:ext cx="729677" cy="3024000"/>
            </a:xfrm>
            <a:prstGeom prst="rect">
              <a:avLst/>
            </a:prstGeom>
          </p:spPr>
        </p:pic>
        <p:pic>
          <p:nvPicPr>
            <p:cNvPr id="205" name="그림 204"/>
            <p:cNvPicPr>
              <a:picLocks noChangeAspect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75" b="30227"/>
            <a:stretch/>
          </p:blipFill>
          <p:spPr>
            <a:xfrm>
              <a:off x="15860067" y="22649216"/>
              <a:ext cx="12433248" cy="1473125"/>
            </a:xfrm>
            <a:prstGeom prst="rect">
              <a:avLst/>
            </a:prstGeom>
          </p:spPr>
        </p:pic>
        <p:pic>
          <p:nvPicPr>
            <p:cNvPr id="207" name="그림 206"/>
            <p:cNvPicPr>
              <a:picLocks noChangeAspect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78" b="30172"/>
            <a:stretch/>
          </p:blipFill>
          <p:spPr>
            <a:xfrm>
              <a:off x="15869854" y="25982023"/>
              <a:ext cx="12375589" cy="1478550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>
            <a:xfrm>
              <a:off x="27240040" y="26240438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Anode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6412890" y="26888510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Fuel Channel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4" name="직선 화살표 연결선 183"/>
            <p:cNvCxnSpPr/>
            <p:nvPr/>
          </p:nvCxnSpPr>
          <p:spPr>
            <a:xfrm>
              <a:off x="25365123" y="27134151"/>
              <a:ext cx="93335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8" name="그림 207"/>
            <p:cNvPicPr>
              <a:picLocks noChangeAspect="1"/>
            </p:cNvPicPr>
            <p:nvPr/>
          </p:nvPicPr>
          <p:blipFill rotWithShape="1"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76" b="30147"/>
            <a:stretch/>
          </p:blipFill>
          <p:spPr>
            <a:xfrm>
              <a:off x="15857941" y="29254336"/>
              <a:ext cx="12487879" cy="1426360"/>
            </a:xfrm>
            <a:prstGeom prst="rect">
              <a:avLst/>
            </a:prstGeom>
          </p:spPr>
        </p:pic>
        <p:sp>
          <p:nvSpPr>
            <p:cNvPr id="185" name="TextBox 184"/>
            <p:cNvSpPr txBox="1"/>
            <p:nvPr/>
          </p:nvSpPr>
          <p:spPr>
            <a:xfrm>
              <a:off x="27240040" y="29515763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Anode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6412890" y="30091827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Fuel Channel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7" name="직선 화살표 연결선 186"/>
            <p:cNvCxnSpPr/>
            <p:nvPr/>
          </p:nvCxnSpPr>
          <p:spPr>
            <a:xfrm>
              <a:off x="25365123" y="30337468"/>
              <a:ext cx="93335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27240040" y="22784054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Anode</a:t>
              </a:r>
              <a:endParaRPr lang="ko-KR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6412890" y="23504134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Fuel Channel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1" name="직선 화살표 연결선 180"/>
            <p:cNvCxnSpPr/>
            <p:nvPr/>
          </p:nvCxnSpPr>
          <p:spPr>
            <a:xfrm>
              <a:off x="25365123" y="23749775"/>
              <a:ext cx="93335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7240040" y="21415902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Anode</a:t>
              </a:r>
              <a:endParaRPr lang="ko-KR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6412890" y="22012872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Fuel Channel</a:t>
              </a:r>
              <a:endParaRPr lang="ko-K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직선 화살표 연결선 115"/>
            <p:cNvCxnSpPr/>
            <p:nvPr/>
          </p:nvCxnSpPr>
          <p:spPr>
            <a:xfrm>
              <a:off x="25365123" y="22300904"/>
              <a:ext cx="933358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그룹 38"/>
            <p:cNvGrpSpPr/>
            <p:nvPr/>
          </p:nvGrpSpPr>
          <p:grpSpPr>
            <a:xfrm>
              <a:off x="15437645" y="21301504"/>
              <a:ext cx="475179" cy="2880319"/>
              <a:chOff x="15437645" y="27273954"/>
              <a:chExt cx="475179" cy="2880319"/>
            </a:xfrm>
          </p:grpSpPr>
          <p:sp>
            <p:nvSpPr>
              <p:cNvPr id="38" name="직사각형 37"/>
              <p:cNvSpPr/>
              <p:nvPr/>
            </p:nvSpPr>
            <p:spPr>
              <a:xfrm rot="16200000">
                <a:off x="15023510" y="27696217"/>
                <a:ext cx="1311578" cy="467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ko-KR" sz="2400" b="1" dirty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Co-flow</a:t>
                </a:r>
              </a:p>
            </p:txBody>
          </p:sp>
          <p:sp>
            <p:nvSpPr>
              <p:cNvPr id="210" name="직사각형 209"/>
              <p:cNvSpPr/>
              <p:nvPr/>
            </p:nvSpPr>
            <p:spPr>
              <a:xfrm rot="16200000">
                <a:off x="14937637" y="29187213"/>
                <a:ext cx="1467068" cy="467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ko-KR" sz="2400" b="1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Counter-</a:t>
                </a:r>
                <a:endParaRPr lang="en-US" altLang="ko-KR" sz="2400" b="1" dirty="0"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211" name="그룹 210"/>
            <p:cNvGrpSpPr/>
            <p:nvPr/>
          </p:nvGrpSpPr>
          <p:grpSpPr>
            <a:xfrm>
              <a:off x="15437645" y="24645825"/>
              <a:ext cx="475179" cy="2907228"/>
              <a:chOff x="15437645" y="27449924"/>
              <a:chExt cx="475179" cy="2907228"/>
            </a:xfrm>
          </p:grpSpPr>
          <p:sp>
            <p:nvSpPr>
              <p:cNvPr id="212" name="직사각형 211"/>
              <p:cNvSpPr/>
              <p:nvPr/>
            </p:nvSpPr>
            <p:spPr>
              <a:xfrm rot="16200000">
                <a:off x="15023510" y="27872187"/>
                <a:ext cx="1311578" cy="467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ko-KR" sz="2400" b="1" dirty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Co-flow</a:t>
                </a:r>
              </a:p>
            </p:txBody>
          </p:sp>
          <p:sp>
            <p:nvSpPr>
              <p:cNvPr id="213" name="직사각형 212"/>
              <p:cNvSpPr/>
              <p:nvPr/>
            </p:nvSpPr>
            <p:spPr>
              <a:xfrm rot="16200000">
                <a:off x="14937637" y="29390092"/>
                <a:ext cx="1467068" cy="467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ko-KR" sz="2400" b="1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Counter-</a:t>
                </a:r>
                <a:endParaRPr lang="en-US" altLang="ko-KR" sz="2400" b="1" dirty="0"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214" name="Rectangle 3"/>
            <p:cNvSpPr txBox="1">
              <a:spLocks noChangeArrowheads="1"/>
            </p:cNvSpPr>
            <p:nvPr/>
          </p:nvSpPr>
          <p:spPr bwMode="auto">
            <a:xfrm>
              <a:off x="15716051" y="24109815"/>
              <a:ext cx="5421627" cy="463738"/>
            </a:xfrm>
            <a:prstGeom prst="rect">
              <a:avLst/>
            </a:prstGeom>
          </p:spPr>
          <p:txBody>
            <a:bodyPr/>
            <a:lstStyle/>
            <a:p>
              <a:pPr indent="-360000" eaLnBrk="0" hangingPunct="0">
                <a:lnSpc>
                  <a:spcPct val="11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Mole fraction of H</a:t>
              </a:r>
              <a:r>
                <a:rPr lang="en-US" altLang="ko-KR" sz="2800" baseline="-25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2</a:t>
              </a: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O</a:t>
              </a:r>
              <a:endParaRPr lang="en-US" altLang="ko-KR" sz="2800" dirty="0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15" name="Rectangle 3"/>
            <p:cNvSpPr txBox="1">
              <a:spLocks noChangeArrowheads="1"/>
            </p:cNvSpPr>
            <p:nvPr/>
          </p:nvSpPr>
          <p:spPr bwMode="auto">
            <a:xfrm>
              <a:off x="15716051" y="27494454"/>
              <a:ext cx="5421627" cy="463738"/>
            </a:xfrm>
            <a:prstGeom prst="rect">
              <a:avLst/>
            </a:prstGeom>
          </p:spPr>
          <p:txBody>
            <a:bodyPr/>
            <a:lstStyle/>
            <a:p>
              <a:pPr indent="-360000" eaLnBrk="0" hangingPunct="0">
                <a:lnSpc>
                  <a:spcPct val="11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Mole fraction of H</a:t>
              </a:r>
              <a:r>
                <a:rPr lang="en-US" altLang="ko-KR" sz="2800" baseline="-25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2</a:t>
              </a:r>
              <a:endParaRPr lang="en-US" altLang="ko-KR" sz="2800" dirty="0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grpSp>
          <p:nvGrpSpPr>
            <p:cNvPr id="216" name="그룹 215"/>
            <p:cNvGrpSpPr/>
            <p:nvPr/>
          </p:nvGrpSpPr>
          <p:grpSpPr>
            <a:xfrm>
              <a:off x="15437645" y="27886185"/>
              <a:ext cx="475179" cy="2835220"/>
              <a:chOff x="15437645" y="27440299"/>
              <a:chExt cx="475179" cy="2835220"/>
            </a:xfrm>
          </p:grpSpPr>
          <p:sp>
            <p:nvSpPr>
              <p:cNvPr id="217" name="직사각형 216"/>
              <p:cNvSpPr/>
              <p:nvPr/>
            </p:nvSpPr>
            <p:spPr>
              <a:xfrm rot="16200000">
                <a:off x="15023510" y="27862562"/>
                <a:ext cx="1311578" cy="467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ko-KR" sz="2400" b="1" dirty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Co-flow</a:t>
                </a:r>
              </a:p>
            </p:txBody>
          </p:sp>
          <p:sp>
            <p:nvSpPr>
              <p:cNvPr id="218" name="직사각형 217"/>
              <p:cNvSpPr/>
              <p:nvPr/>
            </p:nvSpPr>
            <p:spPr>
              <a:xfrm rot="16200000">
                <a:off x="14937637" y="29308459"/>
                <a:ext cx="1467068" cy="467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ko-KR" sz="2400" b="1" dirty="0" smtClean="0"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Counter-</a:t>
                </a:r>
                <a:endParaRPr lang="en-US" altLang="ko-KR" sz="2400" b="1" dirty="0"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</p:grpSp>
      <p:sp>
        <p:nvSpPr>
          <p:cNvPr id="236" name="Rectangle 3"/>
          <p:cNvSpPr txBox="1">
            <a:spLocks noChangeArrowheads="1"/>
          </p:cNvSpPr>
          <p:nvPr/>
        </p:nvSpPr>
        <p:spPr bwMode="auto">
          <a:xfrm>
            <a:off x="15785544" y="14563503"/>
            <a:ext cx="13969552" cy="576063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In co-flow case, temperature gradually increases along the flow direction; the lowest temperature appears near the inlet due to active reforming reaction</a:t>
            </a:r>
          </a:p>
          <a:p>
            <a:pPr marL="457200" indent="-457200" eaLnBrk="0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In counter-flow case, the maximum temperature appears in between the inlet and outlet; temperature is lower near the fuel inlet due to reforming reaction and is lowest near the air inlet due to cooling  </a:t>
            </a:r>
            <a:endParaRPr lang="en-US" altLang="ko-KR" sz="28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37" name="Rectangle 3"/>
          <p:cNvSpPr txBox="1">
            <a:spLocks noChangeArrowheads="1"/>
          </p:cNvSpPr>
          <p:nvPr/>
        </p:nvSpPr>
        <p:spPr bwMode="auto">
          <a:xfrm>
            <a:off x="15785544" y="24212575"/>
            <a:ext cx="13969552" cy="576063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Mole fraction of CH</a:t>
            </a:r>
            <a:r>
              <a:rPr lang="en-US" altLang="ko-KR" sz="2800" baseline="-25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4</a:t>
            </a: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 shows that reforming reaction is completed near fuel inlet; counter-flow case has shorter reaction zone due to higher temperature</a:t>
            </a:r>
          </a:p>
          <a:p>
            <a:pPr marL="457200" indent="-457200" eaLnBrk="0" hangingPunct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Mole fraction of H</a:t>
            </a:r>
            <a:r>
              <a:rPr lang="en-US" altLang="ko-KR" sz="2800" baseline="-25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O decreases due to reforming reaction and increase due to electrochemical reaction (mole fraction of H</a:t>
            </a:r>
            <a:r>
              <a:rPr lang="en-US" altLang="ko-KR" sz="2800" baseline="-25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r>
              <a:rPr lang="en-US" altLang="ko-KR" sz="28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 shows opposite behaviors)</a:t>
            </a:r>
            <a:endParaRPr lang="en-US" altLang="ko-KR" sz="28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38" name="Rectangle 3"/>
          <p:cNvSpPr txBox="1">
            <a:spLocks noChangeArrowheads="1"/>
          </p:cNvSpPr>
          <p:nvPr/>
        </p:nvSpPr>
        <p:spPr bwMode="auto">
          <a:xfrm>
            <a:off x="20807238" y="10813162"/>
            <a:ext cx="1626937" cy="8258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0.745 V</a:t>
            </a:r>
          </a:p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0.679 A/cm</a:t>
            </a:r>
            <a:r>
              <a:rPr lang="en-US" altLang="ko-KR" sz="2000" baseline="-25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endParaRPr lang="en-US" altLang="ko-KR" sz="2000" baseline="-25000" dirty="0">
              <a:solidFill>
                <a:srgbClr val="0099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39" name="Rectangle 3"/>
          <p:cNvSpPr txBox="1">
            <a:spLocks noChangeArrowheads="1"/>
          </p:cNvSpPr>
          <p:nvPr/>
        </p:nvSpPr>
        <p:spPr bwMode="auto">
          <a:xfrm>
            <a:off x="26258466" y="11423862"/>
            <a:ext cx="1626937" cy="82583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0.780 V</a:t>
            </a:r>
          </a:p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0.666 A/cm</a:t>
            </a:r>
            <a:r>
              <a:rPr lang="en-US" altLang="ko-KR" sz="2000" baseline="-25000" dirty="0" smtClean="0">
                <a:solidFill>
                  <a:srgbClr val="0099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endParaRPr lang="en-US" altLang="ko-KR" sz="2000" baseline="-25000" dirty="0">
              <a:solidFill>
                <a:srgbClr val="0099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40" name="Rectangle 3"/>
          <p:cNvSpPr txBox="1">
            <a:spLocks noChangeArrowheads="1"/>
          </p:cNvSpPr>
          <p:nvPr/>
        </p:nvSpPr>
        <p:spPr bwMode="auto">
          <a:xfrm>
            <a:off x="6416182" y="11540722"/>
            <a:ext cx="4331317" cy="41584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Total 9000 cells is used in FLUENT </a:t>
            </a:r>
            <a:endParaRPr lang="en-US" altLang="ko-KR" sz="2000" dirty="0" smtClean="0">
              <a:solidFill>
                <a:srgbClr val="FF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5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39699</TotalTime>
  <Words>749</Words>
  <Application>Microsoft Office PowerPoint</Application>
  <PresentationFormat>사용자 지정</PresentationFormat>
  <Paragraphs>114</Paragraphs>
  <Slides>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굴림</vt:lpstr>
      <vt:lpstr>나눔고딕</vt:lpstr>
      <vt:lpstr>맑은 고딕</vt:lpstr>
      <vt:lpstr>Arial</vt:lpstr>
      <vt:lpstr>Symbol</vt:lpstr>
      <vt:lpstr>Times New Roman</vt:lpstr>
      <vt:lpstr>Wingdings</vt:lpstr>
      <vt:lpstr>Office 테마</vt:lpstr>
      <vt:lpstr>Equation.3</vt:lpstr>
      <vt:lpstr>수식</vt:lpstr>
      <vt:lpstr>Equation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DWSHIN</dc:creator>
  <cp:lastModifiedBy>Jeong Areum</cp:lastModifiedBy>
  <cp:revision>631</cp:revision>
  <cp:lastPrinted>2012-08-07T03:05:57Z</cp:lastPrinted>
  <dcterms:created xsi:type="dcterms:W3CDTF">2012-08-06T23:34:54Z</dcterms:created>
  <dcterms:modified xsi:type="dcterms:W3CDTF">2018-08-31T05:34:00Z</dcterms:modified>
</cp:coreProperties>
</file>