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9"/>
  </p:notesMasterIdLst>
  <p:sldIdLst>
    <p:sldId id="256" r:id="rId2"/>
    <p:sldId id="273" r:id="rId3"/>
    <p:sldId id="257" r:id="rId4"/>
    <p:sldId id="260" r:id="rId5"/>
    <p:sldId id="261" r:id="rId6"/>
    <p:sldId id="258"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7104063" cy="10234613"/>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8000"/>
    <a:srgbClr val="0000CC"/>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411" autoAdjust="0"/>
  </p:normalViewPr>
  <p:slideViewPr>
    <p:cSldViewPr>
      <p:cViewPr varScale="1">
        <p:scale>
          <a:sx n="92" d="100"/>
          <a:sy n="92" d="100"/>
        </p:scale>
        <p:origin x="-1534" y="-84"/>
      </p:cViewPr>
      <p:guideLst>
        <p:guide orient="horz" pos="2160"/>
        <p:guide pos="2880"/>
      </p:guideLst>
    </p:cSldViewPr>
  </p:slideViewPr>
  <p:notesTextViewPr>
    <p:cViewPr>
      <p:scale>
        <a:sx n="100" d="100"/>
        <a:sy n="100" d="100"/>
      </p:scale>
      <p:origin x="0" y="0"/>
    </p:cViewPr>
  </p:notesTextViewPr>
  <p:notesViewPr>
    <p:cSldViewPr>
      <p:cViewPr varScale="1">
        <p:scale>
          <a:sx n="73" d="100"/>
          <a:sy n="73" d="100"/>
        </p:scale>
        <p:origin x="-3409" y="-89"/>
      </p:cViewPr>
      <p:guideLst>
        <p:guide orient="horz" pos="3224"/>
        <p:guide pos="223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5" Type="http://schemas.openxmlformats.org/officeDocument/2006/relationships/image" Target="../media/image5.wmf"/><Relationship Id="rId4"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4" Type="http://schemas.openxmlformats.org/officeDocument/2006/relationships/image" Target="../media/image1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5" Type="http://schemas.openxmlformats.org/officeDocument/2006/relationships/image" Target="../media/image40.wmf"/><Relationship Id="rId4" Type="http://schemas.openxmlformats.org/officeDocument/2006/relationships/image" Target="../media/image3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1" y="1"/>
            <a:ext cx="3078427" cy="511731"/>
          </a:xfrm>
          <a:prstGeom prst="rect">
            <a:avLst/>
          </a:prstGeom>
        </p:spPr>
        <p:txBody>
          <a:bodyPr vert="horz" lIns="99065" tIns="49533" rIns="99065" bIns="49533" rtlCol="0"/>
          <a:lstStyle>
            <a:lvl1pPr algn="l">
              <a:defRPr sz="1300"/>
            </a:lvl1pPr>
          </a:lstStyle>
          <a:p>
            <a:endParaRPr lang="ko-KR" altLang="en-US"/>
          </a:p>
        </p:txBody>
      </p:sp>
      <p:sp>
        <p:nvSpPr>
          <p:cNvPr id="3" name="날짜 개체 틀 2"/>
          <p:cNvSpPr>
            <a:spLocks noGrp="1"/>
          </p:cNvSpPr>
          <p:nvPr>
            <p:ph type="dt" idx="1"/>
          </p:nvPr>
        </p:nvSpPr>
        <p:spPr>
          <a:xfrm>
            <a:off x="4023993" y="1"/>
            <a:ext cx="3078427" cy="511731"/>
          </a:xfrm>
          <a:prstGeom prst="rect">
            <a:avLst/>
          </a:prstGeom>
        </p:spPr>
        <p:txBody>
          <a:bodyPr vert="horz" lIns="99065" tIns="49533" rIns="99065" bIns="49533" rtlCol="0"/>
          <a:lstStyle>
            <a:lvl1pPr algn="r">
              <a:defRPr sz="1300"/>
            </a:lvl1pPr>
          </a:lstStyle>
          <a:p>
            <a:fld id="{7D27B41F-70D2-490C-A353-1BF4B3743E3C}" type="datetimeFigureOut">
              <a:rPr lang="ko-KR" altLang="en-US" smtClean="0"/>
              <a:pPr/>
              <a:t>2016-11-07</a:t>
            </a:fld>
            <a:endParaRPr lang="ko-KR" altLang="en-US"/>
          </a:p>
        </p:txBody>
      </p:sp>
      <p:sp>
        <p:nvSpPr>
          <p:cNvPr id="4" name="슬라이드 이미지 개체 틀 3"/>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9065" tIns="49533" rIns="99065" bIns="49533" rtlCol="0" anchor="ctr"/>
          <a:lstStyle/>
          <a:p>
            <a:endParaRPr lang="ko-KR" altLang="en-US"/>
          </a:p>
        </p:txBody>
      </p:sp>
      <p:sp>
        <p:nvSpPr>
          <p:cNvPr id="5" name="슬라이드 노트 개체 틀 4"/>
          <p:cNvSpPr>
            <a:spLocks noGrp="1"/>
          </p:cNvSpPr>
          <p:nvPr>
            <p:ph type="body" sz="quarter" idx="3"/>
          </p:nvPr>
        </p:nvSpPr>
        <p:spPr>
          <a:xfrm>
            <a:off x="710407" y="4861442"/>
            <a:ext cx="5683250" cy="4605576"/>
          </a:xfrm>
          <a:prstGeom prst="rect">
            <a:avLst/>
          </a:prstGeom>
        </p:spPr>
        <p:txBody>
          <a:bodyPr vert="horz" lIns="99065" tIns="49533" rIns="99065" bIns="49533"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1" y="9721106"/>
            <a:ext cx="3078427" cy="511731"/>
          </a:xfrm>
          <a:prstGeom prst="rect">
            <a:avLst/>
          </a:prstGeom>
        </p:spPr>
        <p:txBody>
          <a:bodyPr vert="horz" lIns="99065" tIns="49533" rIns="99065" bIns="49533" rtlCol="0" anchor="b"/>
          <a:lstStyle>
            <a:lvl1pPr algn="l">
              <a:defRPr sz="1300"/>
            </a:lvl1pPr>
          </a:lstStyle>
          <a:p>
            <a:endParaRPr lang="ko-KR" altLang="en-US"/>
          </a:p>
        </p:txBody>
      </p:sp>
      <p:sp>
        <p:nvSpPr>
          <p:cNvPr id="7" name="슬라이드 번호 개체 틀 6"/>
          <p:cNvSpPr>
            <a:spLocks noGrp="1"/>
          </p:cNvSpPr>
          <p:nvPr>
            <p:ph type="sldNum" sz="quarter" idx="5"/>
          </p:nvPr>
        </p:nvSpPr>
        <p:spPr>
          <a:xfrm>
            <a:off x="4023993" y="9721106"/>
            <a:ext cx="3078427" cy="511731"/>
          </a:xfrm>
          <a:prstGeom prst="rect">
            <a:avLst/>
          </a:prstGeom>
        </p:spPr>
        <p:txBody>
          <a:bodyPr vert="horz" lIns="99065" tIns="49533" rIns="99065" bIns="49533" rtlCol="0" anchor="b"/>
          <a:lstStyle>
            <a:lvl1pPr algn="r">
              <a:defRPr sz="1300"/>
            </a:lvl1pPr>
          </a:lstStyle>
          <a:p>
            <a:fld id="{B2AEA939-4D34-46F2-89D1-4E02DCE00EE0}"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Thank</a:t>
            </a:r>
            <a:r>
              <a:rPr lang="en-US" altLang="ko-KR" baseline="0" dirty="0" smtClean="0"/>
              <a:t> you, Dr. Beal.</a:t>
            </a:r>
          </a:p>
          <a:p>
            <a:endParaRPr lang="en-US" altLang="ko-KR" baseline="0" dirty="0" smtClean="0"/>
          </a:p>
          <a:p>
            <a:r>
              <a:rPr lang="en-US" altLang="ko-KR" baseline="0" dirty="0" smtClean="0"/>
              <a:t>Hello.</a:t>
            </a:r>
          </a:p>
          <a:p>
            <a:endParaRPr lang="en-US" altLang="ko-KR" dirty="0"/>
          </a:p>
          <a:p>
            <a:r>
              <a:rPr lang="en-US" altLang="ko-KR" baseline="0" dirty="0" smtClean="0"/>
              <a:t>Today, I will talk about the effectiveness factors for electrochemical reactions in electrodes of solid oxide fuel cells.</a:t>
            </a:r>
          </a:p>
          <a:p>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1</a:t>
            </a:fld>
            <a:endParaRPr lang="ko-KR"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Now, how</a:t>
            </a:r>
            <a:r>
              <a:rPr lang="en-US" altLang="ko-KR" baseline="0" dirty="0" smtClean="0"/>
              <a:t> to use the obtained effectiveness factor is explained as follows.</a:t>
            </a:r>
          </a:p>
          <a:p>
            <a:endParaRPr lang="en-US" altLang="ko-KR" baseline="0" dirty="0" smtClean="0"/>
          </a:p>
          <a:p>
            <a:r>
              <a:rPr lang="en-US" altLang="ko-KR" baseline="0" dirty="0" smtClean="0"/>
              <a:t>First, for a given uniform operating condition in the active reaction layer, calculate the TPBL-specific exchange current density or TPBL-specific polarization resistance. Then, this is used to determine Thiele modulus.</a:t>
            </a:r>
          </a:p>
          <a:p>
            <a:endParaRPr lang="en-US" altLang="ko-KR" baseline="0" dirty="0" smtClean="0"/>
          </a:p>
          <a:p>
            <a:r>
              <a:rPr lang="en-US" altLang="ko-KR" baseline="0" dirty="0" smtClean="0"/>
              <a:t>Then, the base effectiveness and relative effectiveness are calculated and multiplied to determine the effectiveness factor</a:t>
            </a:r>
          </a:p>
          <a:p>
            <a:endParaRPr lang="en-US" altLang="ko-KR" baseline="0" dirty="0" smtClean="0"/>
          </a:p>
          <a:p>
            <a:r>
              <a:rPr lang="en-US" altLang="ko-KR" baseline="0" dirty="0" smtClean="0"/>
              <a:t>Finally, the total current density generated in the active reaction layer is calculated, in the unit of Ampere per square m, as follows</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10</a:t>
            </a:fld>
            <a:endParaRPr lang="ko-KR"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The</a:t>
            </a:r>
            <a:r>
              <a:rPr lang="en-US" altLang="ko-KR" baseline="0" dirty="0" smtClean="0"/>
              <a:t> validity of the effectiveness model is demonstrated by comparing the electrode micro model results, denoted by the symbols, and the effectiveness model results, denoted by the lines. Isothermal and </a:t>
            </a:r>
            <a:r>
              <a:rPr lang="en-US" altLang="ko-KR" baseline="0" dirty="0" err="1" smtClean="0"/>
              <a:t>isoconcentration</a:t>
            </a:r>
            <a:r>
              <a:rPr lang="en-US" altLang="ko-KR" baseline="0" dirty="0" smtClean="0"/>
              <a:t> conditions are assumed for calculation.</a:t>
            </a:r>
          </a:p>
          <a:p>
            <a:endParaRPr lang="en-US" altLang="ko-KR" baseline="0" dirty="0" smtClean="0"/>
          </a:p>
          <a:p>
            <a:r>
              <a:rPr lang="en-US" altLang="ko-KR" baseline="0" dirty="0" smtClean="0"/>
              <a:t>Here, the electrode micro model results were obtained by solving the detailed charge conduction and electrochemical reaction with 400 grid points placed in 20-micrometer-thick anode functional layers or cathode functional layers. The effectiveness model results were calculated using spreadsheet software as expressed previously.</a:t>
            </a:r>
          </a:p>
          <a:p>
            <a:endParaRPr lang="en-US" altLang="ko-KR" baseline="0" dirty="0" smtClean="0"/>
          </a:p>
          <a:p>
            <a:r>
              <a:rPr lang="en-US" altLang="ko-KR" baseline="0" dirty="0" smtClean="0"/>
              <a:t>Almost perfect agreements are observed, and this clearly indicates the validity of the effectiveness model.</a:t>
            </a:r>
          </a:p>
          <a:p>
            <a:endParaRPr lang="en-US" altLang="ko-KR" baseline="0" dirty="0" smtClean="0"/>
          </a:p>
          <a:p>
            <a:r>
              <a:rPr lang="en-US" altLang="ko-KR" baseline="0" dirty="0" smtClean="0"/>
              <a:t>One thing to note is that the range of Thiele modulus encountered in the ordinary operation of IT-SOFCs. Thiele modulus generally falls between 5 and 20 for anode functional layers and 0.5 and 2.5 for cathode functional layers.</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11</a:t>
            </a:fld>
            <a:endParaRPr lang="ko-KR"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In addition, one-dimensional</a:t>
            </a:r>
            <a:r>
              <a:rPr lang="en-US" altLang="ko-KR" baseline="0" dirty="0" smtClean="0"/>
              <a:t> single-cell performance of IT-SOFCs was simulated using the effectiveness-based simulation model, and the results were compared with the comprehensive microscale model simulation results. In this case, isothermal condition is assumed but gas species transport in the anode and cathode was fully considered.</a:t>
            </a:r>
          </a:p>
          <a:p>
            <a:endParaRPr lang="en-US" altLang="ko-KR" baseline="0" dirty="0" smtClean="0"/>
          </a:p>
          <a:p>
            <a:r>
              <a:rPr lang="en-US" altLang="ko-KR" baseline="0" dirty="0" smtClean="0"/>
              <a:t>As shown in this figure, very good agreements are also obtained, although only small numbers of grid points are placed in the anode functional layer and cathode functional layer for the effectiveness-based simulation model.</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12</a:t>
            </a:fld>
            <a:endParaRPr lang="ko-KR"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Now, let’s look into the </a:t>
            </a:r>
            <a:r>
              <a:rPr lang="en-US" altLang="ko-KR" baseline="0" dirty="0" smtClean="0"/>
              <a:t>asymptotic </a:t>
            </a:r>
            <a:r>
              <a:rPr lang="en-US" altLang="ko-KR" dirty="0" smtClean="0"/>
              <a:t>behaviors of the effectiveness factor</a:t>
            </a:r>
            <a:r>
              <a:rPr lang="en-US" altLang="ko-KR" baseline="0" dirty="0" smtClean="0"/>
              <a:t>. For very small Thiele modulus, both the base effectiveness and relative effectiveness approaches to 1. For Thiele modulus higher than 3, the base effectiveness becomes one over Thiele modulus and the functional shape of relative effectiveness does not change.</a:t>
            </a:r>
          </a:p>
          <a:p>
            <a:endParaRPr lang="en-US" altLang="ko-KR" baseline="0" dirty="0" smtClean="0"/>
          </a:p>
          <a:p>
            <a:r>
              <a:rPr lang="en-US" altLang="ko-KR" baseline="0" dirty="0" smtClean="0"/>
              <a:t>Then, the asymptotic behaviors for total current generation can be expressed as follows. For low modulus conditions, total current density is directly proportional to the volume-specific TPBL and active layer thickness. </a:t>
            </a:r>
          </a:p>
          <a:p>
            <a:endParaRPr lang="en-US" altLang="ko-KR" baseline="0" dirty="0" smtClean="0"/>
          </a:p>
          <a:p>
            <a:r>
              <a:rPr lang="en-US" altLang="ko-KR" baseline="0" dirty="0" smtClean="0"/>
              <a:t>And for high modulus, total current density is proportional to the square of the volume-specific TPBL and effective ionic conductivity, but not dependent on the layer thickness.</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13</a:t>
            </a:fld>
            <a:endParaRPr lang="ko-KR"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Numerical experiments are conducted to investigate the effects of the microstructural degradation, where the</a:t>
            </a:r>
            <a:r>
              <a:rPr lang="en-US" altLang="ko-KR" baseline="0" dirty="0" smtClean="0"/>
              <a:t> volume-specific TPBL and effective ionic conductivity is reduced up to 9% of the original values.</a:t>
            </a:r>
          </a:p>
          <a:p>
            <a:endParaRPr lang="en-US" altLang="ko-KR" baseline="0" dirty="0" smtClean="0"/>
          </a:p>
          <a:p>
            <a:r>
              <a:rPr lang="en-US" altLang="ko-KR" baseline="0" dirty="0" smtClean="0"/>
              <a:t>In the figure, the degradation results were obtained by detailed electrode micro model by placing 400 grid points in the anode functional layers and cathode functional layers. Also, the guiding lines shown in the figure were obtained by only scaling the </a:t>
            </a:r>
            <a:r>
              <a:rPr lang="en-US" altLang="ko-KR" baseline="0" dirty="0" err="1" smtClean="0"/>
              <a:t>undegraded</a:t>
            </a:r>
            <a:r>
              <a:rPr lang="en-US" altLang="ko-KR" baseline="0" dirty="0" smtClean="0"/>
              <a:t> (100%) performance curves.</a:t>
            </a:r>
          </a:p>
          <a:p>
            <a:endParaRPr lang="en-US" altLang="ko-KR" baseline="0" dirty="0" smtClean="0"/>
          </a:p>
          <a:p>
            <a:r>
              <a:rPr lang="en-US" altLang="ko-KR" baseline="0" dirty="0" smtClean="0"/>
              <a:t>In the figure for the anode functional layer, total current density perfectly follows the relationship that total current density is proportional to the square of the volume-specific TPBL and effective ionic conductivity. Please recall that Thiele modulus generally falls between 5 and 20 for anode functional layers.</a:t>
            </a:r>
          </a:p>
          <a:p>
            <a:endParaRPr lang="en-US" altLang="ko-KR" baseline="0" dirty="0" smtClean="0"/>
          </a:p>
          <a:p>
            <a:r>
              <a:rPr lang="en-US" altLang="ko-KR" baseline="0" dirty="0" smtClean="0"/>
              <a:t>The performance curves for the cathode functional layer show some small disagreements with the relationship.</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14</a:t>
            </a:fld>
            <a:endParaRPr lang="ko-KR"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Finally, a complete sensitivity map was</a:t>
            </a:r>
            <a:r>
              <a:rPr lang="en-US" altLang="ko-KR" baseline="0" dirty="0" smtClean="0"/>
              <a:t> devised to predict the effects of volume-specific TPBL, effective ionic conductivity, and active layer thickness on the current generation in AFL and CFL. Note that the dependence exponents are equivalent to variable sensitivities.</a:t>
            </a:r>
          </a:p>
          <a:p>
            <a:endParaRPr lang="en-US" altLang="ko-KR" baseline="0" dirty="0" smtClean="0"/>
          </a:p>
          <a:p>
            <a:r>
              <a:rPr lang="en-US" altLang="ko-KR" baseline="0" dirty="0" smtClean="0"/>
              <a:t>For small Thiele modulus, the TPBL exponent, ionic conductivity exponent, and thickness exponent converge to 1, 0, and 1, respectively. For moderate Thiele modulus, the dependence exponents are functions of Thiele modulus and dimensionless total activation overpotential. For Thiele modulus larger than 3, the TPBL exponent, ionic conductivity exponent, and thickness exponent converge to 0.5, 0.5, and 0, respectively</a:t>
            </a:r>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15</a:t>
            </a:fld>
            <a:endParaRPr lang="ko-KR"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The conclusion of this study</a:t>
            </a:r>
            <a:r>
              <a:rPr lang="en-US" altLang="ko-KR" baseline="0" dirty="0" smtClean="0"/>
              <a:t> is as follows.</a:t>
            </a:r>
          </a:p>
          <a:p>
            <a:endParaRPr lang="en-US" altLang="ko-KR" baseline="0" dirty="0" smtClean="0"/>
          </a:p>
          <a:p>
            <a:r>
              <a:rPr lang="en-US" altLang="ko-KR" baseline="0" dirty="0" smtClean="0"/>
              <a:t>An electrochemical effectiveness model is proposed, and this model enables efficient calculation of current generation in the active reaction layers and full consideration of microstructural effects. Thus, the effectiveness model is expected to be readily incorporated with CFD simulation codes.</a:t>
            </a:r>
          </a:p>
          <a:p>
            <a:endParaRPr lang="en-US" altLang="ko-KR" baseline="0" dirty="0" smtClean="0"/>
          </a:p>
          <a:p>
            <a:r>
              <a:rPr lang="en-US" altLang="ko-KR" baseline="0" dirty="0" smtClean="0"/>
              <a:t>In addition, a theoretical model is proposed to explain the effects of microstructural parameters on the current density generated in the active reaction layers.</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16</a:t>
            </a:fld>
            <a:endParaRPr lang="ko-KR"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And thank you for your</a:t>
            </a:r>
            <a:r>
              <a:rPr lang="en-US" altLang="ko-KR" baseline="0" dirty="0" smtClean="0"/>
              <a:t> attention.</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17</a:t>
            </a:fld>
            <a:endParaRPr lang="ko-KR"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Let me start with the electrode process</a:t>
            </a:r>
            <a:r>
              <a:rPr lang="en-US" altLang="ko-KR" baseline="0" dirty="0" smtClean="0"/>
              <a:t> in SOFCs. </a:t>
            </a:r>
          </a:p>
          <a:p>
            <a:endParaRPr lang="en-US" altLang="ko-KR" baseline="0" dirty="0" smtClean="0"/>
          </a:p>
          <a:p>
            <a:r>
              <a:rPr lang="en-US" altLang="ko-KR" baseline="0" dirty="0" smtClean="0"/>
              <a:t>The fuel cell process in the electrode involves electronic and ionic charge conduction, distributed electrochemical reaction, and gas species transport. And also heat transfer is involved.</a:t>
            </a:r>
          </a:p>
          <a:p>
            <a:endParaRPr lang="en-US" altLang="ko-KR" baseline="0" dirty="0" smtClean="0"/>
          </a:p>
          <a:p>
            <a:r>
              <a:rPr lang="en-US" altLang="ko-KR" baseline="0" dirty="0" smtClean="0"/>
              <a:t>This complex process has been solved by the so-called electrode micro models. The micro models fully consider the electronic and ionic charge conservation, nonlinear reaction kinetics, and gas species and energy conservation in the electrode.</a:t>
            </a:r>
          </a:p>
          <a:p>
            <a:endParaRPr lang="en-US" altLang="ko-KR" baseline="0" dirty="0" smtClean="0"/>
          </a:p>
          <a:p>
            <a:r>
              <a:rPr lang="en-US" altLang="ko-KR" baseline="0" dirty="0" smtClean="0"/>
              <a:t>This is Butler-Volmer equation which is widely used to model the relationship between the charge transfer current and local activation overpotential. And this is the exchange current density.</a:t>
            </a:r>
          </a:p>
          <a:p>
            <a:endParaRPr lang="en-US" altLang="ko-KR" dirty="0"/>
          </a:p>
          <a:p>
            <a:endParaRPr lang="en-US" altLang="ko-KR" baseline="0" dirty="0" smtClean="0"/>
          </a:p>
          <a:p>
            <a:endParaRPr lang="en-US" altLang="ko-KR" baseline="0" dirty="0" smtClean="0"/>
          </a:p>
          <a:p>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2</a:t>
            </a:fld>
            <a:endParaRPr lang="ko-KR"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The</a:t>
            </a:r>
            <a:r>
              <a:rPr lang="en-US" altLang="ko-KR" baseline="0" dirty="0" smtClean="0"/>
              <a:t> advantages of the electrode micro model includes the accuracy of results, and the detailed investigation of the fuel cell process and microstructural effects. Thus, the electrode micro models are considered as the most suitable model for theoretical research of complex electrode structures, including functionally-graded or structurally-graded electrodes.</a:t>
            </a:r>
          </a:p>
          <a:p>
            <a:endParaRPr lang="en-US" altLang="ko-KR" baseline="0" dirty="0" smtClean="0"/>
          </a:p>
          <a:p>
            <a:r>
              <a:rPr lang="en-US" altLang="ko-KR" baseline="0" dirty="0" smtClean="0"/>
              <a:t>However, the micro model generally requires too much computational costs because many variables should be considered with many grid points. This makes it difficult to employ the micro model in CFD simulations.</a:t>
            </a:r>
          </a:p>
          <a:p>
            <a:endParaRPr lang="en-US" altLang="ko-KR" baseline="0" dirty="0" smtClean="0"/>
          </a:p>
          <a:p>
            <a:r>
              <a:rPr lang="en-US" altLang="ko-KR" baseline="0" dirty="0" smtClean="0"/>
              <a:t>Thus, we attempted to develop an effectiveness model, to easily and accurate predict the current generation in the electrode while fully considering the microstructural effects.</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3</a:t>
            </a:fld>
            <a:endParaRPr lang="ko-KR"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To develop the effectiveness model, we focused on the active reaction layer, which is a dedicated layer</a:t>
            </a:r>
            <a:r>
              <a:rPr lang="en-US" altLang="ko-KR" baseline="0" dirty="0" smtClean="0"/>
              <a:t> for electrochemical reactions in multi-layer electrode structures.</a:t>
            </a:r>
          </a:p>
          <a:p>
            <a:endParaRPr lang="en-US" altLang="ko-KR" dirty="0"/>
          </a:p>
          <a:p>
            <a:r>
              <a:rPr lang="en-US" altLang="ko-KR" baseline="0" dirty="0" smtClean="0"/>
              <a:t>This layer is thin, dense, and formed directly on top of the electrolyte, and has fine particle size to increase three-phase boundary length (TPBL). In general, the current generation is almost completed inside the active reaction layer.</a:t>
            </a:r>
          </a:p>
          <a:p>
            <a:endParaRPr lang="en-US" altLang="ko-KR" dirty="0"/>
          </a:p>
          <a:p>
            <a:r>
              <a:rPr lang="en-US" altLang="ko-KR" baseline="0" dirty="0" smtClean="0"/>
              <a:t>Also these layers are called as the anode functional layer (AFL) or cathode functional layer (CFL).</a:t>
            </a:r>
          </a:p>
          <a:p>
            <a:endParaRPr lang="en-US" altLang="ko-KR" baseline="0" dirty="0" smtClean="0"/>
          </a:p>
          <a:p>
            <a:r>
              <a:rPr lang="en-US" altLang="ko-KR" baseline="0" dirty="0" smtClean="0"/>
              <a:t>We take the following practical assumptions to simplify</a:t>
            </a:r>
            <a:r>
              <a:rPr lang="en-US" altLang="ko-KR" dirty="0" smtClean="0"/>
              <a:t> the model equations</a:t>
            </a:r>
            <a:r>
              <a:rPr lang="en-US" altLang="ko-KR" baseline="0" dirty="0" smtClean="0"/>
              <a:t>, that is, homogeneous microstructure, sufficiently thin layer thickness, and high effective conductivity.</a:t>
            </a:r>
          </a:p>
          <a:p>
            <a:endParaRPr lang="en-US" altLang="ko-KR" dirty="0"/>
          </a:p>
          <a:p>
            <a:r>
              <a:rPr lang="en-US" altLang="ko-KR" baseline="0" dirty="0" smtClean="0"/>
              <a:t>With these assumptions, volume-specific TPBL, effective ionic conductivity, TPBL-specific exchange current density, Nernst potential, concentration overpotential, and electronic potential, all of these are uniform inside the active reaction layer.</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4</a:t>
            </a:fld>
            <a:endParaRPr lang="ko-KR"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The current transport in the active reaction layer of an anode is shown in this figure, where electronic current is transported, converted into ionic current</a:t>
            </a:r>
            <a:r>
              <a:rPr lang="en-US" altLang="ko-KR" baseline="0" dirty="0" smtClean="0"/>
              <a:t> by the transfer current.</a:t>
            </a:r>
            <a:r>
              <a:rPr lang="en-US" altLang="ko-KR" dirty="0" smtClean="0"/>
              <a:t> </a:t>
            </a:r>
          </a:p>
          <a:p>
            <a:endParaRPr lang="en-US" altLang="ko-KR" dirty="0" smtClean="0"/>
          </a:p>
          <a:p>
            <a:r>
              <a:rPr lang="en-US" altLang="ko-KR" dirty="0" smtClean="0"/>
              <a:t>In the simplified model, ionic charge conservation</a:t>
            </a:r>
            <a:r>
              <a:rPr lang="en-US" altLang="ko-KR" baseline="0" dirty="0" smtClean="0"/>
              <a:t> is expressed in terms of activation overpotential, eta, and the electrochemical reaction is expressed by Butler-Volmer equation. Here, this terms is equivalent to volumetric exchange current density.</a:t>
            </a:r>
          </a:p>
          <a:p>
            <a:endParaRPr lang="en-US" altLang="ko-KR" baseline="0" dirty="0" smtClean="0"/>
          </a:p>
          <a:p>
            <a:r>
              <a:rPr lang="en-US" altLang="ko-KR" baseline="0" dirty="0" smtClean="0"/>
              <a:t>And the local activation overpotential is expressed as follows, where electronic potential, Nernst potential, and concentration overpotential are constant in the active reaction layer.</a:t>
            </a:r>
          </a:p>
          <a:p>
            <a:endParaRPr lang="en-US" altLang="ko-KR" baseline="0" dirty="0" smtClean="0"/>
          </a:p>
          <a:p>
            <a:r>
              <a:rPr lang="en-US" altLang="ko-KR" baseline="0" dirty="0" smtClean="0"/>
              <a:t>In the boundary conditions, the total activation overpotential is defined as follows.</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5</a:t>
            </a:fld>
            <a:endParaRPr lang="ko-KR"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Then,</a:t>
            </a:r>
            <a:r>
              <a:rPr lang="en-US" altLang="ko-KR" baseline="0" dirty="0" smtClean="0"/>
              <a:t> the effectiveness factor is defined as the ratio of actual electrochemical reaction rate to maximum rate, as follows. Note that the reaction rate is equivalent to current generation rate, or current density.</a:t>
            </a:r>
          </a:p>
          <a:p>
            <a:endParaRPr lang="en-US" altLang="ko-KR" baseline="0" dirty="0" smtClean="0"/>
          </a:p>
          <a:p>
            <a:r>
              <a:rPr lang="en-US" altLang="ko-KR" baseline="0" dirty="0" smtClean="0"/>
              <a:t>Here, the maximum current generation is obtained when all three-phase boundary sites in the active reaction layer are subject to total activation overpotential. In fact, local activation overpotential is always smaller than total overpotential, effectiveness factor falls between 0 and 1.</a:t>
            </a:r>
          </a:p>
          <a:p>
            <a:endParaRPr lang="en-US" altLang="ko-KR" baseline="0" dirty="0" smtClean="0"/>
          </a:p>
          <a:p>
            <a:r>
              <a:rPr lang="en-US" altLang="ko-KR" baseline="0" dirty="0" err="1" smtClean="0"/>
              <a:t>Costamagna</a:t>
            </a:r>
            <a:r>
              <a:rPr lang="en-US" altLang="ko-KR" baseline="0" dirty="0" smtClean="0"/>
              <a:t> et al. considered the problem when charge transfer reaction is described by linear equation as follows, and obtained the following exact solution. This is the effectiveness factor and this is Thiele modulus.</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6</a:t>
            </a:fld>
            <a:endParaRPr lang="ko-KR"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For</a:t>
            </a:r>
            <a:r>
              <a:rPr lang="en-US" altLang="ko-KR" baseline="0" dirty="0" smtClean="0"/>
              <a:t> nonlinear reaction kinetics, such as Butler-Volmer equation, Shin and Nam showed that the effectiveness factor can be decomposed into two parts. These are the base effectiveness at zero overpotential, which is the same as the effectiveness factor for linear systems, and the relative effectiveness at non-zero overpotentials.</a:t>
            </a:r>
          </a:p>
          <a:p>
            <a:endParaRPr lang="en-US" altLang="ko-KR" baseline="0" dirty="0" smtClean="0"/>
          </a:p>
          <a:p>
            <a:r>
              <a:rPr lang="en-US" altLang="ko-KR" baseline="0" dirty="0" smtClean="0"/>
              <a:t>The relative overpotential is a function of both Thiele modulus and dimensionless total activation overpotential defined as follows.</a:t>
            </a:r>
          </a:p>
          <a:p>
            <a:endParaRPr lang="en-US" altLang="ko-KR" baseline="0" dirty="0" smtClean="0"/>
          </a:p>
          <a:p>
            <a:r>
              <a:rPr lang="en-US" altLang="ko-KR" baseline="0" dirty="0" smtClean="0"/>
              <a:t>Extensive numerical calculations were done to determine the relative effectiveness factors, and</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7</a:t>
            </a:fld>
            <a:endParaRPr lang="ko-KR"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This is the obtained relative</a:t>
            </a:r>
            <a:r>
              <a:rPr lang="en-US" altLang="ko-KR" baseline="0" dirty="0" smtClean="0"/>
              <a:t> effectiveness factors for symmetric Butler-Volmer reaction kinetics with alpha equals 0.5.</a:t>
            </a:r>
          </a:p>
          <a:p>
            <a:endParaRPr lang="en-US" altLang="ko-KR" baseline="0" dirty="0" smtClean="0"/>
          </a:p>
          <a:p>
            <a:r>
              <a:rPr lang="en-US" altLang="ko-KR" baseline="0" dirty="0" smtClean="0"/>
              <a:t>At a given Thiele modulus, the relative effectiveness decreases from 1 towards 0 as the dimensionless total overpotential increases. And the relative effectiveness approaches to 1 when Thiele modulus is very small. It is interesting that the shape of the relative effectiveness does not change when Thiele modulus is higher than 3.</a:t>
            </a:r>
          </a:p>
          <a:p>
            <a:endParaRPr lang="en-US" altLang="ko-KR" baseline="0" dirty="0" smtClean="0"/>
          </a:p>
          <a:p>
            <a:r>
              <a:rPr lang="en-US" altLang="ko-KR" baseline="0" dirty="0" smtClean="0"/>
              <a:t>Please note the range of the dimensionless total activation overpotential for anode and cathode.</a:t>
            </a:r>
          </a:p>
          <a:p>
            <a:endParaRPr lang="en-US" altLang="ko-KR" baseline="0" dirty="0" smtClean="0"/>
          </a:p>
          <a:p>
            <a:r>
              <a:rPr lang="en-US" altLang="ko-KR" baseline="0" dirty="0" smtClean="0"/>
              <a:t>In the figure, the symbols denote the numerically obtained data while the lines denotes the correlation equations, which is defined as</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8</a:t>
            </a:fld>
            <a:endParaRPr lang="ko-KR"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normAutofit/>
          </a:bodyPr>
          <a:lstStyle/>
          <a:p>
            <a:r>
              <a:rPr lang="en-US" altLang="ko-KR" dirty="0" smtClean="0"/>
              <a:t>The proposed correlation</a:t>
            </a:r>
            <a:r>
              <a:rPr lang="en-US" altLang="ko-KR" baseline="0" dirty="0" smtClean="0"/>
              <a:t> equation is expressed like this and the correlation coefficients are tabulated like this. The estimated error between the numerically determined effectiveness data and estimated effectiveness by correlation is always smaller than 0.8%.</a:t>
            </a:r>
          </a:p>
          <a:p>
            <a:endParaRPr lang="en-US" altLang="ko-KR" baseline="0" dirty="0" smtClean="0"/>
          </a:p>
          <a:p>
            <a:r>
              <a:rPr lang="en-US" altLang="ko-KR" baseline="0" dirty="0" smtClean="0"/>
              <a:t>Thus, the correlation equation and coefficients can be used to easily and accurately retrieve the effectiveness data.</a:t>
            </a:r>
            <a:endParaRPr lang="ko-KR" altLang="en-US" dirty="0"/>
          </a:p>
        </p:txBody>
      </p:sp>
      <p:sp>
        <p:nvSpPr>
          <p:cNvPr id="4" name="슬라이드 번호 개체 틀 3"/>
          <p:cNvSpPr>
            <a:spLocks noGrp="1"/>
          </p:cNvSpPr>
          <p:nvPr>
            <p:ph type="sldNum" sz="quarter" idx="10"/>
          </p:nvPr>
        </p:nvSpPr>
        <p:spPr/>
        <p:txBody>
          <a:bodyPr/>
          <a:lstStyle/>
          <a:p>
            <a:fld id="{B2AEA939-4D34-46F2-89D1-4E02DCE00EE0}" type="slidenum">
              <a:rPr lang="ko-KR" altLang="en-US" smtClean="0"/>
              <a:pPr/>
              <a:t>9</a:t>
            </a:fld>
            <a:endParaRPr lang="ko-KR"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C7EA0497-782A-4E2D-84E3-9E146F01EE02}" type="datetimeFigureOut">
              <a:rPr lang="ko-KR" altLang="en-US" smtClean="0"/>
              <a:pPr/>
              <a:t>2016-11-07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3F628CA-F85F-4EB9-8983-452B14B2737A}"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C7EA0497-782A-4E2D-84E3-9E146F01EE02}" type="datetimeFigureOut">
              <a:rPr lang="ko-KR" altLang="en-US" smtClean="0"/>
              <a:pPr/>
              <a:t>2016-11-07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3F628CA-F85F-4EB9-8983-452B14B2737A}"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C7EA0497-782A-4E2D-84E3-9E146F01EE02}" type="datetimeFigureOut">
              <a:rPr lang="ko-KR" altLang="en-US" smtClean="0"/>
              <a:pPr/>
              <a:t>2016-11-07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3F628CA-F85F-4EB9-8983-452B14B2737A}"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30622"/>
            <a:ext cx="8229600" cy="778098"/>
          </a:xfrm>
        </p:spPr>
        <p:txBody>
          <a:bodyPr>
            <a:normAutofit/>
          </a:bodyPr>
          <a:lstStyle>
            <a:lvl1pPr algn="l">
              <a:defRPr sz="3200" b="1">
                <a:latin typeface="Arial" pitchFamily="34" charset="0"/>
                <a:cs typeface="Arial" pitchFamily="34" charset="0"/>
              </a:defRPr>
            </a:lvl1pPr>
          </a:lstStyle>
          <a:p>
            <a:r>
              <a:rPr lang="ko-KR" altLang="en-US" dirty="0" smtClean="0"/>
              <a:t>마스터 제목 스타일 편집</a:t>
            </a:r>
            <a:endParaRPr lang="ko-KR" altLang="en-US" dirty="0"/>
          </a:p>
        </p:txBody>
      </p:sp>
      <p:sp>
        <p:nvSpPr>
          <p:cNvPr id="3" name="내용 개체 틀 2"/>
          <p:cNvSpPr>
            <a:spLocks noGrp="1"/>
          </p:cNvSpPr>
          <p:nvPr>
            <p:ph idx="1"/>
          </p:nvPr>
        </p:nvSpPr>
        <p:spPr>
          <a:xfrm>
            <a:off x="457200" y="1124744"/>
            <a:ext cx="8229600" cy="5400600"/>
          </a:xfrm>
        </p:spPr>
        <p:txBody>
          <a:bodyPr/>
          <a:lstStyle>
            <a:lvl1pPr>
              <a:buFont typeface="Wingdings" pitchFamily="2" charset="2"/>
              <a:buChar char="Ø"/>
              <a:defRPr sz="2400" b="0">
                <a:latin typeface="Arial" pitchFamily="34" charset="0"/>
                <a:cs typeface="Arial" pitchFamily="34" charset="0"/>
              </a:defRPr>
            </a:lvl1pPr>
            <a:lvl2pPr>
              <a:buFont typeface="Wingdings" pitchFamily="2" charset="2"/>
              <a:buChar char=""/>
              <a:defRPr sz="2000">
                <a:latin typeface="Arial" pitchFamily="34" charset="0"/>
                <a:cs typeface="Arial" pitchFamily="34" charset="0"/>
              </a:defRPr>
            </a:lvl2pPr>
            <a:lvl3pPr>
              <a:defRPr sz="2000">
                <a:latin typeface="Arial" pitchFamily="34" charset="0"/>
                <a:cs typeface="Arial" pitchFamily="34" charset="0"/>
              </a:defRPr>
            </a:lvl3pPr>
            <a:lvl4pPr>
              <a:defRPr sz="2000">
                <a:latin typeface="Arial" pitchFamily="34" charset="0"/>
                <a:cs typeface="Arial" pitchFamily="34" charset="0"/>
              </a:defRPr>
            </a:lvl4pPr>
            <a:lvl5pPr>
              <a:defRPr sz="2000">
                <a:latin typeface="Arial" pitchFamily="34" charset="0"/>
                <a:cs typeface="Arial" pitchFamily="34" charset="0"/>
              </a:defRPr>
            </a:lvl5pPr>
          </a:lstStyle>
          <a:p>
            <a:pPr lvl="0"/>
            <a:r>
              <a:rPr lang="ko-KR" altLang="en-US" dirty="0" smtClean="0"/>
              <a:t>마스터 텍스트 스타일을 편집합니다</a:t>
            </a:r>
          </a:p>
          <a:p>
            <a:pPr lvl="1"/>
            <a:r>
              <a:rPr lang="ko-KR" altLang="en-US" dirty="0" smtClean="0"/>
              <a:t>둘째 수준</a:t>
            </a:r>
          </a:p>
          <a:p>
            <a:pPr lvl="2"/>
            <a:r>
              <a:rPr lang="ko-KR" altLang="en-US" dirty="0" smtClean="0"/>
              <a:t>셋째 수준</a:t>
            </a:r>
          </a:p>
          <a:p>
            <a:pPr lvl="3"/>
            <a:r>
              <a:rPr lang="ko-KR" altLang="en-US" dirty="0" smtClean="0"/>
              <a:t>넷째 수준</a:t>
            </a:r>
          </a:p>
          <a:p>
            <a:pPr lvl="4"/>
            <a:r>
              <a:rPr lang="ko-KR" altLang="en-US" dirty="0" smtClean="0"/>
              <a:t>다섯째 수준</a:t>
            </a:r>
            <a:endParaRPr lang="ko-KR"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C7EA0497-782A-4E2D-84E3-9E146F01EE02}" type="datetimeFigureOut">
              <a:rPr lang="ko-KR" altLang="en-US" smtClean="0"/>
              <a:pPr/>
              <a:t>2016-11-07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03F628CA-F85F-4EB9-8983-452B14B2737A}"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C7EA0497-782A-4E2D-84E3-9E146F01EE02}" type="datetimeFigureOut">
              <a:rPr lang="ko-KR" altLang="en-US" smtClean="0"/>
              <a:pPr/>
              <a:t>2016-11-07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03F628CA-F85F-4EB9-8983-452B14B2737A}"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C7EA0497-782A-4E2D-84E3-9E146F01EE02}" type="datetimeFigureOut">
              <a:rPr lang="ko-KR" altLang="en-US" smtClean="0"/>
              <a:pPr/>
              <a:t>2016-11-07</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03F628CA-F85F-4EB9-8983-452B14B2737A}"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C7EA0497-782A-4E2D-84E3-9E146F01EE02}" type="datetimeFigureOut">
              <a:rPr lang="ko-KR" altLang="en-US" smtClean="0"/>
              <a:pPr/>
              <a:t>2016-11-07</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03F628CA-F85F-4EB9-8983-452B14B2737A}"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7EA0497-782A-4E2D-84E3-9E146F01EE02}" type="datetimeFigureOut">
              <a:rPr lang="ko-KR" altLang="en-US" smtClean="0"/>
              <a:pPr/>
              <a:t>2016-11-07</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03F628CA-F85F-4EB9-8983-452B14B2737A}"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C7EA0497-782A-4E2D-84E3-9E146F01EE02}" type="datetimeFigureOut">
              <a:rPr lang="ko-KR" altLang="en-US" smtClean="0"/>
              <a:pPr/>
              <a:t>2016-11-07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03F628CA-F85F-4EB9-8983-452B14B2737A}"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C7EA0497-782A-4E2D-84E3-9E146F01EE02}" type="datetimeFigureOut">
              <a:rPr lang="ko-KR" altLang="en-US" smtClean="0"/>
              <a:pPr/>
              <a:t>2016-11-07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03F628CA-F85F-4EB9-8983-452B14B2737A}"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EA0497-782A-4E2D-84E3-9E146F01EE02}" type="datetimeFigureOut">
              <a:rPr lang="ko-KR" altLang="en-US" smtClean="0"/>
              <a:pPr/>
              <a:t>2016-11-07</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F628CA-F85F-4EB9-8983-452B14B2737A}"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28.bin"/></Relationships>
</file>

<file path=ppt/slides/_rels/slide11.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12.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2.e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5.emf"/><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notesSlide" Target="../notesSlides/notesSlide14.xml"/><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31.bin"/><Relationship Id="rId5" Type="http://schemas.openxmlformats.org/officeDocument/2006/relationships/image" Target="../media/image42.emf"/><Relationship Id="rId10" Type="http://schemas.openxmlformats.org/officeDocument/2006/relationships/oleObject" Target="../embeddings/oleObject35.bin"/><Relationship Id="rId4" Type="http://schemas.openxmlformats.org/officeDocument/2006/relationships/image" Target="../media/image41.emf"/><Relationship Id="rId9" Type="http://schemas.openxmlformats.org/officeDocument/2006/relationships/oleObject" Target="../embeddings/oleObject34.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7.bin"/><Relationship Id="rId5" Type="http://schemas.openxmlformats.org/officeDocument/2006/relationships/oleObject" Target="../embeddings/oleObject36.bin"/><Relationship Id="rId4" Type="http://schemas.openxmlformats.org/officeDocument/2006/relationships/image" Target="../media/image46.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2.xml"/><Relationship Id="rId7"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 Id="rId9" Type="http://schemas.openxmlformats.org/officeDocument/2006/relationships/oleObject" Target="../embeddings/oleObject5.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5.xml"/><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7.bin"/><Relationship Id="rId11" Type="http://schemas.openxmlformats.org/officeDocument/2006/relationships/oleObject" Target="../embeddings/oleObject12.bin"/><Relationship Id="rId5" Type="http://schemas.openxmlformats.org/officeDocument/2006/relationships/oleObject" Target="../embeddings/oleObject6.bin"/><Relationship Id="rId10" Type="http://schemas.openxmlformats.org/officeDocument/2006/relationships/oleObject" Target="../embeddings/oleObject11.bin"/><Relationship Id="rId4" Type="http://schemas.openxmlformats.org/officeDocument/2006/relationships/image" Target="../media/image14.emf"/><Relationship Id="rId9" Type="http://schemas.openxmlformats.org/officeDocument/2006/relationships/oleObject" Target="../embeddings/oleObject10.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5.bin"/><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notesSlide" Target="../notesSlides/notesSlide7.xml"/><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9.bin"/><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notesSlide" Target="../notesSlides/notesSlide8.xml"/><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23.bin"/><Relationship Id="rId5" Type="http://schemas.openxmlformats.org/officeDocument/2006/relationships/oleObject" Target="../embeddings/oleObject22.bin"/><Relationship Id="rId4" Type="http://schemas.openxmlformats.org/officeDocument/2006/relationships/image" Target="../media/image26.emf"/><Relationship Id="rId9" Type="http://schemas.openxmlformats.org/officeDocument/2006/relationships/oleObject" Target="../embeddings/oleObject26.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2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1628800"/>
            <a:ext cx="7772400" cy="1827634"/>
          </a:xfrm>
        </p:spPr>
        <p:txBody>
          <a:bodyPr>
            <a:normAutofit/>
          </a:bodyPr>
          <a:lstStyle/>
          <a:p>
            <a:r>
              <a:rPr lang="en-US" altLang="ko-KR" sz="3600" b="1" dirty="0" smtClean="0">
                <a:latin typeface="Arial" pitchFamily="34" charset="0"/>
                <a:cs typeface="Arial" pitchFamily="34" charset="0"/>
              </a:rPr>
              <a:t>Effectiveness Factors for </a:t>
            </a:r>
            <a:br>
              <a:rPr lang="en-US" altLang="ko-KR" sz="3600" b="1" dirty="0" smtClean="0">
                <a:latin typeface="Arial" pitchFamily="34" charset="0"/>
                <a:cs typeface="Arial" pitchFamily="34" charset="0"/>
              </a:rPr>
            </a:br>
            <a:r>
              <a:rPr lang="en-US" altLang="ko-KR" sz="3600" b="1" dirty="0" smtClean="0">
                <a:latin typeface="Arial" pitchFamily="34" charset="0"/>
                <a:cs typeface="Arial" pitchFamily="34" charset="0"/>
              </a:rPr>
              <a:t>Electrochemical Reactions in</a:t>
            </a:r>
            <a:br>
              <a:rPr lang="en-US" altLang="ko-KR" sz="3600" b="1" dirty="0" smtClean="0">
                <a:latin typeface="Arial" pitchFamily="34" charset="0"/>
                <a:cs typeface="Arial" pitchFamily="34" charset="0"/>
              </a:rPr>
            </a:br>
            <a:r>
              <a:rPr lang="en-US" altLang="ko-KR" sz="3600" b="1" dirty="0" smtClean="0">
                <a:latin typeface="Arial" pitchFamily="34" charset="0"/>
                <a:cs typeface="Arial" pitchFamily="34" charset="0"/>
              </a:rPr>
              <a:t>SOFC Electrodes</a:t>
            </a:r>
            <a:endParaRPr lang="ko-KR" altLang="en-US" sz="3600" b="1" dirty="0">
              <a:latin typeface="Arial" pitchFamily="34" charset="0"/>
              <a:cs typeface="Arial" pitchFamily="34" charset="0"/>
            </a:endParaRPr>
          </a:p>
        </p:txBody>
      </p:sp>
      <p:sp>
        <p:nvSpPr>
          <p:cNvPr id="3" name="부제목 2"/>
          <p:cNvSpPr>
            <a:spLocks noGrp="1"/>
          </p:cNvSpPr>
          <p:nvPr>
            <p:ph type="subTitle" idx="1"/>
          </p:nvPr>
        </p:nvSpPr>
        <p:spPr/>
        <p:txBody>
          <a:bodyPr>
            <a:normAutofit/>
          </a:bodyPr>
          <a:lstStyle/>
          <a:p>
            <a:r>
              <a:rPr lang="en-US" altLang="ko-KR" sz="2400" b="1" dirty="0" smtClean="0">
                <a:solidFill>
                  <a:schemeClr val="tx1"/>
                </a:solidFill>
                <a:latin typeface="Arial" pitchFamily="34" charset="0"/>
                <a:cs typeface="Arial" pitchFamily="34" charset="0"/>
              </a:rPr>
              <a:t>Jin Hyun Nam, Ph. D.</a:t>
            </a:r>
          </a:p>
          <a:p>
            <a:endParaRPr lang="en-US" altLang="ko-KR" sz="1400" dirty="0" smtClean="0">
              <a:solidFill>
                <a:schemeClr val="tx1"/>
              </a:solidFill>
              <a:latin typeface="Arial" pitchFamily="34" charset="0"/>
              <a:cs typeface="Arial" pitchFamily="34" charset="0"/>
            </a:endParaRPr>
          </a:p>
          <a:p>
            <a:r>
              <a:rPr lang="en-US" altLang="ko-KR" sz="2400" dirty="0" smtClean="0">
                <a:solidFill>
                  <a:schemeClr val="tx1"/>
                </a:solidFill>
                <a:latin typeface="Arial" pitchFamily="34" charset="0"/>
                <a:cs typeface="Arial" pitchFamily="34" charset="0"/>
              </a:rPr>
              <a:t>School of Mechanical Engineering</a:t>
            </a:r>
          </a:p>
          <a:p>
            <a:r>
              <a:rPr lang="en-US" altLang="ko-KR" sz="2400" dirty="0" err="1" smtClean="0">
                <a:solidFill>
                  <a:schemeClr val="tx1"/>
                </a:solidFill>
                <a:latin typeface="Arial" pitchFamily="34" charset="0"/>
                <a:cs typeface="Arial" pitchFamily="34" charset="0"/>
              </a:rPr>
              <a:t>Daegu</a:t>
            </a:r>
            <a:r>
              <a:rPr lang="en-US" altLang="ko-KR" sz="2400" dirty="0" smtClean="0">
                <a:solidFill>
                  <a:schemeClr val="tx1"/>
                </a:solidFill>
                <a:latin typeface="Arial" pitchFamily="34" charset="0"/>
                <a:cs typeface="Arial" pitchFamily="34" charset="0"/>
              </a:rPr>
              <a:t> University</a:t>
            </a:r>
            <a:endParaRPr lang="ko-KR" altLang="en-US" sz="2400"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Using Electrochemical Effectiveness</a:t>
            </a:r>
            <a:endParaRPr lang="ko-KR" altLang="en-US" dirty="0"/>
          </a:p>
        </p:txBody>
      </p:sp>
      <p:sp>
        <p:nvSpPr>
          <p:cNvPr id="3" name="내용 개체 틀 2"/>
          <p:cNvSpPr>
            <a:spLocks noGrp="1"/>
          </p:cNvSpPr>
          <p:nvPr>
            <p:ph idx="1"/>
          </p:nvPr>
        </p:nvSpPr>
        <p:spPr/>
        <p:txBody>
          <a:bodyPr>
            <a:normAutofit/>
          </a:bodyPr>
          <a:lstStyle/>
          <a:p>
            <a:r>
              <a:rPr lang="en-US" altLang="ko-KR" dirty="0" smtClean="0"/>
              <a:t>Calculation steps</a:t>
            </a:r>
          </a:p>
          <a:p>
            <a:pPr lvl="1"/>
            <a:r>
              <a:rPr lang="en-US" altLang="ko-KR" dirty="0" smtClean="0"/>
              <a:t>For given conditions in the active reaction layer:</a:t>
            </a:r>
          </a:p>
          <a:p>
            <a:pPr marL="914400" lvl="1" indent="-457200">
              <a:buFont typeface="+mj-ea"/>
              <a:buAutoNum type="circleNumDbPlain"/>
            </a:pPr>
            <a:r>
              <a:rPr lang="en-US" altLang="ko-KR" dirty="0" smtClean="0"/>
              <a:t>Calculate the TPBL-specific exchange current density, </a:t>
            </a:r>
            <a:r>
              <a:rPr lang="en-US" altLang="ko-KR" i="1" dirty="0" err="1" smtClean="0">
                <a:solidFill>
                  <a:srgbClr val="FF0066"/>
                </a:solidFill>
              </a:rPr>
              <a:t>i</a:t>
            </a:r>
            <a:r>
              <a:rPr lang="en-US" altLang="ko-KR" baseline="-25000" dirty="0" err="1" smtClean="0">
                <a:solidFill>
                  <a:srgbClr val="FF0066"/>
                </a:solidFill>
              </a:rPr>
              <a:t>tpb</a:t>
            </a:r>
            <a:r>
              <a:rPr lang="en-US" altLang="ko-KR" dirty="0" smtClean="0"/>
              <a:t>, or the TPBL-specific polarization resistance, </a:t>
            </a:r>
            <a:r>
              <a:rPr lang="en-US" altLang="ko-KR" i="1" dirty="0" err="1" smtClean="0">
                <a:solidFill>
                  <a:srgbClr val="FF0066"/>
                </a:solidFill>
              </a:rPr>
              <a:t>r</a:t>
            </a:r>
            <a:r>
              <a:rPr lang="en-US" altLang="ko-KR" baseline="-25000" dirty="0" err="1" smtClean="0">
                <a:solidFill>
                  <a:srgbClr val="FF0066"/>
                </a:solidFill>
              </a:rPr>
              <a:t>tpb</a:t>
            </a:r>
            <a:endParaRPr lang="en-US" altLang="ko-KR" dirty="0" smtClean="0">
              <a:solidFill>
                <a:srgbClr val="FF0066"/>
              </a:solidFill>
            </a:endParaRPr>
          </a:p>
          <a:p>
            <a:pPr marL="914400" lvl="1" indent="-457200">
              <a:buFont typeface="+mj-ea"/>
              <a:buAutoNum type="circleNumDbPlain"/>
            </a:pPr>
            <a:r>
              <a:rPr lang="en-US" altLang="ko-KR" dirty="0" smtClean="0"/>
              <a:t>Calculate the electrochemical Thiele modulus, </a:t>
            </a:r>
            <a:r>
              <a:rPr lang="en-US" altLang="ko-KR" i="1" dirty="0" smtClean="0">
                <a:solidFill>
                  <a:srgbClr val="FF0066"/>
                </a:solidFill>
                <a:sym typeface="Symbol"/>
              </a:rPr>
              <a:t></a:t>
            </a:r>
            <a:r>
              <a:rPr lang="en-US" altLang="ko-KR" baseline="-25000" dirty="0" smtClean="0">
                <a:solidFill>
                  <a:srgbClr val="FF0066"/>
                </a:solidFill>
              </a:rPr>
              <a:t>T</a:t>
            </a:r>
            <a:endParaRPr lang="en-US" altLang="ko-KR" dirty="0" smtClean="0">
              <a:solidFill>
                <a:srgbClr val="FF0066"/>
              </a:solidFill>
            </a:endParaRPr>
          </a:p>
          <a:p>
            <a:pPr marL="914400" lvl="1" indent="-457200">
              <a:buFont typeface="+mj-ea"/>
              <a:buAutoNum type="circleNumDbPlain"/>
            </a:pPr>
            <a:r>
              <a:rPr lang="en-US" altLang="ko-KR" dirty="0" smtClean="0"/>
              <a:t>Calculate the base effectiveness, </a:t>
            </a:r>
            <a:r>
              <a:rPr lang="en-US" altLang="ko-KR" i="1" dirty="0" smtClean="0">
                <a:solidFill>
                  <a:srgbClr val="FF0066"/>
                </a:solidFill>
                <a:sym typeface="Symbol"/>
              </a:rPr>
              <a:t></a:t>
            </a:r>
            <a:r>
              <a:rPr lang="en-US" altLang="ko-KR" baseline="-25000" dirty="0" smtClean="0">
                <a:solidFill>
                  <a:srgbClr val="FF0066"/>
                </a:solidFill>
              </a:rPr>
              <a:t>eff,0V</a:t>
            </a:r>
            <a:r>
              <a:rPr lang="en-US" altLang="ko-KR" dirty="0" smtClean="0"/>
              <a:t>, and the relative effectiveness, </a:t>
            </a:r>
            <a:r>
              <a:rPr lang="en-US" altLang="ko-KR" i="1" dirty="0" smtClean="0">
                <a:solidFill>
                  <a:srgbClr val="FF0000"/>
                </a:solidFill>
              </a:rPr>
              <a:t>f</a:t>
            </a:r>
            <a:r>
              <a:rPr lang="en-US" altLang="ko-KR" baseline="-25000" dirty="0" smtClean="0">
                <a:solidFill>
                  <a:srgbClr val="FF0000"/>
                </a:solidFill>
                <a:sym typeface="Symbol"/>
              </a:rPr>
              <a:t></a:t>
            </a:r>
            <a:r>
              <a:rPr lang="en-US" altLang="ko-KR" dirty="0" smtClean="0">
                <a:solidFill>
                  <a:srgbClr val="FF0000"/>
                </a:solidFill>
                <a:sym typeface="Symbol"/>
              </a:rPr>
              <a:t>(</a:t>
            </a:r>
            <a:r>
              <a:rPr lang="en-US" altLang="ko-KR" i="1" dirty="0" smtClean="0">
                <a:solidFill>
                  <a:srgbClr val="FF0000"/>
                </a:solidFill>
                <a:sym typeface="Symbol"/>
              </a:rPr>
              <a:t></a:t>
            </a:r>
            <a:r>
              <a:rPr lang="en-US" altLang="ko-KR" baseline="-25000" dirty="0" smtClean="0">
                <a:solidFill>
                  <a:srgbClr val="FF0000"/>
                </a:solidFill>
                <a:sym typeface="Symbol"/>
              </a:rPr>
              <a:t>tot</a:t>
            </a:r>
            <a:r>
              <a:rPr lang="en-US" altLang="ko-KR" dirty="0" smtClean="0">
                <a:solidFill>
                  <a:srgbClr val="FF0000"/>
                </a:solidFill>
                <a:sym typeface="Symbol"/>
              </a:rPr>
              <a:t>)</a:t>
            </a:r>
            <a:r>
              <a:rPr lang="en-US" altLang="ko-KR" dirty="0" smtClean="0"/>
              <a:t>, and the effectiveness factor, </a:t>
            </a:r>
            <a:r>
              <a:rPr lang="en-US" altLang="ko-KR" i="1" dirty="0" smtClean="0">
                <a:solidFill>
                  <a:srgbClr val="FF0066"/>
                </a:solidFill>
                <a:sym typeface="Symbol"/>
              </a:rPr>
              <a:t></a:t>
            </a:r>
            <a:r>
              <a:rPr lang="en-US" altLang="ko-KR" baseline="-25000" dirty="0" err="1" smtClean="0">
                <a:solidFill>
                  <a:srgbClr val="FF0066"/>
                </a:solidFill>
              </a:rPr>
              <a:t>eff</a:t>
            </a:r>
            <a:r>
              <a:rPr lang="en-US" altLang="ko-KR" dirty="0" smtClean="0">
                <a:solidFill>
                  <a:srgbClr val="FF0066"/>
                </a:solidFill>
              </a:rPr>
              <a:t> </a:t>
            </a:r>
          </a:p>
          <a:p>
            <a:pPr marL="914400" lvl="1" indent="-457200">
              <a:buFont typeface="+mj-ea"/>
              <a:buAutoNum type="circleNumDbPlain"/>
            </a:pPr>
            <a:r>
              <a:rPr lang="en-US" altLang="ko-KR" dirty="0" smtClean="0"/>
              <a:t>Finally, calculate the current density, </a:t>
            </a:r>
            <a:r>
              <a:rPr lang="en-US" altLang="ko-KR" i="1" dirty="0" err="1" smtClean="0">
                <a:solidFill>
                  <a:srgbClr val="FF0066"/>
                </a:solidFill>
              </a:rPr>
              <a:t>i</a:t>
            </a:r>
            <a:r>
              <a:rPr lang="en-US" altLang="ko-KR" baseline="-25000" dirty="0" err="1" smtClean="0">
                <a:solidFill>
                  <a:srgbClr val="FF0066"/>
                </a:solidFill>
              </a:rPr>
              <a:t>real,A</a:t>
            </a:r>
            <a:r>
              <a:rPr lang="en-US" altLang="ko-KR" dirty="0" smtClean="0"/>
              <a:t>, as follows:</a:t>
            </a:r>
          </a:p>
          <a:p>
            <a:pPr lvl="1">
              <a:spcBef>
                <a:spcPts val="600"/>
              </a:spcBef>
            </a:pPr>
            <a:endParaRPr lang="en-US" altLang="ko-KR" dirty="0" smtClean="0"/>
          </a:p>
          <a:p>
            <a:pPr lvl="1">
              <a:spcBef>
                <a:spcPts val="600"/>
              </a:spcBef>
            </a:pPr>
            <a:endParaRPr lang="en-US" altLang="ko-KR" dirty="0" smtClean="0"/>
          </a:p>
          <a:p>
            <a:pPr lvl="1">
              <a:spcBef>
                <a:spcPts val="600"/>
              </a:spcBef>
            </a:pPr>
            <a:endParaRPr lang="en-US" altLang="ko-KR" dirty="0" smtClean="0"/>
          </a:p>
          <a:p>
            <a:pPr lvl="1">
              <a:spcBef>
                <a:spcPts val="600"/>
              </a:spcBef>
            </a:pPr>
            <a:endParaRPr lang="en-US" altLang="ko-KR" dirty="0" smtClean="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946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9471" name="Rectangle 1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4585"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24584" name="Object 8"/>
          <p:cNvGraphicFramePr>
            <a:graphicFrameLocks noChangeAspect="1"/>
          </p:cNvGraphicFramePr>
          <p:nvPr/>
        </p:nvGraphicFramePr>
        <p:xfrm>
          <a:off x="611560" y="4619597"/>
          <a:ext cx="8137525" cy="752475"/>
        </p:xfrm>
        <a:graphic>
          <a:graphicData uri="http://schemas.openxmlformats.org/presentationml/2006/ole">
            <p:oleObj spid="_x0000_s24584" name="Equation" r:id="rId4" imgW="5079960" imgH="469800" progId="Equation.3">
              <p:embed/>
            </p:oleObj>
          </a:graphicData>
        </a:graphic>
      </p:graphicFrame>
      <p:sp>
        <p:nvSpPr>
          <p:cNvPr id="22" name="TextBox 21"/>
          <p:cNvSpPr txBox="1"/>
          <p:nvPr/>
        </p:nvSpPr>
        <p:spPr>
          <a:xfrm>
            <a:off x="2843808" y="5804120"/>
            <a:ext cx="1676228" cy="584775"/>
          </a:xfrm>
          <a:prstGeom prst="rect">
            <a:avLst/>
          </a:prstGeom>
          <a:noFill/>
        </p:spPr>
        <p:txBody>
          <a:bodyPr wrap="none" rtlCol="0">
            <a:spAutoFit/>
          </a:bodyPr>
          <a:lstStyle/>
          <a:p>
            <a:r>
              <a:rPr lang="en-US" altLang="ko-KR" sz="1600" b="1" dirty="0" smtClean="0">
                <a:solidFill>
                  <a:srgbClr val="0000CC"/>
                </a:solidFill>
                <a:latin typeface="Arial" pitchFamily="34" charset="0"/>
                <a:cs typeface="Arial" pitchFamily="34" charset="0"/>
              </a:rPr>
              <a:t>Total activation</a:t>
            </a:r>
          </a:p>
          <a:p>
            <a:r>
              <a:rPr lang="en-US" altLang="ko-KR" sz="1600" b="1" dirty="0" smtClean="0">
                <a:solidFill>
                  <a:srgbClr val="0000CC"/>
                </a:solidFill>
                <a:latin typeface="Arial" pitchFamily="34" charset="0"/>
                <a:cs typeface="Arial" pitchFamily="34" charset="0"/>
              </a:rPr>
              <a:t>overpotential</a:t>
            </a:r>
            <a:endParaRPr lang="ko-KR" altLang="en-US" sz="1600" b="1" dirty="0">
              <a:solidFill>
                <a:srgbClr val="0000CC"/>
              </a:solidFill>
              <a:latin typeface="Arial" pitchFamily="34" charset="0"/>
              <a:cs typeface="Arial" pitchFamily="34" charset="0"/>
            </a:endParaRPr>
          </a:p>
        </p:txBody>
      </p:sp>
      <p:sp>
        <p:nvSpPr>
          <p:cNvPr id="24" name="TextBox 23"/>
          <p:cNvSpPr txBox="1"/>
          <p:nvPr/>
        </p:nvSpPr>
        <p:spPr>
          <a:xfrm>
            <a:off x="5292080" y="5804120"/>
            <a:ext cx="1337226" cy="584775"/>
          </a:xfrm>
          <a:prstGeom prst="rect">
            <a:avLst/>
          </a:prstGeom>
          <a:noFill/>
        </p:spPr>
        <p:txBody>
          <a:bodyPr wrap="none" rtlCol="0">
            <a:spAutoFit/>
          </a:bodyPr>
          <a:lstStyle/>
          <a:p>
            <a:r>
              <a:rPr lang="en-US" altLang="ko-KR" sz="1600" b="1" dirty="0" smtClean="0">
                <a:solidFill>
                  <a:srgbClr val="0000CC"/>
                </a:solidFill>
                <a:latin typeface="Arial" pitchFamily="34" charset="0"/>
                <a:cs typeface="Arial" pitchFamily="34" charset="0"/>
              </a:rPr>
              <a:t>Active layer</a:t>
            </a:r>
          </a:p>
          <a:p>
            <a:r>
              <a:rPr lang="en-US" altLang="ko-KR" sz="1600" b="1" dirty="0" smtClean="0">
                <a:solidFill>
                  <a:srgbClr val="0000CC"/>
                </a:solidFill>
                <a:latin typeface="Arial" pitchFamily="34" charset="0"/>
                <a:cs typeface="Arial" pitchFamily="34" charset="0"/>
              </a:rPr>
              <a:t>thickness</a:t>
            </a:r>
            <a:endParaRPr lang="ko-KR" altLang="en-US" sz="1600" b="1" dirty="0">
              <a:solidFill>
                <a:srgbClr val="0000CC"/>
              </a:solidFill>
              <a:latin typeface="Arial" pitchFamily="34" charset="0"/>
              <a:cs typeface="Arial" pitchFamily="34" charset="0"/>
            </a:endParaRPr>
          </a:p>
        </p:txBody>
      </p:sp>
      <p:sp>
        <p:nvSpPr>
          <p:cNvPr id="25" name="TextBox 24"/>
          <p:cNvSpPr txBox="1"/>
          <p:nvPr/>
        </p:nvSpPr>
        <p:spPr>
          <a:xfrm>
            <a:off x="7092280" y="5804120"/>
            <a:ext cx="1484702" cy="584775"/>
          </a:xfrm>
          <a:prstGeom prst="rect">
            <a:avLst/>
          </a:prstGeom>
          <a:noFill/>
        </p:spPr>
        <p:txBody>
          <a:bodyPr wrap="none" rtlCol="0">
            <a:spAutoFit/>
          </a:bodyPr>
          <a:lstStyle/>
          <a:p>
            <a:r>
              <a:rPr lang="en-US" altLang="ko-KR" sz="1600" b="1" dirty="0" smtClean="0">
                <a:solidFill>
                  <a:srgbClr val="0000CC"/>
                </a:solidFill>
                <a:latin typeface="Arial" pitchFamily="34" charset="0"/>
                <a:cs typeface="Arial" pitchFamily="34" charset="0"/>
              </a:rPr>
              <a:t>Base</a:t>
            </a:r>
          </a:p>
          <a:p>
            <a:r>
              <a:rPr lang="en-US" altLang="ko-KR" sz="1600" b="1" dirty="0" smtClean="0">
                <a:solidFill>
                  <a:srgbClr val="0000CC"/>
                </a:solidFill>
                <a:latin typeface="Arial" pitchFamily="34" charset="0"/>
                <a:cs typeface="Arial" pitchFamily="34" charset="0"/>
              </a:rPr>
              <a:t>effectiveness</a:t>
            </a:r>
            <a:endParaRPr lang="ko-KR" altLang="en-US" sz="1600" b="1" dirty="0">
              <a:solidFill>
                <a:srgbClr val="0000CC"/>
              </a:solidFill>
              <a:latin typeface="Arial" pitchFamily="34" charset="0"/>
              <a:cs typeface="Arial" pitchFamily="34" charset="0"/>
            </a:endParaRPr>
          </a:p>
        </p:txBody>
      </p:sp>
      <p:sp>
        <p:nvSpPr>
          <p:cNvPr id="26" name="TextBox 25"/>
          <p:cNvSpPr txBox="1"/>
          <p:nvPr/>
        </p:nvSpPr>
        <p:spPr>
          <a:xfrm>
            <a:off x="7641010" y="3950200"/>
            <a:ext cx="1484702" cy="584775"/>
          </a:xfrm>
          <a:prstGeom prst="rect">
            <a:avLst/>
          </a:prstGeom>
          <a:noFill/>
        </p:spPr>
        <p:txBody>
          <a:bodyPr wrap="none" rtlCol="0">
            <a:spAutoFit/>
          </a:bodyPr>
          <a:lstStyle/>
          <a:p>
            <a:r>
              <a:rPr lang="en-US" altLang="ko-KR" sz="1600" b="1" dirty="0" smtClean="0">
                <a:solidFill>
                  <a:srgbClr val="0000CC"/>
                </a:solidFill>
                <a:latin typeface="Arial" pitchFamily="34" charset="0"/>
                <a:cs typeface="Arial" pitchFamily="34" charset="0"/>
              </a:rPr>
              <a:t>Relative</a:t>
            </a:r>
          </a:p>
          <a:p>
            <a:r>
              <a:rPr lang="en-US" altLang="ko-KR" sz="1600" b="1" dirty="0" smtClean="0">
                <a:solidFill>
                  <a:srgbClr val="0000CC"/>
                </a:solidFill>
                <a:latin typeface="Arial" pitchFamily="34" charset="0"/>
                <a:cs typeface="Arial" pitchFamily="34" charset="0"/>
              </a:rPr>
              <a:t>effectiveness</a:t>
            </a:r>
            <a:endParaRPr lang="ko-KR" altLang="en-US" sz="1600" b="1" dirty="0">
              <a:solidFill>
                <a:srgbClr val="0000CC"/>
              </a:solidFill>
              <a:latin typeface="Arial" pitchFamily="34" charset="0"/>
              <a:cs typeface="Arial" pitchFamily="34" charset="0"/>
            </a:endParaRPr>
          </a:p>
        </p:txBody>
      </p:sp>
      <p:cxnSp>
        <p:nvCxnSpPr>
          <p:cNvPr id="29" name="직선 화살표 연결선 28"/>
          <p:cNvCxnSpPr>
            <a:endCxn id="26" idx="2"/>
          </p:cNvCxnSpPr>
          <p:nvPr/>
        </p:nvCxnSpPr>
        <p:spPr>
          <a:xfrm flipV="1">
            <a:off x="8370136" y="4534975"/>
            <a:ext cx="0" cy="279322"/>
          </a:xfrm>
          <a:prstGeom prst="straightConnector1">
            <a:avLst/>
          </a:prstGeom>
          <a:ln w="19050">
            <a:solidFill>
              <a:srgbClr val="C00000"/>
            </a:solidFill>
            <a:tailEnd type="arrow"/>
          </a:ln>
        </p:spPr>
        <p:style>
          <a:lnRef idx="2">
            <a:schemeClr val="accent2"/>
          </a:lnRef>
          <a:fillRef idx="0">
            <a:schemeClr val="accent2"/>
          </a:fillRef>
          <a:effectRef idx="1">
            <a:schemeClr val="accent2"/>
          </a:effectRef>
          <a:fontRef idx="minor">
            <a:schemeClr val="tx1"/>
          </a:fontRef>
        </p:style>
      </p:cxnSp>
      <p:cxnSp>
        <p:nvCxnSpPr>
          <p:cNvPr id="33" name="직선 화살표 연결선 32"/>
          <p:cNvCxnSpPr/>
          <p:nvPr/>
        </p:nvCxnSpPr>
        <p:spPr>
          <a:xfrm>
            <a:off x="7308304" y="5336640"/>
            <a:ext cx="0" cy="467480"/>
          </a:xfrm>
          <a:prstGeom prst="straightConnector1">
            <a:avLst/>
          </a:prstGeom>
          <a:ln w="19050">
            <a:solidFill>
              <a:srgbClr val="C00000"/>
            </a:solidFill>
            <a:tailEnd type="arrow"/>
          </a:ln>
        </p:spPr>
        <p:style>
          <a:lnRef idx="2">
            <a:schemeClr val="accent2"/>
          </a:lnRef>
          <a:fillRef idx="0">
            <a:schemeClr val="accent2"/>
          </a:fillRef>
          <a:effectRef idx="1">
            <a:schemeClr val="accent2"/>
          </a:effectRef>
          <a:fontRef idx="minor">
            <a:schemeClr val="tx1"/>
          </a:fontRef>
        </p:style>
      </p:cxnSp>
      <p:cxnSp>
        <p:nvCxnSpPr>
          <p:cNvPr id="36" name="직선 화살표 연결선 35"/>
          <p:cNvCxnSpPr/>
          <p:nvPr/>
        </p:nvCxnSpPr>
        <p:spPr>
          <a:xfrm flipH="1">
            <a:off x="6228184" y="5156048"/>
            <a:ext cx="360040" cy="576064"/>
          </a:xfrm>
          <a:prstGeom prst="straightConnector1">
            <a:avLst/>
          </a:prstGeom>
          <a:ln w="19050">
            <a:solidFill>
              <a:srgbClr val="C00000"/>
            </a:solidFill>
            <a:tailEnd type="arrow"/>
          </a:ln>
        </p:spPr>
        <p:style>
          <a:lnRef idx="2">
            <a:schemeClr val="accent2"/>
          </a:lnRef>
          <a:fillRef idx="0">
            <a:schemeClr val="accent2"/>
          </a:fillRef>
          <a:effectRef idx="1">
            <a:schemeClr val="accent2"/>
          </a:effectRef>
          <a:fontRef idx="minor">
            <a:schemeClr val="tx1"/>
          </a:fontRef>
        </p:style>
      </p:cxnSp>
      <p:cxnSp>
        <p:nvCxnSpPr>
          <p:cNvPr id="42" name="직선 화살표 연결선 41"/>
          <p:cNvCxnSpPr/>
          <p:nvPr/>
        </p:nvCxnSpPr>
        <p:spPr>
          <a:xfrm>
            <a:off x="3563888" y="5156048"/>
            <a:ext cx="0" cy="576064"/>
          </a:xfrm>
          <a:prstGeom prst="straightConnector1">
            <a:avLst/>
          </a:prstGeom>
          <a:ln w="19050">
            <a:solidFill>
              <a:srgbClr val="C00000"/>
            </a:solidFill>
            <a:tailEnd type="arrow"/>
          </a:ln>
        </p:spPr>
        <p:style>
          <a:lnRef idx="2">
            <a:schemeClr val="accent2"/>
          </a:lnRef>
          <a:fillRef idx="0">
            <a:schemeClr val="accent2"/>
          </a:fillRef>
          <a:effectRef idx="1">
            <a:schemeClr val="accent2"/>
          </a:effectRef>
          <a:fontRef idx="minor">
            <a:schemeClr val="tx1"/>
          </a:fontRef>
        </p:style>
      </p:cxnSp>
      <p:sp>
        <p:nvSpPr>
          <p:cNvPr id="44" name="TextBox 43"/>
          <p:cNvSpPr txBox="1"/>
          <p:nvPr/>
        </p:nvSpPr>
        <p:spPr>
          <a:xfrm>
            <a:off x="323528" y="5804120"/>
            <a:ext cx="2409634" cy="584775"/>
          </a:xfrm>
          <a:prstGeom prst="rect">
            <a:avLst/>
          </a:prstGeom>
          <a:noFill/>
        </p:spPr>
        <p:txBody>
          <a:bodyPr wrap="none" rtlCol="0">
            <a:spAutoFit/>
          </a:bodyPr>
          <a:lstStyle/>
          <a:p>
            <a:r>
              <a:rPr lang="en-US" altLang="ko-KR" sz="1600" b="1" dirty="0" smtClean="0">
                <a:solidFill>
                  <a:srgbClr val="0000CC"/>
                </a:solidFill>
                <a:latin typeface="Arial" pitchFamily="34" charset="0"/>
                <a:cs typeface="Arial" pitchFamily="34" charset="0"/>
              </a:rPr>
              <a:t>TPBL-specific</a:t>
            </a:r>
          </a:p>
          <a:p>
            <a:r>
              <a:rPr lang="en-US" altLang="ko-KR" sz="1600" b="1" dirty="0" smtClean="0">
                <a:solidFill>
                  <a:srgbClr val="0000CC"/>
                </a:solidFill>
                <a:latin typeface="Arial" pitchFamily="34" charset="0"/>
                <a:cs typeface="Arial" pitchFamily="34" charset="0"/>
              </a:rPr>
              <a:t>polarization resistance</a:t>
            </a:r>
            <a:endParaRPr lang="ko-KR" altLang="en-US" sz="1600" b="1" dirty="0">
              <a:solidFill>
                <a:srgbClr val="0000CC"/>
              </a:solidFill>
              <a:latin typeface="Arial" pitchFamily="34" charset="0"/>
              <a:cs typeface="Arial" pitchFamily="34" charset="0"/>
            </a:endParaRPr>
          </a:p>
        </p:txBody>
      </p:sp>
      <p:cxnSp>
        <p:nvCxnSpPr>
          <p:cNvPr id="45" name="직선 화살표 연결선 44"/>
          <p:cNvCxnSpPr>
            <a:endCxn id="44" idx="0"/>
          </p:cNvCxnSpPr>
          <p:nvPr/>
        </p:nvCxnSpPr>
        <p:spPr>
          <a:xfrm flipH="1">
            <a:off x="1528345" y="5336640"/>
            <a:ext cx="370215" cy="467480"/>
          </a:xfrm>
          <a:prstGeom prst="straightConnector1">
            <a:avLst/>
          </a:prstGeom>
          <a:ln w="19050">
            <a:solidFill>
              <a:srgbClr val="C00000"/>
            </a:solidFill>
            <a:tailEnd type="arrow"/>
          </a:ln>
        </p:spPr>
        <p:style>
          <a:lnRef idx="2">
            <a:schemeClr val="accent2"/>
          </a:lnRef>
          <a:fillRef idx="0">
            <a:schemeClr val="accent2"/>
          </a:fillRef>
          <a:effectRef idx="1">
            <a:schemeClr val="accent2"/>
          </a:effectRef>
          <a:fontRef idx="minor">
            <a:schemeClr val="tx1"/>
          </a:fontRef>
        </p:style>
      </p:cxnSp>
      <p:sp>
        <p:nvSpPr>
          <p:cNvPr id="23" name="직사각형 22"/>
          <p:cNvSpPr/>
          <p:nvPr/>
        </p:nvSpPr>
        <p:spPr>
          <a:xfrm>
            <a:off x="3271220" y="3158835"/>
            <a:ext cx="346570" cy="369332"/>
          </a:xfrm>
          <a:prstGeom prst="rect">
            <a:avLst/>
          </a:prstGeom>
        </p:spPr>
        <p:txBody>
          <a:bodyPr wrap="none">
            <a:spAutoFit/>
          </a:bodyPr>
          <a:lstStyle/>
          <a:p>
            <a:r>
              <a:rPr lang="en-US" altLang="ko-KR" dirty="0" smtClean="0">
                <a:solidFill>
                  <a:srgbClr val="FF0000"/>
                </a:solidFill>
                <a:sym typeface="Symbol"/>
              </a:rPr>
              <a:t>~</a:t>
            </a:r>
            <a:endParaRPr lang="ko-KR"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Model Validation: Electrode Performance</a:t>
            </a:r>
            <a:endParaRPr lang="ko-KR" altLang="en-US" dirty="0"/>
          </a:p>
        </p:txBody>
      </p:sp>
      <p:sp>
        <p:nvSpPr>
          <p:cNvPr id="3" name="내용 개체 틀 2"/>
          <p:cNvSpPr>
            <a:spLocks noGrp="1"/>
          </p:cNvSpPr>
          <p:nvPr>
            <p:ph idx="1"/>
          </p:nvPr>
        </p:nvSpPr>
        <p:spPr>
          <a:xfrm>
            <a:off x="457200" y="1196752"/>
            <a:ext cx="4834880" cy="5400600"/>
          </a:xfrm>
        </p:spPr>
        <p:txBody>
          <a:bodyPr>
            <a:normAutofit/>
          </a:bodyPr>
          <a:lstStyle/>
          <a:p>
            <a:pPr>
              <a:spcBef>
                <a:spcPts val="24"/>
              </a:spcBef>
            </a:pPr>
            <a:r>
              <a:rPr lang="en-US" altLang="ko-KR" dirty="0" smtClean="0"/>
              <a:t>Microscale vs. effectiveness model: Comp. of </a:t>
            </a:r>
            <a:r>
              <a:rPr lang="en-US" altLang="ko-KR" i="1" dirty="0" err="1" smtClean="0"/>
              <a:t>i</a:t>
            </a:r>
            <a:r>
              <a:rPr lang="en-US" altLang="ko-KR" dirty="0" smtClean="0"/>
              <a:t>-</a:t>
            </a:r>
            <a:r>
              <a:rPr lang="en-US" altLang="ko-KR" i="1" dirty="0" smtClean="0">
                <a:sym typeface="Symbol"/>
              </a:rPr>
              <a:t></a:t>
            </a:r>
            <a:r>
              <a:rPr lang="en-US" altLang="ko-KR" baseline="-25000" dirty="0" smtClean="0">
                <a:sym typeface="Symbol"/>
              </a:rPr>
              <a:t>tot</a:t>
            </a:r>
            <a:r>
              <a:rPr lang="en-US" altLang="ko-KR" dirty="0" smtClean="0">
                <a:sym typeface="Symbol"/>
              </a:rPr>
              <a:t> curves</a:t>
            </a:r>
            <a:endParaRPr lang="en-US" altLang="ko-KR" dirty="0" smtClean="0"/>
          </a:p>
          <a:p>
            <a:pPr lvl="1">
              <a:spcBef>
                <a:spcPts val="24"/>
              </a:spcBef>
            </a:pPr>
            <a:r>
              <a:rPr lang="en-US" altLang="ko-KR" dirty="0" smtClean="0">
                <a:solidFill>
                  <a:srgbClr val="C00000"/>
                </a:solidFill>
              </a:rPr>
              <a:t>Uniform </a:t>
            </a:r>
            <a:r>
              <a:rPr lang="en-US" altLang="ko-KR" i="1" dirty="0" smtClean="0">
                <a:solidFill>
                  <a:srgbClr val="C00000"/>
                </a:solidFill>
              </a:rPr>
              <a:t>T</a:t>
            </a:r>
            <a:r>
              <a:rPr lang="en-US" altLang="ko-KR" dirty="0" smtClean="0">
                <a:solidFill>
                  <a:srgbClr val="C00000"/>
                </a:solidFill>
              </a:rPr>
              <a:t> and </a:t>
            </a:r>
            <a:r>
              <a:rPr lang="en-US" altLang="ko-KR" i="1" dirty="0" smtClean="0">
                <a:solidFill>
                  <a:srgbClr val="C00000"/>
                </a:solidFill>
              </a:rPr>
              <a:t>p</a:t>
            </a:r>
            <a:r>
              <a:rPr lang="en-US" altLang="ko-KR" baseline="-25000" dirty="0" smtClean="0">
                <a:solidFill>
                  <a:srgbClr val="C00000"/>
                </a:solidFill>
              </a:rPr>
              <a:t>i</a:t>
            </a:r>
            <a:r>
              <a:rPr lang="en-US" altLang="ko-KR" dirty="0" smtClean="0">
                <a:solidFill>
                  <a:srgbClr val="C00000"/>
                </a:solidFill>
              </a:rPr>
              <a:t> conditions</a:t>
            </a:r>
          </a:p>
          <a:p>
            <a:pPr lvl="1">
              <a:spcBef>
                <a:spcPts val="24"/>
              </a:spcBef>
            </a:pPr>
            <a:r>
              <a:rPr lang="en-US" altLang="ko-KR" dirty="0" smtClean="0">
                <a:solidFill>
                  <a:srgbClr val="0000CC"/>
                </a:solidFill>
              </a:rPr>
              <a:t>Microscale model results are obtained by using 400 grid points</a:t>
            </a:r>
          </a:p>
          <a:p>
            <a:pPr lvl="1">
              <a:spcBef>
                <a:spcPts val="24"/>
              </a:spcBef>
            </a:pPr>
            <a:r>
              <a:rPr lang="en-US" altLang="ko-KR" dirty="0" smtClean="0">
                <a:solidFill>
                  <a:srgbClr val="0000CC"/>
                </a:solidFill>
              </a:rPr>
              <a:t>Effectiveness model results are determined as explained </a:t>
            </a:r>
          </a:p>
          <a:p>
            <a:pPr lvl="1">
              <a:spcBef>
                <a:spcPts val="24"/>
              </a:spcBef>
            </a:pPr>
            <a:endParaRPr lang="en-US" altLang="ko-KR" dirty="0" smtClean="0"/>
          </a:p>
          <a:p>
            <a:pPr lvl="1">
              <a:spcBef>
                <a:spcPts val="24"/>
              </a:spcBef>
            </a:pPr>
            <a:r>
              <a:rPr lang="en-US" altLang="ko-KR" dirty="0" smtClean="0">
                <a:solidFill>
                  <a:srgbClr val="008000"/>
                </a:solidFill>
              </a:rPr>
              <a:t>General range of </a:t>
            </a:r>
            <a:r>
              <a:rPr lang="en-US" altLang="ko-KR" i="1" dirty="0" smtClean="0">
                <a:solidFill>
                  <a:srgbClr val="008000"/>
                </a:solidFill>
                <a:sym typeface="Symbol"/>
              </a:rPr>
              <a:t></a:t>
            </a:r>
            <a:r>
              <a:rPr lang="en-US" altLang="ko-KR" baseline="-25000" dirty="0" smtClean="0">
                <a:solidFill>
                  <a:srgbClr val="008000"/>
                </a:solidFill>
                <a:sym typeface="Symbol"/>
              </a:rPr>
              <a:t>T</a:t>
            </a:r>
            <a:r>
              <a:rPr lang="en-US" altLang="ko-KR" dirty="0" smtClean="0">
                <a:solidFill>
                  <a:srgbClr val="008000"/>
                </a:solidFill>
                <a:sym typeface="Symbol"/>
              </a:rPr>
              <a:t> is about 520 for AFLs and 0.52.5 for CFLs</a:t>
            </a:r>
            <a:endParaRPr lang="en-US" altLang="ko-KR" dirty="0" smtClean="0">
              <a:solidFill>
                <a:srgbClr val="008000"/>
              </a:solidFill>
            </a:endParaRPr>
          </a:p>
          <a:p>
            <a:pPr lvl="1"/>
            <a:endParaRPr lang="en-US" altLang="ko-KR" dirty="0" smtClean="0"/>
          </a:p>
          <a:p>
            <a:pPr lvl="1"/>
            <a:endParaRPr lang="en-US" altLang="ko-KR" dirty="0" smtClean="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946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pic>
        <p:nvPicPr>
          <p:cNvPr id="25606" name="Picture 6" descr="G:\0000논문작업0000\000-Pub.Projects\EA-2015-ECEF(완)\Figures_Submitted\Fig.6.emf"/>
          <p:cNvPicPr>
            <a:picLocks noChangeArrowheads="1"/>
          </p:cNvPicPr>
          <p:nvPr/>
        </p:nvPicPr>
        <p:blipFill>
          <a:blip r:embed="rId3" cstate="print"/>
          <a:srcRect b="1914"/>
          <a:stretch>
            <a:fillRect/>
          </a:stretch>
        </p:blipFill>
        <p:spPr bwMode="auto">
          <a:xfrm>
            <a:off x="5364088" y="836712"/>
            <a:ext cx="3744416" cy="5976664"/>
          </a:xfrm>
          <a:prstGeom prst="rect">
            <a:avLst/>
          </a:prstGeom>
          <a:noFill/>
        </p:spPr>
      </p:pic>
      <p:grpSp>
        <p:nvGrpSpPr>
          <p:cNvPr id="21" name="그룹 20"/>
          <p:cNvGrpSpPr/>
          <p:nvPr/>
        </p:nvGrpSpPr>
        <p:grpSpPr>
          <a:xfrm>
            <a:off x="107504" y="4719235"/>
            <a:ext cx="5112568" cy="1878117"/>
            <a:chOff x="-489080" y="2204864"/>
            <a:chExt cx="6573256" cy="2055813"/>
          </a:xfrm>
        </p:grpSpPr>
        <p:pic>
          <p:nvPicPr>
            <p:cNvPr id="23" name="Picture 8"/>
            <p:cNvPicPr>
              <a:picLocks noChangeAspect="1" noChangeArrowheads="1"/>
            </p:cNvPicPr>
            <p:nvPr/>
          </p:nvPicPr>
          <p:blipFill>
            <a:blip r:embed="rId4" cstate="print"/>
            <a:srcRect l="1135" r="90355"/>
            <a:stretch>
              <a:fillRect/>
            </a:stretch>
          </p:blipFill>
          <p:spPr bwMode="auto">
            <a:xfrm>
              <a:off x="-489080" y="2204864"/>
              <a:ext cx="1080120" cy="2055813"/>
            </a:xfrm>
            <a:prstGeom prst="rect">
              <a:avLst/>
            </a:prstGeom>
            <a:noFill/>
            <a:ln w="9525">
              <a:noFill/>
              <a:miter lim="800000"/>
              <a:headEnd/>
              <a:tailEnd/>
            </a:ln>
          </p:spPr>
        </p:pic>
        <p:pic>
          <p:nvPicPr>
            <p:cNvPr id="24" name="Picture 8"/>
            <p:cNvPicPr>
              <a:picLocks noChangeAspect="1" noChangeArrowheads="1"/>
            </p:cNvPicPr>
            <p:nvPr/>
          </p:nvPicPr>
          <p:blipFill>
            <a:blip r:embed="rId4" cstate="print"/>
            <a:srcRect l="15037" r="81784"/>
            <a:stretch>
              <a:fillRect/>
            </a:stretch>
          </p:blipFill>
          <p:spPr bwMode="auto">
            <a:xfrm>
              <a:off x="591040" y="2204864"/>
              <a:ext cx="380560" cy="2055813"/>
            </a:xfrm>
            <a:prstGeom prst="rect">
              <a:avLst/>
            </a:prstGeom>
            <a:noFill/>
            <a:ln w="9525">
              <a:noFill/>
              <a:miter lim="800000"/>
              <a:headEnd/>
              <a:tailEnd/>
            </a:ln>
          </p:spPr>
        </p:pic>
        <p:pic>
          <p:nvPicPr>
            <p:cNvPr id="27" name="Picture 8"/>
            <p:cNvPicPr>
              <a:picLocks noChangeAspect="1" noChangeArrowheads="1"/>
            </p:cNvPicPr>
            <p:nvPr/>
          </p:nvPicPr>
          <p:blipFill>
            <a:blip r:embed="rId4" cstate="print"/>
            <a:srcRect l="25262" r="69926"/>
            <a:stretch>
              <a:fillRect/>
            </a:stretch>
          </p:blipFill>
          <p:spPr bwMode="auto">
            <a:xfrm>
              <a:off x="971600" y="2204864"/>
              <a:ext cx="576064" cy="2055813"/>
            </a:xfrm>
            <a:prstGeom prst="rect">
              <a:avLst/>
            </a:prstGeom>
            <a:noFill/>
            <a:ln w="9525">
              <a:noFill/>
              <a:miter lim="800000"/>
              <a:headEnd/>
              <a:tailEnd/>
            </a:ln>
          </p:spPr>
        </p:pic>
        <p:pic>
          <p:nvPicPr>
            <p:cNvPr id="28" name="Picture 8"/>
            <p:cNvPicPr>
              <a:picLocks noChangeAspect="1" noChangeArrowheads="1"/>
            </p:cNvPicPr>
            <p:nvPr/>
          </p:nvPicPr>
          <p:blipFill>
            <a:blip r:embed="rId4" cstate="print"/>
            <a:srcRect l="34284" r="59701"/>
            <a:stretch>
              <a:fillRect/>
            </a:stretch>
          </p:blipFill>
          <p:spPr bwMode="auto">
            <a:xfrm>
              <a:off x="1475656" y="2204864"/>
              <a:ext cx="720080" cy="2055813"/>
            </a:xfrm>
            <a:prstGeom prst="rect">
              <a:avLst/>
            </a:prstGeom>
            <a:noFill/>
            <a:ln w="9525">
              <a:noFill/>
              <a:miter lim="800000"/>
              <a:headEnd/>
              <a:tailEnd/>
            </a:ln>
          </p:spPr>
        </p:pic>
        <p:pic>
          <p:nvPicPr>
            <p:cNvPr id="29" name="Picture 8"/>
            <p:cNvPicPr>
              <a:picLocks noChangeAspect="1" noChangeArrowheads="1"/>
            </p:cNvPicPr>
            <p:nvPr/>
          </p:nvPicPr>
          <p:blipFill>
            <a:blip r:embed="rId4" cstate="print"/>
            <a:srcRect l="45351" r="49933"/>
            <a:stretch>
              <a:fillRect/>
            </a:stretch>
          </p:blipFill>
          <p:spPr bwMode="auto">
            <a:xfrm>
              <a:off x="2160304" y="2204864"/>
              <a:ext cx="564608" cy="2055813"/>
            </a:xfrm>
            <a:prstGeom prst="rect">
              <a:avLst/>
            </a:prstGeom>
            <a:noFill/>
            <a:ln w="9525">
              <a:noFill/>
              <a:miter lim="800000"/>
              <a:headEnd/>
              <a:tailEnd/>
            </a:ln>
          </p:spPr>
        </p:pic>
        <p:pic>
          <p:nvPicPr>
            <p:cNvPr id="30" name="Picture 8"/>
            <p:cNvPicPr>
              <a:picLocks noChangeAspect="1" noChangeArrowheads="1"/>
            </p:cNvPicPr>
            <p:nvPr/>
          </p:nvPicPr>
          <p:blipFill>
            <a:blip r:embed="rId4" cstate="print"/>
            <a:srcRect l="55185" r="35516"/>
            <a:stretch>
              <a:fillRect/>
            </a:stretch>
          </p:blipFill>
          <p:spPr bwMode="auto">
            <a:xfrm>
              <a:off x="2699792" y="2204864"/>
              <a:ext cx="1113256" cy="2055813"/>
            </a:xfrm>
            <a:prstGeom prst="rect">
              <a:avLst/>
            </a:prstGeom>
            <a:noFill/>
            <a:ln w="9525">
              <a:noFill/>
              <a:miter lim="800000"/>
              <a:headEnd/>
              <a:tailEnd/>
            </a:ln>
          </p:spPr>
        </p:pic>
        <p:pic>
          <p:nvPicPr>
            <p:cNvPr id="31" name="Picture 8"/>
            <p:cNvPicPr>
              <a:picLocks noChangeAspect="1" noChangeArrowheads="1"/>
            </p:cNvPicPr>
            <p:nvPr/>
          </p:nvPicPr>
          <p:blipFill>
            <a:blip r:embed="rId4" cstate="print"/>
            <a:srcRect l="69868" r="22542"/>
            <a:stretch>
              <a:fillRect/>
            </a:stretch>
          </p:blipFill>
          <p:spPr bwMode="auto">
            <a:xfrm>
              <a:off x="3807344" y="2204864"/>
              <a:ext cx="908672" cy="2055813"/>
            </a:xfrm>
            <a:prstGeom prst="rect">
              <a:avLst/>
            </a:prstGeom>
            <a:noFill/>
            <a:ln w="9525">
              <a:noFill/>
              <a:miter lim="800000"/>
              <a:headEnd/>
              <a:tailEnd/>
            </a:ln>
          </p:spPr>
        </p:pic>
        <p:pic>
          <p:nvPicPr>
            <p:cNvPr id="32" name="Picture 8"/>
            <p:cNvPicPr>
              <a:picLocks noChangeAspect="1" noChangeArrowheads="1"/>
            </p:cNvPicPr>
            <p:nvPr/>
          </p:nvPicPr>
          <p:blipFill>
            <a:blip r:embed="rId4" cstate="print"/>
            <a:srcRect l="82012" r="10722"/>
            <a:stretch>
              <a:fillRect/>
            </a:stretch>
          </p:blipFill>
          <p:spPr bwMode="auto">
            <a:xfrm>
              <a:off x="4644008" y="2204864"/>
              <a:ext cx="869824" cy="2055813"/>
            </a:xfrm>
            <a:prstGeom prst="rect">
              <a:avLst/>
            </a:prstGeom>
            <a:noFill/>
            <a:ln w="9525">
              <a:noFill/>
              <a:miter lim="800000"/>
              <a:headEnd/>
              <a:tailEnd/>
            </a:ln>
          </p:spPr>
        </p:pic>
        <p:pic>
          <p:nvPicPr>
            <p:cNvPr id="33" name="Picture 8"/>
            <p:cNvPicPr>
              <a:picLocks noChangeAspect="1" noChangeArrowheads="1"/>
            </p:cNvPicPr>
            <p:nvPr/>
          </p:nvPicPr>
          <p:blipFill>
            <a:blip r:embed="rId4" cstate="print"/>
            <a:srcRect l="94195" r="993"/>
            <a:stretch>
              <a:fillRect/>
            </a:stretch>
          </p:blipFill>
          <p:spPr bwMode="auto">
            <a:xfrm>
              <a:off x="5508104" y="2204864"/>
              <a:ext cx="576072" cy="2055813"/>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Model Validation: 1D Cell Performance</a:t>
            </a:r>
            <a:endParaRPr lang="ko-KR" altLang="en-US"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946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1" name="내용 개체 틀 20"/>
          <p:cNvSpPr>
            <a:spLocks noGrp="1"/>
          </p:cNvSpPr>
          <p:nvPr>
            <p:ph idx="1"/>
          </p:nvPr>
        </p:nvSpPr>
        <p:spPr/>
        <p:txBody>
          <a:bodyPr/>
          <a:lstStyle/>
          <a:p>
            <a:r>
              <a:rPr lang="en-US" altLang="ko-KR" dirty="0" smtClean="0"/>
              <a:t>Comparison of</a:t>
            </a:r>
          </a:p>
          <a:p>
            <a:pPr lvl="1">
              <a:spcBef>
                <a:spcPts val="300"/>
              </a:spcBef>
            </a:pPr>
            <a:r>
              <a:rPr lang="en-US" altLang="ko-KR" dirty="0" smtClean="0"/>
              <a:t>Experiential performance of single-cell IT-SOFC</a:t>
            </a:r>
          </a:p>
          <a:p>
            <a:pPr lvl="1">
              <a:spcBef>
                <a:spcPts val="300"/>
              </a:spcBef>
            </a:pPr>
            <a:r>
              <a:rPr lang="en-US" altLang="ko-KR" dirty="0" smtClean="0"/>
              <a:t>Comprehensive micro model results</a:t>
            </a:r>
          </a:p>
          <a:p>
            <a:pPr lvl="1">
              <a:spcBef>
                <a:spcPts val="300"/>
              </a:spcBef>
            </a:pPr>
            <a:r>
              <a:rPr lang="en-US" altLang="ko-KR" dirty="0" smtClean="0"/>
              <a:t>Effectiveness-based micro simulation results</a:t>
            </a:r>
          </a:p>
          <a:p>
            <a:pPr lvl="1"/>
            <a:endParaRPr lang="en-US" altLang="ko-KR" sz="1400" dirty="0" smtClean="0"/>
          </a:p>
          <a:p>
            <a:pPr>
              <a:spcBef>
                <a:spcPts val="0"/>
              </a:spcBef>
              <a:buFont typeface="Wingdings" pitchFamily="2" charset="2"/>
              <a:buChar char="è"/>
            </a:pPr>
            <a:r>
              <a:rPr lang="en-US" altLang="ko-KR" sz="1900" dirty="0" smtClean="0">
                <a:solidFill>
                  <a:srgbClr val="0000CC"/>
                </a:solidFill>
              </a:rPr>
              <a:t>20 Volume cells are placed</a:t>
            </a:r>
          </a:p>
          <a:p>
            <a:pPr>
              <a:spcBef>
                <a:spcPts val="0"/>
              </a:spcBef>
              <a:buNone/>
            </a:pPr>
            <a:r>
              <a:rPr lang="en-US" altLang="ko-KR" sz="1900" dirty="0" smtClean="0">
                <a:solidFill>
                  <a:srgbClr val="0000CC"/>
                </a:solidFill>
              </a:rPr>
              <a:t>	in AFL &amp; CFL for comprehensive</a:t>
            </a:r>
          </a:p>
          <a:p>
            <a:pPr>
              <a:spcBef>
                <a:spcPts val="0"/>
              </a:spcBef>
              <a:buNone/>
            </a:pPr>
            <a:r>
              <a:rPr lang="en-US" altLang="ko-KR" sz="1900" dirty="0" smtClean="0">
                <a:solidFill>
                  <a:srgbClr val="0000CC"/>
                </a:solidFill>
              </a:rPr>
              <a:t>	Micro model, while only 2 cells</a:t>
            </a:r>
          </a:p>
          <a:p>
            <a:pPr>
              <a:spcBef>
                <a:spcPts val="0"/>
              </a:spcBef>
              <a:buNone/>
            </a:pPr>
            <a:r>
              <a:rPr lang="en-US" altLang="ko-KR" sz="1900" dirty="0" smtClean="0">
                <a:solidFill>
                  <a:srgbClr val="0000CC"/>
                </a:solidFill>
              </a:rPr>
              <a:t>	are placed for effectiveness-</a:t>
            </a:r>
          </a:p>
          <a:p>
            <a:pPr>
              <a:spcBef>
                <a:spcPts val="0"/>
              </a:spcBef>
              <a:buNone/>
            </a:pPr>
            <a:r>
              <a:rPr lang="en-US" altLang="ko-KR" sz="1900" dirty="0" smtClean="0">
                <a:solidFill>
                  <a:srgbClr val="0000CC"/>
                </a:solidFill>
              </a:rPr>
              <a:t>	based model</a:t>
            </a:r>
          </a:p>
          <a:p>
            <a:pPr>
              <a:buFont typeface="Wingdings" pitchFamily="2" charset="2"/>
              <a:buChar char="è"/>
            </a:pPr>
            <a:endParaRPr lang="en-US" altLang="ko-KR" sz="2000" dirty="0" smtClean="0">
              <a:solidFill>
                <a:srgbClr val="C00000"/>
              </a:solidFill>
            </a:endParaRPr>
          </a:p>
          <a:p>
            <a:pPr lvl="1"/>
            <a:endParaRPr lang="ko-KR" altLang="en-US" dirty="0"/>
          </a:p>
        </p:txBody>
      </p:sp>
      <p:sp>
        <p:nvSpPr>
          <p:cNvPr id="22" name="직사각형 21"/>
          <p:cNvSpPr/>
          <p:nvPr/>
        </p:nvSpPr>
        <p:spPr>
          <a:xfrm>
            <a:off x="6608267" y="1506270"/>
            <a:ext cx="2428229" cy="338554"/>
          </a:xfrm>
          <a:prstGeom prst="rect">
            <a:avLst/>
          </a:prstGeom>
        </p:spPr>
        <p:txBody>
          <a:bodyPr wrap="none">
            <a:spAutoFit/>
          </a:bodyPr>
          <a:lstStyle/>
          <a:p>
            <a:r>
              <a:rPr lang="en-US" altLang="ko-KR" sz="1600" b="1" dirty="0" smtClean="0">
                <a:solidFill>
                  <a:srgbClr val="C00000"/>
                </a:solidFill>
                <a:latin typeface="Arial" pitchFamily="34" charset="0"/>
                <a:cs typeface="Arial" pitchFamily="34" charset="0"/>
              </a:rPr>
              <a:t>(Zhao and </a:t>
            </a:r>
            <a:r>
              <a:rPr lang="en-US" altLang="ko-KR" sz="1600" b="1" dirty="0" err="1" smtClean="0">
                <a:solidFill>
                  <a:srgbClr val="C00000"/>
                </a:solidFill>
                <a:latin typeface="Arial" pitchFamily="34" charset="0"/>
                <a:cs typeface="Arial" pitchFamily="34" charset="0"/>
              </a:rPr>
              <a:t>Virkar</a:t>
            </a:r>
            <a:r>
              <a:rPr lang="en-US" altLang="ko-KR" sz="1600" b="1" dirty="0" smtClean="0">
                <a:solidFill>
                  <a:srgbClr val="C00000"/>
                </a:solidFill>
                <a:latin typeface="Arial" pitchFamily="34" charset="0"/>
                <a:cs typeface="Arial" pitchFamily="34" charset="0"/>
              </a:rPr>
              <a:t>, 2005)</a:t>
            </a:r>
            <a:endParaRPr lang="ko-KR" altLang="en-US" sz="1600" b="1" dirty="0">
              <a:solidFill>
                <a:srgbClr val="C00000"/>
              </a:solidFill>
              <a:latin typeface="Arial" pitchFamily="34" charset="0"/>
              <a:cs typeface="Arial" pitchFamily="34" charset="0"/>
            </a:endParaRPr>
          </a:p>
        </p:txBody>
      </p:sp>
      <p:sp>
        <p:nvSpPr>
          <p:cNvPr id="25" name="직사각형 24"/>
          <p:cNvSpPr/>
          <p:nvPr/>
        </p:nvSpPr>
        <p:spPr>
          <a:xfrm>
            <a:off x="5338019" y="1916832"/>
            <a:ext cx="1898277" cy="338554"/>
          </a:xfrm>
          <a:prstGeom prst="rect">
            <a:avLst/>
          </a:prstGeom>
        </p:spPr>
        <p:txBody>
          <a:bodyPr wrap="none">
            <a:spAutoFit/>
          </a:bodyPr>
          <a:lstStyle/>
          <a:p>
            <a:r>
              <a:rPr lang="en-US" altLang="ko-KR" sz="1600" b="1" dirty="0" smtClean="0">
                <a:solidFill>
                  <a:srgbClr val="C00000"/>
                </a:solidFill>
                <a:latin typeface="Arial" pitchFamily="34" charset="0"/>
                <a:cs typeface="Arial" pitchFamily="34" charset="0"/>
              </a:rPr>
              <a:t>(</a:t>
            </a:r>
            <a:r>
              <a:rPr lang="en-US" altLang="ko-KR" sz="1600" b="1" dirty="0" err="1" smtClean="0">
                <a:solidFill>
                  <a:srgbClr val="C00000"/>
                </a:solidFill>
                <a:latin typeface="Arial" pitchFamily="34" charset="0"/>
                <a:cs typeface="Arial" pitchFamily="34" charset="0"/>
              </a:rPr>
              <a:t>Jeon</a:t>
            </a:r>
            <a:r>
              <a:rPr lang="en-US" altLang="ko-KR" sz="1600" b="1" dirty="0" smtClean="0">
                <a:solidFill>
                  <a:srgbClr val="C00000"/>
                </a:solidFill>
                <a:latin typeface="Arial" pitchFamily="34" charset="0"/>
                <a:cs typeface="Arial" pitchFamily="34" charset="0"/>
              </a:rPr>
              <a:t> et al., 2006)</a:t>
            </a:r>
            <a:endParaRPr lang="ko-KR" altLang="en-US" sz="1600" b="1" dirty="0">
              <a:solidFill>
                <a:srgbClr val="C00000"/>
              </a:solidFill>
              <a:latin typeface="Arial" pitchFamily="34" charset="0"/>
              <a:cs typeface="Arial" pitchFamily="34" charset="0"/>
            </a:endParaRPr>
          </a:p>
        </p:txBody>
      </p:sp>
      <p:pic>
        <p:nvPicPr>
          <p:cNvPr id="26" name="Picture 2" descr="G:\0000논문작업0000\000-Pub.Projects\CACE-2016-1DMEF(완)\4. CACE-2nd-Revised-20160330\Figure-R\Fig.5r.emf"/>
          <p:cNvPicPr>
            <a:picLocks noChangeAspect="1" noChangeArrowheads="1"/>
          </p:cNvPicPr>
          <p:nvPr/>
        </p:nvPicPr>
        <p:blipFill>
          <a:blip r:embed="rId3" cstate="print"/>
          <a:srcRect/>
          <a:stretch>
            <a:fillRect/>
          </a:stretch>
        </p:blipFill>
        <p:spPr bwMode="auto">
          <a:xfrm>
            <a:off x="4366060" y="2924945"/>
            <a:ext cx="4640691" cy="3888432"/>
          </a:xfrm>
          <a:prstGeom prst="rect">
            <a:avLst/>
          </a:prstGeom>
          <a:noFill/>
        </p:spPr>
      </p:pic>
      <p:pic>
        <p:nvPicPr>
          <p:cNvPr id="26627" name="Picture 3" descr="G:\0000논문작업0000\000-Pub.Projects\CACE-2016-1DMEF(완)\4. CACE-2nd-Revised-20160330\Figure-R\Fig.1r.emf"/>
          <p:cNvPicPr>
            <a:picLocks noChangeAspect="1" noChangeArrowheads="1"/>
          </p:cNvPicPr>
          <p:nvPr/>
        </p:nvPicPr>
        <p:blipFill>
          <a:blip r:embed="rId4" cstate="print"/>
          <a:srcRect/>
          <a:stretch>
            <a:fillRect/>
          </a:stretch>
        </p:blipFill>
        <p:spPr bwMode="auto">
          <a:xfrm>
            <a:off x="755576" y="4437112"/>
            <a:ext cx="3384376" cy="2287380"/>
          </a:xfrm>
          <a:prstGeom prst="rect">
            <a:avLst/>
          </a:prstGeom>
          <a:noFill/>
        </p:spPr>
      </p:pic>
      <p:sp>
        <p:nvSpPr>
          <p:cNvPr id="34" name="TextBox 33"/>
          <p:cNvSpPr txBox="1"/>
          <p:nvPr/>
        </p:nvSpPr>
        <p:spPr>
          <a:xfrm>
            <a:off x="3491880" y="1052736"/>
            <a:ext cx="5375189" cy="338554"/>
          </a:xfrm>
          <a:prstGeom prst="rect">
            <a:avLst/>
          </a:prstGeom>
          <a:noFill/>
        </p:spPr>
        <p:txBody>
          <a:bodyPr wrap="none" rtlCol="0">
            <a:spAutoFit/>
          </a:bodyPr>
          <a:lstStyle/>
          <a:p>
            <a:r>
              <a:rPr lang="en-US" altLang="ko-KR" sz="1600" b="1" dirty="0" smtClean="0">
                <a:solidFill>
                  <a:srgbClr val="008000"/>
                </a:solidFill>
                <a:latin typeface="Arial" pitchFamily="34" charset="0"/>
                <a:cs typeface="Arial" pitchFamily="34" charset="0"/>
              </a:rPr>
              <a:t>*Isothermal but gas species transport are considered</a:t>
            </a:r>
            <a:endParaRPr lang="ko-KR" altLang="en-US" sz="1600" b="1" dirty="0">
              <a:solidFill>
                <a:srgbClr val="008000"/>
              </a:solidFill>
              <a:latin typeface="Arial" pitchFamily="34" charset="0"/>
              <a:cs typeface="Arial" pitchFamily="34" charset="0"/>
            </a:endParaRPr>
          </a:p>
        </p:txBody>
      </p:sp>
      <p:sp>
        <p:nvSpPr>
          <p:cNvPr id="14" name="직사각형 13"/>
          <p:cNvSpPr/>
          <p:nvPr/>
        </p:nvSpPr>
        <p:spPr>
          <a:xfrm>
            <a:off x="7243891" y="2727208"/>
            <a:ext cx="1864613" cy="338554"/>
          </a:xfrm>
          <a:prstGeom prst="rect">
            <a:avLst/>
          </a:prstGeom>
        </p:spPr>
        <p:txBody>
          <a:bodyPr wrap="none">
            <a:spAutoFit/>
          </a:bodyPr>
          <a:lstStyle/>
          <a:p>
            <a:r>
              <a:rPr lang="en-US" altLang="ko-KR" sz="1600" b="1" dirty="0" smtClean="0">
                <a:solidFill>
                  <a:srgbClr val="C00000"/>
                </a:solidFill>
                <a:latin typeface="Arial" pitchFamily="34" charset="0"/>
                <a:cs typeface="Arial" pitchFamily="34" charset="0"/>
              </a:rPr>
              <a:t>(Shin et al., 2016)</a:t>
            </a:r>
            <a:endParaRPr lang="ko-KR" altLang="en-US" sz="1600" b="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Asymptotic Behaviors</a:t>
            </a:r>
            <a:endParaRPr lang="ko-KR" altLang="en-US" dirty="0"/>
          </a:p>
        </p:txBody>
      </p:sp>
      <p:sp>
        <p:nvSpPr>
          <p:cNvPr id="3" name="내용 개체 틀 2"/>
          <p:cNvSpPr>
            <a:spLocks noGrp="1"/>
          </p:cNvSpPr>
          <p:nvPr>
            <p:ph idx="1"/>
          </p:nvPr>
        </p:nvSpPr>
        <p:spPr>
          <a:xfrm>
            <a:off x="457200" y="980728"/>
            <a:ext cx="8229600" cy="5400600"/>
          </a:xfrm>
        </p:spPr>
        <p:txBody>
          <a:bodyPr>
            <a:normAutofit/>
          </a:bodyPr>
          <a:lstStyle/>
          <a:p>
            <a:r>
              <a:rPr lang="en-US" altLang="ko-KR" dirty="0" smtClean="0"/>
              <a:t>Effectiveness behavior</a:t>
            </a:r>
          </a:p>
          <a:p>
            <a:pPr lvl="1"/>
            <a:r>
              <a:rPr lang="en-US" altLang="ko-KR" dirty="0" smtClean="0"/>
              <a:t> </a:t>
            </a:r>
            <a:r>
              <a:rPr lang="en-US" altLang="ko-KR" dirty="0" smtClean="0">
                <a:ea typeface="굴림" pitchFamily="50" charset="-127"/>
              </a:rPr>
              <a:t>As </a:t>
            </a:r>
            <a:r>
              <a:rPr lang="en-US" altLang="ko-KR" i="1" dirty="0" smtClean="0">
                <a:ea typeface="굴림" pitchFamily="50" charset="-127"/>
                <a:sym typeface="Symbol"/>
              </a:rPr>
              <a:t></a:t>
            </a:r>
            <a:r>
              <a:rPr lang="en-US" altLang="ko-KR" baseline="-25000" dirty="0" smtClean="0">
                <a:ea typeface="굴림" pitchFamily="50" charset="-127"/>
                <a:sym typeface="Symbol"/>
              </a:rPr>
              <a:t>T</a:t>
            </a:r>
            <a:r>
              <a:rPr lang="en-US" altLang="ko-KR" dirty="0" smtClean="0">
                <a:ea typeface="굴림" pitchFamily="50" charset="-127"/>
                <a:sym typeface="Symbol"/>
              </a:rPr>
              <a:t>0.05, </a:t>
            </a:r>
            <a:r>
              <a:rPr lang="en-US" altLang="ko-KR" u="sng" dirty="0" err="1" smtClean="0">
                <a:ea typeface="굴림" pitchFamily="50" charset="-127"/>
              </a:rPr>
              <a:t>tanh</a:t>
            </a:r>
            <a:r>
              <a:rPr lang="en-US" altLang="ko-KR" u="sng" dirty="0" smtClean="0">
                <a:ea typeface="굴림" pitchFamily="50" charset="-127"/>
              </a:rPr>
              <a:t>(</a:t>
            </a:r>
            <a:r>
              <a:rPr lang="en-US" altLang="ko-KR" i="1" u="sng" dirty="0" smtClean="0">
                <a:ea typeface="굴림" pitchFamily="50" charset="-127"/>
                <a:sym typeface="Symbol"/>
              </a:rPr>
              <a:t></a:t>
            </a:r>
            <a:r>
              <a:rPr lang="en-US" altLang="ko-KR" u="sng" baseline="-25000" dirty="0" smtClean="0">
                <a:ea typeface="굴림" pitchFamily="50" charset="-127"/>
                <a:sym typeface="Symbol"/>
              </a:rPr>
              <a:t>T</a:t>
            </a:r>
            <a:r>
              <a:rPr lang="en-US" altLang="ko-KR" u="sng" dirty="0" smtClean="0">
                <a:ea typeface="굴림" pitchFamily="50" charset="-127"/>
              </a:rPr>
              <a:t>)/</a:t>
            </a:r>
            <a:r>
              <a:rPr lang="en-US" altLang="ko-KR" i="1" u="sng" dirty="0" smtClean="0">
                <a:ea typeface="굴림" pitchFamily="50" charset="-127"/>
                <a:sym typeface="Symbol"/>
              </a:rPr>
              <a:t></a:t>
            </a:r>
            <a:r>
              <a:rPr lang="en-US" altLang="ko-KR" u="sng" baseline="-25000" dirty="0" smtClean="0">
                <a:ea typeface="굴림" pitchFamily="50" charset="-127"/>
                <a:sym typeface="Symbol"/>
              </a:rPr>
              <a:t>T</a:t>
            </a:r>
            <a:r>
              <a:rPr lang="en-US" altLang="ko-KR" u="sng" dirty="0" smtClean="0">
                <a:ea typeface="굴림" pitchFamily="50" charset="-127"/>
              </a:rPr>
              <a:t> </a:t>
            </a:r>
            <a:r>
              <a:rPr lang="en-US" altLang="ko-KR" u="sng" dirty="0" smtClean="0">
                <a:ea typeface="굴림" pitchFamily="50" charset="-127"/>
                <a:sym typeface="Symbol"/>
              </a:rPr>
              <a:t></a:t>
            </a:r>
            <a:r>
              <a:rPr lang="en-US" altLang="ko-KR" u="sng" dirty="0" smtClean="0">
                <a:ea typeface="굴림" pitchFamily="50" charset="-127"/>
              </a:rPr>
              <a:t> 1 </a:t>
            </a:r>
            <a:r>
              <a:rPr lang="en-US" altLang="ko-KR" dirty="0" smtClean="0">
                <a:ea typeface="굴림" pitchFamily="50" charset="-127"/>
              </a:rPr>
              <a:t>  &amp;</a:t>
            </a:r>
            <a:r>
              <a:rPr lang="en-US" altLang="ko-KR" dirty="0" smtClean="0">
                <a:ea typeface="굴림" pitchFamily="50" charset="-127"/>
                <a:sym typeface="Symbol"/>
              </a:rPr>
              <a:t> </a:t>
            </a:r>
            <a:r>
              <a:rPr lang="en-US" altLang="ko-KR" i="1" u="sng" dirty="0" smtClean="0">
                <a:ea typeface="굴림" pitchFamily="50" charset="-127"/>
                <a:sym typeface="Symbol"/>
              </a:rPr>
              <a:t>f</a:t>
            </a:r>
            <a:r>
              <a:rPr lang="en-US" altLang="ko-KR" i="1" u="sng" baseline="-25000" dirty="0" smtClean="0">
                <a:ea typeface="굴림" pitchFamily="50" charset="-127"/>
                <a:sym typeface="Symbol"/>
              </a:rPr>
              <a:t></a:t>
            </a:r>
            <a:r>
              <a:rPr lang="en-US" altLang="ko-KR" u="sng" dirty="0" smtClean="0">
                <a:ea typeface="굴림" pitchFamily="50" charset="-127"/>
              </a:rPr>
              <a:t> </a:t>
            </a:r>
            <a:r>
              <a:rPr lang="en-US" altLang="ko-KR" u="sng" dirty="0" smtClean="0">
                <a:ea typeface="굴림" pitchFamily="50" charset="-127"/>
                <a:sym typeface="Symbol"/>
              </a:rPr>
              <a:t></a:t>
            </a:r>
            <a:r>
              <a:rPr lang="en-US" altLang="ko-KR" u="sng" dirty="0" smtClean="0">
                <a:ea typeface="굴림" pitchFamily="50" charset="-127"/>
              </a:rPr>
              <a:t> 1</a:t>
            </a:r>
          </a:p>
          <a:p>
            <a:pPr lvl="1"/>
            <a:r>
              <a:rPr lang="en-US" altLang="ko-KR" dirty="0" smtClean="0">
                <a:ea typeface="굴림" pitchFamily="50" charset="-127"/>
                <a:sym typeface="Symbol"/>
              </a:rPr>
              <a:t>For </a:t>
            </a:r>
            <a:r>
              <a:rPr lang="en-US" altLang="ko-KR" i="1" dirty="0" smtClean="0">
                <a:ea typeface="굴림" pitchFamily="50" charset="-127"/>
                <a:sym typeface="Symbol"/>
              </a:rPr>
              <a:t></a:t>
            </a:r>
            <a:r>
              <a:rPr lang="en-US" altLang="ko-KR" baseline="-25000" dirty="0" smtClean="0">
                <a:ea typeface="굴림" pitchFamily="50" charset="-127"/>
              </a:rPr>
              <a:t>T</a:t>
            </a:r>
            <a:r>
              <a:rPr lang="en-US" altLang="ko-KR" dirty="0" smtClean="0">
                <a:ea typeface="굴림" pitchFamily="50" charset="-127"/>
                <a:sym typeface="Symbol"/>
              </a:rPr>
              <a:t></a:t>
            </a:r>
            <a:r>
              <a:rPr lang="en-US" altLang="ko-KR" dirty="0" smtClean="0">
                <a:ea typeface="굴림" pitchFamily="50" charset="-127"/>
              </a:rPr>
              <a:t>3, </a:t>
            </a:r>
            <a:r>
              <a:rPr lang="en-US" altLang="ko-KR" u="sng" dirty="0" err="1" smtClean="0">
                <a:ea typeface="굴림" pitchFamily="50" charset="-127"/>
              </a:rPr>
              <a:t>tanh</a:t>
            </a:r>
            <a:r>
              <a:rPr lang="en-US" altLang="ko-KR" u="sng" dirty="0" smtClean="0">
                <a:ea typeface="굴림" pitchFamily="50" charset="-127"/>
              </a:rPr>
              <a:t>(</a:t>
            </a:r>
            <a:r>
              <a:rPr lang="en-US" altLang="ko-KR" i="1" u="sng" dirty="0" smtClean="0">
                <a:ea typeface="굴림" pitchFamily="50" charset="-127"/>
                <a:sym typeface="Symbol"/>
              </a:rPr>
              <a:t></a:t>
            </a:r>
            <a:r>
              <a:rPr lang="en-US" altLang="ko-KR" u="sng" baseline="-25000" dirty="0" smtClean="0">
                <a:ea typeface="굴림" pitchFamily="50" charset="-127"/>
                <a:sym typeface="Symbol"/>
              </a:rPr>
              <a:t>T</a:t>
            </a:r>
            <a:r>
              <a:rPr lang="en-US" altLang="ko-KR" u="sng" dirty="0" smtClean="0">
                <a:ea typeface="굴림" pitchFamily="50" charset="-127"/>
              </a:rPr>
              <a:t>) )/</a:t>
            </a:r>
            <a:r>
              <a:rPr lang="en-US" altLang="ko-KR" i="1" u="sng" dirty="0" smtClean="0">
                <a:ea typeface="굴림" pitchFamily="50" charset="-127"/>
                <a:sym typeface="Symbol"/>
              </a:rPr>
              <a:t></a:t>
            </a:r>
            <a:r>
              <a:rPr lang="en-US" altLang="ko-KR" u="sng" baseline="-25000" dirty="0" smtClean="0">
                <a:ea typeface="굴림" pitchFamily="50" charset="-127"/>
                <a:sym typeface="Symbol"/>
              </a:rPr>
              <a:t>T</a:t>
            </a:r>
            <a:r>
              <a:rPr lang="en-US" altLang="ko-KR" u="sng" dirty="0" smtClean="0">
                <a:ea typeface="굴림" pitchFamily="50" charset="-127"/>
              </a:rPr>
              <a:t> </a:t>
            </a:r>
            <a:r>
              <a:rPr lang="en-US" altLang="ko-KR" u="sng" dirty="0" smtClean="0">
                <a:ea typeface="굴림" pitchFamily="50" charset="-127"/>
                <a:sym typeface="Symbol"/>
              </a:rPr>
              <a:t> </a:t>
            </a:r>
            <a:r>
              <a:rPr lang="en-US" altLang="ko-KR" u="sng" dirty="0" smtClean="0">
                <a:ea typeface="굴림" pitchFamily="50" charset="-127"/>
              </a:rPr>
              <a:t>1/</a:t>
            </a:r>
            <a:r>
              <a:rPr lang="en-US" altLang="ko-KR" i="1" u="sng" dirty="0" smtClean="0">
                <a:ea typeface="굴림" pitchFamily="50" charset="-127"/>
                <a:sym typeface="Symbol"/>
              </a:rPr>
              <a:t></a:t>
            </a:r>
            <a:r>
              <a:rPr lang="en-US" altLang="ko-KR" u="sng" baseline="-25000" dirty="0" smtClean="0">
                <a:ea typeface="굴림" pitchFamily="50" charset="-127"/>
                <a:sym typeface="Symbol"/>
              </a:rPr>
              <a:t>T</a:t>
            </a:r>
            <a:r>
              <a:rPr lang="en-US" altLang="ko-KR" dirty="0" smtClean="0">
                <a:ea typeface="굴림" pitchFamily="50" charset="-127"/>
              </a:rPr>
              <a:t>  &amp; </a:t>
            </a:r>
            <a:r>
              <a:rPr lang="en-US" altLang="ko-KR" u="sng" dirty="0" smtClean="0">
                <a:ea typeface="굴림" pitchFamily="50" charset="-127"/>
              </a:rPr>
              <a:t>the shape of </a:t>
            </a:r>
            <a:r>
              <a:rPr lang="en-US" altLang="ko-KR" i="1" u="sng" dirty="0" smtClean="0">
                <a:ea typeface="굴림" pitchFamily="50" charset="-127"/>
                <a:sym typeface="Symbol"/>
              </a:rPr>
              <a:t>f</a:t>
            </a:r>
            <a:r>
              <a:rPr lang="en-US" altLang="ko-KR" i="1" u="sng" baseline="-25000" dirty="0" smtClean="0">
                <a:ea typeface="굴림" pitchFamily="50" charset="-127"/>
                <a:sym typeface="Symbol"/>
              </a:rPr>
              <a:t></a:t>
            </a:r>
            <a:r>
              <a:rPr lang="en-US" altLang="ko-KR" u="sng" dirty="0" smtClean="0">
                <a:ea typeface="굴림" pitchFamily="50" charset="-127"/>
              </a:rPr>
              <a:t> does not change</a:t>
            </a:r>
          </a:p>
          <a:p>
            <a:pPr lvl="1"/>
            <a:endParaRPr lang="en-US" altLang="ko-KR" sz="1050" dirty="0" smtClean="0">
              <a:ea typeface="굴림" pitchFamily="50" charset="-127"/>
            </a:endParaRPr>
          </a:p>
          <a:p>
            <a:r>
              <a:rPr lang="en-US" altLang="ko-KR" sz="2000" dirty="0" smtClean="0">
                <a:solidFill>
                  <a:srgbClr val="008000"/>
                </a:solidFill>
                <a:ea typeface="굴림" pitchFamily="50" charset="-127"/>
              </a:rPr>
              <a:t>Low modulus </a:t>
            </a:r>
            <a:r>
              <a:rPr lang="en-US" altLang="ko-KR" sz="2000" dirty="0" smtClean="0">
                <a:solidFill>
                  <a:srgbClr val="008000"/>
                </a:solidFill>
              </a:rPr>
              <a:t>(</a:t>
            </a:r>
            <a:r>
              <a:rPr lang="en-US" altLang="ko-KR" sz="2000" i="1" dirty="0" smtClean="0">
                <a:solidFill>
                  <a:srgbClr val="008000"/>
                </a:solidFill>
                <a:sym typeface="Symbol"/>
              </a:rPr>
              <a:t></a:t>
            </a:r>
            <a:r>
              <a:rPr lang="en-US" altLang="ko-KR" sz="2000" baseline="-25000" dirty="0" smtClean="0">
                <a:solidFill>
                  <a:srgbClr val="008000"/>
                </a:solidFill>
                <a:sym typeface="Symbol"/>
              </a:rPr>
              <a:t>T</a:t>
            </a:r>
            <a:r>
              <a:rPr lang="en-US" altLang="ko-KR" sz="2000" dirty="0" smtClean="0">
                <a:solidFill>
                  <a:srgbClr val="008000"/>
                </a:solidFill>
                <a:sym typeface="Symbol"/>
              </a:rPr>
              <a:t>0.05</a:t>
            </a:r>
            <a:r>
              <a:rPr lang="en-US" altLang="ko-KR" sz="2000" dirty="0" smtClean="0">
                <a:solidFill>
                  <a:srgbClr val="008000"/>
                </a:solidFill>
              </a:rPr>
              <a:t>)</a:t>
            </a:r>
          </a:p>
          <a:p>
            <a:pPr lvl="1"/>
            <a:endParaRPr lang="en-US" altLang="ko-KR" dirty="0" smtClean="0"/>
          </a:p>
          <a:p>
            <a:endParaRPr lang="en-US" altLang="ko-KR" dirty="0" smtClean="0"/>
          </a:p>
          <a:p>
            <a:r>
              <a:rPr lang="en-US" altLang="ko-KR" sz="2000" dirty="0" smtClean="0">
                <a:solidFill>
                  <a:srgbClr val="008000"/>
                </a:solidFill>
              </a:rPr>
              <a:t>High modulus (</a:t>
            </a:r>
            <a:r>
              <a:rPr lang="en-US" altLang="ko-KR" sz="2000" i="1" dirty="0" smtClean="0">
                <a:solidFill>
                  <a:srgbClr val="008000"/>
                </a:solidFill>
                <a:sym typeface="Symbol"/>
              </a:rPr>
              <a:t></a:t>
            </a:r>
            <a:r>
              <a:rPr lang="en-US" altLang="ko-KR" sz="2000" baseline="-25000" dirty="0" smtClean="0">
                <a:solidFill>
                  <a:srgbClr val="008000"/>
                </a:solidFill>
                <a:sym typeface="Symbol"/>
              </a:rPr>
              <a:t>T</a:t>
            </a:r>
            <a:r>
              <a:rPr lang="en-US" altLang="ko-KR" sz="2000" dirty="0" smtClean="0">
                <a:solidFill>
                  <a:srgbClr val="008000"/>
                </a:solidFill>
                <a:sym typeface="Symbol"/>
              </a:rPr>
              <a:t>3</a:t>
            </a:r>
            <a:r>
              <a:rPr lang="en-US" altLang="ko-KR" sz="2000" dirty="0" smtClean="0">
                <a:solidFill>
                  <a:srgbClr val="008000"/>
                </a:solidFill>
              </a:rPr>
              <a:t>)</a:t>
            </a:r>
          </a:p>
          <a:p>
            <a:endParaRPr lang="en-US" altLang="ko-KR" sz="2000" dirty="0" smtClean="0">
              <a:solidFill>
                <a:srgbClr val="0000CC"/>
              </a:solidFill>
            </a:endParaRPr>
          </a:p>
          <a:p>
            <a:endParaRPr lang="en-US" altLang="ko-KR" sz="2000" dirty="0" smtClean="0">
              <a:solidFill>
                <a:srgbClr val="0000CC"/>
              </a:solidFill>
            </a:endParaRPr>
          </a:p>
          <a:p>
            <a:endParaRPr lang="en-US" altLang="ko-KR" sz="2800" dirty="0" smtClean="0">
              <a:solidFill>
                <a:srgbClr val="0000CC"/>
              </a:solidFill>
            </a:endParaRPr>
          </a:p>
          <a:p>
            <a:r>
              <a:rPr lang="en-US" altLang="ko-KR" sz="2000" dirty="0" smtClean="0">
                <a:solidFill>
                  <a:srgbClr val="0000CC"/>
                </a:solidFill>
              </a:rPr>
              <a:t>Microstructural Effects</a:t>
            </a:r>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946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9471" name="Rectangle 1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4585"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27656" name="Object 8"/>
          <p:cNvGraphicFramePr>
            <a:graphicFrameLocks noChangeAspect="1"/>
          </p:cNvGraphicFramePr>
          <p:nvPr/>
        </p:nvGraphicFramePr>
        <p:xfrm>
          <a:off x="1043608" y="2636838"/>
          <a:ext cx="7210425" cy="866775"/>
        </p:xfrm>
        <a:graphic>
          <a:graphicData uri="http://schemas.openxmlformats.org/presentationml/2006/ole">
            <p:oleObj spid="_x0000_s27656" name="Equation" r:id="rId4" imgW="4012920" imgH="482400" progId="Equation.3">
              <p:embed/>
            </p:oleObj>
          </a:graphicData>
        </a:graphic>
      </p:graphicFrame>
      <p:graphicFrame>
        <p:nvGraphicFramePr>
          <p:cNvPr id="27657" name="Object 9"/>
          <p:cNvGraphicFramePr>
            <a:graphicFrameLocks noChangeAspect="1"/>
          </p:cNvGraphicFramePr>
          <p:nvPr/>
        </p:nvGraphicFramePr>
        <p:xfrm>
          <a:off x="134936" y="3883025"/>
          <a:ext cx="8856662" cy="935038"/>
        </p:xfrm>
        <a:graphic>
          <a:graphicData uri="http://schemas.openxmlformats.org/presentationml/2006/ole">
            <p:oleObj spid="_x0000_s27657" name="Equation" r:id="rId5" imgW="4927320" imgH="520560" progId="Equation.3">
              <p:embed/>
            </p:oleObj>
          </a:graphicData>
        </a:graphic>
      </p:graphicFrame>
      <p:sp>
        <p:nvSpPr>
          <p:cNvPr id="34" name="TextBox 33"/>
          <p:cNvSpPr txBox="1"/>
          <p:nvPr/>
        </p:nvSpPr>
        <p:spPr>
          <a:xfrm>
            <a:off x="4930807" y="4674622"/>
            <a:ext cx="3241593" cy="338554"/>
          </a:xfrm>
          <a:prstGeom prst="rect">
            <a:avLst/>
          </a:prstGeom>
          <a:noFill/>
        </p:spPr>
        <p:txBody>
          <a:bodyPr wrap="none" rtlCol="0">
            <a:spAutoFit/>
          </a:bodyPr>
          <a:lstStyle/>
          <a:p>
            <a:r>
              <a:rPr lang="en-US" altLang="ko-KR" sz="1600" b="1" dirty="0" smtClean="0">
                <a:solidFill>
                  <a:srgbClr val="C00000"/>
                </a:solidFill>
                <a:latin typeface="Arial" pitchFamily="34" charset="0"/>
                <a:cs typeface="Arial" pitchFamily="34" charset="0"/>
              </a:rPr>
              <a:t>This has a fixed function shape</a:t>
            </a:r>
            <a:endParaRPr lang="ko-KR" altLang="en-US" sz="1600" b="1" dirty="0">
              <a:solidFill>
                <a:srgbClr val="C00000"/>
              </a:solidFill>
              <a:latin typeface="Arial" pitchFamily="34" charset="0"/>
              <a:cs typeface="Arial" pitchFamily="34" charset="0"/>
            </a:endParaRPr>
          </a:p>
        </p:txBody>
      </p:sp>
      <p:cxnSp>
        <p:nvCxnSpPr>
          <p:cNvPr id="35" name="Shape 34"/>
          <p:cNvCxnSpPr>
            <a:stCxn id="37" idx="4"/>
            <a:endCxn id="34" idx="3"/>
          </p:cNvCxnSpPr>
          <p:nvPr/>
        </p:nvCxnSpPr>
        <p:spPr>
          <a:xfrm rot="5400000">
            <a:off x="8235131" y="4539884"/>
            <a:ext cx="241285" cy="366745"/>
          </a:xfrm>
          <a:prstGeom prst="bentConnector2">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7" name="타원 36"/>
          <p:cNvSpPr/>
          <p:nvPr/>
        </p:nvSpPr>
        <p:spPr>
          <a:xfrm>
            <a:off x="8071093" y="4098558"/>
            <a:ext cx="936104" cy="504056"/>
          </a:xfrm>
          <a:prstGeom prst="ellipse">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3" name="직사각형 42"/>
          <p:cNvSpPr/>
          <p:nvPr/>
        </p:nvSpPr>
        <p:spPr>
          <a:xfrm>
            <a:off x="3131840" y="3501008"/>
            <a:ext cx="5105885" cy="338554"/>
          </a:xfrm>
          <a:prstGeom prst="rect">
            <a:avLst/>
          </a:prstGeom>
        </p:spPr>
        <p:txBody>
          <a:bodyPr wrap="none">
            <a:spAutoFit/>
          </a:bodyPr>
          <a:lstStyle/>
          <a:p>
            <a:pPr marL="0" lvl="1"/>
            <a:r>
              <a:rPr lang="en-US" altLang="ko-KR" sz="1600" b="1" dirty="0" smtClean="0">
                <a:solidFill>
                  <a:srgbClr val="FF0066"/>
                </a:solidFill>
                <a:latin typeface="Arial" pitchFamily="34" charset="0"/>
                <a:cs typeface="Arial" pitchFamily="34" charset="0"/>
              </a:rPr>
              <a:t>*anode reaction layer generally falls in this range</a:t>
            </a:r>
          </a:p>
        </p:txBody>
      </p:sp>
      <p:pic>
        <p:nvPicPr>
          <p:cNvPr id="46" name="Picture 3"/>
          <p:cNvPicPr>
            <a:picLocks noChangeArrowheads="1"/>
          </p:cNvPicPr>
          <p:nvPr/>
        </p:nvPicPr>
        <p:blipFill>
          <a:blip r:embed="rId6" cstate="print"/>
          <a:srcRect l="18404" r="1357" b="9224"/>
          <a:stretch>
            <a:fillRect/>
          </a:stretch>
        </p:blipFill>
        <p:spPr bwMode="auto">
          <a:xfrm>
            <a:off x="3491880" y="5152839"/>
            <a:ext cx="5544616" cy="1732545"/>
          </a:xfrm>
          <a:prstGeom prst="rect">
            <a:avLst/>
          </a:prstGeom>
          <a:noFill/>
          <a:ln w="9525">
            <a:noFill/>
            <a:miter lim="800000"/>
            <a:headEnd/>
            <a:tailEnd/>
          </a:ln>
          <a:effectLst/>
        </p:spPr>
      </p:pic>
      <p:sp>
        <p:nvSpPr>
          <p:cNvPr id="215" name="모서리가 둥근 직사각형 214"/>
          <p:cNvSpPr/>
          <p:nvPr/>
        </p:nvSpPr>
        <p:spPr>
          <a:xfrm>
            <a:off x="5740755" y="5212574"/>
            <a:ext cx="864096" cy="1512168"/>
          </a:xfrm>
          <a:prstGeom prst="roundRect">
            <a:avLst>
              <a:gd name="adj" fmla="val 8474"/>
            </a:avLst>
          </a:prstGeom>
          <a:noFill/>
          <a:ln w="19050">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6" name="모서리가 둥근 직사각형 215"/>
          <p:cNvSpPr/>
          <p:nvPr/>
        </p:nvSpPr>
        <p:spPr>
          <a:xfrm>
            <a:off x="8028384" y="5212574"/>
            <a:ext cx="864096" cy="1512168"/>
          </a:xfrm>
          <a:prstGeom prst="roundRect">
            <a:avLst>
              <a:gd name="adj" fmla="val 8474"/>
            </a:avLst>
          </a:prstGeom>
          <a:noFill/>
          <a:ln w="1905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17" name="직사각형 216"/>
          <p:cNvSpPr/>
          <p:nvPr/>
        </p:nvSpPr>
        <p:spPr>
          <a:xfrm>
            <a:off x="1617222" y="5591291"/>
            <a:ext cx="2335063" cy="338554"/>
          </a:xfrm>
          <a:prstGeom prst="rect">
            <a:avLst/>
          </a:prstGeom>
        </p:spPr>
        <p:txBody>
          <a:bodyPr wrap="none">
            <a:spAutoFit/>
          </a:bodyPr>
          <a:lstStyle/>
          <a:p>
            <a:pPr marL="0" lvl="1" algn="r"/>
            <a:r>
              <a:rPr lang="en-US" altLang="ko-KR" sz="1600" b="1" dirty="0" smtClean="0">
                <a:latin typeface="Arial" pitchFamily="34" charset="0"/>
                <a:cs typeface="Arial" pitchFamily="34" charset="0"/>
              </a:rPr>
              <a:t>Volume-specific TPBL</a:t>
            </a:r>
          </a:p>
        </p:txBody>
      </p:sp>
      <p:sp>
        <p:nvSpPr>
          <p:cNvPr id="218" name="직사각형 217"/>
          <p:cNvSpPr/>
          <p:nvPr/>
        </p:nvSpPr>
        <p:spPr>
          <a:xfrm>
            <a:off x="1050529" y="5997052"/>
            <a:ext cx="2901756" cy="338554"/>
          </a:xfrm>
          <a:prstGeom prst="rect">
            <a:avLst/>
          </a:prstGeom>
        </p:spPr>
        <p:txBody>
          <a:bodyPr wrap="none">
            <a:spAutoFit/>
          </a:bodyPr>
          <a:lstStyle/>
          <a:p>
            <a:pPr marL="0" lvl="1" algn="r"/>
            <a:r>
              <a:rPr lang="en-US" altLang="ko-KR" sz="1600" b="1" dirty="0" smtClean="0">
                <a:latin typeface="Arial" pitchFamily="34" charset="0"/>
                <a:cs typeface="Arial" pitchFamily="34" charset="0"/>
              </a:rPr>
              <a:t>Effective ionic conductivity</a:t>
            </a:r>
          </a:p>
        </p:txBody>
      </p:sp>
      <p:sp>
        <p:nvSpPr>
          <p:cNvPr id="219" name="직사각형 218"/>
          <p:cNvSpPr/>
          <p:nvPr/>
        </p:nvSpPr>
        <p:spPr>
          <a:xfrm>
            <a:off x="755576" y="6402814"/>
            <a:ext cx="3196709" cy="338554"/>
          </a:xfrm>
          <a:prstGeom prst="rect">
            <a:avLst/>
          </a:prstGeom>
        </p:spPr>
        <p:txBody>
          <a:bodyPr wrap="none">
            <a:spAutoFit/>
          </a:bodyPr>
          <a:lstStyle/>
          <a:p>
            <a:pPr marL="0" lvl="1" algn="r"/>
            <a:r>
              <a:rPr lang="en-US" altLang="ko-KR" sz="1600" b="1" dirty="0" smtClean="0">
                <a:latin typeface="Arial" pitchFamily="34" charset="0"/>
                <a:cs typeface="Arial" pitchFamily="34" charset="0"/>
              </a:rPr>
              <a:t>Active reaction layer thickness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Numerical Experiments of Degradation</a:t>
            </a:r>
            <a:endParaRPr lang="ko-KR" altLang="en-US" dirty="0"/>
          </a:p>
        </p:txBody>
      </p:sp>
      <p:sp>
        <p:nvSpPr>
          <p:cNvPr id="3" name="내용 개체 틀 2"/>
          <p:cNvSpPr>
            <a:spLocks noGrp="1"/>
          </p:cNvSpPr>
          <p:nvPr>
            <p:ph idx="1"/>
          </p:nvPr>
        </p:nvSpPr>
        <p:spPr>
          <a:xfrm>
            <a:off x="457200" y="908720"/>
            <a:ext cx="8229600" cy="5400600"/>
          </a:xfrm>
        </p:spPr>
        <p:txBody>
          <a:bodyPr>
            <a:normAutofit/>
          </a:bodyPr>
          <a:lstStyle/>
          <a:p>
            <a:pPr>
              <a:spcBef>
                <a:spcPts val="200"/>
              </a:spcBef>
            </a:pPr>
            <a:r>
              <a:rPr lang="en-US" altLang="ko-KR" sz="2200" dirty="0" smtClean="0">
                <a:ea typeface="굴림" pitchFamily="50" charset="-127"/>
              </a:rPr>
              <a:t>Degradation of </a:t>
            </a:r>
            <a:r>
              <a:rPr lang="en-US" altLang="ko-KR" sz="2200" i="1" dirty="0" smtClean="0">
                <a:ea typeface="굴림" pitchFamily="50" charset="-127"/>
                <a:sym typeface="Symbol"/>
              </a:rPr>
              <a:t></a:t>
            </a:r>
            <a:r>
              <a:rPr lang="en-US" altLang="ko-KR" sz="2200" baseline="-25000" dirty="0" err="1" smtClean="0">
                <a:ea typeface="굴림" pitchFamily="50" charset="-127"/>
                <a:sym typeface="Symbol"/>
              </a:rPr>
              <a:t>tpb,V</a:t>
            </a:r>
            <a:r>
              <a:rPr lang="en-US" altLang="ko-KR" sz="2200" dirty="0" smtClean="0">
                <a:ea typeface="굴림" pitchFamily="50" charset="-127"/>
              </a:rPr>
              <a:t> and </a:t>
            </a:r>
            <a:r>
              <a:rPr lang="en-US" altLang="ko-KR" sz="2200" i="1" dirty="0" smtClean="0">
                <a:ea typeface="굴림" pitchFamily="50" charset="-127"/>
                <a:sym typeface="Symbol"/>
              </a:rPr>
              <a:t></a:t>
            </a:r>
            <a:r>
              <a:rPr lang="en-US" altLang="ko-KR" sz="2200" baseline="-25000" dirty="0" err="1" smtClean="0">
                <a:ea typeface="굴림" pitchFamily="50" charset="-127"/>
                <a:sym typeface="Symbol"/>
              </a:rPr>
              <a:t>io,eff</a:t>
            </a:r>
            <a:r>
              <a:rPr lang="en-US" altLang="ko-KR" sz="2200" dirty="0" smtClean="0">
                <a:ea typeface="굴림" pitchFamily="50" charset="-127"/>
              </a:rPr>
              <a:t> is simulated </a:t>
            </a:r>
            <a:r>
              <a:rPr lang="en-US" altLang="ko-KR" sz="2200" dirty="0" smtClean="0">
                <a:solidFill>
                  <a:srgbClr val="008000"/>
                </a:solidFill>
                <a:ea typeface="굴림" pitchFamily="50" charset="-127"/>
              </a:rPr>
              <a:t>(</a:t>
            </a:r>
            <a:r>
              <a:rPr lang="en-US" altLang="ko-KR" sz="2200" dirty="0" err="1" smtClean="0">
                <a:solidFill>
                  <a:srgbClr val="008000"/>
                </a:solidFill>
                <a:ea typeface="굴림" pitchFamily="50" charset="-127"/>
              </a:rPr>
              <a:t>upto</a:t>
            </a:r>
            <a:r>
              <a:rPr lang="en-US" altLang="ko-KR" sz="2200" dirty="0" smtClean="0">
                <a:solidFill>
                  <a:srgbClr val="008000"/>
                </a:solidFill>
                <a:ea typeface="굴림" pitchFamily="50" charset="-127"/>
              </a:rPr>
              <a:t> 9% reduction)</a:t>
            </a:r>
          </a:p>
          <a:p>
            <a:pPr lvl="1">
              <a:spcBef>
                <a:spcPts val="400"/>
              </a:spcBef>
            </a:pPr>
            <a:r>
              <a:rPr lang="en-US" altLang="ko-KR" dirty="0" smtClean="0">
                <a:ea typeface="굴림" pitchFamily="50" charset="-127"/>
              </a:rPr>
              <a:t>Guiding lines are drawn </a:t>
            </a:r>
            <a:r>
              <a:rPr lang="en-US" altLang="ko-KR" u="sng" dirty="0" smtClean="0">
                <a:ea typeface="굴림" pitchFamily="50" charset="-127"/>
              </a:rPr>
              <a:t>by only scaling the </a:t>
            </a:r>
            <a:r>
              <a:rPr lang="en-US" altLang="ko-KR" u="sng" dirty="0" err="1" smtClean="0">
                <a:ea typeface="굴림" pitchFamily="50" charset="-127"/>
              </a:rPr>
              <a:t>undegraded</a:t>
            </a:r>
            <a:r>
              <a:rPr lang="en-US" altLang="ko-KR" u="sng" dirty="0" smtClean="0">
                <a:ea typeface="굴림" pitchFamily="50" charset="-127"/>
              </a:rPr>
              <a:t> (100%) performance curves</a:t>
            </a:r>
          </a:p>
          <a:p>
            <a:endParaRPr lang="en-US" altLang="ko-KR" dirty="0" smtClean="0"/>
          </a:p>
          <a:p>
            <a:pPr lvl="1"/>
            <a:endParaRPr lang="en-US" altLang="ko-KR" dirty="0" smtClean="0">
              <a:ea typeface="굴림" pitchFamily="50" charset="-127"/>
            </a:endParaRPr>
          </a:p>
          <a:p>
            <a:pPr lvl="1"/>
            <a:endParaRPr lang="en-US" altLang="ko-KR" dirty="0" smtClean="0"/>
          </a:p>
          <a:p>
            <a:pPr lvl="1"/>
            <a:endParaRPr lang="en-US" altLang="ko-KR" dirty="0" smtClean="0"/>
          </a:p>
          <a:p>
            <a:endParaRPr lang="en-US" altLang="ko-KR" dirty="0" smtClean="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946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9471" name="Rectangle 1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4585"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pic>
        <p:nvPicPr>
          <p:cNvPr id="16" name="그림 15" descr="L:\0000논문작업0000\001-IJHE-2014-DEGEF\Figures\Fig.4.emf"/>
          <p:cNvPicPr>
            <a:picLocks noChangeAspect="1"/>
          </p:cNvPicPr>
          <p:nvPr/>
        </p:nvPicPr>
        <p:blipFill>
          <a:blip r:embed="rId4" cstate="print"/>
          <a:srcRect/>
          <a:stretch>
            <a:fillRect/>
          </a:stretch>
        </p:blipFill>
        <p:spPr bwMode="auto">
          <a:xfrm>
            <a:off x="2987824" y="1970985"/>
            <a:ext cx="2959172" cy="4887015"/>
          </a:xfrm>
          <a:prstGeom prst="rect">
            <a:avLst/>
          </a:prstGeom>
          <a:noFill/>
          <a:ln w="9525">
            <a:noFill/>
            <a:miter lim="800000"/>
            <a:headEnd/>
            <a:tailEnd/>
          </a:ln>
        </p:spPr>
      </p:pic>
      <p:pic>
        <p:nvPicPr>
          <p:cNvPr id="17" name="그림 16" descr="L:\0000논문작업0000\001-IJHE-2014-DEGEF\Figures\Fig.6.emf"/>
          <p:cNvPicPr>
            <a:picLocks noChangeAspect="1"/>
          </p:cNvPicPr>
          <p:nvPr/>
        </p:nvPicPr>
        <p:blipFill>
          <a:blip r:embed="rId5" cstate="print"/>
          <a:srcRect/>
          <a:stretch>
            <a:fillRect/>
          </a:stretch>
        </p:blipFill>
        <p:spPr bwMode="auto">
          <a:xfrm>
            <a:off x="6142591" y="1964244"/>
            <a:ext cx="2965913" cy="4893756"/>
          </a:xfrm>
          <a:prstGeom prst="rect">
            <a:avLst/>
          </a:prstGeom>
          <a:noFill/>
          <a:ln w="9525">
            <a:noFill/>
            <a:miter lim="800000"/>
            <a:headEnd/>
            <a:tailEnd/>
          </a:ln>
        </p:spPr>
      </p:pic>
      <p:sp>
        <p:nvSpPr>
          <p:cNvPr id="18" name="직사각형 17"/>
          <p:cNvSpPr/>
          <p:nvPr/>
        </p:nvSpPr>
        <p:spPr>
          <a:xfrm>
            <a:off x="4463988" y="2852936"/>
            <a:ext cx="582211" cy="338554"/>
          </a:xfrm>
          <a:prstGeom prst="rect">
            <a:avLst/>
          </a:prstGeom>
        </p:spPr>
        <p:txBody>
          <a:bodyPr wrap="none">
            <a:spAutoFit/>
          </a:bodyPr>
          <a:lstStyle/>
          <a:p>
            <a:r>
              <a:rPr lang="en-US" altLang="ko-KR" sz="1600" b="1" dirty="0" smtClean="0">
                <a:solidFill>
                  <a:srgbClr val="008000"/>
                </a:solidFill>
                <a:latin typeface="Arial" pitchFamily="34" charset="0"/>
                <a:cs typeface="Arial" pitchFamily="34" charset="0"/>
              </a:rPr>
              <a:t>AFL</a:t>
            </a:r>
            <a:endParaRPr lang="ko-KR" altLang="en-US" sz="1600" b="1" dirty="0">
              <a:solidFill>
                <a:srgbClr val="008000"/>
              </a:solidFill>
              <a:latin typeface="Arial" pitchFamily="34" charset="0"/>
              <a:cs typeface="Arial" pitchFamily="34" charset="0"/>
            </a:endParaRPr>
          </a:p>
        </p:txBody>
      </p:sp>
      <p:sp>
        <p:nvSpPr>
          <p:cNvPr id="19" name="직사각형 18"/>
          <p:cNvSpPr/>
          <p:nvPr/>
        </p:nvSpPr>
        <p:spPr>
          <a:xfrm>
            <a:off x="4463988" y="5337212"/>
            <a:ext cx="582211" cy="338554"/>
          </a:xfrm>
          <a:prstGeom prst="rect">
            <a:avLst/>
          </a:prstGeom>
        </p:spPr>
        <p:txBody>
          <a:bodyPr wrap="none">
            <a:spAutoFit/>
          </a:bodyPr>
          <a:lstStyle/>
          <a:p>
            <a:r>
              <a:rPr lang="en-US" altLang="ko-KR" sz="1600" b="1" dirty="0" smtClean="0">
                <a:solidFill>
                  <a:srgbClr val="008000"/>
                </a:solidFill>
                <a:latin typeface="Arial" pitchFamily="34" charset="0"/>
                <a:cs typeface="Arial" pitchFamily="34" charset="0"/>
              </a:rPr>
              <a:t>AFL</a:t>
            </a:r>
            <a:endParaRPr lang="ko-KR" altLang="en-US" sz="1600" b="1" dirty="0">
              <a:solidFill>
                <a:srgbClr val="008000"/>
              </a:solidFill>
              <a:latin typeface="Arial" pitchFamily="34" charset="0"/>
              <a:cs typeface="Arial" pitchFamily="34" charset="0"/>
            </a:endParaRPr>
          </a:p>
        </p:txBody>
      </p:sp>
      <p:sp>
        <p:nvSpPr>
          <p:cNvPr id="20" name="직사각형 19"/>
          <p:cNvSpPr/>
          <p:nvPr/>
        </p:nvSpPr>
        <p:spPr>
          <a:xfrm>
            <a:off x="7488324" y="2852936"/>
            <a:ext cx="582211" cy="338554"/>
          </a:xfrm>
          <a:prstGeom prst="rect">
            <a:avLst/>
          </a:prstGeom>
        </p:spPr>
        <p:txBody>
          <a:bodyPr wrap="none">
            <a:spAutoFit/>
          </a:bodyPr>
          <a:lstStyle/>
          <a:p>
            <a:r>
              <a:rPr lang="en-US" altLang="ko-KR" sz="1600" b="1" dirty="0" smtClean="0">
                <a:solidFill>
                  <a:srgbClr val="008000"/>
                </a:solidFill>
                <a:latin typeface="Arial" pitchFamily="34" charset="0"/>
                <a:cs typeface="Arial" pitchFamily="34" charset="0"/>
              </a:rPr>
              <a:t>CFL</a:t>
            </a:r>
            <a:endParaRPr lang="ko-KR" altLang="en-US" sz="1600" b="1" dirty="0">
              <a:solidFill>
                <a:srgbClr val="008000"/>
              </a:solidFill>
              <a:latin typeface="Arial" pitchFamily="34" charset="0"/>
              <a:cs typeface="Arial" pitchFamily="34" charset="0"/>
            </a:endParaRPr>
          </a:p>
        </p:txBody>
      </p:sp>
      <p:sp>
        <p:nvSpPr>
          <p:cNvPr id="21" name="직사각형 20"/>
          <p:cNvSpPr/>
          <p:nvPr/>
        </p:nvSpPr>
        <p:spPr>
          <a:xfrm>
            <a:off x="7488324" y="5337212"/>
            <a:ext cx="582211" cy="338554"/>
          </a:xfrm>
          <a:prstGeom prst="rect">
            <a:avLst/>
          </a:prstGeom>
        </p:spPr>
        <p:txBody>
          <a:bodyPr wrap="none">
            <a:spAutoFit/>
          </a:bodyPr>
          <a:lstStyle/>
          <a:p>
            <a:r>
              <a:rPr lang="en-US" altLang="ko-KR" sz="1600" b="1" dirty="0" smtClean="0">
                <a:solidFill>
                  <a:srgbClr val="008000"/>
                </a:solidFill>
                <a:latin typeface="Arial" pitchFamily="34" charset="0"/>
                <a:cs typeface="Arial" pitchFamily="34" charset="0"/>
              </a:rPr>
              <a:t>CFL</a:t>
            </a:r>
            <a:endParaRPr lang="ko-KR" altLang="en-US" sz="1600" b="1" dirty="0">
              <a:solidFill>
                <a:srgbClr val="008000"/>
              </a:solidFill>
              <a:latin typeface="Arial" pitchFamily="34" charset="0"/>
              <a:cs typeface="Arial" pitchFamily="34" charset="0"/>
            </a:endParaRPr>
          </a:p>
        </p:txBody>
      </p:sp>
      <p:sp>
        <p:nvSpPr>
          <p:cNvPr id="22" name="직사각형 21"/>
          <p:cNvSpPr/>
          <p:nvPr/>
        </p:nvSpPr>
        <p:spPr>
          <a:xfrm>
            <a:off x="179512" y="2393593"/>
            <a:ext cx="2664296" cy="1323439"/>
          </a:xfrm>
          <a:prstGeom prst="rect">
            <a:avLst/>
          </a:prstGeom>
        </p:spPr>
        <p:txBody>
          <a:bodyPr wrap="square">
            <a:spAutoFit/>
          </a:bodyPr>
          <a:lstStyle/>
          <a:p>
            <a:pPr algn="r"/>
            <a:r>
              <a:rPr lang="en-US" altLang="ko-KR" sz="1600" b="1" dirty="0" smtClean="0">
                <a:solidFill>
                  <a:srgbClr val="0000CC"/>
                </a:solidFill>
                <a:latin typeface="Arial" pitchFamily="34" charset="0"/>
                <a:cs typeface="Arial" pitchFamily="34" charset="0"/>
              </a:rPr>
              <a:t>Degradation results are obtained by the electrode microscale simulations with 400 grid points in AFL or CFL</a:t>
            </a:r>
            <a:endParaRPr lang="ko-KR" altLang="en-US" sz="1600" b="1" dirty="0">
              <a:solidFill>
                <a:srgbClr val="0000CC"/>
              </a:solidFill>
              <a:latin typeface="Arial" pitchFamily="34" charset="0"/>
              <a:cs typeface="Arial" pitchFamily="34" charset="0"/>
            </a:endParaRPr>
          </a:p>
        </p:txBody>
      </p:sp>
      <p:sp>
        <p:nvSpPr>
          <p:cNvPr id="23" name="타원 22"/>
          <p:cNvSpPr/>
          <p:nvPr/>
        </p:nvSpPr>
        <p:spPr>
          <a:xfrm>
            <a:off x="3338720" y="2051704"/>
            <a:ext cx="864096" cy="360040"/>
          </a:xfrm>
          <a:prstGeom prst="ellipse">
            <a:avLst/>
          </a:prstGeom>
          <a:noFill/>
          <a:ln w="12700">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4" name="타원 23"/>
          <p:cNvSpPr/>
          <p:nvPr/>
        </p:nvSpPr>
        <p:spPr>
          <a:xfrm>
            <a:off x="3347864" y="4509120"/>
            <a:ext cx="864096" cy="360040"/>
          </a:xfrm>
          <a:prstGeom prst="ellipse">
            <a:avLst/>
          </a:prstGeom>
          <a:noFill/>
          <a:ln w="12700">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26" name="직선 화살표 연결선 25"/>
          <p:cNvCxnSpPr>
            <a:stCxn id="23" idx="2"/>
            <a:endCxn id="22" idx="3"/>
          </p:cNvCxnSpPr>
          <p:nvPr/>
        </p:nvCxnSpPr>
        <p:spPr>
          <a:xfrm flipH="1">
            <a:off x="2843808" y="2231724"/>
            <a:ext cx="494912" cy="823589"/>
          </a:xfrm>
          <a:prstGeom prst="straightConnector1">
            <a:avLst/>
          </a:prstGeom>
          <a:ln>
            <a:solidFill>
              <a:srgbClr val="0000CC"/>
            </a:solidFill>
            <a:tailEnd type="arrow"/>
          </a:ln>
        </p:spPr>
        <p:style>
          <a:lnRef idx="1">
            <a:schemeClr val="accent1"/>
          </a:lnRef>
          <a:fillRef idx="0">
            <a:schemeClr val="accent1"/>
          </a:fillRef>
          <a:effectRef idx="0">
            <a:schemeClr val="accent1"/>
          </a:effectRef>
          <a:fontRef idx="minor">
            <a:schemeClr val="tx1"/>
          </a:fontRef>
        </p:style>
      </p:cxnSp>
      <p:cxnSp>
        <p:nvCxnSpPr>
          <p:cNvPr id="27" name="직선 화살표 연결선 26"/>
          <p:cNvCxnSpPr>
            <a:stCxn id="24" idx="2"/>
            <a:endCxn id="22" idx="3"/>
          </p:cNvCxnSpPr>
          <p:nvPr/>
        </p:nvCxnSpPr>
        <p:spPr>
          <a:xfrm flipH="1" flipV="1">
            <a:off x="2843808" y="3055313"/>
            <a:ext cx="504056" cy="1633827"/>
          </a:xfrm>
          <a:prstGeom prst="straightConnector1">
            <a:avLst/>
          </a:prstGeom>
          <a:ln>
            <a:solidFill>
              <a:srgbClr val="0000CC"/>
            </a:solidFill>
            <a:tailEnd type="arrow"/>
          </a:ln>
        </p:spPr>
        <p:style>
          <a:lnRef idx="1">
            <a:schemeClr val="accent1"/>
          </a:lnRef>
          <a:fillRef idx="0">
            <a:schemeClr val="accent1"/>
          </a:fillRef>
          <a:effectRef idx="0">
            <a:schemeClr val="accent1"/>
          </a:effectRef>
          <a:fontRef idx="minor">
            <a:schemeClr val="tx1"/>
          </a:fontRef>
        </p:style>
      </p:cxnSp>
      <p:sp>
        <p:nvSpPr>
          <p:cNvPr id="33" name="직사각형 32"/>
          <p:cNvSpPr/>
          <p:nvPr/>
        </p:nvSpPr>
        <p:spPr>
          <a:xfrm>
            <a:off x="179512" y="4368006"/>
            <a:ext cx="2808312" cy="2062103"/>
          </a:xfrm>
          <a:prstGeom prst="rect">
            <a:avLst/>
          </a:prstGeom>
        </p:spPr>
        <p:txBody>
          <a:bodyPr wrap="square">
            <a:spAutoFit/>
          </a:bodyPr>
          <a:lstStyle/>
          <a:p>
            <a:r>
              <a:rPr lang="en-US" altLang="ko-KR" sz="1600" b="1" dirty="0" smtClean="0">
                <a:solidFill>
                  <a:srgbClr val="C00000"/>
                </a:solidFill>
                <a:latin typeface="Arial" pitchFamily="34" charset="0"/>
                <a:cs typeface="Arial" pitchFamily="34" charset="0"/>
              </a:rPr>
              <a:t>For AFL, the relations </a:t>
            </a:r>
          </a:p>
          <a:p>
            <a:endParaRPr lang="en-US" altLang="ko-KR" sz="1600" b="1" dirty="0" smtClean="0">
              <a:solidFill>
                <a:srgbClr val="C00000"/>
              </a:solidFill>
              <a:latin typeface="Arial" pitchFamily="34" charset="0"/>
              <a:cs typeface="Arial" pitchFamily="34" charset="0"/>
            </a:endParaRPr>
          </a:p>
          <a:p>
            <a:endParaRPr lang="en-US" altLang="ko-KR" sz="1600" b="1" dirty="0" smtClean="0">
              <a:solidFill>
                <a:srgbClr val="C00000"/>
              </a:solidFill>
              <a:latin typeface="Arial" pitchFamily="34" charset="0"/>
              <a:cs typeface="Arial" pitchFamily="34" charset="0"/>
            </a:endParaRPr>
          </a:p>
          <a:p>
            <a:r>
              <a:rPr lang="en-US" altLang="ko-KR" sz="1600" b="1" dirty="0" smtClean="0">
                <a:solidFill>
                  <a:srgbClr val="C00000"/>
                </a:solidFill>
                <a:latin typeface="Arial" pitchFamily="34" charset="0"/>
                <a:cs typeface="Arial" pitchFamily="34" charset="0"/>
              </a:rPr>
              <a:t>show almost perfect agreement.</a:t>
            </a:r>
          </a:p>
          <a:p>
            <a:endParaRPr lang="en-US" altLang="ko-KR" sz="1600" b="1" dirty="0" smtClean="0">
              <a:solidFill>
                <a:srgbClr val="C00000"/>
              </a:solidFill>
              <a:latin typeface="Arial" pitchFamily="34" charset="0"/>
              <a:cs typeface="Arial" pitchFamily="34" charset="0"/>
            </a:endParaRPr>
          </a:p>
          <a:p>
            <a:r>
              <a:rPr lang="en-US" altLang="ko-KR" sz="1600" b="1" dirty="0" smtClean="0">
                <a:solidFill>
                  <a:srgbClr val="C00000"/>
                </a:solidFill>
                <a:latin typeface="Arial" pitchFamily="34" charset="0"/>
                <a:cs typeface="Arial" pitchFamily="34" charset="0"/>
              </a:rPr>
              <a:t>For CFL, the relations show some disagreement.</a:t>
            </a:r>
            <a:endParaRPr lang="ko-KR" altLang="en-US" sz="1600" b="1" dirty="0">
              <a:solidFill>
                <a:srgbClr val="C00000"/>
              </a:solidFill>
              <a:latin typeface="Arial" pitchFamily="34" charset="0"/>
              <a:cs typeface="Arial" pitchFamily="34" charset="0"/>
            </a:endParaRPr>
          </a:p>
        </p:txBody>
      </p:sp>
      <p:graphicFrame>
        <p:nvGraphicFramePr>
          <p:cNvPr id="28682" name="Object 10"/>
          <p:cNvGraphicFramePr>
            <a:graphicFrameLocks noChangeAspect="1"/>
          </p:cNvGraphicFramePr>
          <p:nvPr/>
        </p:nvGraphicFramePr>
        <p:xfrm>
          <a:off x="4716016" y="3861048"/>
          <a:ext cx="1168400" cy="215900"/>
        </p:xfrm>
        <a:graphic>
          <a:graphicData uri="http://schemas.openxmlformats.org/presentationml/2006/ole">
            <p:oleObj spid="_x0000_s28682" name="Equation" r:id="rId6" imgW="1168200" imgH="215640" progId="Equation.3">
              <p:embed/>
            </p:oleObj>
          </a:graphicData>
        </a:graphic>
      </p:graphicFrame>
      <p:graphicFrame>
        <p:nvGraphicFramePr>
          <p:cNvPr id="28683" name="Object 11"/>
          <p:cNvGraphicFramePr>
            <a:graphicFrameLocks noChangeAspect="1"/>
          </p:cNvGraphicFramePr>
          <p:nvPr/>
        </p:nvGraphicFramePr>
        <p:xfrm>
          <a:off x="4716016" y="6309444"/>
          <a:ext cx="1181100" cy="215900"/>
        </p:xfrm>
        <a:graphic>
          <a:graphicData uri="http://schemas.openxmlformats.org/presentationml/2006/ole">
            <p:oleObj spid="_x0000_s28683" name="Equation" r:id="rId7" imgW="1180800" imgH="215640" progId="Equation.3">
              <p:embed/>
            </p:oleObj>
          </a:graphicData>
        </a:graphic>
      </p:graphicFrame>
      <p:graphicFrame>
        <p:nvGraphicFramePr>
          <p:cNvPr id="28684" name="Object 12"/>
          <p:cNvGraphicFramePr>
            <a:graphicFrameLocks noChangeAspect="1"/>
          </p:cNvGraphicFramePr>
          <p:nvPr/>
        </p:nvGraphicFramePr>
        <p:xfrm>
          <a:off x="7884368" y="3861048"/>
          <a:ext cx="1168400" cy="215900"/>
        </p:xfrm>
        <a:graphic>
          <a:graphicData uri="http://schemas.openxmlformats.org/presentationml/2006/ole">
            <p:oleObj spid="_x0000_s28684" name="Equation" r:id="rId8" imgW="1168200" imgH="215640" progId="Equation.3">
              <p:embed/>
            </p:oleObj>
          </a:graphicData>
        </a:graphic>
      </p:graphicFrame>
      <p:graphicFrame>
        <p:nvGraphicFramePr>
          <p:cNvPr id="28685" name="Object 13"/>
          <p:cNvGraphicFramePr>
            <a:graphicFrameLocks noChangeAspect="1"/>
          </p:cNvGraphicFramePr>
          <p:nvPr/>
        </p:nvGraphicFramePr>
        <p:xfrm>
          <a:off x="7884368" y="6309320"/>
          <a:ext cx="1181100" cy="215900"/>
        </p:xfrm>
        <a:graphic>
          <a:graphicData uri="http://schemas.openxmlformats.org/presentationml/2006/ole">
            <p:oleObj spid="_x0000_s28685" name="Equation" r:id="rId9" imgW="1180800" imgH="215640" progId="Equation.3">
              <p:embed/>
            </p:oleObj>
          </a:graphicData>
        </a:graphic>
      </p:graphicFrame>
      <p:graphicFrame>
        <p:nvGraphicFramePr>
          <p:cNvPr id="28686" name="Object 14"/>
          <p:cNvGraphicFramePr>
            <a:graphicFrameLocks/>
          </p:cNvGraphicFramePr>
          <p:nvPr/>
        </p:nvGraphicFramePr>
        <p:xfrm>
          <a:off x="252351" y="4669299"/>
          <a:ext cx="2339975" cy="428625"/>
        </p:xfrm>
        <a:graphic>
          <a:graphicData uri="http://schemas.openxmlformats.org/presentationml/2006/ole">
            <p:oleObj spid="_x0000_s28686" name="Equation" r:id="rId10" imgW="1955520" imgH="304560" progId="Equation.3">
              <p:embed/>
            </p:oleObj>
          </a:graphicData>
        </a:graphic>
      </p:graphicFrame>
      <p:sp>
        <p:nvSpPr>
          <p:cNvPr id="43" name="모서리가 둥근 직사각형 42"/>
          <p:cNvSpPr/>
          <p:nvPr/>
        </p:nvSpPr>
        <p:spPr>
          <a:xfrm>
            <a:off x="107504" y="4365104"/>
            <a:ext cx="2799999" cy="2232248"/>
          </a:xfrm>
          <a:prstGeom prst="roundRect">
            <a:avLst>
              <a:gd name="adj" fmla="val 8474"/>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9" name="직사각형 28"/>
          <p:cNvSpPr/>
          <p:nvPr/>
        </p:nvSpPr>
        <p:spPr>
          <a:xfrm>
            <a:off x="7317448" y="1722294"/>
            <a:ext cx="1909497" cy="338554"/>
          </a:xfrm>
          <a:prstGeom prst="rect">
            <a:avLst/>
          </a:prstGeom>
        </p:spPr>
        <p:txBody>
          <a:bodyPr wrap="none">
            <a:spAutoFit/>
          </a:bodyPr>
          <a:lstStyle/>
          <a:p>
            <a:r>
              <a:rPr lang="en-US" altLang="ko-KR" sz="1600" b="1" dirty="0" smtClean="0">
                <a:solidFill>
                  <a:srgbClr val="C00000"/>
                </a:solidFill>
                <a:latin typeface="Arial" pitchFamily="34" charset="0"/>
                <a:cs typeface="Arial" pitchFamily="34" charset="0"/>
              </a:rPr>
              <a:t>(</a:t>
            </a:r>
            <a:r>
              <a:rPr lang="en-US" altLang="ko-KR" sz="1600" b="1" dirty="0" err="1" smtClean="0">
                <a:solidFill>
                  <a:srgbClr val="C00000"/>
                </a:solidFill>
                <a:latin typeface="Arial" pitchFamily="34" charset="0"/>
                <a:cs typeface="Arial" pitchFamily="34" charset="0"/>
              </a:rPr>
              <a:t>Baek</a:t>
            </a:r>
            <a:r>
              <a:rPr lang="en-US" altLang="ko-KR" sz="1600" b="1" dirty="0" smtClean="0">
                <a:solidFill>
                  <a:srgbClr val="C00000"/>
                </a:solidFill>
                <a:latin typeface="Arial" pitchFamily="34" charset="0"/>
                <a:cs typeface="Arial" pitchFamily="34" charset="0"/>
              </a:rPr>
              <a:t> et al., 2016)</a:t>
            </a:r>
            <a:endParaRPr lang="ko-KR" altLang="en-US" sz="1600" b="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Sensitivity Map for Symmetric BV Eq. (</a:t>
            </a:r>
            <a:r>
              <a:rPr lang="en-US" altLang="ko-KR" i="1" dirty="0" smtClean="0">
                <a:sym typeface="Symbol"/>
              </a:rPr>
              <a:t></a:t>
            </a:r>
            <a:r>
              <a:rPr lang="en-US" altLang="ko-KR" dirty="0" smtClean="0">
                <a:sym typeface="Symbol"/>
              </a:rPr>
              <a:t>=0.5)</a:t>
            </a:r>
            <a:endParaRPr lang="ko-KR" altLang="en-US" dirty="0"/>
          </a:p>
        </p:txBody>
      </p:sp>
      <p:sp>
        <p:nvSpPr>
          <p:cNvPr id="3" name="내용 개체 틀 2"/>
          <p:cNvSpPr>
            <a:spLocks noGrp="1"/>
          </p:cNvSpPr>
          <p:nvPr>
            <p:ph idx="1"/>
          </p:nvPr>
        </p:nvSpPr>
        <p:spPr>
          <a:xfrm>
            <a:off x="457200" y="908720"/>
            <a:ext cx="8229600" cy="5400600"/>
          </a:xfrm>
        </p:spPr>
        <p:txBody>
          <a:bodyPr>
            <a:normAutofit/>
          </a:bodyPr>
          <a:lstStyle/>
          <a:p>
            <a:r>
              <a:rPr lang="en-US" altLang="ko-KR" sz="2200" dirty="0" smtClean="0"/>
              <a:t>Effects of microstructural parameters on current generation</a:t>
            </a:r>
          </a:p>
          <a:p>
            <a:pPr lvl="1"/>
            <a:r>
              <a:rPr lang="en-US" altLang="ko-KR" dirty="0" smtClean="0"/>
              <a:t>Dependence exponents are equivalent to sensitivities</a:t>
            </a:r>
          </a:p>
        </p:txBody>
      </p:sp>
      <p:pic>
        <p:nvPicPr>
          <p:cNvPr id="30722" name="Picture 2" descr="G:\0000논문작업0000\000-Pub.Projects\EA-2016-SENEF(완)\Figures\Fig4.emf"/>
          <p:cNvPicPr>
            <a:picLocks noChangeAspect="1" noChangeArrowheads="1"/>
          </p:cNvPicPr>
          <p:nvPr/>
        </p:nvPicPr>
        <p:blipFill>
          <a:blip r:embed="rId4" cstate="print"/>
          <a:srcRect/>
          <a:stretch>
            <a:fillRect/>
          </a:stretch>
        </p:blipFill>
        <p:spPr bwMode="auto">
          <a:xfrm>
            <a:off x="3707904" y="1690038"/>
            <a:ext cx="5107501" cy="4331250"/>
          </a:xfrm>
          <a:prstGeom prst="rect">
            <a:avLst/>
          </a:prstGeom>
          <a:noFill/>
        </p:spPr>
      </p:pic>
      <p:graphicFrame>
        <p:nvGraphicFramePr>
          <p:cNvPr id="30724" name="Object 4"/>
          <p:cNvGraphicFramePr>
            <a:graphicFrameLocks noChangeAspect="1"/>
          </p:cNvGraphicFramePr>
          <p:nvPr/>
        </p:nvGraphicFramePr>
        <p:xfrm>
          <a:off x="755576" y="2301503"/>
          <a:ext cx="2212975" cy="479425"/>
        </p:xfrm>
        <a:graphic>
          <a:graphicData uri="http://schemas.openxmlformats.org/presentationml/2006/ole">
            <p:oleObj spid="_x0000_s30724" name="Equation" r:id="rId5" imgW="1231560" imgH="266400" progId="Equation.3">
              <p:embed/>
            </p:oleObj>
          </a:graphicData>
        </a:graphic>
      </p:graphicFrame>
      <p:graphicFrame>
        <p:nvGraphicFramePr>
          <p:cNvPr id="30725" name="Object 5"/>
          <p:cNvGraphicFramePr>
            <a:graphicFrameLocks noChangeAspect="1"/>
          </p:cNvGraphicFramePr>
          <p:nvPr/>
        </p:nvGraphicFramePr>
        <p:xfrm>
          <a:off x="755576" y="3237607"/>
          <a:ext cx="1782762" cy="479425"/>
        </p:xfrm>
        <a:graphic>
          <a:graphicData uri="http://schemas.openxmlformats.org/presentationml/2006/ole">
            <p:oleObj spid="_x0000_s30725" name="Equation" r:id="rId6" imgW="990360" imgH="266400" progId="Equation.3">
              <p:embed/>
            </p:oleObj>
          </a:graphicData>
        </a:graphic>
      </p:graphicFrame>
      <p:graphicFrame>
        <p:nvGraphicFramePr>
          <p:cNvPr id="30726" name="Object 6"/>
          <p:cNvGraphicFramePr>
            <a:graphicFrameLocks noChangeAspect="1"/>
          </p:cNvGraphicFramePr>
          <p:nvPr/>
        </p:nvGraphicFramePr>
        <p:xfrm>
          <a:off x="755576" y="4101703"/>
          <a:ext cx="1416050" cy="479425"/>
        </p:xfrm>
        <a:graphic>
          <a:graphicData uri="http://schemas.openxmlformats.org/presentationml/2006/ole">
            <p:oleObj spid="_x0000_s30726" name="Equation" r:id="rId7" imgW="787320" imgH="266400" progId="Equation.3">
              <p:embed/>
            </p:oleObj>
          </a:graphicData>
        </a:graphic>
      </p:graphicFrame>
      <p:sp>
        <p:nvSpPr>
          <p:cNvPr id="8" name="직사각형 7"/>
          <p:cNvSpPr/>
          <p:nvPr/>
        </p:nvSpPr>
        <p:spPr>
          <a:xfrm>
            <a:off x="611560" y="2013471"/>
            <a:ext cx="2248629" cy="353943"/>
          </a:xfrm>
          <a:prstGeom prst="rect">
            <a:avLst/>
          </a:prstGeom>
        </p:spPr>
        <p:txBody>
          <a:bodyPr wrap="none">
            <a:spAutoFit/>
          </a:bodyPr>
          <a:lstStyle/>
          <a:p>
            <a:pPr marL="0" lvl="1"/>
            <a:r>
              <a:rPr lang="en-US" altLang="ko-KR" sz="1700" b="1" dirty="0" smtClean="0">
                <a:latin typeface="Arial" pitchFamily="34" charset="0"/>
                <a:cs typeface="Arial" pitchFamily="34" charset="0"/>
              </a:rPr>
              <a:t>TPBL exponent, </a:t>
            </a:r>
            <a:r>
              <a:rPr lang="en-US" altLang="ko-KR" sz="1700" b="1" i="1" dirty="0" smtClean="0">
                <a:latin typeface="Arial" pitchFamily="34" charset="0"/>
                <a:cs typeface="Arial" pitchFamily="34" charset="0"/>
              </a:rPr>
              <a:t>m</a:t>
            </a:r>
            <a:r>
              <a:rPr lang="en-US" altLang="ko-KR" sz="1700" b="1" baseline="-25000" dirty="0" smtClean="0">
                <a:latin typeface="Arial" pitchFamily="34" charset="0"/>
                <a:cs typeface="Arial" pitchFamily="34" charset="0"/>
                <a:sym typeface="Symbol"/>
              </a:rPr>
              <a:t></a:t>
            </a:r>
            <a:r>
              <a:rPr lang="en-US" altLang="ko-KR" sz="1700" b="1" dirty="0" smtClean="0">
                <a:latin typeface="Arial" pitchFamily="34" charset="0"/>
                <a:cs typeface="Arial" pitchFamily="34" charset="0"/>
              </a:rPr>
              <a:t>:</a:t>
            </a:r>
          </a:p>
        </p:txBody>
      </p:sp>
      <p:sp>
        <p:nvSpPr>
          <p:cNvPr id="9" name="직사각형 8"/>
          <p:cNvSpPr/>
          <p:nvPr/>
        </p:nvSpPr>
        <p:spPr>
          <a:xfrm>
            <a:off x="611560" y="2924944"/>
            <a:ext cx="2844048" cy="353943"/>
          </a:xfrm>
          <a:prstGeom prst="rect">
            <a:avLst/>
          </a:prstGeom>
        </p:spPr>
        <p:txBody>
          <a:bodyPr wrap="none">
            <a:spAutoFit/>
          </a:bodyPr>
          <a:lstStyle/>
          <a:p>
            <a:pPr marL="0" lvl="1"/>
            <a:r>
              <a:rPr lang="en-US" altLang="ko-KR" sz="1700" b="1" dirty="0" smtClean="0">
                <a:latin typeface="Arial" pitchFamily="34" charset="0"/>
                <a:cs typeface="Arial" pitchFamily="34" charset="0"/>
              </a:rPr>
              <a:t>Ionic cond. exponent, </a:t>
            </a:r>
            <a:r>
              <a:rPr lang="en-US" altLang="ko-KR" sz="1700" b="1" i="1" dirty="0" smtClean="0">
                <a:latin typeface="Arial" pitchFamily="34" charset="0"/>
                <a:cs typeface="Arial" pitchFamily="34" charset="0"/>
              </a:rPr>
              <a:t>m</a:t>
            </a:r>
            <a:r>
              <a:rPr lang="en-US" altLang="ko-KR" sz="1700" b="1" baseline="-25000" dirty="0" smtClean="0">
                <a:latin typeface="Arial" pitchFamily="34" charset="0"/>
                <a:cs typeface="Arial" pitchFamily="34" charset="0"/>
                <a:sym typeface="Symbol"/>
              </a:rPr>
              <a:t></a:t>
            </a:r>
            <a:r>
              <a:rPr lang="en-US" altLang="ko-KR" sz="1700" b="1" dirty="0" smtClean="0">
                <a:latin typeface="Arial" pitchFamily="34" charset="0"/>
                <a:cs typeface="Arial" pitchFamily="34" charset="0"/>
              </a:rPr>
              <a:t>:</a:t>
            </a:r>
          </a:p>
        </p:txBody>
      </p:sp>
      <p:sp>
        <p:nvSpPr>
          <p:cNvPr id="10" name="직사각형 9"/>
          <p:cNvSpPr/>
          <p:nvPr/>
        </p:nvSpPr>
        <p:spPr>
          <a:xfrm>
            <a:off x="611560" y="3813671"/>
            <a:ext cx="2760692" cy="353943"/>
          </a:xfrm>
          <a:prstGeom prst="rect">
            <a:avLst/>
          </a:prstGeom>
        </p:spPr>
        <p:txBody>
          <a:bodyPr wrap="none">
            <a:spAutoFit/>
          </a:bodyPr>
          <a:lstStyle/>
          <a:p>
            <a:pPr marL="0" lvl="1"/>
            <a:r>
              <a:rPr lang="en-US" altLang="ko-KR" sz="1700" b="1" dirty="0" smtClean="0">
                <a:latin typeface="Arial" pitchFamily="34" charset="0"/>
                <a:cs typeface="Arial" pitchFamily="34" charset="0"/>
              </a:rPr>
              <a:t>Thickness exponent, </a:t>
            </a:r>
            <a:r>
              <a:rPr lang="en-US" altLang="ko-KR" sz="1700" b="1" i="1" dirty="0" err="1" smtClean="0">
                <a:latin typeface="Arial" pitchFamily="34" charset="0"/>
                <a:cs typeface="Arial" pitchFamily="34" charset="0"/>
              </a:rPr>
              <a:t>m</a:t>
            </a:r>
            <a:r>
              <a:rPr lang="en-US" altLang="ko-KR" sz="1700" b="1" baseline="-25000" dirty="0" err="1" smtClean="0">
                <a:latin typeface="Arial" pitchFamily="34" charset="0"/>
                <a:cs typeface="Arial" pitchFamily="34" charset="0"/>
                <a:sym typeface="Symbol"/>
              </a:rPr>
              <a:t>L</a:t>
            </a:r>
            <a:r>
              <a:rPr lang="en-US" altLang="ko-KR" sz="1700" b="1" dirty="0" smtClean="0">
                <a:latin typeface="Arial" pitchFamily="34" charset="0"/>
                <a:cs typeface="Arial" pitchFamily="34" charset="0"/>
              </a:rPr>
              <a:t>:</a:t>
            </a:r>
          </a:p>
        </p:txBody>
      </p:sp>
      <p:sp>
        <p:nvSpPr>
          <p:cNvPr id="11" name="타원 10"/>
          <p:cNvSpPr/>
          <p:nvPr/>
        </p:nvSpPr>
        <p:spPr>
          <a:xfrm>
            <a:off x="3995936" y="1935120"/>
            <a:ext cx="720080" cy="360040"/>
          </a:xfrm>
          <a:prstGeom prst="ellipse">
            <a:avLst/>
          </a:prstGeom>
          <a:noFill/>
          <a:ln w="28575">
            <a:solidFill>
              <a:srgbClr val="FF0000">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타원 11"/>
          <p:cNvSpPr/>
          <p:nvPr/>
        </p:nvSpPr>
        <p:spPr>
          <a:xfrm>
            <a:off x="4985760" y="3356992"/>
            <a:ext cx="2232248" cy="432048"/>
          </a:xfrm>
          <a:prstGeom prst="ellipse">
            <a:avLst/>
          </a:prstGeom>
          <a:noFill/>
          <a:ln w="28575">
            <a:solidFill>
              <a:srgbClr val="0000CC">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타원 12"/>
          <p:cNvSpPr/>
          <p:nvPr/>
        </p:nvSpPr>
        <p:spPr>
          <a:xfrm>
            <a:off x="7812360" y="5157192"/>
            <a:ext cx="864096" cy="360040"/>
          </a:xfrm>
          <a:prstGeom prst="ellipse">
            <a:avLst/>
          </a:prstGeom>
          <a:noFill/>
          <a:ln w="28575">
            <a:solidFill>
              <a:srgbClr val="008000">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nvGrpSpPr>
          <p:cNvPr id="26" name="그룹 25"/>
          <p:cNvGrpSpPr/>
          <p:nvPr/>
        </p:nvGrpSpPr>
        <p:grpSpPr>
          <a:xfrm>
            <a:off x="341816" y="4824584"/>
            <a:ext cx="3473122" cy="720080"/>
            <a:chOff x="341816" y="4824584"/>
            <a:chExt cx="3473122" cy="720080"/>
          </a:xfrm>
        </p:grpSpPr>
        <p:sp>
          <p:nvSpPr>
            <p:cNvPr id="14" name="타원 13"/>
            <p:cNvSpPr/>
            <p:nvPr/>
          </p:nvSpPr>
          <p:spPr>
            <a:xfrm>
              <a:off x="467544" y="4985744"/>
              <a:ext cx="108000" cy="108000"/>
            </a:xfrm>
            <a:prstGeom prst="ellipse">
              <a:avLst/>
            </a:prstGeom>
            <a:noFill/>
            <a:ln w="28575">
              <a:solidFill>
                <a:srgbClr val="FF0000">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TextBox 14"/>
            <p:cNvSpPr txBox="1"/>
            <p:nvPr/>
          </p:nvSpPr>
          <p:spPr>
            <a:xfrm>
              <a:off x="683568" y="4869160"/>
              <a:ext cx="3131370" cy="584775"/>
            </a:xfrm>
            <a:prstGeom prst="rect">
              <a:avLst/>
            </a:prstGeom>
            <a:noFill/>
          </p:spPr>
          <p:txBody>
            <a:bodyPr wrap="none" rtlCol="0">
              <a:spAutoFit/>
            </a:bodyPr>
            <a:lstStyle/>
            <a:p>
              <a:r>
                <a:rPr lang="en-US" altLang="ko-KR" sz="1600" b="1" dirty="0" smtClean="0">
                  <a:solidFill>
                    <a:srgbClr val="C00000"/>
                  </a:solidFill>
                  <a:latin typeface="Arial" pitchFamily="34" charset="0"/>
                  <a:cs typeface="Arial" pitchFamily="34" charset="0"/>
                </a:rPr>
                <a:t>For small </a:t>
              </a:r>
              <a:r>
                <a:rPr lang="en-US" altLang="ko-KR" sz="1600" b="1" i="1" dirty="0" smtClean="0">
                  <a:solidFill>
                    <a:srgbClr val="C00000"/>
                  </a:solidFill>
                  <a:latin typeface="Arial" pitchFamily="34" charset="0"/>
                  <a:cs typeface="Arial" pitchFamily="34" charset="0"/>
                  <a:sym typeface="Symbol"/>
                </a:rPr>
                <a:t></a:t>
              </a:r>
              <a:r>
                <a:rPr lang="en-US" altLang="ko-KR" sz="1600" b="1" baseline="-25000" dirty="0" smtClean="0">
                  <a:solidFill>
                    <a:srgbClr val="C00000"/>
                  </a:solidFill>
                  <a:latin typeface="Arial" pitchFamily="34" charset="0"/>
                  <a:cs typeface="Arial" pitchFamily="34" charset="0"/>
                  <a:sym typeface="Symbol"/>
                </a:rPr>
                <a:t>T</a:t>
              </a:r>
              <a:r>
                <a:rPr lang="en-US" altLang="ko-KR" sz="1600" b="1" dirty="0" smtClean="0">
                  <a:solidFill>
                    <a:srgbClr val="C00000"/>
                  </a:solidFill>
                  <a:latin typeface="Arial" pitchFamily="34" charset="0"/>
                  <a:cs typeface="Arial" pitchFamily="34" charset="0"/>
                  <a:sym typeface="Symbol"/>
                </a:rPr>
                <a:t>, </a:t>
              </a:r>
              <a:r>
                <a:rPr lang="en-US" altLang="ko-KR" sz="1600" b="1" i="1" dirty="0" smtClean="0">
                  <a:solidFill>
                    <a:srgbClr val="C00000"/>
                  </a:solidFill>
                  <a:latin typeface="Arial" pitchFamily="34" charset="0"/>
                  <a:cs typeface="Arial" pitchFamily="34" charset="0"/>
                  <a:sym typeface="Symbol"/>
                </a:rPr>
                <a:t>m</a:t>
              </a:r>
              <a:r>
                <a:rPr lang="en-US" altLang="ko-KR" sz="1600" b="1" dirty="0" smtClean="0">
                  <a:solidFill>
                    <a:srgbClr val="C00000"/>
                  </a:solidFill>
                  <a:latin typeface="Arial" pitchFamily="34" charset="0"/>
                  <a:cs typeface="Arial" pitchFamily="34" charset="0"/>
                  <a:sym typeface="Symbol"/>
                </a:rPr>
                <a:t>’s converge to</a:t>
              </a:r>
            </a:p>
            <a:p>
              <a:r>
                <a:rPr lang="en-US" altLang="ko-KR" sz="1600" b="1" i="1" dirty="0" smtClean="0">
                  <a:solidFill>
                    <a:srgbClr val="C00000"/>
                  </a:solidFill>
                  <a:latin typeface="Arial" pitchFamily="34" charset="0"/>
                  <a:cs typeface="Arial" pitchFamily="34" charset="0"/>
                  <a:sym typeface="Symbol"/>
                </a:rPr>
                <a:t>m</a:t>
              </a:r>
              <a:r>
                <a:rPr lang="en-US" altLang="ko-KR" sz="1600" b="1" baseline="-25000" dirty="0" smtClean="0">
                  <a:solidFill>
                    <a:srgbClr val="C00000"/>
                  </a:solidFill>
                  <a:latin typeface="Arial" pitchFamily="34" charset="0"/>
                  <a:cs typeface="Arial" pitchFamily="34" charset="0"/>
                  <a:sym typeface="Symbol"/>
                </a:rPr>
                <a:t></a:t>
              </a:r>
              <a:r>
                <a:rPr lang="en-US" altLang="ko-KR" sz="1600" b="1" dirty="0" smtClean="0">
                  <a:solidFill>
                    <a:srgbClr val="C00000"/>
                  </a:solidFill>
                  <a:latin typeface="Arial" pitchFamily="34" charset="0"/>
                  <a:cs typeface="Arial" pitchFamily="34" charset="0"/>
                  <a:sym typeface="Symbol"/>
                </a:rPr>
                <a:t>, </a:t>
              </a:r>
              <a:r>
                <a:rPr lang="en-US" altLang="ko-KR" sz="1600" b="1" i="1" dirty="0" smtClean="0">
                  <a:solidFill>
                    <a:srgbClr val="C00000"/>
                  </a:solidFill>
                  <a:latin typeface="Arial" pitchFamily="34" charset="0"/>
                  <a:cs typeface="Arial" pitchFamily="34" charset="0"/>
                  <a:sym typeface="Symbol"/>
                </a:rPr>
                <a:t>m</a:t>
              </a:r>
              <a:r>
                <a:rPr lang="en-US" altLang="ko-KR" sz="1600" b="1" baseline="-25000" dirty="0" smtClean="0">
                  <a:solidFill>
                    <a:srgbClr val="C00000"/>
                  </a:solidFill>
                  <a:latin typeface="Arial" pitchFamily="34" charset="0"/>
                  <a:cs typeface="Arial" pitchFamily="34" charset="0"/>
                  <a:sym typeface="Symbol"/>
                </a:rPr>
                <a:t></a:t>
              </a:r>
              <a:r>
                <a:rPr lang="en-US" altLang="ko-KR" sz="1600" b="1" dirty="0" smtClean="0">
                  <a:solidFill>
                    <a:srgbClr val="C00000"/>
                  </a:solidFill>
                  <a:latin typeface="Arial" pitchFamily="34" charset="0"/>
                  <a:cs typeface="Arial" pitchFamily="34" charset="0"/>
                  <a:sym typeface="Symbol"/>
                </a:rPr>
                <a:t>, </a:t>
              </a:r>
              <a:r>
                <a:rPr lang="en-US" altLang="ko-KR" sz="1600" b="1" i="1" dirty="0" err="1" smtClean="0">
                  <a:solidFill>
                    <a:srgbClr val="C00000"/>
                  </a:solidFill>
                  <a:latin typeface="Arial" pitchFamily="34" charset="0"/>
                  <a:cs typeface="Arial" pitchFamily="34" charset="0"/>
                  <a:sym typeface="Symbol"/>
                </a:rPr>
                <a:t>m</a:t>
              </a:r>
              <a:r>
                <a:rPr lang="en-US" altLang="ko-KR" sz="1600" b="1" baseline="-25000" dirty="0" err="1" smtClean="0">
                  <a:solidFill>
                    <a:srgbClr val="C00000"/>
                  </a:solidFill>
                  <a:latin typeface="Arial" pitchFamily="34" charset="0"/>
                  <a:cs typeface="Arial" pitchFamily="34" charset="0"/>
                  <a:sym typeface="Symbol"/>
                </a:rPr>
                <a:t>L</a:t>
              </a:r>
              <a:r>
                <a:rPr lang="en-US" altLang="ko-KR" sz="1600" b="1" dirty="0" smtClean="0">
                  <a:solidFill>
                    <a:srgbClr val="C00000"/>
                  </a:solidFill>
                  <a:latin typeface="Arial" pitchFamily="34" charset="0"/>
                  <a:cs typeface="Arial" pitchFamily="34" charset="0"/>
                  <a:sym typeface="Symbol"/>
                </a:rPr>
                <a:t>  1, 0, 1</a:t>
              </a:r>
              <a:endParaRPr lang="ko-KR" altLang="en-US" sz="1600" b="1" dirty="0">
                <a:solidFill>
                  <a:srgbClr val="C00000"/>
                </a:solidFill>
                <a:latin typeface="Arial" pitchFamily="34" charset="0"/>
                <a:cs typeface="Arial" pitchFamily="34" charset="0"/>
              </a:endParaRPr>
            </a:p>
          </p:txBody>
        </p:sp>
        <p:sp>
          <p:nvSpPr>
            <p:cNvPr id="24" name="모서리가 둥근 직사각형 23"/>
            <p:cNvSpPr/>
            <p:nvPr/>
          </p:nvSpPr>
          <p:spPr>
            <a:xfrm>
              <a:off x="341816" y="4824584"/>
              <a:ext cx="3384376" cy="7200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27" name="그룹 26"/>
          <p:cNvGrpSpPr/>
          <p:nvPr/>
        </p:nvGrpSpPr>
        <p:grpSpPr>
          <a:xfrm>
            <a:off x="1619672" y="5805264"/>
            <a:ext cx="3600400" cy="720080"/>
            <a:chOff x="1475656" y="5733256"/>
            <a:chExt cx="3600400" cy="720080"/>
          </a:xfrm>
        </p:grpSpPr>
        <p:grpSp>
          <p:nvGrpSpPr>
            <p:cNvPr id="19" name="그룹 18"/>
            <p:cNvGrpSpPr/>
            <p:nvPr/>
          </p:nvGrpSpPr>
          <p:grpSpPr>
            <a:xfrm>
              <a:off x="1575478" y="5760688"/>
              <a:ext cx="3500578" cy="584775"/>
              <a:chOff x="467544" y="5652537"/>
              <a:chExt cx="3500578" cy="584775"/>
            </a:xfrm>
          </p:grpSpPr>
          <p:sp>
            <p:nvSpPr>
              <p:cNvPr id="16" name="타원 15"/>
              <p:cNvSpPr/>
              <p:nvPr/>
            </p:nvSpPr>
            <p:spPr>
              <a:xfrm>
                <a:off x="467544" y="5769121"/>
                <a:ext cx="108000" cy="108000"/>
              </a:xfrm>
              <a:prstGeom prst="ellipse">
                <a:avLst/>
              </a:prstGeom>
              <a:noFill/>
              <a:ln w="28575">
                <a:solidFill>
                  <a:srgbClr val="0000CC">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TextBox 16"/>
              <p:cNvSpPr txBox="1"/>
              <p:nvPr/>
            </p:nvSpPr>
            <p:spPr>
              <a:xfrm>
                <a:off x="683568" y="5652537"/>
                <a:ext cx="3284554" cy="584775"/>
              </a:xfrm>
              <a:prstGeom prst="rect">
                <a:avLst/>
              </a:prstGeom>
              <a:noFill/>
            </p:spPr>
            <p:txBody>
              <a:bodyPr wrap="none" rtlCol="0">
                <a:spAutoFit/>
              </a:bodyPr>
              <a:lstStyle/>
              <a:p>
                <a:r>
                  <a:rPr lang="en-US" altLang="ko-KR" sz="1600" b="1" dirty="0" smtClean="0">
                    <a:solidFill>
                      <a:srgbClr val="0000CC"/>
                    </a:solidFill>
                    <a:latin typeface="Arial" pitchFamily="34" charset="0"/>
                    <a:cs typeface="Arial" pitchFamily="34" charset="0"/>
                  </a:rPr>
                  <a:t>For moderate </a:t>
                </a:r>
                <a:r>
                  <a:rPr lang="en-US" altLang="ko-KR" sz="1600" b="1" i="1" dirty="0" smtClean="0">
                    <a:solidFill>
                      <a:srgbClr val="0000CC"/>
                    </a:solidFill>
                    <a:latin typeface="Arial" pitchFamily="34" charset="0"/>
                    <a:cs typeface="Arial" pitchFamily="34" charset="0"/>
                    <a:sym typeface="Symbol"/>
                  </a:rPr>
                  <a:t></a:t>
                </a:r>
                <a:r>
                  <a:rPr lang="en-US" altLang="ko-KR" sz="1600" b="1" baseline="-25000" dirty="0" smtClean="0">
                    <a:solidFill>
                      <a:srgbClr val="0000CC"/>
                    </a:solidFill>
                    <a:latin typeface="Arial" pitchFamily="34" charset="0"/>
                    <a:cs typeface="Arial" pitchFamily="34" charset="0"/>
                    <a:sym typeface="Symbol"/>
                  </a:rPr>
                  <a:t>T</a:t>
                </a:r>
                <a:r>
                  <a:rPr lang="en-US" altLang="ko-KR" sz="1600" b="1" dirty="0" smtClean="0">
                    <a:solidFill>
                      <a:srgbClr val="0000CC"/>
                    </a:solidFill>
                    <a:latin typeface="Arial" pitchFamily="34" charset="0"/>
                    <a:cs typeface="Arial" pitchFamily="34" charset="0"/>
                    <a:sym typeface="Symbol"/>
                  </a:rPr>
                  <a:t>, </a:t>
                </a:r>
                <a:r>
                  <a:rPr lang="en-US" altLang="ko-KR" sz="1600" b="1" i="1" dirty="0" smtClean="0">
                    <a:solidFill>
                      <a:srgbClr val="0000CC"/>
                    </a:solidFill>
                    <a:latin typeface="Arial" pitchFamily="34" charset="0"/>
                    <a:cs typeface="Arial" pitchFamily="34" charset="0"/>
                    <a:sym typeface="Symbol"/>
                  </a:rPr>
                  <a:t>m</a:t>
                </a:r>
                <a:r>
                  <a:rPr lang="en-US" altLang="ko-KR" sz="1600" b="1" dirty="0" smtClean="0">
                    <a:solidFill>
                      <a:srgbClr val="0000CC"/>
                    </a:solidFill>
                    <a:latin typeface="Arial" pitchFamily="34" charset="0"/>
                    <a:cs typeface="Arial" pitchFamily="34" charset="0"/>
                    <a:sym typeface="Symbol"/>
                  </a:rPr>
                  <a:t>’s depend on</a:t>
                </a:r>
              </a:p>
              <a:p>
                <a:r>
                  <a:rPr lang="en-US" altLang="ko-KR" sz="1600" b="1" dirty="0" smtClean="0">
                    <a:solidFill>
                      <a:srgbClr val="0000CC"/>
                    </a:solidFill>
                    <a:latin typeface="Arial" pitchFamily="34" charset="0"/>
                    <a:cs typeface="Arial" pitchFamily="34" charset="0"/>
                  </a:rPr>
                  <a:t>both </a:t>
                </a:r>
                <a:r>
                  <a:rPr lang="en-US" altLang="ko-KR" sz="1600" b="1" i="1" dirty="0" smtClean="0">
                    <a:solidFill>
                      <a:srgbClr val="0000CC"/>
                    </a:solidFill>
                    <a:latin typeface="Arial" pitchFamily="34" charset="0"/>
                    <a:cs typeface="Arial" pitchFamily="34" charset="0"/>
                    <a:sym typeface="Symbol"/>
                  </a:rPr>
                  <a:t></a:t>
                </a:r>
                <a:r>
                  <a:rPr lang="en-US" altLang="ko-KR" sz="1600" b="1" baseline="-25000" dirty="0" smtClean="0">
                    <a:solidFill>
                      <a:srgbClr val="0000CC"/>
                    </a:solidFill>
                    <a:latin typeface="Arial" pitchFamily="34" charset="0"/>
                    <a:cs typeface="Arial" pitchFamily="34" charset="0"/>
                    <a:sym typeface="Symbol"/>
                  </a:rPr>
                  <a:t>T</a:t>
                </a:r>
                <a:r>
                  <a:rPr lang="en-US" altLang="ko-KR" sz="1600" b="1" dirty="0" smtClean="0">
                    <a:solidFill>
                      <a:srgbClr val="0000CC"/>
                    </a:solidFill>
                    <a:latin typeface="Arial" pitchFamily="34" charset="0"/>
                    <a:cs typeface="Arial" pitchFamily="34" charset="0"/>
                  </a:rPr>
                  <a:t> and </a:t>
                </a:r>
                <a:r>
                  <a:rPr lang="en-US" altLang="ko-KR" sz="1600" b="1" i="1" dirty="0" smtClean="0">
                    <a:solidFill>
                      <a:srgbClr val="0000CC"/>
                    </a:solidFill>
                    <a:latin typeface="Arial" pitchFamily="34" charset="0"/>
                    <a:cs typeface="Arial" pitchFamily="34" charset="0"/>
                    <a:sym typeface="Symbol"/>
                  </a:rPr>
                  <a:t></a:t>
                </a:r>
                <a:r>
                  <a:rPr lang="en-US" altLang="ko-KR" sz="1600" b="1" baseline="-25000" dirty="0" smtClean="0">
                    <a:solidFill>
                      <a:srgbClr val="0000CC"/>
                    </a:solidFill>
                    <a:latin typeface="Arial" pitchFamily="34" charset="0"/>
                    <a:cs typeface="Arial" pitchFamily="34" charset="0"/>
                    <a:sym typeface="Symbol"/>
                  </a:rPr>
                  <a:t>tot</a:t>
                </a:r>
                <a:endParaRPr lang="ko-KR" altLang="en-US" sz="1600" b="1" baseline="-25000" dirty="0">
                  <a:solidFill>
                    <a:srgbClr val="0000CC"/>
                  </a:solidFill>
                  <a:latin typeface="Arial" pitchFamily="34" charset="0"/>
                  <a:cs typeface="Arial" pitchFamily="34" charset="0"/>
                </a:endParaRPr>
              </a:p>
            </p:txBody>
          </p:sp>
          <p:sp>
            <p:nvSpPr>
              <p:cNvPr id="18" name="TextBox 17"/>
              <p:cNvSpPr txBox="1"/>
              <p:nvPr/>
            </p:nvSpPr>
            <p:spPr>
              <a:xfrm>
                <a:off x="1873416" y="5823552"/>
                <a:ext cx="304892" cy="338554"/>
              </a:xfrm>
              <a:prstGeom prst="rect">
                <a:avLst/>
              </a:prstGeom>
              <a:noFill/>
            </p:spPr>
            <p:txBody>
              <a:bodyPr wrap="none" rtlCol="0">
                <a:spAutoFit/>
              </a:bodyPr>
              <a:lstStyle/>
              <a:p>
                <a:r>
                  <a:rPr lang="en-US" altLang="ko-KR" sz="1600" b="1" dirty="0" smtClean="0">
                    <a:solidFill>
                      <a:srgbClr val="0000CC"/>
                    </a:solidFill>
                    <a:latin typeface="Arial" pitchFamily="34" charset="0"/>
                    <a:cs typeface="Arial" pitchFamily="34" charset="0"/>
                  </a:rPr>
                  <a:t>~</a:t>
                </a:r>
                <a:endParaRPr lang="ko-KR" altLang="en-US" sz="1600" b="1" baseline="-25000" dirty="0">
                  <a:solidFill>
                    <a:srgbClr val="0000CC"/>
                  </a:solidFill>
                  <a:latin typeface="Arial" pitchFamily="34" charset="0"/>
                  <a:cs typeface="Arial" pitchFamily="34" charset="0"/>
                </a:endParaRPr>
              </a:p>
            </p:txBody>
          </p:sp>
        </p:grpSp>
        <p:sp>
          <p:nvSpPr>
            <p:cNvPr id="25" name="모서리가 둥근 직사각형 24"/>
            <p:cNvSpPr/>
            <p:nvPr/>
          </p:nvSpPr>
          <p:spPr>
            <a:xfrm>
              <a:off x="1475656" y="5733256"/>
              <a:ext cx="3600400" cy="720080"/>
            </a:xfrm>
            <a:prstGeom prst="roundRect">
              <a:avLst/>
            </a:prstGeom>
            <a:no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rgbClr val="0000CC"/>
                </a:solidFill>
              </a:endParaRPr>
            </a:p>
          </p:txBody>
        </p:sp>
      </p:grpSp>
      <p:grpSp>
        <p:nvGrpSpPr>
          <p:cNvPr id="29" name="그룹 28"/>
          <p:cNvGrpSpPr/>
          <p:nvPr/>
        </p:nvGrpSpPr>
        <p:grpSpPr>
          <a:xfrm>
            <a:off x="5737848" y="6039576"/>
            <a:ext cx="3168352" cy="720080"/>
            <a:chOff x="5737848" y="6039576"/>
            <a:chExt cx="3168352" cy="720080"/>
          </a:xfrm>
        </p:grpSpPr>
        <p:grpSp>
          <p:nvGrpSpPr>
            <p:cNvPr id="21" name="그룹 20"/>
            <p:cNvGrpSpPr/>
            <p:nvPr/>
          </p:nvGrpSpPr>
          <p:grpSpPr>
            <a:xfrm>
              <a:off x="5918846" y="6102873"/>
              <a:ext cx="2887333" cy="584775"/>
              <a:chOff x="467544" y="4938403"/>
              <a:chExt cx="2887333" cy="584775"/>
            </a:xfrm>
          </p:grpSpPr>
          <p:sp>
            <p:nvSpPr>
              <p:cNvPr id="22" name="타원 21"/>
              <p:cNvSpPr/>
              <p:nvPr/>
            </p:nvSpPr>
            <p:spPr>
              <a:xfrm>
                <a:off x="467544" y="5054987"/>
                <a:ext cx="108000" cy="108000"/>
              </a:xfrm>
              <a:prstGeom prst="ellipse">
                <a:avLst/>
              </a:prstGeom>
              <a:noFill/>
              <a:ln w="28575">
                <a:solidFill>
                  <a:srgbClr val="008000">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 name="TextBox 22"/>
              <p:cNvSpPr txBox="1"/>
              <p:nvPr/>
            </p:nvSpPr>
            <p:spPr>
              <a:xfrm>
                <a:off x="683568" y="4938403"/>
                <a:ext cx="2671309" cy="584775"/>
              </a:xfrm>
              <a:prstGeom prst="rect">
                <a:avLst/>
              </a:prstGeom>
              <a:noFill/>
            </p:spPr>
            <p:txBody>
              <a:bodyPr wrap="none" rtlCol="0">
                <a:spAutoFit/>
              </a:bodyPr>
              <a:lstStyle/>
              <a:p>
                <a:r>
                  <a:rPr lang="en-US" altLang="ko-KR" sz="1600" b="1" dirty="0" smtClean="0">
                    <a:solidFill>
                      <a:srgbClr val="008000"/>
                    </a:solidFill>
                    <a:latin typeface="Arial" pitchFamily="34" charset="0"/>
                    <a:cs typeface="Arial" pitchFamily="34" charset="0"/>
                  </a:rPr>
                  <a:t>For </a:t>
                </a:r>
                <a:r>
                  <a:rPr lang="en-US" altLang="ko-KR" sz="1600" b="1" i="1" dirty="0" smtClean="0">
                    <a:solidFill>
                      <a:srgbClr val="008000"/>
                    </a:solidFill>
                    <a:latin typeface="Arial" pitchFamily="34" charset="0"/>
                    <a:cs typeface="Arial" pitchFamily="34" charset="0"/>
                    <a:sym typeface="Symbol"/>
                  </a:rPr>
                  <a:t></a:t>
                </a:r>
                <a:r>
                  <a:rPr lang="en-US" altLang="ko-KR" sz="1600" b="1" baseline="-25000" dirty="0" smtClean="0">
                    <a:solidFill>
                      <a:srgbClr val="008000"/>
                    </a:solidFill>
                    <a:latin typeface="Arial" pitchFamily="34" charset="0"/>
                    <a:cs typeface="Arial" pitchFamily="34" charset="0"/>
                    <a:sym typeface="Symbol"/>
                  </a:rPr>
                  <a:t>T</a:t>
                </a:r>
                <a:r>
                  <a:rPr lang="en-US" altLang="ko-KR" sz="1600" b="1" dirty="0" smtClean="0">
                    <a:solidFill>
                      <a:srgbClr val="008000"/>
                    </a:solidFill>
                    <a:latin typeface="Arial" pitchFamily="34" charset="0"/>
                    <a:cs typeface="Arial" pitchFamily="34" charset="0"/>
                    <a:sym typeface="Symbol"/>
                  </a:rPr>
                  <a:t>3, </a:t>
                </a:r>
                <a:r>
                  <a:rPr lang="en-US" altLang="ko-KR" sz="1600" b="1" i="1" dirty="0" smtClean="0">
                    <a:solidFill>
                      <a:srgbClr val="008000"/>
                    </a:solidFill>
                    <a:latin typeface="Arial" pitchFamily="34" charset="0"/>
                    <a:cs typeface="Arial" pitchFamily="34" charset="0"/>
                    <a:sym typeface="Symbol"/>
                  </a:rPr>
                  <a:t>m</a:t>
                </a:r>
                <a:r>
                  <a:rPr lang="en-US" altLang="ko-KR" sz="1600" b="1" dirty="0" smtClean="0">
                    <a:solidFill>
                      <a:srgbClr val="008000"/>
                    </a:solidFill>
                    <a:latin typeface="Arial" pitchFamily="34" charset="0"/>
                    <a:cs typeface="Arial" pitchFamily="34" charset="0"/>
                    <a:sym typeface="Symbol"/>
                  </a:rPr>
                  <a:t>’s converge to</a:t>
                </a:r>
              </a:p>
              <a:p>
                <a:r>
                  <a:rPr lang="en-US" altLang="ko-KR" sz="1600" b="1" i="1" dirty="0" smtClean="0">
                    <a:solidFill>
                      <a:srgbClr val="008000"/>
                    </a:solidFill>
                    <a:latin typeface="Arial" pitchFamily="34" charset="0"/>
                    <a:cs typeface="Arial" pitchFamily="34" charset="0"/>
                    <a:sym typeface="Symbol"/>
                  </a:rPr>
                  <a:t>m</a:t>
                </a:r>
                <a:r>
                  <a:rPr lang="en-US" altLang="ko-KR" sz="1600" b="1" baseline="-25000" dirty="0" smtClean="0">
                    <a:solidFill>
                      <a:srgbClr val="008000"/>
                    </a:solidFill>
                    <a:latin typeface="Arial" pitchFamily="34" charset="0"/>
                    <a:cs typeface="Arial" pitchFamily="34" charset="0"/>
                    <a:sym typeface="Symbol"/>
                  </a:rPr>
                  <a:t></a:t>
                </a:r>
                <a:r>
                  <a:rPr lang="en-US" altLang="ko-KR" sz="1600" b="1" dirty="0" smtClean="0">
                    <a:solidFill>
                      <a:srgbClr val="008000"/>
                    </a:solidFill>
                    <a:latin typeface="Arial" pitchFamily="34" charset="0"/>
                    <a:cs typeface="Arial" pitchFamily="34" charset="0"/>
                    <a:sym typeface="Symbol"/>
                  </a:rPr>
                  <a:t>, </a:t>
                </a:r>
                <a:r>
                  <a:rPr lang="en-US" altLang="ko-KR" sz="1600" b="1" i="1" dirty="0" smtClean="0">
                    <a:solidFill>
                      <a:srgbClr val="008000"/>
                    </a:solidFill>
                    <a:latin typeface="Arial" pitchFamily="34" charset="0"/>
                    <a:cs typeface="Arial" pitchFamily="34" charset="0"/>
                    <a:sym typeface="Symbol"/>
                  </a:rPr>
                  <a:t>m</a:t>
                </a:r>
                <a:r>
                  <a:rPr lang="en-US" altLang="ko-KR" sz="1600" b="1" baseline="-25000" dirty="0" smtClean="0">
                    <a:solidFill>
                      <a:srgbClr val="008000"/>
                    </a:solidFill>
                    <a:latin typeface="Arial" pitchFamily="34" charset="0"/>
                    <a:cs typeface="Arial" pitchFamily="34" charset="0"/>
                    <a:sym typeface="Symbol"/>
                  </a:rPr>
                  <a:t></a:t>
                </a:r>
                <a:r>
                  <a:rPr lang="en-US" altLang="ko-KR" sz="1600" b="1" dirty="0" smtClean="0">
                    <a:solidFill>
                      <a:srgbClr val="008000"/>
                    </a:solidFill>
                    <a:latin typeface="Arial" pitchFamily="34" charset="0"/>
                    <a:cs typeface="Arial" pitchFamily="34" charset="0"/>
                    <a:sym typeface="Symbol"/>
                  </a:rPr>
                  <a:t>, </a:t>
                </a:r>
                <a:r>
                  <a:rPr lang="en-US" altLang="ko-KR" sz="1600" b="1" i="1" dirty="0" err="1" smtClean="0">
                    <a:solidFill>
                      <a:srgbClr val="008000"/>
                    </a:solidFill>
                    <a:latin typeface="Arial" pitchFamily="34" charset="0"/>
                    <a:cs typeface="Arial" pitchFamily="34" charset="0"/>
                    <a:sym typeface="Symbol"/>
                  </a:rPr>
                  <a:t>m</a:t>
                </a:r>
                <a:r>
                  <a:rPr lang="en-US" altLang="ko-KR" sz="1600" b="1" baseline="-25000" dirty="0" err="1" smtClean="0">
                    <a:solidFill>
                      <a:srgbClr val="008000"/>
                    </a:solidFill>
                    <a:latin typeface="Arial" pitchFamily="34" charset="0"/>
                    <a:cs typeface="Arial" pitchFamily="34" charset="0"/>
                    <a:sym typeface="Symbol"/>
                  </a:rPr>
                  <a:t>L</a:t>
                </a:r>
                <a:r>
                  <a:rPr lang="en-US" altLang="ko-KR" sz="1600" b="1" dirty="0" smtClean="0">
                    <a:solidFill>
                      <a:srgbClr val="008000"/>
                    </a:solidFill>
                    <a:latin typeface="Arial" pitchFamily="34" charset="0"/>
                    <a:cs typeface="Arial" pitchFamily="34" charset="0"/>
                    <a:sym typeface="Symbol"/>
                  </a:rPr>
                  <a:t>  0.5, 0.5, 0</a:t>
                </a:r>
                <a:endParaRPr lang="ko-KR" altLang="en-US" sz="1600" b="1" dirty="0">
                  <a:solidFill>
                    <a:srgbClr val="008000"/>
                  </a:solidFill>
                  <a:latin typeface="Arial" pitchFamily="34" charset="0"/>
                  <a:cs typeface="Arial" pitchFamily="34" charset="0"/>
                </a:endParaRPr>
              </a:p>
            </p:txBody>
          </p:sp>
        </p:grpSp>
        <p:sp>
          <p:nvSpPr>
            <p:cNvPr id="28" name="모서리가 둥근 직사각형 27"/>
            <p:cNvSpPr/>
            <p:nvPr/>
          </p:nvSpPr>
          <p:spPr>
            <a:xfrm>
              <a:off x="5737848" y="6039576"/>
              <a:ext cx="3168352" cy="720080"/>
            </a:xfrm>
            <a:prstGeom prst="roundRect">
              <a:avLst/>
            </a:prstGeom>
            <a:noFill/>
            <a:ln>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rgbClr val="0000CC"/>
                </a:solidFill>
              </a:endParaRPr>
            </a:p>
          </p:txBody>
        </p:sp>
      </p:grpSp>
      <p:cxnSp>
        <p:nvCxnSpPr>
          <p:cNvPr id="31" name="직선 화살표 연결선 30"/>
          <p:cNvCxnSpPr>
            <a:stCxn id="13" idx="4"/>
          </p:cNvCxnSpPr>
          <p:nvPr/>
        </p:nvCxnSpPr>
        <p:spPr>
          <a:xfrm>
            <a:off x="8244408" y="5517232"/>
            <a:ext cx="0" cy="504056"/>
          </a:xfrm>
          <a:prstGeom prst="straightConnector1">
            <a:avLst/>
          </a:prstGeom>
          <a:ln w="28575">
            <a:solidFill>
              <a:srgbClr val="008000">
                <a:alpha val="50196"/>
              </a:srgbClr>
            </a:solidFill>
            <a:tailEnd type="arrow"/>
          </a:ln>
        </p:spPr>
        <p:style>
          <a:lnRef idx="1">
            <a:schemeClr val="accent1"/>
          </a:lnRef>
          <a:fillRef idx="0">
            <a:schemeClr val="accent1"/>
          </a:fillRef>
          <a:effectRef idx="0">
            <a:schemeClr val="accent1"/>
          </a:effectRef>
          <a:fontRef idx="minor">
            <a:schemeClr val="tx1"/>
          </a:fontRef>
        </p:style>
      </p:cxnSp>
      <p:cxnSp>
        <p:nvCxnSpPr>
          <p:cNvPr id="32" name="직선 화살표 연결선 31"/>
          <p:cNvCxnSpPr>
            <a:stCxn id="12" idx="4"/>
          </p:cNvCxnSpPr>
          <p:nvPr/>
        </p:nvCxnSpPr>
        <p:spPr>
          <a:xfrm flipH="1">
            <a:off x="4932040" y="3789040"/>
            <a:ext cx="1169844" cy="2016224"/>
          </a:xfrm>
          <a:prstGeom prst="straightConnector1">
            <a:avLst/>
          </a:prstGeom>
          <a:ln w="28575">
            <a:solidFill>
              <a:srgbClr val="0000CC">
                <a:alpha val="50196"/>
              </a:srgbClr>
            </a:solidFill>
            <a:tailEnd type="arrow"/>
          </a:ln>
        </p:spPr>
        <p:style>
          <a:lnRef idx="1">
            <a:schemeClr val="accent1"/>
          </a:lnRef>
          <a:fillRef idx="0">
            <a:schemeClr val="accent1"/>
          </a:fillRef>
          <a:effectRef idx="0">
            <a:schemeClr val="accent1"/>
          </a:effectRef>
          <a:fontRef idx="minor">
            <a:schemeClr val="tx1"/>
          </a:fontRef>
        </p:style>
      </p:cxnSp>
      <p:cxnSp>
        <p:nvCxnSpPr>
          <p:cNvPr id="35" name="직선 화살표 연결선 34"/>
          <p:cNvCxnSpPr/>
          <p:nvPr/>
        </p:nvCxnSpPr>
        <p:spPr>
          <a:xfrm flipH="1">
            <a:off x="3131840" y="2132856"/>
            <a:ext cx="864096" cy="2664296"/>
          </a:xfrm>
          <a:prstGeom prst="straightConnector1">
            <a:avLst/>
          </a:prstGeom>
          <a:ln w="28575">
            <a:solidFill>
              <a:srgbClr val="FF0000">
                <a:alpha val="50196"/>
              </a:srgb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Conclusion</a:t>
            </a:r>
            <a:endParaRPr lang="ko-KR" altLang="en-US" dirty="0"/>
          </a:p>
        </p:txBody>
      </p:sp>
      <p:sp>
        <p:nvSpPr>
          <p:cNvPr id="3" name="내용 개체 틀 2"/>
          <p:cNvSpPr>
            <a:spLocks noGrp="1"/>
          </p:cNvSpPr>
          <p:nvPr>
            <p:ph idx="1"/>
          </p:nvPr>
        </p:nvSpPr>
        <p:spPr/>
        <p:txBody>
          <a:bodyPr>
            <a:normAutofit/>
          </a:bodyPr>
          <a:lstStyle/>
          <a:p>
            <a:r>
              <a:rPr lang="en-US" altLang="ko-KR" dirty="0" smtClean="0"/>
              <a:t>An electrochemical effectiveness model is proposed based on some practical assumptions, which</a:t>
            </a:r>
          </a:p>
          <a:p>
            <a:pPr lvl="1"/>
            <a:r>
              <a:rPr lang="en-US" altLang="ko-KR" dirty="0" smtClean="0"/>
              <a:t>Enables easy determination of current generated in thin active reaction layers (AFL, CFL) without resorting to complex microscale electrode models</a:t>
            </a:r>
          </a:p>
          <a:p>
            <a:pPr lvl="1"/>
            <a:r>
              <a:rPr lang="en-US" altLang="ko-KR" dirty="0" smtClean="0"/>
              <a:t>Is still capable of accurately considering the effects of electrode microstructural parameters on current density</a:t>
            </a:r>
          </a:p>
          <a:p>
            <a:pPr lvl="1"/>
            <a:r>
              <a:rPr lang="en-US" altLang="ko-KR" dirty="0" smtClean="0"/>
              <a:t>Can be readily incorporated with CFD simulation codes because only small numbers of grid points are required in the active reaction layers</a:t>
            </a:r>
          </a:p>
          <a:p>
            <a:pPr lvl="1"/>
            <a:endParaRPr lang="en-US" altLang="ko-KR" sz="1200" dirty="0" smtClean="0"/>
          </a:p>
          <a:p>
            <a:r>
              <a:rPr lang="en-US" altLang="ko-KR" dirty="0" smtClean="0"/>
              <a:t>A theoretical model is also proposed to based on the effectiveness model, to explain </a:t>
            </a:r>
          </a:p>
          <a:p>
            <a:pPr lvl="1"/>
            <a:r>
              <a:rPr lang="en-US" altLang="ko-KR" dirty="0" smtClean="0"/>
              <a:t>the effects of microstructural parameters on current generation performance in thin active reaction layers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679055"/>
            <a:ext cx="7772400" cy="1470025"/>
          </a:xfrm>
        </p:spPr>
        <p:txBody>
          <a:bodyPr/>
          <a:lstStyle/>
          <a:p>
            <a:r>
              <a:rPr lang="en-US" altLang="ko-KR" dirty="0" smtClean="0">
                <a:latin typeface="Arial" pitchFamily="34" charset="0"/>
                <a:cs typeface="Arial" pitchFamily="34" charset="0"/>
              </a:rPr>
              <a:t>Thank you for your attention.</a:t>
            </a:r>
            <a:endParaRPr lang="ko-KR" altLang="en-US"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Electrode Process</a:t>
            </a:r>
            <a:endParaRPr lang="ko-KR" altLang="en-US" dirty="0"/>
          </a:p>
        </p:txBody>
      </p:sp>
      <p:sp>
        <p:nvSpPr>
          <p:cNvPr id="3" name="내용 개체 틀 2"/>
          <p:cNvSpPr>
            <a:spLocks noGrp="1"/>
          </p:cNvSpPr>
          <p:nvPr>
            <p:ph idx="1"/>
          </p:nvPr>
        </p:nvSpPr>
        <p:spPr>
          <a:xfrm>
            <a:off x="457200" y="980728"/>
            <a:ext cx="8229600" cy="5400600"/>
          </a:xfrm>
        </p:spPr>
        <p:txBody>
          <a:bodyPr>
            <a:normAutofit/>
          </a:bodyPr>
          <a:lstStyle/>
          <a:p>
            <a:r>
              <a:rPr lang="en-US" altLang="ko-KR" dirty="0" smtClean="0"/>
              <a:t>Fuel cell process</a:t>
            </a:r>
          </a:p>
          <a:p>
            <a:pPr lvl="1">
              <a:spcBef>
                <a:spcPts val="200"/>
              </a:spcBef>
            </a:pPr>
            <a:r>
              <a:rPr lang="en-US" altLang="ko-KR" dirty="0" smtClean="0"/>
              <a:t>Electronic and ionic charge conduction</a:t>
            </a:r>
          </a:p>
          <a:p>
            <a:pPr lvl="1">
              <a:spcBef>
                <a:spcPts val="200"/>
              </a:spcBef>
            </a:pPr>
            <a:r>
              <a:rPr lang="en-US" altLang="ko-KR" dirty="0" smtClean="0"/>
              <a:t>Distributed electrochemical reactions </a:t>
            </a:r>
          </a:p>
          <a:p>
            <a:pPr lvl="1">
              <a:spcBef>
                <a:spcPts val="200"/>
              </a:spcBef>
              <a:spcAft>
                <a:spcPts val="1000"/>
              </a:spcAft>
            </a:pPr>
            <a:r>
              <a:rPr lang="en-US" altLang="ko-KR" dirty="0" smtClean="0"/>
              <a:t>Gas species transport (+ heat transfer) </a:t>
            </a:r>
          </a:p>
          <a:p>
            <a:pPr>
              <a:spcBef>
                <a:spcPts val="200"/>
              </a:spcBef>
            </a:pPr>
            <a:r>
              <a:rPr lang="en-US" altLang="ko-KR" dirty="0" smtClean="0"/>
              <a:t>Electrode micro model</a:t>
            </a:r>
          </a:p>
          <a:p>
            <a:pPr lvl="1">
              <a:spcBef>
                <a:spcPts val="200"/>
              </a:spcBef>
            </a:pPr>
            <a:r>
              <a:rPr lang="en-US" altLang="ko-KR" dirty="0" smtClean="0"/>
              <a:t>Charge conservation</a:t>
            </a:r>
          </a:p>
          <a:p>
            <a:pPr lvl="1">
              <a:spcBef>
                <a:spcPts val="200"/>
              </a:spcBef>
            </a:pPr>
            <a:endParaRPr lang="en-US" altLang="ko-KR" dirty="0" smtClean="0"/>
          </a:p>
          <a:p>
            <a:pPr lvl="1">
              <a:spcBef>
                <a:spcPts val="200"/>
              </a:spcBef>
            </a:pPr>
            <a:endParaRPr lang="en-US" altLang="ko-KR" dirty="0" smtClean="0"/>
          </a:p>
          <a:p>
            <a:pPr lvl="1">
              <a:spcBef>
                <a:spcPts val="200"/>
              </a:spcBef>
            </a:pPr>
            <a:r>
              <a:rPr lang="en-US" altLang="ko-KR" dirty="0" smtClean="0"/>
              <a:t>Nonlinear electrochemical reaction</a:t>
            </a:r>
          </a:p>
          <a:p>
            <a:pPr lvl="1">
              <a:spcBef>
                <a:spcPts val="200"/>
              </a:spcBef>
            </a:pPr>
            <a:endParaRPr lang="en-US" altLang="ko-KR" dirty="0" smtClean="0"/>
          </a:p>
          <a:p>
            <a:pPr lvl="1">
              <a:spcBef>
                <a:spcPts val="200"/>
              </a:spcBef>
            </a:pPr>
            <a:endParaRPr lang="en-US" altLang="ko-KR" dirty="0" smtClean="0"/>
          </a:p>
          <a:p>
            <a:pPr lvl="1">
              <a:spcBef>
                <a:spcPts val="200"/>
              </a:spcBef>
            </a:pPr>
            <a:endParaRPr lang="en-US" altLang="ko-KR" dirty="0" smtClean="0"/>
          </a:p>
          <a:p>
            <a:pPr lvl="1">
              <a:spcBef>
                <a:spcPts val="200"/>
              </a:spcBef>
            </a:pPr>
            <a:endParaRPr lang="en-US" altLang="ko-KR" dirty="0" smtClean="0"/>
          </a:p>
          <a:p>
            <a:pPr lvl="1">
              <a:spcBef>
                <a:spcPts val="200"/>
              </a:spcBef>
            </a:pPr>
            <a:endParaRPr lang="en-US" altLang="ko-KR" sz="1050" dirty="0" smtClean="0"/>
          </a:p>
          <a:p>
            <a:pPr lvl="1">
              <a:spcBef>
                <a:spcPts val="200"/>
              </a:spcBef>
            </a:pPr>
            <a:r>
              <a:rPr lang="en-US" altLang="ko-KR" dirty="0" smtClean="0"/>
              <a:t>Gas species conservation (+ energy conservation)`</a:t>
            </a:r>
          </a:p>
          <a:p>
            <a:pPr lvl="1">
              <a:spcBef>
                <a:spcPts val="200"/>
              </a:spcBef>
            </a:pPr>
            <a:endParaRPr lang="en-US" altLang="ko-KR" dirty="0" smtClean="0"/>
          </a:p>
          <a:p>
            <a:pPr>
              <a:spcBef>
                <a:spcPts val="200"/>
              </a:spcBef>
            </a:pPr>
            <a:endParaRPr lang="ko-KR" altLang="en-US" dirty="0">
              <a:solidFill>
                <a:srgbClr val="008000"/>
              </a:solidFill>
            </a:endParaRPr>
          </a:p>
        </p:txBody>
      </p:sp>
      <p:graphicFrame>
        <p:nvGraphicFramePr>
          <p:cNvPr id="32770" name="Object 2"/>
          <p:cNvGraphicFramePr>
            <a:graphicFrameLocks noChangeAspect="1"/>
          </p:cNvGraphicFramePr>
          <p:nvPr/>
        </p:nvGraphicFramePr>
        <p:xfrm>
          <a:off x="1254125" y="3331071"/>
          <a:ext cx="2619375" cy="385762"/>
        </p:xfrm>
        <a:graphic>
          <a:graphicData uri="http://schemas.openxmlformats.org/presentationml/2006/ole">
            <p:oleObj spid="_x0000_s32770" name="Equation" r:id="rId4" imgW="1638000" imgH="241200" progId="Equation.3">
              <p:embed/>
            </p:oleObj>
          </a:graphicData>
        </a:graphic>
      </p:graphicFrame>
      <p:graphicFrame>
        <p:nvGraphicFramePr>
          <p:cNvPr id="32771" name="Object 3"/>
          <p:cNvGraphicFramePr>
            <a:graphicFrameLocks noChangeAspect="1"/>
          </p:cNvGraphicFramePr>
          <p:nvPr/>
        </p:nvGraphicFramePr>
        <p:xfrm>
          <a:off x="4308252" y="3331269"/>
          <a:ext cx="2640012" cy="385763"/>
        </p:xfrm>
        <a:graphic>
          <a:graphicData uri="http://schemas.openxmlformats.org/presentationml/2006/ole">
            <p:oleObj spid="_x0000_s32771" name="Equation" r:id="rId5" imgW="1650960" imgH="241200" progId="Equation.3">
              <p:embed/>
            </p:oleObj>
          </a:graphicData>
        </a:graphic>
      </p:graphicFrame>
      <p:graphicFrame>
        <p:nvGraphicFramePr>
          <p:cNvPr id="6" name="Object 7"/>
          <p:cNvGraphicFramePr>
            <a:graphicFrameLocks noChangeAspect="1"/>
          </p:cNvGraphicFramePr>
          <p:nvPr/>
        </p:nvGraphicFramePr>
        <p:xfrm>
          <a:off x="1230734" y="4285710"/>
          <a:ext cx="4997450" cy="731837"/>
        </p:xfrm>
        <a:graphic>
          <a:graphicData uri="http://schemas.openxmlformats.org/presentationml/2006/ole">
            <p:oleObj spid="_x0000_s32772" name="Equation" r:id="rId6" imgW="3124080" imgH="457200" progId="Equation.3">
              <p:embed/>
            </p:oleObj>
          </a:graphicData>
        </a:graphic>
      </p:graphicFrame>
      <p:sp>
        <p:nvSpPr>
          <p:cNvPr id="7" name="타원 6"/>
          <p:cNvSpPr/>
          <p:nvPr/>
        </p:nvSpPr>
        <p:spPr>
          <a:xfrm>
            <a:off x="2060864" y="4416076"/>
            <a:ext cx="504056" cy="504056"/>
          </a:xfrm>
          <a:prstGeom prst="ellipse">
            <a:avLst/>
          </a:prstGeom>
          <a:noFill/>
          <a:ln w="12700">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8" name="Shape 7"/>
          <p:cNvCxnSpPr>
            <a:stCxn id="7" idx="4"/>
            <a:endCxn id="9" idx="1"/>
          </p:cNvCxnSpPr>
          <p:nvPr/>
        </p:nvCxnSpPr>
        <p:spPr>
          <a:xfrm rot="16200000" flipH="1">
            <a:off x="2721928" y="4511096"/>
            <a:ext cx="211799" cy="1029870"/>
          </a:xfrm>
          <a:prstGeom prst="bentConnector2">
            <a:avLst/>
          </a:prstGeom>
          <a:ln>
            <a:solidFill>
              <a:srgbClr val="0000CC"/>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342762" y="4962654"/>
            <a:ext cx="4454233" cy="338554"/>
          </a:xfrm>
          <a:prstGeom prst="rect">
            <a:avLst/>
          </a:prstGeom>
          <a:noFill/>
        </p:spPr>
        <p:txBody>
          <a:bodyPr wrap="none" rtlCol="0">
            <a:spAutoFit/>
          </a:bodyPr>
          <a:lstStyle/>
          <a:p>
            <a:r>
              <a:rPr lang="en-US" altLang="ko-KR" sz="1600" b="1" dirty="0" smtClean="0">
                <a:solidFill>
                  <a:srgbClr val="0000CC"/>
                </a:solidFill>
                <a:latin typeface="Arial" pitchFamily="34" charset="0"/>
                <a:cs typeface="Arial" pitchFamily="34" charset="0"/>
              </a:rPr>
              <a:t>Volumetric exchange current density (A/m</a:t>
            </a:r>
            <a:r>
              <a:rPr lang="en-US" altLang="ko-KR" sz="1600" b="1" baseline="30000" dirty="0" smtClean="0">
                <a:solidFill>
                  <a:srgbClr val="0000CC"/>
                </a:solidFill>
                <a:latin typeface="Arial" pitchFamily="34" charset="0"/>
                <a:cs typeface="Arial" pitchFamily="34" charset="0"/>
              </a:rPr>
              <a:t>3</a:t>
            </a:r>
            <a:r>
              <a:rPr lang="en-US" altLang="ko-KR" sz="1600" b="1" dirty="0" smtClean="0">
                <a:solidFill>
                  <a:srgbClr val="0000CC"/>
                </a:solidFill>
                <a:latin typeface="Arial" pitchFamily="34" charset="0"/>
                <a:cs typeface="Arial" pitchFamily="34" charset="0"/>
              </a:rPr>
              <a:t>)</a:t>
            </a:r>
            <a:endParaRPr lang="ko-KR" altLang="en-US" sz="1600" b="1" dirty="0">
              <a:solidFill>
                <a:srgbClr val="0000CC"/>
              </a:solidFill>
              <a:latin typeface="Arial" pitchFamily="34" charset="0"/>
              <a:cs typeface="Arial" pitchFamily="34" charset="0"/>
            </a:endParaRPr>
          </a:p>
        </p:txBody>
      </p:sp>
      <p:sp>
        <p:nvSpPr>
          <p:cNvPr id="10" name="타원 9"/>
          <p:cNvSpPr/>
          <p:nvPr/>
        </p:nvSpPr>
        <p:spPr>
          <a:xfrm>
            <a:off x="5724128" y="4443508"/>
            <a:ext cx="432048" cy="432048"/>
          </a:xfrm>
          <a:prstGeom prst="ellipse">
            <a:avLst/>
          </a:prstGeom>
          <a:noFill/>
          <a:ln w="127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1" name="Shape 24"/>
          <p:cNvCxnSpPr>
            <a:stCxn id="10" idx="6"/>
            <a:endCxn id="12" idx="1"/>
          </p:cNvCxnSpPr>
          <p:nvPr/>
        </p:nvCxnSpPr>
        <p:spPr>
          <a:xfrm flipV="1">
            <a:off x="6156176" y="4432757"/>
            <a:ext cx="576064" cy="226775"/>
          </a:xfrm>
          <a:prstGeom prst="bentConnector3">
            <a:avLst>
              <a:gd name="adj1" fmla="val 50000"/>
            </a:avLst>
          </a:prstGeom>
          <a:ln>
            <a:solidFill>
              <a:srgbClr val="008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732240" y="4140369"/>
            <a:ext cx="1805302" cy="584775"/>
          </a:xfrm>
          <a:prstGeom prst="rect">
            <a:avLst/>
          </a:prstGeom>
          <a:noFill/>
        </p:spPr>
        <p:txBody>
          <a:bodyPr wrap="none" rtlCol="0">
            <a:spAutoFit/>
          </a:bodyPr>
          <a:lstStyle/>
          <a:p>
            <a:r>
              <a:rPr lang="en-US" altLang="ko-KR" sz="1600" b="1" dirty="0" smtClean="0">
                <a:solidFill>
                  <a:srgbClr val="008000"/>
                </a:solidFill>
                <a:latin typeface="Arial" pitchFamily="34" charset="0"/>
                <a:cs typeface="Arial" pitchFamily="34" charset="0"/>
              </a:rPr>
              <a:t>Activation</a:t>
            </a:r>
          </a:p>
          <a:p>
            <a:r>
              <a:rPr lang="en-US" altLang="ko-KR" sz="1600" b="1" dirty="0" smtClean="0">
                <a:solidFill>
                  <a:srgbClr val="008000"/>
                </a:solidFill>
                <a:latin typeface="Arial" pitchFamily="34" charset="0"/>
                <a:cs typeface="Arial" pitchFamily="34" charset="0"/>
              </a:rPr>
              <a:t>overpotential (V)</a:t>
            </a:r>
            <a:endParaRPr lang="ko-KR" altLang="en-US" sz="1600" b="1" dirty="0">
              <a:solidFill>
                <a:srgbClr val="008000"/>
              </a:solidFill>
              <a:latin typeface="Arial" pitchFamily="34" charset="0"/>
              <a:cs typeface="Arial" pitchFamily="34" charset="0"/>
            </a:endParaRPr>
          </a:p>
        </p:txBody>
      </p:sp>
      <p:sp>
        <p:nvSpPr>
          <p:cNvPr id="13" name="TextBox 12"/>
          <p:cNvSpPr txBox="1"/>
          <p:nvPr/>
        </p:nvSpPr>
        <p:spPr>
          <a:xfrm>
            <a:off x="5076056" y="3789040"/>
            <a:ext cx="2019271" cy="338554"/>
          </a:xfrm>
          <a:prstGeom prst="rect">
            <a:avLst/>
          </a:prstGeom>
          <a:noFill/>
        </p:spPr>
        <p:txBody>
          <a:bodyPr wrap="none" rtlCol="0">
            <a:spAutoFit/>
          </a:bodyPr>
          <a:lstStyle/>
          <a:p>
            <a:r>
              <a:rPr lang="en-US" altLang="ko-KR" sz="1600" b="1" dirty="0" smtClean="0">
                <a:solidFill>
                  <a:srgbClr val="C00000"/>
                </a:solidFill>
                <a:latin typeface="Arial" pitchFamily="34" charset="0"/>
                <a:cs typeface="Arial" pitchFamily="34" charset="0"/>
              </a:rPr>
              <a:t>(Butler-Volmer eq.)</a:t>
            </a:r>
            <a:endParaRPr lang="ko-KR" altLang="en-US" sz="1600" b="1" dirty="0">
              <a:solidFill>
                <a:srgbClr val="C00000"/>
              </a:solidFill>
              <a:latin typeface="Arial" pitchFamily="34" charset="0"/>
              <a:cs typeface="Arial" pitchFamily="34" charset="0"/>
            </a:endParaRPr>
          </a:p>
        </p:txBody>
      </p:sp>
      <p:sp>
        <p:nvSpPr>
          <p:cNvPr id="14" name="타원 13"/>
          <p:cNvSpPr/>
          <p:nvPr/>
        </p:nvSpPr>
        <p:spPr>
          <a:xfrm>
            <a:off x="1183642" y="4404878"/>
            <a:ext cx="862976" cy="504056"/>
          </a:xfrm>
          <a:prstGeom prst="ellipse">
            <a:avLst/>
          </a:prstGeom>
          <a:noFill/>
          <a:ln w="12700">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5" name="Shape 14"/>
          <p:cNvCxnSpPr>
            <a:stCxn id="14" idx="4"/>
            <a:endCxn id="16" idx="1"/>
          </p:cNvCxnSpPr>
          <p:nvPr/>
        </p:nvCxnSpPr>
        <p:spPr>
          <a:xfrm rot="16200000" flipH="1">
            <a:off x="1575360" y="4948704"/>
            <a:ext cx="511029" cy="431488"/>
          </a:xfrm>
          <a:prstGeom prst="bentConnector2">
            <a:avLst/>
          </a:prstGeom>
          <a:ln>
            <a:solidFill>
              <a:srgbClr val="0000CC"/>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046618" y="5250686"/>
            <a:ext cx="5153142" cy="338554"/>
          </a:xfrm>
          <a:prstGeom prst="rect">
            <a:avLst/>
          </a:prstGeom>
          <a:noFill/>
        </p:spPr>
        <p:txBody>
          <a:bodyPr wrap="none" rtlCol="0">
            <a:spAutoFit/>
          </a:bodyPr>
          <a:lstStyle/>
          <a:p>
            <a:r>
              <a:rPr lang="en-US" altLang="ko-KR" sz="1600" b="1" dirty="0" smtClean="0">
                <a:solidFill>
                  <a:srgbClr val="0000CC"/>
                </a:solidFill>
                <a:latin typeface="Arial" pitchFamily="34" charset="0"/>
                <a:cs typeface="Arial" pitchFamily="34" charset="0"/>
              </a:rPr>
              <a:t>Volumetric charge transfer current density (A/m</a:t>
            </a:r>
            <a:r>
              <a:rPr lang="en-US" altLang="ko-KR" sz="1600" b="1" baseline="30000" dirty="0" smtClean="0">
                <a:solidFill>
                  <a:srgbClr val="0000CC"/>
                </a:solidFill>
                <a:latin typeface="Arial" pitchFamily="34" charset="0"/>
                <a:cs typeface="Arial" pitchFamily="34" charset="0"/>
              </a:rPr>
              <a:t>3</a:t>
            </a:r>
            <a:r>
              <a:rPr lang="en-US" altLang="ko-KR" sz="1600" b="1" dirty="0" smtClean="0">
                <a:solidFill>
                  <a:srgbClr val="0000CC"/>
                </a:solidFill>
                <a:latin typeface="Arial" pitchFamily="34" charset="0"/>
                <a:cs typeface="Arial" pitchFamily="34" charset="0"/>
              </a:rPr>
              <a:t>)</a:t>
            </a:r>
            <a:endParaRPr lang="ko-KR" altLang="en-US" sz="1600" b="1" dirty="0">
              <a:solidFill>
                <a:srgbClr val="0000CC"/>
              </a:solidFill>
              <a:latin typeface="Arial" pitchFamily="34" charset="0"/>
              <a:cs typeface="Arial" pitchFamily="34" charset="0"/>
            </a:endParaRPr>
          </a:p>
        </p:txBody>
      </p:sp>
      <p:pic>
        <p:nvPicPr>
          <p:cNvPr id="17" name="Picture 13"/>
          <p:cNvPicPr>
            <a:picLocks noChangeAspect="1" noChangeArrowheads="1"/>
          </p:cNvPicPr>
          <p:nvPr/>
        </p:nvPicPr>
        <p:blipFill>
          <a:blip r:embed="rId7" cstate="print"/>
          <a:srcRect t="39527"/>
          <a:stretch>
            <a:fillRect/>
          </a:stretch>
        </p:blipFill>
        <p:spPr bwMode="auto">
          <a:xfrm>
            <a:off x="6084168" y="908720"/>
            <a:ext cx="2808312" cy="2119240"/>
          </a:xfrm>
          <a:prstGeom prst="rect">
            <a:avLst/>
          </a:prstGeom>
          <a:noFill/>
          <a:ln w="9525">
            <a:noFill/>
            <a:miter lim="800000"/>
            <a:headEnd/>
            <a:tailEnd/>
          </a:ln>
        </p:spPr>
      </p:pic>
      <p:graphicFrame>
        <p:nvGraphicFramePr>
          <p:cNvPr id="32773" name="Object 5"/>
          <p:cNvGraphicFramePr>
            <a:graphicFrameLocks noChangeAspect="1"/>
          </p:cNvGraphicFramePr>
          <p:nvPr/>
        </p:nvGraphicFramePr>
        <p:xfrm>
          <a:off x="1230734" y="6139581"/>
          <a:ext cx="1784350" cy="385763"/>
        </p:xfrm>
        <a:graphic>
          <a:graphicData uri="http://schemas.openxmlformats.org/presentationml/2006/ole">
            <p:oleObj spid="_x0000_s32773" name="Equation" r:id="rId8" imgW="1117440" imgH="241200" progId="Equation.3">
              <p:embed/>
            </p:oleObj>
          </a:graphicData>
        </a:graphic>
      </p:graphicFrame>
      <p:sp>
        <p:nvSpPr>
          <p:cNvPr id="19" name="TextBox 18"/>
          <p:cNvSpPr txBox="1"/>
          <p:nvPr/>
        </p:nvSpPr>
        <p:spPr>
          <a:xfrm>
            <a:off x="6876256" y="620688"/>
            <a:ext cx="1664238" cy="338554"/>
          </a:xfrm>
          <a:prstGeom prst="rect">
            <a:avLst/>
          </a:prstGeom>
          <a:noFill/>
        </p:spPr>
        <p:txBody>
          <a:bodyPr wrap="none" rtlCol="0">
            <a:spAutoFit/>
          </a:bodyPr>
          <a:lstStyle/>
          <a:p>
            <a:r>
              <a:rPr lang="en-US" altLang="ko-KR" sz="1600" b="1" dirty="0" smtClean="0">
                <a:solidFill>
                  <a:srgbClr val="008000"/>
                </a:solidFill>
                <a:latin typeface="Arial" pitchFamily="34" charset="0"/>
                <a:cs typeface="Arial" pitchFamily="34" charset="0"/>
              </a:rPr>
              <a:t>Anode process</a:t>
            </a:r>
            <a:endParaRPr lang="ko-KR" altLang="en-US" sz="1600" b="1" dirty="0">
              <a:solidFill>
                <a:srgbClr val="008000"/>
              </a:solidFill>
              <a:latin typeface="Arial" pitchFamily="34" charset="0"/>
              <a:cs typeface="Arial" pitchFamily="34" charset="0"/>
            </a:endParaRPr>
          </a:p>
        </p:txBody>
      </p:sp>
      <p:graphicFrame>
        <p:nvGraphicFramePr>
          <p:cNvPr id="32774" name="Object 6"/>
          <p:cNvGraphicFramePr>
            <a:graphicFrameLocks noChangeAspect="1"/>
          </p:cNvGraphicFramePr>
          <p:nvPr/>
        </p:nvGraphicFramePr>
        <p:xfrm>
          <a:off x="4338638" y="6138863"/>
          <a:ext cx="1724025" cy="385762"/>
        </p:xfrm>
        <a:graphic>
          <a:graphicData uri="http://schemas.openxmlformats.org/presentationml/2006/ole">
            <p:oleObj spid="_x0000_s32774" name="Equation" r:id="rId9" imgW="1079280" imgH="241200" progId="Equation.3">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en-US" altLang="ko-KR" dirty="0" smtClean="0"/>
              <a:t>Pros and Cons of Electrode Micro Model</a:t>
            </a:r>
            <a:endParaRPr lang="ko-KR" altLang="en-US" dirty="0"/>
          </a:p>
        </p:txBody>
      </p:sp>
      <p:sp>
        <p:nvSpPr>
          <p:cNvPr id="3" name="내용 개체 틀 2"/>
          <p:cNvSpPr>
            <a:spLocks noGrp="1"/>
          </p:cNvSpPr>
          <p:nvPr>
            <p:ph idx="1"/>
          </p:nvPr>
        </p:nvSpPr>
        <p:spPr>
          <a:xfrm>
            <a:off x="457200" y="1052736"/>
            <a:ext cx="8229600" cy="5400600"/>
          </a:xfrm>
        </p:spPr>
        <p:txBody>
          <a:bodyPr>
            <a:normAutofit lnSpcReduction="10000"/>
          </a:bodyPr>
          <a:lstStyle/>
          <a:p>
            <a:pPr>
              <a:spcBef>
                <a:spcPts val="300"/>
              </a:spcBef>
            </a:pPr>
            <a:r>
              <a:rPr lang="en-US" altLang="ko-KR" dirty="0" smtClean="0"/>
              <a:t>Advantages</a:t>
            </a:r>
          </a:p>
          <a:p>
            <a:pPr lvl="1">
              <a:spcBef>
                <a:spcPts val="300"/>
              </a:spcBef>
            </a:pPr>
            <a:r>
              <a:rPr lang="en-US" altLang="ko-KR" dirty="0" smtClean="0"/>
              <a:t>Accurate prediction of the current generation vs. overpotential (</a:t>
            </a:r>
            <a:r>
              <a:rPr lang="en-US" altLang="ko-KR" i="1" dirty="0" err="1" smtClean="0"/>
              <a:t>i</a:t>
            </a:r>
            <a:r>
              <a:rPr lang="en-US" altLang="ko-KR" dirty="0" smtClean="0">
                <a:sym typeface="Symbol"/>
              </a:rPr>
              <a:t></a:t>
            </a:r>
            <a:r>
              <a:rPr lang="en-US" altLang="ko-KR" i="1" dirty="0" smtClean="0">
                <a:sym typeface="Symbol"/>
              </a:rPr>
              <a:t></a:t>
            </a:r>
            <a:r>
              <a:rPr lang="en-US" altLang="ko-KR" dirty="0" smtClean="0"/>
              <a:t>) performance of electrodes</a:t>
            </a:r>
          </a:p>
          <a:p>
            <a:pPr lvl="1">
              <a:spcBef>
                <a:spcPts val="300"/>
              </a:spcBef>
            </a:pPr>
            <a:r>
              <a:rPr lang="en-US" altLang="ko-KR" dirty="0" smtClean="0"/>
              <a:t>Detailed investigation of the electrode process, including the effects of microstructural parameters on performance</a:t>
            </a:r>
          </a:p>
          <a:p>
            <a:pPr lvl="1">
              <a:spcBef>
                <a:spcPts val="300"/>
              </a:spcBef>
              <a:buClr>
                <a:srgbClr val="C00000"/>
              </a:buClr>
              <a:buFont typeface="Wingdings" pitchFamily="2" charset="2"/>
              <a:buChar char="è"/>
            </a:pPr>
            <a:r>
              <a:rPr lang="en-US" altLang="ko-KR" dirty="0" smtClean="0">
                <a:solidFill>
                  <a:srgbClr val="C00000"/>
                </a:solidFill>
                <a:sym typeface="Symbol"/>
              </a:rPr>
              <a:t>Thus, most suitable </a:t>
            </a:r>
            <a:r>
              <a:rPr lang="en-US" altLang="ko-KR" dirty="0" smtClean="0">
                <a:solidFill>
                  <a:srgbClr val="C00000"/>
                </a:solidFill>
              </a:rPr>
              <a:t>for theoretical research of complex electrode structures (FGEs, MGEs) and their performances</a:t>
            </a:r>
          </a:p>
          <a:p>
            <a:pPr lvl="1">
              <a:spcBef>
                <a:spcPts val="300"/>
              </a:spcBef>
            </a:pPr>
            <a:endParaRPr lang="en-US" altLang="ko-KR" dirty="0" smtClean="0"/>
          </a:p>
          <a:p>
            <a:pPr>
              <a:spcBef>
                <a:spcPts val="300"/>
              </a:spcBef>
            </a:pPr>
            <a:r>
              <a:rPr lang="en-US" altLang="ko-KR" dirty="0" smtClean="0"/>
              <a:t>Disadvantages</a:t>
            </a:r>
          </a:p>
          <a:p>
            <a:pPr lvl="1">
              <a:spcBef>
                <a:spcPts val="300"/>
              </a:spcBef>
            </a:pPr>
            <a:r>
              <a:rPr lang="en-US" altLang="ko-KR" dirty="0" smtClean="0"/>
              <a:t>High computational costs:  many variables on grid points </a:t>
            </a:r>
          </a:p>
          <a:p>
            <a:pPr lvl="1">
              <a:spcBef>
                <a:spcPts val="300"/>
              </a:spcBef>
              <a:buNone/>
            </a:pPr>
            <a:r>
              <a:rPr lang="en-US" altLang="ko-KR" dirty="0" smtClean="0"/>
              <a:t>	</a:t>
            </a:r>
            <a:r>
              <a:rPr lang="en-US" altLang="ko-KR" dirty="0" smtClean="0">
                <a:solidFill>
                  <a:srgbClr val="C00000"/>
                </a:solidFill>
              </a:rPr>
              <a:t>(e.g. at least 20 highly non-uniform grid points in 20-</a:t>
            </a:r>
            <a:r>
              <a:rPr lang="en-US" altLang="ko-KR" dirty="0" smtClean="0">
                <a:solidFill>
                  <a:srgbClr val="C00000"/>
                </a:solidFill>
                <a:sym typeface="Symbol"/>
              </a:rPr>
              <a:t>m-thick reaction layers</a:t>
            </a:r>
            <a:r>
              <a:rPr lang="en-US" altLang="ko-KR" dirty="0" smtClean="0">
                <a:solidFill>
                  <a:srgbClr val="C00000"/>
                </a:solidFill>
              </a:rPr>
              <a:t>)</a:t>
            </a:r>
          </a:p>
          <a:p>
            <a:pPr lvl="1">
              <a:spcBef>
                <a:spcPts val="300"/>
              </a:spcBef>
            </a:pPr>
            <a:r>
              <a:rPr lang="en-US" altLang="ko-KR" dirty="0" smtClean="0"/>
              <a:t>Difficult to be employed in CFD simulation codes</a:t>
            </a:r>
          </a:p>
          <a:p>
            <a:pPr lvl="1">
              <a:spcBef>
                <a:spcPts val="300"/>
              </a:spcBef>
            </a:pPr>
            <a:endParaRPr lang="en-US" altLang="ko-KR" sz="1600" dirty="0" smtClean="0"/>
          </a:p>
          <a:p>
            <a:pPr>
              <a:spcBef>
                <a:spcPts val="300"/>
              </a:spcBef>
              <a:buClr>
                <a:srgbClr val="008000"/>
              </a:buClr>
              <a:buFont typeface="Wingdings" pitchFamily="2" charset="2"/>
              <a:buChar char="è"/>
            </a:pPr>
            <a:r>
              <a:rPr lang="en-US" altLang="ko-KR" dirty="0" smtClean="0">
                <a:solidFill>
                  <a:srgbClr val="008000"/>
                </a:solidFill>
              </a:rPr>
              <a:t>Electrode effectiveness model, which enable</a:t>
            </a:r>
          </a:p>
          <a:p>
            <a:pPr lvl="1">
              <a:spcBef>
                <a:spcPts val="300"/>
              </a:spcBef>
            </a:pPr>
            <a:r>
              <a:rPr lang="en-US" altLang="ko-KR" dirty="0" smtClean="0">
                <a:solidFill>
                  <a:srgbClr val="008000"/>
                </a:solidFill>
              </a:rPr>
              <a:t>Accurate and efficient prediction of the </a:t>
            </a:r>
            <a:r>
              <a:rPr lang="en-US" altLang="ko-KR" i="1" dirty="0" err="1" smtClean="0">
                <a:solidFill>
                  <a:srgbClr val="008000"/>
                </a:solidFill>
              </a:rPr>
              <a:t>i</a:t>
            </a:r>
            <a:r>
              <a:rPr lang="en-US" altLang="ko-KR" dirty="0" smtClean="0">
                <a:solidFill>
                  <a:srgbClr val="008000"/>
                </a:solidFill>
                <a:sym typeface="Symbol"/>
              </a:rPr>
              <a:t></a:t>
            </a:r>
            <a:r>
              <a:rPr lang="en-US" altLang="ko-KR" i="1" dirty="0" smtClean="0">
                <a:solidFill>
                  <a:srgbClr val="008000"/>
                </a:solidFill>
                <a:sym typeface="Symbol"/>
              </a:rPr>
              <a:t></a:t>
            </a:r>
            <a:r>
              <a:rPr lang="en-US" altLang="ko-KR" dirty="0" smtClean="0">
                <a:solidFill>
                  <a:srgbClr val="008000"/>
                </a:solidFill>
              </a:rPr>
              <a:t> performance</a:t>
            </a:r>
          </a:p>
          <a:p>
            <a:pPr lvl="1">
              <a:spcBef>
                <a:spcPts val="300"/>
              </a:spcBef>
            </a:pPr>
            <a:r>
              <a:rPr lang="en-US" altLang="ko-KR" dirty="0" smtClean="0">
                <a:solidFill>
                  <a:srgbClr val="008000"/>
                </a:solidFill>
              </a:rPr>
              <a:t>Full consideration of the effects of microstructural parameters</a:t>
            </a:r>
            <a:endParaRPr lang="ko-KR" altLang="en-US" dirty="0">
              <a:solidFill>
                <a:srgbClr val="008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Simplifying Assumptions</a:t>
            </a:r>
            <a:endParaRPr lang="ko-KR" altLang="en-US" dirty="0"/>
          </a:p>
        </p:txBody>
      </p:sp>
      <p:sp>
        <p:nvSpPr>
          <p:cNvPr id="3" name="내용 개체 틀 2"/>
          <p:cNvSpPr>
            <a:spLocks noGrp="1"/>
          </p:cNvSpPr>
          <p:nvPr>
            <p:ph idx="1"/>
          </p:nvPr>
        </p:nvSpPr>
        <p:spPr>
          <a:xfrm>
            <a:off x="457200" y="1052736"/>
            <a:ext cx="8229600" cy="5400600"/>
          </a:xfrm>
        </p:spPr>
        <p:txBody>
          <a:bodyPr>
            <a:normAutofit/>
          </a:bodyPr>
          <a:lstStyle/>
          <a:p>
            <a:r>
              <a:rPr lang="en-US" altLang="ko-KR" dirty="0" smtClean="0"/>
              <a:t>Active reaction layers</a:t>
            </a:r>
          </a:p>
          <a:p>
            <a:pPr lvl="1"/>
            <a:r>
              <a:rPr lang="en-US" altLang="ko-KR" dirty="0" smtClean="0"/>
              <a:t>Dedicated reaction layers in multi-layer electrode structures</a:t>
            </a:r>
          </a:p>
          <a:p>
            <a:pPr lvl="1"/>
            <a:r>
              <a:rPr lang="en-US" altLang="ko-KR" dirty="0" smtClean="0"/>
              <a:t>Formed near the electrolyte, thin (~20 </a:t>
            </a:r>
            <a:r>
              <a:rPr lang="en-US" altLang="ko-KR" dirty="0" smtClean="0">
                <a:sym typeface="Symbol"/>
              </a:rPr>
              <a:t>m</a:t>
            </a:r>
            <a:r>
              <a:rPr lang="en-US" altLang="ko-KR" dirty="0" smtClean="0"/>
              <a:t>), dense (~25% porosity), and fine particle size (high TPBL density ~5</a:t>
            </a:r>
            <a:r>
              <a:rPr lang="en-US" altLang="ko-KR" dirty="0" smtClean="0">
                <a:sym typeface="Symbol"/>
              </a:rPr>
              <a:t></a:t>
            </a:r>
            <a:r>
              <a:rPr lang="en-US" altLang="ko-KR" dirty="0" smtClean="0"/>
              <a:t>10</a:t>
            </a:r>
            <a:r>
              <a:rPr lang="en-US" altLang="ko-KR" baseline="30000" dirty="0" smtClean="0"/>
              <a:t>12 </a:t>
            </a:r>
            <a:r>
              <a:rPr lang="en-US" altLang="ko-KR" dirty="0" smtClean="0"/>
              <a:t>m/m</a:t>
            </a:r>
            <a:r>
              <a:rPr lang="en-US" altLang="ko-KR" baseline="30000" dirty="0" smtClean="0"/>
              <a:t>3</a:t>
            </a:r>
            <a:r>
              <a:rPr lang="en-US" altLang="ko-KR" dirty="0" smtClean="0"/>
              <a:t>)</a:t>
            </a:r>
          </a:p>
          <a:p>
            <a:pPr lvl="1">
              <a:buClr>
                <a:srgbClr val="0000CC"/>
              </a:buClr>
              <a:buFont typeface="Wingdings" pitchFamily="2" charset="2"/>
              <a:buChar char=""/>
            </a:pPr>
            <a:r>
              <a:rPr lang="en-US" altLang="ko-KR" dirty="0" smtClean="0">
                <a:solidFill>
                  <a:srgbClr val="0000CC"/>
                </a:solidFill>
              </a:rPr>
              <a:t>Current generation is completed in the active reaction layer</a:t>
            </a:r>
          </a:p>
          <a:p>
            <a:pPr lvl="1"/>
            <a:endParaRPr lang="en-US" altLang="ko-KR" dirty="0" smtClean="0"/>
          </a:p>
          <a:p>
            <a:r>
              <a:rPr lang="en-US" altLang="ko-KR" dirty="0" smtClean="0"/>
              <a:t>Practical assumptions</a:t>
            </a:r>
          </a:p>
          <a:p>
            <a:pPr lvl="1"/>
            <a:r>
              <a:rPr lang="en-US" altLang="ko-KR" dirty="0" smtClean="0">
                <a:solidFill>
                  <a:srgbClr val="008000"/>
                </a:solidFill>
              </a:rPr>
              <a:t>Homogeneous microstructure </a:t>
            </a:r>
            <a:r>
              <a:rPr lang="en-US" altLang="ko-KR" dirty="0" smtClean="0">
                <a:sym typeface="Symbol"/>
              </a:rPr>
              <a:t></a:t>
            </a:r>
            <a:r>
              <a:rPr lang="en-US" altLang="ko-KR" dirty="0" smtClean="0"/>
              <a:t> the volume-specific TPB length (TPBL), </a:t>
            </a:r>
            <a:r>
              <a:rPr lang="en-US" altLang="ko-KR" i="1" dirty="0" smtClean="0">
                <a:sym typeface="Symbol"/>
              </a:rPr>
              <a:t></a:t>
            </a:r>
            <a:r>
              <a:rPr lang="en-US" altLang="ko-KR" baseline="-25000" dirty="0" err="1" smtClean="0"/>
              <a:t>tpb,V</a:t>
            </a:r>
            <a:r>
              <a:rPr lang="en-US" altLang="ko-KR" dirty="0" smtClean="0"/>
              <a:t>, and effective ionic conductivity, </a:t>
            </a:r>
            <a:r>
              <a:rPr lang="en-US" altLang="ko-KR" i="1" dirty="0" smtClean="0">
                <a:sym typeface="Symbol"/>
              </a:rPr>
              <a:t></a:t>
            </a:r>
            <a:r>
              <a:rPr lang="en-US" altLang="ko-KR" baseline="-25000" dirty="0" err="1" smtClean="0"/>
              <a:t>io,eff</a:t>
            </a:r>
            <a:r>
              <a:rPr lang="en-US" altLang="ko-KR" dirty="0" smtClean="0"/>
              <a:t>, are uniform</a:t>
            </a:r>
          </a:p>
          <a:p>
            <a:pPr lvl="1">
              <a:spcBef>
                <a:spcPts val="1000"/>
              </a:spcBef>
            </a:pPr>
            <a:r>
              <a:rPr lang="en-US" altLang="ko-KR" dirty="0" smtClean="0">
                <a:solidFill>
                  <a:srgbClr val="008000"/>
                </a:solidFill>
              </a:rPr>
              <a:t>Sufficiently thin layer thickness </a:t>
            </a:r>
            <a:r>
              <a:rPr lang="en-US" altLang="ko-KR" dirty="0" smtClean="0">
                <a:sym typeface="Symbol"/>
              </a:rPr>
              <a:t> U</a:t>
            </a:r>
            <a:r>
              <a:rPr lang="en-US" altLang="ko-KR" dirty="0" smtClean="0"/>
              <a:t>niform operating condition (</a:t>
            </a:r>
            <a:r>
              <a:rPr lang="en-US" altLang="ko-KR" i="1" dirty="0" smtClean="0"/>
              <a:t>T</a:t>
            </a:r>
            <a:r>
              <a:rPr lang="en-US" altLang="ko-KR" dirty="0" smtClean="0"/>
              <a:t>, </a:t>
            </a:r>
            <a:r>
              <a:rPr lang="en-US" altLang="ko-KR" i="1" dirty="0" smtClean="0"/>
              <a:t>p</a:t>
            </a:r>
            <a:r>
              <a:rPr lang="en-US" altLang="ko-KR" baseline="-25000" dirty="0" smtClean="0"/>
              <a:t>t</a:t>
            </a:r>
            <a:r>
              <a:rPr lang="en-US" altLang="ko-KR" dirty="0" smtClean="0"/>
              <a:t>, </a:t>
            </a:r>
            <a:r>
              <a:rPr lang="en-US" altLang="ko-KR" i="1" dirty="0" smtClean="0"/>
              <a:t>x</a:t>
            </a:r>
            <a:r>
              <a:rPr lang="en-US" altLang="ko-KR" baseline="-25000" dirty="0" smtClean="0"/>
              <a:t>i</a:t>
            </a:r>
            <a:r>
              <a:rPr lang="en-US" altLang="ko-KR" dirty="0" smtClean="0"/>
              <a:t>) </a:t>
            </a:r>
            <a:r>
              <a:rPr lang="en-US" altLang="ko-KR" dirty="0" smtClean="0">
                <a:sym typeface="Symbol"/>
              </a:rPr>
              <a:t> </a:t>
            </a:r>
            <a:r>
              <a:rPr lang="en-US" altLang="ko-KR" dirty="0" smtClean="0"/>
              <a:t>the TPBL-specific exchange current density, </a:t>
            </a:r>
            <a:r>
              <a:rPr lang="en-US" altLang="ko-KR" i="1" dirty="0" err="1" smtClean="0"/>
              <a:t>i</a:t>
            </a:r>
            <a:r>
              <a:rPr lang="en-US" altLang="ko-KR" baseline="-25000" dirty="0" err="1" smtClean="0"/>
              <a:t>tpb</a:t>
            </a:r>
            <a:r>
              <a:rPr lang="en-US" altLang="ko-KR" dirty="0" smtClean="0"/>
              <a:t>, Nernst potential, </a:t>
            </a:r>
            <a:r>
              <a:rPr lang="en-US" altLang="ko-KR" i="1" dirty="0" smtClean="0">
                <a:sym typeface="Symbol"/>
              </a:rPr>
              <a:t></a:t>
            </a:r>
            <a:r>
              <a:rPr lang="en-US" altLang="ko-KR" baseline="30000" dirty="0" smtClean="0"/>
              <a:t>o</a:t>
            </a:r>
            <a:r>
              <a:rPr lang="en-US" altLang="ko-KR" dirty="0" smtClean="0"/>
              <a:t>, and concentration overpotential, </a:t>
            </a:r>
            <a:r>
              <a:rPr lang="en-US" altLang="ko-KR" i="1" dirty="0" smtClean="0">
                <a:sym typeface="Symbol"/>
              </a:rPr>
              <a:t></a:t>
            </a:r>
            <a:r>
              <a:rPr lang="en-US" altLang="ko-KR" baseline="-25000" dirty="0" err="1" smtClean="0"/>
              <a:t>conc</a:t>
            </a:r>
            <a:r>
              <a:rPr lang="en-US" altLang="ko-KR" dirty="0" smtClean="0"/>
              <a:t>, are uniform</a:t>
            </a:r>
          </a:p>
          <a:p>
            <a:pPr lvl="1">
              <a:spcBef>
                <a:spcPts val="1000"/>
              </a:spcBef>
            </a:pPr>
            <a:r>
              <a:rPr lang="en-US" altLang="ko-KR" dirty="0" smtClean="0">
                <a:solidFill>
                  <a:srgbClr val="008000"/>
                </a:solidFill>
              </a:rPr>
              <a:t>High effective electronic conductivity </a:t>
            </a:r>
            <a:r>
              <a:rPr lang="en-US" altLang="ko-KR" dirty="0" smtClean="0">
                <a:sym typeface="Symbol"/>
              </a:rPr>
              <a:t></a:t>
            </a:r>
            <a:r>
              <a:rPr lang="en-US" altLang="ko-KR" dirty="0" smtClean="0"/>
              <a:t> the electronic potential, </a:t>
            </a:r>
            <a:r>
              <a:rPr lang="en-US" altLang="ko-KR" i="1" dirty="0" smtClean="0">
                <a:sym typeface="Symbol"/>
              </a:rPr>
              <a:t></a:t>
            </a:r>
            <a:r>
              <a:rPr lang="en-US" altLang="ko-KR" baseline="-25000" dirty="0" smtClean="0"/>
              <a:t>el</a:t>
            </a:r>
            <a:r>
              <a:rPr lang="en-US" altLang="ko-KR" dirty="0" smtClean="0"/>
              <a:t>, is uniform</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7" name="직사각형 16"/>
          <p:cNvSpPr/>
          <p:nvPr/>
        </p:nvSpPr>
        <p:spPr>
          <a:xfrm>
            <a:off x="3660615" y="1061880"/>
            <a:ext cx="2135521" cy="338554"/>
          </a:xfrm>
          <a:prstGeom prst="rect">
            <a:avLst/>
          </a:prstGeom>
        </p:spPr>
        <p:txBody>
          <a:bodyPr wrap="none">
            <a:spAutoFit/>
          </a:bodyPr>
          <a:lstStyle/>
          <a:p>
            <a:r>
              <a:rPr lang="en-US" altLang="ko-KR" sz="1600" b="1" dirty="0" smtClean="0">
                <a:solidFill>
                  <a:srgbClr val="008000"/>
                </a:solidFill>
                <a:latin typeface="Arial" pitchFamily="34" charset="0"/>
                <a:cs typeface="Arial" pitchFamily="34" charset="0"/>
              </a:rPr>
              <a:t>Focus of this study</a:t>
            </a:r>
            <a:endParaRPr lang="ko-KR" altLang="en-US" sz="1600" b="1" dirty="0">
              <a:solidFill>
                <a:srgbClr val="008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Simplified Model Eq. : Anode Reaction Layer</a:t>
            </a:r>
            <a:endParaRPr lang="ko-KR" altLang="en-US" dirty="0"/>
          </a:p>
        </p:txBody>
      </p:sp>
      <p:sp>
        <p:nvSpPr>
          <p:cNvPr id="3" name="내용 개체 틀 2"/>
          <p:cNvSpPr>
            <a:spLocks noGrp="1"/>
          </p:cNvSpPr>
          <p:nvPr>
            <p:ph idx="1"/>
          </p:nvPr>
        </p:nvSpPr>
        <p:spPr>
          <a:xfrm>
            <a:off x="457200" y="980728"/>
            <a:ext cx="8229600" cy="5400600"/>
          </a:xfrm>
        </p:spPr>
        <p:txBody>
          <a:bodyPr>
            <a:normAutofit/>
          </a:bodyPr>
          <a:lstStyle/>
          <a:p>
            <a:r>
              <a:rPr lang="en-US" altLang="ko-KR" dirty="0" smtClean="0"/>
              <a:t>Ionic charge conservation</a:t>
            </a:r>
          </a:p>
          <a:p>
            <a:endParaRPr lang="en-US" altLang="ko-KR" dirty="0" smtClean="0"/>
          </a:p>
          <a:p>
            <a:pPr lvl="1"/>
            <a:endParaRPr lang="en-US" altLang="ko-KR" dirty="0" smtClean="0"/>
          </a:p>
          <a:p>
            <a:pPr lvl="1"/>
            <a:endParaRPr lang="en-US" altLang="ko-KR" dirty="0" smtClean="0"/>
          </a:p>
          <a:p>
            <a:pPr lvl="1"/>
            <a:endParaRPr lang="en-US" altLang="ko-KR" dirty="0" smtClean="0"/>
          </a:p>
          <a:p>
            <a:pPr lvl="1"/>
            <a:endParaRPr lang="en-US" altLang="ko-KR" dirty="0" smtClean="0"/>
          </a:p>
          <a:p>
            <a:r>
              <a:rPr lang="en-US" altLang="ko-KR" dirty="0" smtClean="0"/>
              <a:t>Electrochemical reaction</a:t>
            </a:r>
          </a:p>
          <a:p>
            <a:pPr lvl="1"/>
            <a:endParaRPr lang="en-US" altLang="ko-KR" dirty="0" smtClean="0"/>
          </a:p>
          <a:p>
            <a:pPr lvl="1"/>
            <a:endParaRPr lang="en-US" altLang="ko-KR" dirty="0" smtClean="0"/>
          </a:p>
          <a:p>
            <a:pPr lvl="1"/>
            <a:endParaRPr lang="en-US" altLang="ko-KR" dirty="0" smtClean="0"/>
          </a:p>
          <a:p>
            <a:pPr lvl="1"/>
            <a:endParaRPr lang="en-US" altLang="ko-KR" dirty="0" smtClean="0"/>
          </a:p>
          <a:p>
            <a:r>
              <a:rPr lang="en-US" altLang="ko-KR" dirty="0" smtClean="0"/>
              <a:t>Activation overpotential</a:t>
            </a:r>
          </a:p>
          <a:p>
            <a:endParaRPr lang="en-US" altLang="ko-KR" dirty="0" smtClean="0"/>
          </a:p>
          <a:p>
            <a:endParaRPr lang="en-US" altLang="ko-KR" dirty="0" smtClean="0"/>
          </a:p>
          <a:p>
            <a:pPr>
              <a:spcBef>
                <a:spcPts val="2000"/>
              </a:spcBef>
            </a:pPr>
            <a:endParaRPr lang="en-US" altLang="ko-KR" dirty="0" smtClean="0"/>
          </a:p>
        </p:txBody>
      </p:sp>
      <p:pic>
        <p:nvPicPr>
          <p:cNvPr id="1026" name="Picture 2" descr="G:\0000논문작업0000\000-Work.Project\001-IJES-GEMEF\Figures\fig01.emf"/>
          <p:cNvPicPr>
            <a:picLocks noChangeAspect="1" noChangeArrowheads="1"/>
          </p:cNvPicPr>
          <p:nvPr/>
        </p:nvPicPr>
        <p:blipFill>
          <a:blip r:embed="rId4" cstate="print"/>
          <a:srcRect/>
          <a:stretch>
            <a:fillRect/>
          </a:stretch>
        </p:blipFill>
        <p:spPr bwMode="auto">
          <a:xfrm>
            <a:off x="4534770" y="1052736"/>
            <a:ext cx="4609230" cy="2376264"/>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1031" name="Object 7"/>
          <p:cNvGraphicFramePr>
            <a:graphicFrameLocks noChangeAspect="1"/>
          </p:cNvGraphicFramePr>
          <p:nvPr/>
        </p:nvGraphicFramePr>
        <p:xfrm>
          <a:off x="971600" y="3861048"/>
          <a:ext cx="6402388" cy="868363"/>
        </p:xfrm>
        <a:graphic>
          <a:graphicData uri="http://schemas.openxmlformats.org/presentationml/2006/ole">
            <p:oleObj spid="_x0000_s18436" name="Equation" r:id="rId5" imgW="3556000" imgH="482600" progId="Equation.3">
              <p:embed/>
            </p:oleObj>
          </a:graphicData>
        </a:graphic>
      </p:graphicFrame>
      <p:sp>
        <p:nvSpPr>
          <p:cNvPr id="11" name="타원 10"/>
          <p:cNvSpPr/>
          <p:nvPr/>
        </p:nvSpPr>
        <p:spPr>
          <a:xfrm>
            <a:off x="1935136" y="3824472"/>
            <a:ext cx="1152128" cy="936104"/>
          </a:xfrm>
          <a:prstGeom prst="ellipse">
            <a:avLst/>
          </a:prstGeom>
          <a:noFill/>
          <a:ln w="12700">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1033" name="Object 9"/>
          <p:cNvGraphicFramePr>
            <a:graphicFrameLocks noChangeAspect="1"/>
          </p:cNvGraphicFramePr>
          <p:nvPr/>
        </p:nvGraphicFramePr>
        <p:xfrm>
          <a:off x="3106358" y="4726449"/>
          <a:ext cx="1303338" cy="363537"/>
        </p:xfrm>
        <a:graphic>
          <a:graphicData uri="http://schemas.openxmlformats.org/presentationml/2006/ole">
            <p:oleObj spid="_x0000_s18437" name="Equation" r:id="rId6" imgW="863225" imgH="241195" progId="Equation.3">
              <p:embed/>
            </p:oleObj>
          </a:graphicData>
        </a:graphic>
      </p:graphicFrame>
      <p:cxnSp>
        <p:nvCxnSpPr>
          <p:cNvPr id="15" name="Shape 14"/>
          <p:cNvCxnSpPr/>
          <p:nvPr/>
        </p:nvCxnSpPr>
        <p:spPr>
          <a:xfrm>
            <a:off x="2511200" y="4760576"/>
            <a:ext cx="576064" cy="144016"/>
          </a:xfrm>
          <a:prstGeom prst="bentConnector3">
            <a:avLst>
              <a:gd name="adj1" fmla="val -794"/>
            </a:avLst>
          </a:prstGeom>
          <a:ln>
            <a:solidFill>
              <a:srgbClr val="0000CC"/>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312705" y="4725144"/>
            <a:ext cx="4636975" cy="338554"/>
          </a:xfrm>
          <a:prstGeom prst="rect">
            <a:avLst/>
          </a:prstGeom>
          <a:noFill/>
        </p:spPr>
        <p:txBody>
          <a:bodyPr wrap="none" rtlCol="0">
            <a:spAutoFit/>
          </a:bodyPr>
          <a:lstStyle/>
          <a:p>
            <a:r>
              <a:rPr lang="en-US" altLang="ko-KR" sz="1600" b="1" dirty="0" smtClean="0">
                <a:solidFill>
                  <a:srgbClr val="0000CC"/>
                </a:solidFill>
                <a:latin typeface="Arial" pitchFamily="34" charset="0"/>
                <a:cs typeface="Arial" pitchFamily="34" charset="0"/>
              </a:rPr>
              <a:t>: Volumetric exchange current density (A/m</a:t>
            </a:r>
            <a:r>
              <a:rPr lang="en-US" altLang="ko-KR" sz="1600" b="1" baseline="30000" dirty="0" smtClean="0">
                <a:solidFill>
                  <a:srgbClr val="0000CC"/>
                </a:solidFill>
                <a:latin typeface="Arial" pitchFamily="34" charset="0"/>
                <a:cs typeface="Arial" pitchFamily="34" charset="0"/>
              </a:rPr>
              <a:t>3</a:t>
            </a:r>
            <a:r>
              <a:rPr lang="en-US" altLang="ko-KR" sz="1600" b="1" dirty="0" smtClean="0">
                <a:solidFill>
                  <a:srgbClr val="0000CC"/>
                </a:solidFill>
                <a:latin typeface="Arial" pitchFamily="34" charset="0"/>
                <a:cs typeface="Arial" pitchFamily="34" charset="0"/>
              </a:rPr>
              <a:t>)</a:t>
            </a:r>
            <a:endParaRPr lang="ko-KR" altLang="en-US" sz="1600" b="1" dirty="0">
              <a:solidFill>
                <a:srgbClr val="0000CC"/>
              </a:solidFill>
              <a:latin typeface="Arial" pitchFamily="34" charset="0"/>
              <a:cs typeface="Arial" pitchFamily="34" charset="0"/>
            </a:endParaRPr>
          </a:p>
        </p:txBody>
      </p:sp>
      <p:sp>
        <p:nvSpPr>
          <p:cNvPr id="18440"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18439" name="Object 7"/>
          <p:cNvGraphicFramePr>
            <a:graphicFrameLocks noChangeAspect="1"/>
          </p:cNvGraphicFramePr>
          <p:nvPr/>
        </p:nvGraphicFramePr>
        <p:xfrm>
          <a:off x="827584" y="1484784"/>
          <a:ext cx="2058988" cy="730250"/>
        </p:xfrm>
        <a:graphic>
          <a:graphicData uri="http://schemas.openxmlformats.org/presentationml/2006/ole">
            <p:oleObj spid="_x0000_s18439" name="Equation" r:id="rId7" imgW="1117115" imgH="406224" progId="Equation.3">
              <p:embed/>
            </p:oleObj>
          </a:graphicData>
        </a:graphic>
      </p:graphicFrame>
      <p:sp>
        <p:nvSpPr>
          <p:cNvPr id="18442"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18441" name="Object 9"/>
          <p:cNvGraphicFramePr>
            <a:graphicFrameLocks noChangeAspect="1"/>
          </p:cNvGraphicFramePr>
          <p:nvPr/>
        </p:nvGraphicFramePr>
        <p:xfrm>
          <a:off x="827584" y="2204864"/>
          <a:ext cx="1187450" cy="801688"/>
        </p:xfrm>
        <a:graphic>
          <a:graphicData uri="http://schemas.openxmlformats.org/presentationml/2006/ole">
            <p:oleObj spid="_x0000_s18441" name="Equation" r:id="rId8" imgW="672808" imgH="444307" progId="Equation.3">
              <p:embed/>
            </p:oleObj>
          </a:graphicData>
        </a:graphic>
      </p:graphicFrame>
      <p:sp>
        <p:nvSpPr>
          <p:cNvPr id="18444"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18443" name="Object 11"/>
          <p:cNvGraphicFramePr>
            <a:graphicFrameLocks noChangeAspect="1"/>
          </p:cNvGraphicFramePr>
          <p:nvPr/>
        </p:nvGraphicFramePr>
        <p:xfrm>
          <a:off x="2843808" y="2378696"/>
          <a:ext cx="1209675" cy="454025"/>
        </p:xfrm>
        <a:graphic>
          <a:graphicData uri="http://schemas.openxmlformats.org/presentationml/2006/ole">
            <p:oleObj spid="_x0000_s18443" name="Equation" r:id="rId9" imgW="672808" imgH="253890" progId="Equation.3">
              <p:embed/>
            </p:oleObj>
          </a:graphicData>
        </a:graphic>
      </p:graphicFrame>
      <p:sp>
        <p:nvSpPr>
          <p:cNvPr id="22" name="TextBox 21"/>
          <p:cNvSpPr txBox="1"/>
          <p:nvPr/>
        </p:nvSpPr>
        <p:spPr>
          <a:xfrm>
            <a:off x="2123728" y="2420888"/>
            <a:ext cx="612668" cy="400110"/>
          </a:xfrm>
          <a:prstGeom prst="rect">
            <a:avLst/>
          </a:prstGeom>
          <a:noFill/>
        </p:spPr>
        <p:txBody>
          <a:bodyPr wrap="none" rtlCol="0">
            <a:spAutoFit/>
          </a:bodyPr>
          <a:lstStyle/>
          <a:p>
            <a:r>
              <a:rPr lang="en-US" altLang="ko-KR" sz="2000" dirty="0" smtClean="0">
                <a:latin typeface="Arial" pitchFamily="34" charset="0"/>
                <a:cs typeface="Arial" pitchFamily="34" charset="0"/>
              </a:rPr>
              <a:t>and</a:t>
            </a:r>
            <a:endParaRPr lang="ko-KR" altLang="en-US" sz="2000" dirty="0">
              <a:latin typeface="Arial" pitchFamily="34" charset="0"/>
              <a:cs typeface="Arial" pitchFamily="34" charset="0"/>
            </a:endParaRPr>
          </a:p>
        </p:txBody>
      </p:sp>
      <p:sp>
        <p:nvSpPr>
          <p:cNvPr id="18446"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18445" name="Object 13"/>
          <p:cNvGraphicFramePr>
            <a:graphicFrameLocks noChangeAspect="1"/>
          </p:cNvGraphicFramePr>
          <p:nvPr/>
        </p:nvGraphicFramePr>
        <p:xfrm>
          <a:off x="971600" y="5832696"/>
          <a:ext cx="3860800" cy="457200"/>
        </p:xfrm>
        <a:graphic>
          <a:graphicData uri="http://schemas.openxmlformats.org/presentationml/2006/ole">
            <p:oleObj spid="_x0000_s18445" name="Equation" r:id="rId10" imgW="2247900" imgH="254000" progId="Equation.3">
              <p:embed/>
            </p:oleObj>
          </a:graphicData>
        </a:graphic>
      </p:graphicFrame>
      <p:sp>
        <p:nvSpPr>
          <p:cNvPr id="18448"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18447" name="Object 15"/>
          <p:cNvGraphicFramePr>
            <a:graphicFrameLocks noChangeAspect="1"/>
          </p:cNvGraphicFramePr>
          <p:nvPr/>
        </p:nvGraphicFramePr>
        <p:xfrm>
          <a:off x="6156176" y="6265863"/>
          <a:ext cx="2892425" cy="457200"/>
        </p:xfrm>
        <a:graphic>
          <a:graphicData uri="http://schemas.openxmlformats.org/presentationml/2006/ole">
            <p:oleObj spid="_x0000_s18447" name="Equation" r:id="rId11" imgW="1688760" imgH="253800" progId="Equation.3">
              <p:embed/>
            </p:oleObj>
          </a:graphicData>
        </a:graphic>
      </p:graphicFrame>
      <p:sp>
        <p:nvSpPr>
          <p:cNvPr id="33" name="타원 32"/>
          <p:cNvSpPr/>
          <p:nvPr/>
        </p:nvSpPr>
        <p:spPr>
          <a:xfrm>
            <a:off x="2722672" y="5869272"/>
            <a:ext cx="409168" cy="409213"/>
          </a:xfrm>
          <a:prstGeom prst="ellipse">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4" name="타원 33"/>
          <p:cNvSpPr/>
          <p:nvPr/>
        </p:nvSpPr>
        <p:spPr>
          <a:xfrm>
            <a:off x="3779912" y="5869272"/>
            <a:ext cx="409168" cy="409213"/>
          </a:xfrm>
          <a:prstGeom prst="ellipse">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5" name="타원 34"/>
          <p:cNvSpPr/>
          <p:nvPr/>
        </p:nvSpPr>
        <p:spPr>
          <a:xfrm>
            <a:off x="4355976" y="5869272"/>
            <a:ext cx="409168" cy="409213"/>
          </a:xfrm>
          <a:prstGeom prst="ellipse">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6" name="TextBox 35"/>
          <p:cNvSpPr txBox="1"/>
          <p:nvPr/>
        </p:nvSpPr>
        <p:spPr>
          <a:xfrm>
            <a:off x="4788024" y="5538718"/>
            <a:ext cx="3196709" cy="338554"/>
          </a:xfrm>
          <a:prstGeom prst="rect">
            <a:avLst/>
          </a:prstGeom>
          <a:noFill/>
        </p:spPr>
        <p:txBody>
          <a:bodyPr wrap="none" rtlCol="0">
            <a:spAutoFit/>
          </a:bodyPr>
          <a:lstStyle/>
          <a:p>
            <a:r>
              <a:rPr lang="en-US" altLang="ko-KR" sz="1600" b="1" dirty="0" smtClean="0">
                <a:solidFill>
                  <a:srgbClr val="C00000"/>
                </a:solidFill>
                <a:latin typeface="Arial" pitchFamily="34" charset="0"/>
                <a:cs typeface="Arial" pitchFamily="34" charset="0"/>
              </a:rPr>
              <a:t>These are constant in the layer</a:t>
            </a:r>
            <a:endParaRPr lang="ko-KR" altLang="en-US" sz="1600" b="1" dirty="0">
              <a:solidFill>
                <a:srgbClr val="C00000"/>
              </a:solidFill>
              <a:latin typeface="Arial" pitchFamily="34" charset="0"/>
              <a:cs typeface="Arial" pitchFamily="34" charset="0"/>
            </a:endParaRPr>
          </a:p>
        </p:txBody>
      </p:sp>
      <p:cxnSp>
        <p:nvCxnSpPr>
          <p:cNvPr id="38" name="Shape 37"/>
          <p:cNvCxnSpPr>
            <a:stCxn id="33" idx="0"/>
            <a:endCxn id="36" idx="1"/>
          </p:cNvCxnSpPr>
          <p:nvPr/>
        </p:nvCxnSpPr>
        <p:spPr>
          <a:xfrm rot="5400000" flipH="1" flipV="1">
            <a:off x="3777002" y="4858250"/>
            <a:ext cx="161277" cy="1860768"/>
          </a:xfrm>
          <a:prstGeom prst="bentConnector2">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Shape 39"/>
          <p:cNvCxnSpPr>
            <a:stCxn id="34" idx="0"/>
            <a:endCxn id="36" idx="1"/>
          </p:cNvCxnSpPr>
          <p:nvPr/>
        </p:nvCxnSpPr>
        <p:spPr>
          <a:xfrm rot="5400000" flipH="1" flipV="1">
            <a:off x="4305622" y="5386870"/>
            <a:ext cx="161277" cy="803528"/>
          </a:xfrm>
          <a:prstGeom prst="bentConnector2">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Shape 41"/>
          <p:cNvCxnSpPr>
            <a:stCxn id="35" idx="0"/>
            <a:endCxn id="36" idx="1"/>
          </p:cNvCxnSpPr>
          <p:nvPr/>
        </p:nvCxnSpPr>
        <p:spPr>
          <a:xfrm rot="5400000" flipH="1" flipV="1">
            <a:off x="4593654" y="5674902"/>
            <a:ext cx="161277" cy="227464"/>
          </a:xfrm>
          <a:prstGeom prst="bentConnector2">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5076056" y="6012577"/>
            <a:ext cx="4050276" cy="656077"/>
          </a:xfrm>
          <a:prstGeom prst="rect">
            <a:avLst/>
          </a:prstGeom>
          <a:noFill/>
        </p:spPr>
        <p:txBody>
          <a:bodyPr wrap="none" rtlCol="0">
            <a:spAutoFit/>
          </a:bodyPr>
          <a:lstStyle/>
          <a:p>
            <a:pPr>
              <a:lnSpc>
                <a:spcPct val="120000"/>
              </a:lnSpc>
            </a:pPr>
            <a:r>
              <a:rPr lang="en-US" altLang="ko-KR" sz="1600" b="1" dirty="0" smtClean="0">
                <a:solidFill>
                  <a:srgbClr val="008000"/>
                </a:solidFill>
                <a:latin typeface="Arial" pitchFamily="34" charset="0"/>
                <a:cs typeface="Arial" pitchFamily="34" charset="0"/>
              </a:rPr>
              <a:t>Total activation overpotential applied to</a:t>
            </a:r>
          </a:p>
          <a:p>
            <a:pPr>
              <a:lnSpc>
                <a:spcPct val="120000"/>
              </a:lnSpc>
            </a:pPr>
            <a:r>
              <a:rPr lang="en-US" altLang="ko-KR" sz="1600" b="1" dirty="0" smtClean="0">
                <a:solidFill>
                  <a:srgbClr val="008000"/>
                </a:solidFill>
                <a:latin typeface="Arial" pitchFamily="34" charset="0"/>
                <a:cs typeface="Arial" pitchFamily="34" charset="0"/>
              </a:rPr>
              <a:t>the layer</a:t>
            </a:r>
            <a:endParaRPr lang="ko-KR" altLang="en-US" sz="1600" b="1" dirty="0">
              <a:solidFill>
                <a:srgbClr val="008000"/>
              </a:solidFill>
              <a:latin typeface="Arial" pitchFamily="34" charset="0"/>
              <a:cs typeface="Arial" pitchFamily="34" charset="0"/>
            </a:endParaRPr>
          </a:p>
        </p:txBody>
      </p:sp>
      <p:sp>
        <p:nvSpPr>
          <p:cNvPr id="47" name="직사각형 46"/>
          <p:cNvSpPr/>
          <p:nvPr/>
        </p:nvSpPr>
        <p:spPr>
          <a:xfrm>
            <a:off x="3873824" y="201166"/>
            <a:ext cx="476412" cy="297517"/>
          </a:xfrm>
          <a:prstGeom prst="rect">
            <a:avLst/>
          </a:prstGeom>
        </p:spPr>
        <p:txBody>
          <a:bodyPr wrap="none">
            <a:spAutoFit/>
          </a:bodyPr>
          <a:lstStyle/>
          <a:p>
            <a:r>
              <a:rPr lang="en-US" altLang="ko-KR" sz="2000" baseline="-25000" dirty="0" smtClean="0">
                <a:solidFill>
                  <a:srgbClr val="FF0066"/>
                </a:solidFill>
                <a:latin typeface="Arial" pitchFamily="34" charset="0"/>
                <a:cs typeface="Arial" pitchFamily="34" charset="0"/>
                <a:sym typeface="Symbol"/>
              </a:rPr>
              <a:t>()</a:t>
            </a:r>
            <a:r>
              <a:rPr lang="en-US" altLang="ko-KR" sz="2000" baseline="-25000" dirty="0" smtClean="0">
                <a:latin typeface="Arial" pitchFamily="34" charset="0"/>
                <a:cs typeface="Arial" pitchFamily="34" charset="0"/>
              </a:rPr>
              <a:t> </a:t>
            </a:r>
            <a:endParaRPr lang="ko-KR" altLang="en-US" sz="2000" baseline="-25000" dirty="0">
              <a:latin typeface="Arial" pitchFamily="34" charset="0"/>
              <a:cs typeface="Arial" pitchFamily="34" charset="0"/>
            </a:endParaRPr>
          </a:p>
        </p:txBody>
      </p:sp>
      <p:sp>
        <p:nvSpPr>
          <p:cNvPr id="48" name="TextBox 47"/>
          <p:cNvSpPr txBox="1"/>
          <p:nvPr/>
        </p:nvSpPr>
        <p:spPr>
          <a:xfrm>
            <a:off x="707094" y="2976637"/>
            <a:ext cx="3460178" cy="338554"/>
          </a:xfrm>
          <a:prstGeom prst="rect">
            <a:avLst/>
          </a:prstGeom>
          <a:noFill/>
        </p:spPr>
        <p:txBody>
          <a:bodyPr wrap="none" rtlCol="0">
            <a:spAutoFit/>
          </a:bodyPr>
          <a:lstStyle/>
          <a:p>
            <a:r>
              <a:rPr lang="en-US" altLang="ko-KR" sz="1600" b="1" spc="-100" dirty="0" smtClean="0">
                <a:solidFill>
                  <a:srgbClr val="FF0066"/>
                </a:solidFill>
                <a:latin typeface="Times New Roman" pitchFamily="18" charset="0"/>
                <a:cs typeface="Times New Roman" pitchFamily="18" charset="0"/>
              </a:rPr>
              <a:t>*These equations are also valid for cathode!</a:t>
            </a:r>
            <a:endParaRPr lang="ko-KR" altLang="en-US" sz="1600" b="1" spc="-100" dirty="0">
              <a:solidFill>
                <a:srgbClr val="FF0066"/>
              </a:solidFill>
              <a:latin typeface="Times New Roman" pitchFamily="18" charset="0"/>
              <a:cs typeface="Times New Roman" pitchFamily="18" charset="0"/>
            </a:endParaRPr>
          </a:p>
        </p:txBody>
      </p:sp>
      <p:sp>
        <p:nvSpPr>
          <p:cNvPr id="51" name="TextBox 50"/>
          <p:cNvSpPr txBox="1"/>
          <p:nvPr/>
        </p:nvSpPr>
        <p:spPr>
          <a:xfrm>
            <a:off x="4751094" y="44624"/>
            <a:ext cx="4429418" cy="338554"/>
          </a:xfrm>
          <a:prstGeom prst="rect">
            <a:avLst/>
          </a:prstGeom>
          <a:noFill/>
        </p:spPr>
        <p:txBody>
          <a:bodyPr wrap="none" rtlCol="0">
            <a:spAutoFit/>
          </a:bodyPr>
          <a:lstStyle/>
          <a:p>
            <a:r>
              <a:rPr lang="en-US" altLang="ko-KR" sz="1600" b="1" dirty="0" smtClean="0">
                <a:solidFill>
                  <a:srgbClr val="C00000"/>
                </a:solidFill>
                <a:latin typeface="Arial" pitchFamily="34" charset="0"/>
                <a:cs typeface="Arial" pitchFamily="34" charset="0"/>
              </a:rPr>
              <a:t>*also called as </a:t>
            </a:r>
            <a:r>
              <a:rPr lang="en-US" altLang="ko-KR" sz="1600" b="1" u="sng" dirty="0" smtClean="0">
                <a:solidFill>
                  <a:srgbClr val="C00000"/>
                </a:solidFill>
                <a:latin typeface="Arial" pitchFamily="34" charset="0"/>
                <a:cs typeface="Arial" pitchFamily="34" charset="0"/>
              </a:rPr>
              <a:t>anode functional layer (AFL)</a:t>
            </a:r>
            <a:endParaRPr lang="ko-KR" altLang="en-US" sz="1600" b="1" u="sng" dirty="0">
              <a:solidFill>
                <a:srgbClr val="C00000"/>
              </a:solidFill>
              <a:latin typeface="Arial" pitchFamily="34" charset="0"/>
              <a:cs typeface="Arial" pitchFamily="34" charset="0"/>
            </a:endParaRPr>
          </a:p>
        </p:txBody>
      </p:sp>
      <p:sp>
        <p:nvSpPr>
          <p:cNvPr id="39" name="직사각형 38"/>
          <p:cNvSpPr/>
          <p:nvPr/>
        </p:nvSpPr>
        <p:spPr>
          <a:xfrm>
            <a:off x="3779912" y="2267387"/>
            <a:ext cx="463588" cy="338554"/>
          </a:xfrm>
          <a:prstGeom prst="rect">
            <a:avLst/>
          </a:prstGeom>
        </p:spPr>
        <p:txBody>
          <a:bodyPr wrap="none">
            <a:spAutoFit/>
          </a:bodyPr>
          <a:lstStyle/>
          <a:p>
            <a:r>
              <a:rPr lang="en-US" altLang="ko-KR" sz="1600" dirty="0" smtClean="0">
                <a:solidFill>
                  <a:srgbClr val="00B0F0"/>
                </a:solidFill>
                <a:latin typeface="Arial" pitchFamily="34" charset="0"/>
                <a:cs typeface="Arial" pitchFamily="34" charset="0"/>
                <a:sym typeface="Symbol"/>
              </a:rPr>
              <a:t>(</a:t>
            </a:r>
            <a:r>
              <a:rPr lang="en-US" altLang="ko-KR" sz="1600" b="1" dirty="0" smtClean="0">
                <a:solidFill>
                  <a:srgbClr val="00B0F0"/>
                </a:solidFill>
                <a:latin typeface="Times New Roman"/>
                <a:cs typeface="Times New Roman"/>
                <a:sym typeface="Symbol"/>
              </a:rPr>
              <a:t>†</a:t>
            </a:r>
            <a:r>
              <a:rPr lang="en-US" altLang="ko-KR" sz="1600" dirty="0" smtClean="0">
                <a:solidFill>
                  <a:srgbClr val="00B0F0"/>
                </a:solidFill>
                <a:latin typeface="Arial" pitchFamily="34" charset="0"/>
                <a:cs typeface="Arial" pitchFamily="34" charset="0"/>
                <a:sym typeface="Symbol"/>
              </a:rPr>
              <a:t>)</a:t>
            </a:r>
            <a:r>
              <a:rPr lang="en-US" altLang="ko-KR" sz="1600" baseline="-25000" dirty="0" smtClean="0">
                <a:latin typeface="Arial" pitchFamily="34" charset="0"/>
                <a:cs typeface="Arial" pitchFamily="34" charset="0"/>
              </a:rPr>
              <a:t> </a:t>
            </a:r>
            <a:endParaRPr lang="ko-KR" altLang="en-US" sz="1600" baseline="-25000" dirty="0">
              <a:latin typeface="Arial" pitchFamily="34" charset="0"/>
              <a:cs typeface="Arial" pitchFamily="34" charset="0"/>
            </a:endParaRPr>
          </a:p>
        </p:txBody>
      </p:sp>
      <p:sp>
        <p:nvSpPr>
          <p:cNvPr id="41" name="직사각형 40"/>
          <p:cNvSpPr/>
          <p:nvPr/>
        </p:nvSpPr>
        <p:spPr>
          <a:xfrm>
            <a:off x="5877288" y="6237312"/>
            <a:ext cx="463588" cy="338554"/>
          </a:xfrm>
          <a:prstGeom prst="rect">
            <a:avLst/>
          </a:prstGeom>
        </p:spPr>
        <p:txBody>
          <a:bodyPr wrap="none">
            <a:spAutoFit/>
          </a:bodyPr>
          <a:lstStyle/>
          <a:p>
            <a:r>
              <a:rPr lang="en-US" altLang="ko-KR" sz="1600" dirty="0" smtClean="0">
                <a:solidFill>
                  <a:srgbClr val="00B0F0"/>
                </a:solidFill>
                <a:latin typeface="Arial" pitchFamily="34" charset="0"/>
                <a:cs typeface="Arial" pitchFamily="34" charset="0"/>
                <a:sym typeface="Symbol"/>
              </a:rPr>
              <a:t>(</a:t>
            </a:r>
            <a:r>
              <a:rPr lang="en-US" altLang="ko-KR" sz="1600" b="1" dirty="0" smtClean="0">
                <a:solidFill>
                  <a:srgbClr val="00B0F0"/>
                </a:solidFill>
                <a:latin typeface="Times New Roman"/>
                <a:cs typeface="Times New Roman"/>
                <a:sym typeface="Symbol"/>
              </a:rPr>
              <a:t>†</a:t>
            </a:r>
            <a:r>
              <a:rPr lang="en-US" altLang="ko-KR" sz="1600" dirty="0" smtClean="0">
                <a:solidFill>
                  <a:srgbClr val="00B0F0"/>
                </a:solidFill>
                <a:latin typeface="Arial" pitchFamily="34" charset="0"/>
                <a:cs typeface="Arial" pitchFamily="34" charset="0"/>
                <a:sym typeface="Symbol"/>
              </a:rPr>
              <a:t>)</a:t>
            </a:r>
            <a:r>
              <a:rPr lang="en-US" altLang="ko-KR" sz="1600" baseline="-25000" dirty="0" smtClean="0">
                <a:latin typeface="Arial" pitchFamily="34" charset="0"/>
                <a:cs typeface="Arial" pitchFamily="34" charset="0"/>
              </a:rPr>
              <a:t> </a:t>
            </a:r>
            <a:endParaRPr lang="ko-KR" altLang="en-US" sz="1600" baseline="-25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fontScale="90000"/>
          </a:bodyPr>
          <a:lstStyle/>
          <a:p>
            <a:r>
              <a:rPr lang="en-US" altLang="ko-KR" dirty="0" smtClean="0"/>
              <a:t>Effectiveness Factor: Linear Reaction Kinetic</a:t>
            </a:r>
            <a:endParaRPr lang="ko-KR" altLang="en-US" dirty="0"/>
          </a:p>
        </p:txBody>
      </p:sp>
      <p:sp>
        <p:nvSpPr>
          <p:cNvPr id="3" name="내용 개체 틀 2"/>
          <p:cNvSpPr>
            <a:spLocks noGrp="1"/>
          </p:cNvSpPr>
          <p:nvPr>
            <p:ph idx="1"/>
          </p:nvPr>
        </p:nvSpPr>
        <p:spPr>
          <a:xfrm>
            <a:off x="457200" y="954133"/>
            <a:ext cx="8229600" cy="5400600"/>
          </a:xfrm>
        </p:spPr>
        <p:txBody>
          <a:bodyPr>
            <a:normAutofit/>
          </a:bodyPr>
          <a:lstStyle/>
          <a:p>
            <a:r>
              <a:rPr lang="en-US" altLang="ko-KR" dirty="0" smtClean="0"/>
              <a:t>Definition of </a:t>
            </a:r>
            <a:r>
              <a:rPr lang="en-US" altLang="ko-KR" i="1" dirty="0" smtClean="0">
                <a:sym typeface="Symbol"/>
              </a:rPr>
              <a:t></a:t>
            </a:r>
            <a:r>
              <a:rPr lang="en-US" altLang="ko-KR" baseline="-25000" dirty="0" err="1" smtClean="0">
                <a:sym typeface="Symbol"/>
              </a:rPr>
              <a:t>eff</a:t>
            </a:r>
            <a:endParaRPr lang="en-US" altLang="ko-KR" baseline="-25000" dirty="0" smtClean="0"/>
          </a:p>
          <a:p>
            <a:pPr lvl="1"/>
            <a:r>
              <a:rPr lang="en-US" altLang="ko-KR" dirty="0" smtClean="0"/>
              <a:t>Ratio of </a:t>
            </a:r>
            <a:r>
              <a:rPr lang="en-US" altLang="ko-KR" u="sng" dirty="0" smtClean="0">
                <a:solidFill>
                  <a:srgbClr val="008000"/>
                </a:solidFill>
              </a:rPr>
              <a:t>actual electrochemical reaction rate</a:t>
            </a:r>
            <a:r>
              <a:rPr lang="en-US" altLang="ko-KR" dirty="0" smtClean="0">
                <a:solidFill>
                  <a:srgbClr val="FF0000"/>
                </a:solidFill>
              </a:rPr>
              <a:t> </a:t>
            </a:r>
            <a:r>
              <a:rPr lang="en-US" altLang="ko-KR" dirty="0" smtClean="0"/>
              <a:t>to </a:t>
            </a:r>
            <a:r>
              <a:rPr lang="en-US" altLang="ko-KR" u="sng" dirty="0" smtClean="0">
                <a:solidFill>
                  <a:srgbClr val="008000"/>
                </a:solidFill>
              </a:rPr>
              <a:t>maximum rate</a:t>
            </a:r>
          </a:p>
          <a:p>
            <a:pPr lvl="1"/>
            <a:endParaRPr lang="en-US" altLang="ko-KR" dirty="0" smtClean="0"/>
          </a:p>
          <a:p>
            <a:pPr lvl="1"/>
            <a:endParaRPr lang="en-US" altLang="ko-KR" dirty="0" smtClean="0"/>
          </a:p>
          <a:p>
            <a:pPr lvl="1"/>
            <a:endParaRPr lang="en-US" altLang="ko-KR" dirty="0" smtClean="0"/>
          </a:p>
          <a:p>
            <a:pPr lvl="1"/>
            <a:r>
              <a:rPr lang="en-US" altLang="ko-KR" dirty="0" smtClean="0"/>
              <a:t>Reaction rate ~ current generation rate (current density)</a:t>
            </a:r>
          </a:p>
          <a:p>
            <a:pPr lvl="1"/>
            <a:r>
              <a:rPr lang="en-US" altLang="ko-KR" dirty="0" smtClean="0"/>
              <a:t>Maximum rate is obtained when all TPBs in the active reaction layer (0</a:t>
            </a:r>
            <a:r>
              <a:rPr lang="en-US" altLang="ko-KR" dirty="0" smtClean="0">
                <a:sym typeface="Symbol"/>
              </a:rPr>
              <a:t></a:t>
            </a:r>
            <a:r>
              <a:rPr lang="en-US" altLang="ko-KR" i="1" dirty="0" smtClean="0"/>
              <a:t>z</a:t>
            </a:r>
            <a:r>
              <a:rPr lang="en-US" altLang="ko-KR" dirty="0" smtClean="0">
                <a:sym typeface="Symbol"/>
              </a:rPr>
              <a:t></a:t>
            </a:r>
            <a:r>
              <a:rPr lang="en-US" altLang="ko-KR" i="1" dirty="0" smtClean="0">
                <a:sym typeface="Symbol"/>
              </a:rPr>
              <a:t>L</a:t>
            </a:r>
            <a:r>
              <a:rPr lang="en-US" altLang="ko-KR" dirty="0" smtClean="0"/>
              <a:t>) are subject to </a:t>
            </a:r>
            <a:r>
              <a:rPr lang="en-US" altLang="ko-KR" i="1" dirty="0" smtClean="0">
                <a:sym typeface="Symbol"/>
              </a:rPr>
              <a:t></a:t>
            </a:r>
            <a:r>
              <a:rPr lang="en-US" altLang="ko-KR" baseline="-25000" dirty="0" smtClean="0">
                <a:sym typeface="Symbol"/>
              </a:rPr>
              <a:t>tot</a:t>
            </a:r>
            <a:r>
              <a:rPr lang="en-US" altLang="ko-KR" dirty="0" smtClean="0"/>
              <a:t> </a:t>
            </a:r>
            <a:r>
              <a:rPr lang="en-US" altLang="ko-KR" dirty="0" smtClean="0">
                <a:solidFill>
                  <a:srgbClr val="0000CC"/>
                </a:solidFill>
              </a:rPr>
              <a:t>(in reality, </a:t>
            </a:r>
            <a:r>
              <a:rPr lang="en-US" altLang="ko-KR" i="1" dirty="0" smtClean="0">
                <a:solidFill>
                  <a:srgbClr val="0000CC"/>
                </a:solidFill>
                <a:sym typeface="Symbol"/>
              </a:rPr>
              <a:t></a:t>
            </a:r>
            <a:r>
              <a:rPr lang="en-US" altLang="ko-KR" dirty="0" smtClean="0">
                <a:solidFill>
                  <a:srgbClr val="0000CC"/>
                </a:solidFill>
                <a:sym typeface="Symbol"/>
              </a:rPr>
              <a:t></a:t>
            </a:r>
            <a:r>
              <a:rPr lang="en-US" altLang="ko-KR" i="1" dirty="0" smtClean="0">
                <a:solidFill>
                  <a:srgbClr val="0000CC"/>
                </a:solidFill>
                <a:sym typeface="Symbol"/>
              </a:rPr>
              <a:t></a:t>
            </a:r>
            <a:r>
              <a:rPr lang="en-US" altLang="ko-KR" baseline="-25000" dirty="0" smtClean="0">
                <a:solidFill>
                  <a:srgbClr val="0000CC"/>
                </a:solidFill>
                <a:sym typeface="Symbol"/>
              </a:rPr>
              <a:t>tot</a:t>
            </a:r>
            <a:r>
              <a:rPr lang="en-US" altLang="ko-KR" dirty="0" smtClean="0">
                <a:solidFill>
                  <a:srgbClr val="0000CC"/>
                </a:solidFill>
                <a:sym typeface="Symbol"/>
              </a:rPr>
              <a:t>, thus, 0</a:t>
            </a:r>
            <a:r>
              <a:rPr lang="en-US" altLang="ko-KR" i="1" dirty="0" smtClean="0">
                <a:solidFill>
                  <a:srgbClr val="0000CC"/>
                </a:solidFill>
                <a:sym typeface="Symbol"/>
              </a:rPr>
              <a:t></a:t>
            </a:r>
            <a:r>
              <a:rPr lang="en-US" altLang="ko-KR" baseline="-25000" dirty="0" smtClean="0">
                <a:solidFill>
                  <a:srgbClr val="0000CC"/>
                </a:solidFill>
                <a:sym typeface="Symbol"/>
              </a:rPr>
              <a:t>eff</a:t>
            </a:r>
            <a:r>
              <a:rPr lang="en-US" altLang="ko-KR" dirty="0" smtClean="0">
                <a:solidFill>
                  <a:srgbClr val="0000CC"/>
                </a:solidFill>
                <a:sym typeface="Symbol"/>
              </a:rPr>
              <a:t>1)</a:t>
            </a:r>
          </a:p>
          <a:p>
            <a:pPr lvl="1"/>
            <a:endParaRPr lang="en-US" altLang="ko-KR" sz="1200" dirty="0" smtClean="0"/>
          </a:p>
          <a:p>
            <a:r>
              <a:rPr lang="en-US" altLang="ko-KR" u="sng" dirty="0" smtClean="0"/>
              <a:t>Linear</a:t>
            </a:r>
            <a:r>
              <a:rPr lang="en-US" altLang="ko-KR" dirty="0" smtClean="0"/>
              <a:t> charge transfer reaction</a:t>
            </a:r>
          </a:p>
          <a:p>
            <a:pPr lvl="1">
              <a:spcBef>
                <a:spcPts val="1000"/>
              </a:spcBef>
            </a:pPr>
            <a:r>
              <a:rPr lang="en-US" altLang="ko-KR" dirty="0" smtClean="0"/>
              <a:t>For </a:t>
            </a:r>
            <a:r>
              <a:rPr lang="en-US" altLang="ko-KR" i="1" dirty="0" err="1" smtClean="0"/>
              <a:t>i</a:t>
            </a:r>
            <a:r>
              <a:rPr lang="en-US" altLang="ko-KR" baseline="-25000" dirty="0" err="1" smtClean="0"/>
              <a:t>tr,V</a:t>
            </a:r>
            <a:r>
              <a:rPr lang="en-US" altLang="ko-KR" dirty="0" smtClean="0"/>
              <a:t>(</a:t>
            </a:r>
            <a:r>
              <a:rPr lang="en-US" altLang="ko-KR" i="1" dirty="0" smtClean="0">
                <a:sym typeface="Symbol"/>
              </a:rPr>
              <a:t></a:t>
            </a:r>
            <a:r>
              <a:rPr lang="en-US" altLang="ko-KR" dirty="0" smtClean="0"/>
              <a:t>) follows</a:t>
            </a:r>
            <a:endParaRPr lang="ko-KR" altLang="en-US" dirty="0" smtClean="0"/>
          </a:p>
          <a:p>
            <a:pPr lvl="1"/>
            <a:endParaRPr lang="ko-KR" altLang="en-US"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2049" name="Object 1"/>
          <p:cNvGraphicFramePr>
            <a:graphicFrameLocks noChangeAspect="1"/>
          </p:cNvGraphicFramePr>
          <p:nvPr/>
        </p:nvGraphicFramePr>
        <p:xfrm>
          <a:off x="1330027" y="1809085"/>
          <a:ext cx="6410325" cy="1003300"/>
        </p:xfrm>
        <a:graphic>
          <a:graphicData uri="http://schemas.openxmlformats.org/presentationml/2006/ole">
            <p:oleObj spid="_x0000_s2049" name="Equation" r:id="rId4" imgW="3568700" imgH="558800" progId="Equation.3">
              <p:embed/>
            </p:oleObj>
          </a:graphicData>
        </a:graphic>
      </p:graphicFrame>
      <p:sp>
        <p:nvSpPr>
          <p:cNvPr id="6" name="타원 5"/>
          <p:cNvSpPr/>
          <p:nvPr/>
        </p:nvSpPr>
        <p:spPr>
          <a:xfrm>
            <a:off x="7343736" y="2412581"/>
            <a:ext cx="360040" cy="360040"/>
          </a:xfrm>
          <a:prstGeom prst="ellipse">
            <a:avLst/>
          </a:prstGeom>
          <a:noFill/>
          <a:ln w="12700">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7" name="Shape 24"/>
          <p:cNvCxnSpPr>
            <a:stCxn id="6" idx="6"/>
            <a:endCxn id="8" idx="1"/>
          </p:cNvCxnSpPr>
          <p:nvPr/>
        </p:nvCxnSpPr>
        <p:spPr>
          <a:xfrm flipV="1">
            <a:off x="7703776" y="2419702"/>
            <a:ext cx="253681" cy="172899"/>
          </a:xfrm>
          <a:prstGeom prst="bentConnector3">
            <a:avLst>
              <a:gd name="adj1" fmla="val 50000"/>
            </a:avLst>
          </a:prstGeom>
          <a:ln>
            <a:solidFill>
              <a:srgbClr val="0000CC"/>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957457" y="1881093"/>
            <a:ext cx="1130438" cy="1077218"/>
          </a:xfrm>
          <a:prstGeom prst="rect">
            <a:avLst/>
          </a:prstGeom>
          <a:noFill/>
        </p:spPr>
        <p:txBody>
          <a:bodyPr wrap="none" rtlCol="0">
            <a:spAutoFit/>
          </a:bodyPr>
          <a:lstStyle/>
          <a:p>
            <a:r>
              <a:rPr lang="en-US" altLang="ko-KR" sz="1600" b="1" dirty="0" smtClean="0">
                <a:solidFill>
                  <a:srgbClr val="0000CC"/>
                </a:solidFill>
                <a:latin typeface="Arial" pitchFamily="34" charset="0"/>
                <a:cs typeface="Arial" pitchFamily="34" charset="0"/>
              </a:rPr>
              <a:t>Active</a:t>
            </a:r>
          </a:p>
          <a:p>
            <a:r>
              <a:rPr lang="en-US" altLang="ko-KR" sz="1600" b="1" dirty="0" smtClean="0">
                <a:solidFill>
                  <a:srgbClr val="0000CC"/>
                </a:solidFill>
                <a:latin typeface="Arial" pitchFamily="34" charset="0"/>
                <a:cs typeface="Arial" pitchFamily="34" charset="0"/>
              </a:rPr>
              <a:t>layer</a:t>
            </a:r>
          </a:p>
          <a:p>
            <a:r>
              <a:rPr lang="en-US" altLang="ko-KR" sz="1600" b="1" dirty="0" smtClean="0">
                <a:solidFill>
                  <a:srgbClr val="0000CC"/>
                </a:solidFill>
                <a:latin typeface="Arial" pitchFamily="34" charset="0"/>
                <a:cs typeface="Arial" pitchFamily="34" charset="0"/>
              </a:rPr>
              <a:t>thickness</a:t>
            </a:r>
          </a:p>
          <a:p>
            <a:r>
              <a:rPr lang="en-US" altLang="ko-KR" sz="1600" b="1" dirty="0" smtClean="0">
                <a:solidFill>
                  <a:srgbClr val="0000CC"/>
                </a:solidFill>
                <a:latin typeface="Arial" pitchFamily="34" charset="0"/>
                <a:cs typeface="Arial" pitchFamily="34" charset="0"/>
              </a:rPr>
              <a:t>(m)</a:t>
            </a:r>
            <a:endParaRPr lang="ko-KR" altLang="en-US" sz="1600" b="1" dirty="0">
              <a:solidFill>
                <a:srgbClr val="0000CC"/>
              </a:solidFill>
              <a:latin typeface="Arial" pitchFamily="34" charset="0"/>
              <a:cs typeface="Arial" pitchFamily="34" charset="0"/>
            </a:endParaRPr>
          </a:p>
        </p:txBody>
      </p:sp>
      <p:sp>
        <p:nvSpPr>
          <p:cNvPr id="12" name="직사각형 11"/>
          <p:cNvSpPr/>
          <p:nvPr/>
        </p:nvSpPr>
        <p:spPr>
          <a:xfrm>
            <a:off x="4932040" y="4140773"/>
            <a:ext cx="2650084" cy="338554"/>
          </a:xfrm>
          <a:prstGeom prst="rect">
            <a:avLst/>
          </a:prstGeom>
        </p:spPr>
        <p:txBody>
          <a:bodyPr wrap="none">
            <a:spAutoFit/>
          </a:bodyPr>
          <a:lstStyle/>
          <a:p>
            <a:r>
              <a:rPr lang="en-US" altLang="ko-KR" sz="1600" b="1" dirty="0" smtClean="0">
                <a:solidFill>
                  <a:srgbClr val="C00000"/>
                </a:solidFill>
                <a:latin typeface="Arial" pitchFamily="34" charset="0"/>
                <a:cs typeface="Arial" pitchFamily="34" charset="0"/>
              </a:rPr>
              <a:t>(</a:t>
            </a:r>
            <a:r>
              <a:rPr lang="en-US" altLang="ko-KR" sz="1600" b="1" dirty="0" err="1" smtClean="0">
                <a:solidFill>
                  <a:srgbClr val="C00000"/>
                </a:solidFill>
                <a:latin typeface="Arial" pitchFamily="34" charset="0"/>
                <a:cs typeface="Arial" pitchFamily="34" charset="0"/>
              </a:rPr>
              <a:t>Costamagna</a:t>
            </a:r>
            <a:r>
              <a:rPr lang="en-US" altLang="ko-KR" sz="1600" b="1" dirty="0" smtClean="0">
                <a:solidFill>
                  <a:srgbClr val="C00000"/>
                </a:solidFill>
                <a:latin typeface="Arial" pitchFamily="34" charset="0"/>
                <a:cs typeface="Arial" pitchFamily="34" charset="0"/>
              </a:rPr>
              <a:t> et al., 1998)</a:t>
            </a:r>
            <a:endParaRPr lang="ko-KR" altLang="en-US" sz="1600" b="1" dirty="0">
              <a:solidFill>
                <a:srgbClr val="C00000"/>
              </a:solidFill>
              <a:latin typeface="Arial" pitchFamily="34" charset="0"/>
              <a:cs typeface="Arial" pitchFamily="34" charset="0"/>
            </a:endParaRPr>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2051" name="Object 3"/>
          <p:cNvGraphicFramePr>
            <a:graphicFrameLocks noChangeAspect="1"/>
          </p:cNvGraphicFramePr>
          <p:nvPr/>
        </p:nvGraphicFramePr>
        <p:xfrm>
          <a:off x="1330027" y="5789991"/>
          <a:ext cx="1781175" cy="777875"/>
        </p:xfrm>
        <a:graphic>
          <a:graphicData uri="http://schemas.openxmlformats.org/presentationml/2006/ole">
            <p:oleObj spid="_x0000_s2051" name="Equation" r:id="rId5" imgW="990170" imgH="431613" progId="Equation.3">
              <p:embed/>
            </p:oleObj>
          </a:graphicData>
        </a:graphic>
      </p:graphicFrame>
      <p:sp>
        <p:nvSpPr>
          <p:cNvPr id="15" name="TextBox 14"/>
          <p:cNvSpPr txBox="1"/>
          <p:nvPr/>
        </p:nvSpPr>
        <p:spPr>
          <a:xfrm>
            <a:off x="3347864" y="5906012"/>
            <a:ext cx="883575" cy="400110"/>
          </a:xfrm>
          <a:prstGeom prst="rect">
            <a:avLst/>
          </a:prstGeom>
          <a:noFill/>
        </p:spPr>
        <p:txBody>
          <a:bodyPr wrap="none" rtlCol="0">
            <a:spAutoFit/>
          </a:bodyPr>
          <a:lstStyle/>
          <a:p>
            <a:r>
              <a:rPr lang="en-US" altLang="ko-KR" sz="2000" dirty="0" smtClean="0">
                <a:latin typeface="Arial" pitchFamily="34" charset="0"/>
                <a:cs typeface="Arial" pitchFamily="34" charset="0"/>
              </a:rPr>
              <a:t>where</a:t>
            </a:r>
            <a:endParaRPr lang="ko-KR" altLang="en-US" sz="2000" dirty="0">
              <a:latin typeface="Arial" pitchFamily="34" charset="0"/>
              <a:cs typeface="Arial" pitchFamily="34" charset="0"/>
            </a:endParaRPr>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2053" name="Object 5"/>
          <p:cNvGraphicFramePr>
            <a:graphicFrameLocks noChangeAspect="1"/>
          </p:cNvGraphicFramePr>
          <p:nvPr/>
        </p:nvGraphicFramePr>
        <p:xfrm>
          <a:off x="4540894" y="5628066"/>
          <a:ext cx="3919538" cy="939800"/>
        </p:xfrm>
        <a:graphic>
          <a:graphicData uri="http://schemas.openxmlformats.org/presentationml/2006/ole">
            <p:oleObj spid="_x0000_s2053" name="Equation" r:id="rId6" imgW="2222500" imgH="520700" progId="Equation.3">
              <p:embed/>
            </p:oleObj>
          </a:graphicData>
        </a:graphic>
      </p:graphicFrame>
      <p:sp>
        <p:nvSpPr>
          <p:cNvPr id="18" name="TextBox 17"/>
          <p:cNvSpPr txBox="1"/>
          <p:nvPr/>
        </p:nvSpPr>
        <p:spPr>
          <a:xfrm>
            <a:off x="5562595" y="5301208"/>
            <a:ext cx="3401893" cy="338554"/>
          </a:xfrm>
          <a:prstGeom prst="rect">
            <a:avLst/>
          </a:prstGeom>
          <a:noFill/>
        </p:spPr>
        <p:txBody>
          <a:bodyPr wrap="none" rtlCol="0">
            <a:spAutoFit/>
          </a:bodyPr>
          <a:lstStyle/>
          <a:p>
            <a:r>
              <a:rPr lang="en-US" altLang="ko-KR" sz="1600" b="1" dirty="0" smtClean="0">
                <a:solidFill>
                  <a:srgbClr val="008000"/>
                </a:solidFill>
                <a:latin typeface="Arial" pitchFamily="34" charset="0"/>
                <a:cs typeface="Arial" pitchFamily="34" charset="0"/>
              </a:rPr>
              <a:t>Electrochemical Thiele modulus</a:t>
            </a:r>
            <a:endParaRPr lang="ko-KR" altLang="en-US" sz="1600" b="1" dirty="0">
              <a:solidFill>
                <a:srgbClr val="008000"/>
              </a:solidFill>
              <a:latin typeface="Arial" pitchFamily="34" charset="0"/>
              <a:cs typeface="Arial" pitchFamily="34" charset="0"/>
            </a:endParaRPr>
          </a:p>
        </p:txBody>
      </p:sp>
      <p:sp>
        <p:nvSpPr>
          <p:cNvPr id="20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2055" name="Object 7"/>
          <p:cNvGraphicFramePr>
            <a:graphicFrameLocks noChangeAspect="1"/>
          </p:cNvGraphicFramePr>
          <p:nvPr/>
        </p:nvGraphicFramePr>
        <p:xfrm>
          <a:off x="3329576" y="4428805"/>
          <a:ext cx="3619501" cy="820737"/>
        </p:xfrm>
        <a:graphic>
          <a:graphicData uri="http://schemas.openxmlformats.org/presentationml/2006/ole">
            <p:oleObj spid="_x0000_s2055" name="Equation" r:id="rId7" imgW="2006280" imgH="457200" progId="Equation.3">
              <p:embed/>
            </p:oleObj>
          </a:graphicData>
        </a:graphic>
      </p:graphicFrame>
      <p:sp>
        <p:nvSpPr>
          <p:cNvPr id="22" name="TextBox 21"/>
          <p:cNvSpPr txBox="1"/>
          <p:nvPr/>
        </p:nvSpPr>
        <p:spPr>
          <a:xfrm>
            <a:off x="1666120" y="5423738"/>
            <a:ext cx="1609736" cy="338554"/>
          </a:xfrm>
          <a:prstGeom prst="rect">
            <a:avLst/>
          </a:prstGeom>
          <a:noFill/>
        </p:spPr>
        <p:txBody>
          <a:bodyPr wrap="none" rtlCol="0">
            <a:spAutoFit/>
          </a:bodyPr>
          <a:lstStyle/>
          <a:p>
            <a:r>
              <a:rPr lang="en-US" altLang="ko-KR" sz="1600" b="1" dirty="0" smtClean="0">
                <a:solidFill>
                  <a:srgbClr val="008000"/>
                </a:solidFill>
                <a:latin typeface="Arial" pitchFamily="34" charset="0"/>
                <a:cs typeface="Arial" pitchFamily="34" charset="0"/>
              </a:rPr>
              <a:t>Exact solution</a:t>
            </a:r>
            <a:endParaRPr lang="ko-KR" altLang="en-US" sz="1600" b="1" dirty="0">
              <a:solidFill>
                <a:srgbClr val="008000"/>
              </a:solidFill>
              <a:latin typeface="Arial" pitchFamily="34" charset="0"/>
              <a:cs typeface="Arial" pitchFamily="34" charset="0"/>
            </a:endParaRPr>
          </a:p>
        </p:txBody>
      </p:sp>
      <p:sp>
        <p:nvSpPr>
          <p:cNvPr id="23" name="직사각형 22"/>
          <p:cNvSpPr/>
          <p:nvPr/>
        </p:nvSpPr>
        <p:spPr>
          <a:xfrm>
            <a:off x="5400664" y="1746221"/>
            <a:ext cx="785793" cy="338554"/>
          </a:xfrm>
          <a:prstGeom prst="rect">
            <a:avLst/>
          </a:prstGeom>
        </p:spPr>
        <p:txBody>
          <a:bodyPr wrap="none">
            <a:spAutoFit/>
          </a:bodyPr>
          <a:lstStyle/>
          <a:p>
            <a:r>
              <a:rPr lang="en-US" altLang="ko-KR" sz="1600" b="1" dirty="0" smtClean="0">
                <a:solidFill>
                  <a:srgbClr val="C00000"/>
                </a:solidFill>
                <a:latin typeface="Arial" pitchFamily="34" charset="0"/>
                <a:cs typeface="Arial" pitchFamily="34" charset="0"/>
              </a:rPr>
              <a:t>(A/m</a:t>
            </a:r>
            <a:r>
              <a:rPr lang="en-US" altLang="ko-KR" sz="1600" b="1" baseline="30000" dirty="0" smtClean="0">
                <a:solidFill>
                  <a:srgbClr val="C00000"/>
                </a:solidFill>
                <a:latin typeface="Arial" pitchFamily="34" charset="0"/>
                <a:cs typeface="Arial" pitchFamily="34" charset="0"/>
              </a:rPr>
              <a:t>2</a:t>
            </a:r>
            <a:r>
              <a:rPr lang="en-US" altLang="ko-KR" sz="1600" b="1" dirty="0" smtClean="0">
                <a:solidFill>
                  <a:srgbClr val="C00000"/>
                </a:solidFill>
                <a:latin typeface="Arial" pitchFamily="34" charset="0"/>
                <a:cs typeface="Arial" pitchFamily="34" charset="0"/>
              </a:rPr>
              <a:t>)</a:t>
            </a:r>
            <a:endParaRPr lang="ko-KR" altLang="en-US" sz="1600" b="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Effectiveness: Nonlinear Reaction Kinetic</a:t>
            </a:r>
            <a:endParaRPr lang="ko-KR" altLang="en-US" dirty="0"/>
          </a:p>
        </p:txBody>
      </p:sp>
      <p:sp>
        <p:nvSpPr>
          <p:cNvPr id="3" name="내용 개체 틀 2"/>
          <p:cNvSpPr>
            <a:spLocks noGrp="1"/>
          </p:cNvSpPr>
          <p:nvPr>
            <p:ph idx="1"/>
          </p:nvPr>
        </p:nvSpPr>
        <p:spPr>
          <a:xfrm>
            <a:off x="457200" y="980728"/>
            <a:ext cx="8229600" cy="5400600"/>
          </a:xfrm>
        </p:spPr>
        <p:txBody>
          <a:bodyPr>
            <a:normAutofit/>
          </a:bodyPr>
          <a:lstStyle/>
          <a:p>
            <a:r>
              <a:rPr lang="en-US" altLang="ko-KR" dirty="0" smtClean="0"/>
              <a:t>Nonlinear Butler-Volmer reaction</a:t>
            </a:r>
            <a:endParaRPr lang="en-US" altLang="ko-KR" baseline="-25000" dirty="0" smtClean="0"/>
          </a:p>
          <a:p>
            <a:pPr lvl="1">
              <a:spcBef>
                <a:spcPts val="1000"/>
              </a:spcBef>
            </a:pPr>
            <a:r>
              <a:rPr lang="en-US" altLang="ko-KR" dirty="0" smtClean="0"/>
              <a:t>Effectiveness factor can be </a:t>
            </a:r>
            <a:r>
              <a:rPr lang="en-US" altLang="ko-KR" dirty="0" smtClean="0">
                <a:solidFill>
                  <a:srgbClr val="008000"/>
                </a:solidFill>
              </a:rPr>
              <a:t>decomposed into </a:t>
            </a:r>
            <a:r>
              <a:rPr lang="en-US" altLang="ko-KR" u="sng" dirty="0" smtClean="0">
                <a:solidFill>
                  <a:srgbClr val="008000"/>
                </a:solidFill>
              </a:rPr>
              <a:t>two parts</a:t>
            </a:r>
            <a:r>
              <a:rPr lang="en-US" altLang="ko-KR" dirty="0" smtClean="0"/>
              <a:t>:</a:t>
            </a:r>
          </a:p>
          <a:p>
            <a:pPr lvl="1">
              <a:spcBef>
                <a:spcPts val="1000"/>
              </a:spcBef>
            </a:pPr>
            <a:endParaRPr lang="en-US" altLang="ko-KR" dirty="0" smtClean="0"/>
          </a:p>
          <a:p>
            <a:pPr lvl="1">
              <a:spcBef>
                <a:spcPts val="1000"/>
              </a:spcBef>
            </a:pPr>
            <a:endParaRPr lang="en-US" altLang="ko-KR" dirty="0" smtClean="0"/>
          </a:p>
          <a:p>
            <a:pPr lvl="1">
              <a:spcBef>
                <a:spcPts val="1000"/>
              </a:spcBef>
            </a:pPr>
            <a:r>
              <a:rPr lang="en-US" altLang="ko-KR" i="1" dirty="0" smtClean="0">
                <a:sym typeface="Symbol"/>
              </a:rPr>
              <a:t></a:t>
            </a:r>
            <a:r>
              <a:rPr lang="en-US" altLang="ko-KR" baseline="-25000" dirty="0" smtClean="0">
                <a:sym typeface="Symbol"/>
              </a:rPr>
              <a:t>eff,0V</a:t>
            </a:r>
            <a:r>
              <a:rPr lang="en-US" altLang="ko-KR" dirty="0" smtClean="0">
                <a:sym typeface="Symbol"/>
              </a:rPr>
              <a:t>: </a:t>
            </a:r>
            <a:r>
              <a:rPr lang="en-US" altLang="ko-KR" u="sng" dirty="0" smtClean="0">
                <a:solidFill>
                  <a:srgbClr val="008000"/>
                </a:solidFill>
                <a:sym typeface="Symbol"/>
              </a:rPr>
              <a:t>Base effectiveness </a:t>
            </a:r>
            <a:r>
              <a:rPr lang="en-US" altLang="ko-KR" dirty="0" smtClean="0">
                <a:sym typeface="Symbol"/>
              </a:rPr>
              <a:t>a</a:t>
            </a:r>
            <a:r>
              <a:rPr lang="en-US" altLang="ko-KR" dirty="0" smtClean="0"/>
              <a:t>t zero overpotential (</a:t>
            </a:r>
            <a:r>
              <a:rPr lang="en-US" altLang="ko-KR" i="1" dirty="0" smtClean="0">
                <a:sym typeface="Symbol"/>
              </a:rPr>
              <a:t></a:t>
            </a:r>
            <a:r>
              <a:rPr lang="en-US" altLang="ko-KR" dirty="0" smtClean="0">
                <a:sym typeface="Symbol"/>
              </a:rPr>
              <a:t>0) </a:t>
            </a:r>
          </a:p>
          <a:p>
            <a:pPr lvl="1">
              <a:spcBef>
                <a:spcPts val="1000"/>
              </a:spcBef>
            </a:pPr>
            <a:r>
              <a:rPr lang="en-US" altLang="ko-KR" dirty="0" smtClean="0"/>
              <a:t>           : </a:t>
            </a:r>
            <a:r>
              <a:rPr lang="en-US" altLang="ko-KR" u="sng" dirty="0" smtClean="0">
                <a:solidFill>
                  <a:srgbClr val="008000"/>
                </a:solidFill>
              </a:rPr>
              <a:t>Relative effectiveness </a:t>
            </a:r>
            <a:r>
              <a:rPr lang="en-US" altLang="ko-KR" dirty="0" smtClean="0"/>
              <a:t>at finite overpotential</a:t>
            </a:r>
            <a:endParaRPr lang="ko-KR" altLang="en-US" dirty="0" smtClean="0"/>
          </a:p>
          <a:p>
            <a:pPr lvl="1"/>
            <a:endParaRPr lang="en-US" altLang="ko-KR" dirty="0" smtClean="0"/>
          </a:p>
          <a:p>
            <a:r>
              <a:rPr lang="en-US" altLang="ko-KR" dirty="0" smtClean="0"/>
              <a:t>Determination of </a:t>
            </a:r>
          </a:p>
          <a:p>
            <a:pPr lvl="1"/>
            <a:r>
              <a:rPr lang="en-US" altLang="ko-KR" dirty="0" smtClean="0"/>
              <a:t>Numerically solved the simplified model equations</a:t>
            </a:r>
            <a:r>
              <a:rPr lang="en-US" altLang="ko-KR" baseline="30000" dirty="0" smtClean="0">
                <a:solidFill>
                  <a:srgbClr val="FF0066"/>
                </a:solidFill>
                <a:sym typeface="Symbol"/>
              </a:rPr>
              <a:t>()</a:t>
            </a:r>
            <a:r>
              <a:rPr lang="en-US" altLang="ko-KR" dirty="0" smtClean="0"/>
              <a:t> </a:t>
            </a:r>
          </a:p>
          <a:p>
            <a:pPr lvl="1"/>
            <a:r>
              <a:rPr lang="en-US" altLang="ko-KR" dirty="0" smtClean="0"/>
              <a:t>Finite difference method (FDM) with 2000 uniform grid points</a:t>
            </a:r>
          </a:p>
          <a:p>
            <a:pPr lvl="1"/>
            <a:r>
              <a:rPr lang="en-US" altLang="ko-KR" i="1" dirty="0" smtClean="0">
                <a:sym typeface="Symbol"/>
              </a:rPr>
              <a:t></a:t>
            </a:r>
            <a:r>
              <a:rPr lang="en-US" altLang="ko-KR" baseline="-25000" dirty="0" err="1" smtClean="0">
                <a:sym typeface="Symbol"/>
              </a:rPr>
              <a:t>eff</a:t>
            </a:r>
            <a:r>
              <a:rPr lang="en-US" altLang="ko-KR" dirty="0" smtClean="0"/>
              <a:t> is calculated, and divided by </a:t>
            </a:r>
            <a:r>
              <a:rPr lang="en-US" altLang="ko-KR" i="1" dirty="0" smtClean="0">
                <a:sym typeface="Symbol"/>
              </a:rPr>
              <a:t></a:t>
            </a:r>
            <a:r>
              <a:rPr lang="en-US" altLang="ko-KR" baseline="-25000" dirty="0" smtClean="0">
                <a:sym typeface="Symbol"/>
              </a:rPr>
              <a:t>eff,0V</a:t>
            </a:r>
            <a:r>
              <a:rPr lang="en-US" altLang="ko-KR" dirty="0" smtClean="0"/>
              <a:t> to obtain</a:t>
            </a:r>
            <a:endParaRPr lang="ko-KR" altLang="en-US" dirty="0"/>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946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19463" name="Object 7"/>
          <p:cNvGraphicFramePr>
            <a:graphicFrameLocks noChangeAspect="1"/>
          </p:cNvGraphicFramePr>
          <p:nvPr/>
        </p:nvGraphicFramePr>
        <p:xfrm>
          <a:off x="1441226" y="1943120"/>
          <a:ext cx="5507038" cy="777875"/>
        </p:xfrm>
        <a:graphic>
          <a:graphicData uri="http://schemas.openxmlformats.org/presentationml/2006/ole">
            <p:oleObj spid="_x0000_s19463" name="Equation" r:id="rId4" imgW="3124200" imgH="431800" progId="Equation.3">
              <p:embed/>
            </p:oleObj>
          </a:graphicData>
        </a:graphic>
      </p:graphicFrame>
      <p:graphicFrame>
        <p:nvGraphicFramePr>
          <p:cNvPr id="19465" name="Object 9"/>
          <p:cNvGraphicFramePr>
            <a:graphicFrameLocks noChangeAspect="1"/>
          </p:cNvGraphicFramePr>
          <p:nvPr/>
        </p:nvGraphicFramePr>
        <p:xfrm>
          <a:off x="1212850" y="3230946"/>
          <a:ext cx="798513" cy="366712"/>
        </p:xfrm>
        <a:graphic>
          <a:graphicData uri="http://schemas.openxmlformats.org/presentationml/2006/ole">
            <p:oleObj spid="_x0000_s19465" name="Equation" r:id="rId5" imgW="507960" imgH="228600" progId="Equation.3">
              <p:embed/>
            </p:oleObj>
          </a:graphicData>
        </a:graphic>
      </p:graphicFrame>
      <p:sp>
        <p:nvSpPr>
          <p:cNvPr id="23" name="직사각형 22"/>
          <p:cNvSpPr/>
          <p:nvPr/>
        </p:nvSpPr>
        <p:spPr>
          <a:xfrm>
            <a:off x="6703933" y="1218238"/>
            <a:ext cx="2260555" cy="338554"/>
          </a:xfrm>
          <a:prstGeom prst="rect">
            <a:avLst/>
          </a:prstGeom>
        </p:spPr>
        <p:txBody>
          <a:bodyPr wrap="none">
            <a:spAutoFit/>
          </a:bodyPr>
          <a:lstStyle/>
          <a:p>
            <a:r>
              <a:rPr lang="en-US" altLang="ko-KR" sz="1600" b="1" dirty="0" smtClean="0">
                <a:solidFill>
                  <a:srgbClr val="C00000"/>
                </a:solidFill>
                <a:latin typeface="Arial" pitchFamily="34" charset="0"/>
                <a:cs typeface="Arial" pitchFamily="34" charset="0"/>
              </a:rPr>
              <a:t>(Shin and Nam, 2015)</a:t>
            </a:r>
            <a:endParaRPr lang="ko-KR" altLang="en-US" sz="1600" b="1" dirty="0">
              <a:solidFill>
                <a:srgbClr val="C00000"/>
              </a:solidFill>
              <a:latin typeface="Arial" pitchFamily="34" charset="0"/>
              <a:cs typeface="Arial" pitchFamily="34" charset="0"/>
            </a:endParaRPr>
          </a:p>
        </p:txBody>
      </p:sp>
      <p:graphicFrame>
        <p:nvGraphicFramePr>
          <p:cNvPr id="19467" name="Object 11"/>
          <p:cNvGraphicFramePr>
            <a:graphicFrameLocks noChangeAspect="1"/>
          </p:cNvGraphicFramePr>
          <p:nvPr/>
        </p:nvGraphicFramePr>
        <p:xfrm>
          <a:off x="3203848" y="3985632"/>
          <a:ext cx="903287" cy="414338"/>
        </p:xfrm>
        <a:graphic>
          <a:graphicData uri="http://schemas.openxmlformats.org/presentationml/2006/ole">
            <p:oleObj spid="_x0000_s19467" name="Equation" r:id="rId6" imgW="507960" imgH="228600" progId="Equation.3">
              <p:embed/>
            </p:oleObj>
          </a:graphicData>
        </a:graphic>
      </p:graphicFrame>
      <p:graphicFrame>
        <p:nvGraphicFramePr>
          <p:cNvPr id="19469" name="Object 13"/>
          <p:cNvGraphicFramePr>
            <a:graphicFrameLocks noChangeAspect="1"/>
          </p:cNvGraphicFramePr>
          <p:nvPr/>
        </p:nvGraphicFramePr>
        <p:xfrm>
          <a:off x="6635750" y="5138232"/>
          <a:ext cx="803275" cy="368300"/>
        </p:xfrm>
        <a:graphic>
          <a:graphicData uri="http://schemas.openxmlformats.org/presentationml/2006/ole">
            <p:oleObj spid="_x0000_s19469" name="Equation" r:id="rId7" imgW="507960" imgH="228600" progId="Equation.3">
              <p:embed/>
            </p:oleObj>
          </a:graphicData>
        </a:graphic>
      </p:graphicFrame>
      <p:sp>
        <p:nvSpPr>
          <p:cNvPr id="28" name="타원 27"/>
          <p:cNvSpPr/>
          <p:nvPr/>
        </p:nvSpPr>
        <p:spPr>
          <a:xfrm>
            <a:off x="6444208" y="2126643"/>
            <a:ext cx="360040" cy="360040"/>
          </a:xfrm>
          <a:prstGeom prst="ellipse">
            <a:avLst/>
          </a:prstGeom>
          <a:noFill/>
          <a:ln w="12700">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0" name="TextBox 29"/>
          <p:cNvSpPr txBox="1"/>
          <p:nvPr/>
        </p:nvSpPr>
        <p:spPr>
          <a:xfrm>
            <a:off x="7432276" y="1916832"/>
            <a:ext cx="1676228" cy="830997"/>
          </a:xfrm>
          <a:prstGeom prst="rect">
            <a:avLst/>
          </a:prstGeom>
          <a:noFill/>
        </p:spPr>
        <p:txBody>
          <a:bodyPr wrap="none" rtlCol="0">
            <a:spAutoFit/>
          </a:bodyPr>
          <a:lstStyle/>
          <a:p>
            <a:r>
              <a:rPr lang="en-US" altLang="ko-KR" sz="1600" b="1" dirty="0" smtClean="0">
                <a:solidFill>
                  <a:srgbClr val="0000CC"/>
                </a:solidFill>
                <a:latin typeface="Arial" pitchFamily="34" charset="0"/>
                <a:cs typeface="Arial" pitchFamily="34" charset="0"/>
              </a:rPr>
              <a:t>Dimensionless</a:t>
            </a:r>
          </a:p>
          <a:p>
            <a:r>
              <a:rPr lang="en-US" altLang="ko-KR" sz="1600" b="1" dirty="0" smtClean="0">
                <a:solidFill>
                  <a:srgbClr val="0000CC"/>
                </a:solidFill>
                <a:latin typeface="Arial" pitchFamily="34" charset="0"/>
                <a:cs typeface="Arial" pitchFamily="34" charset="0"/>
              </a:rPr>
              <a:t>total activation</a:t>
            </a:r>
          </a:p>
          <a:p>
            <a:r>
              <a:rPr lang="en-US" altLang="ko-KR" sz="1600" b="1" dirty="0" smtClean="0">
                <a:solidFill>
                  <a:srgbClr val="0000CC"/>
                </a:solidFill>
                <a:latin typeface="Arial" pitchFamily="34" charset="0"/>
                <a:cs typeface="Arial" pitchFamily="34" charset="0"/>
              </a:rPr>
              <a:t>overpotential</a:t>
            </a:r>
            <a:endParaRPr lang="ko-KR" altLang="en-US" sz="1600" b="1" dirty="0">
              <a:solidFill>
                <a:srgbClr val="0000CC"/>
              </a:solidFill>
              <a:latin typeface="Arial" pitchFamily="34" charset="0"/>
              <a:cs typeface="Arial" pitchFamily="34" charset="0"/>
            </a:endParaRPr>
          </a:p>
        </p:txBody>
      </p:sp>
      <p:sp>
        <p:nvSpPr>
          <p:cNvPr id="19471" name="Rectangle 1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19470" name="Object 14"/>
          <p:cNvGraphicFramePr>
            <a:graphicFrameLocks/>
          </p:cNvGraphicFramePr>
          <p:nvPr/>
        </p:nvGraphicFramePr>
        <p:xfrm>
          <a:off x="7524750" y="2630501"/>
          <a:ext cx="1479550" cy="630237"/>
        </p:xfrm>
        <a:graphic>
          <a:graphicData uri="http://schemas.openxmlformats.org/presentationml/2006/ole">
            <p:oleObj spid="_x0000_s19470" name="Equation" r:id="rId8" imgW="927000" imgH="393480" progId="Equation.3">
              <p:embed/>
            </p:oleObj>
          </a:graphicData>
        </a:graphic>
      </p:graphicFrame>
      <p:cxnSp>
        <p:nvCxnSpPr>
          <p:cNvPr id="37" name="직선 화살표 연결선 36"/>
          <p:cNvCxnSpPr>
            <a:stCxn id="28" idx="6"/>
          </p:cNvCxnSpPr>
          <p:nvPr/>
        </p:nvCxnSpPr>
        <p:spPr>
          <a:xfrm>
            <a:off x="6804248" y="2306663"/>
            <a:ext cx="628028" cy="2311"/>
          </a:xfrm>
          <a:prstGeom prst="straightConnector1">
            <a:avLst/>
          </a:prstGeom>
          <a:ln>
            <a:solidFill>
              <a:srgbClr val="0000CC"/>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Relative Effectiveness Data (</a:t>
            </a:r>
            <a:r>
              <a:rPr lang="en-US" altLang="ko-KR" i="1" dirty="0" smtClean="0">
                <a:sym typeface="Symbol"/>
              </a:rPr>
              <a:t></a:t>
            </a:r>
            <a:r>
              <a:rPr lang="en-US" altLang="ko-KR" dirty="0" smtClean="0">
                <a:sym typeface="Symbol"/>
              </a:rPr>
              <a:t>=0.5)</a:t>
            </a:r>
            <a:endParaRPr lang="ko-KR" altLang="en-US" dirty="0"/>
          </a:p>
        </p:txBody>
      </p:sp>
      <p:sp>
        <p:nvSpPr>
          <p:cNvPr id="3" name="내용 개체 틀 2"/>
          <p:cNvSpPr>
            <a:spLocks noGrp="1"/>
          </p:cNvSpPr>
          <p:nvPr>
            <p:ph idx="1"/>
          </p:nvPr>
        </p:nvSpPr>
        <p:spPr/>
        <p:txBody>
          <a:bodyPr>
            <a:normAutofit/>
          </a:bodyPr>
          <a:lstStyle/>
          <a:p>
            <a:r>
              <a:rPr lang="en-US" altLang="ko-KR" dirty="0" smtClean="0"/>
              <a:t>Symmetric</a:t>
            </a:r>
          </a:p>
          <a:p>
            <a:pPr>
              <a:buNone/>
            </a:pPr>
            <a:r>
              <a:rPr lang="en-US" altLang="ko-KR" dirty="0" smtClean="0"/>
              <a:t>	Butler-Volmer Eq.</a:t>
            </a:r>
          </a:p>
          <a:p>
            <a:pPr lvl="1"/>
            <a:endParaRPr lang="en-US" altLang="ko-KR" dirty="0" smtClean="0"/>
          </a:p>
          <a:p>
            <a:pPr lvl="1"/>
            <a:endParaRPr lang="en-US" altLang="ko-KR" dirty="0" smtClean="0"/>
          </a:p>
          <a:p>
            <a:pPr lvl="1"/>
            <a:endParaRPr lang="en-US" altLang="ko-KR" dirty="0" smtClean="0"/>
          </a:p>
          <a:p>
            <a:pPr lvl="1"/>
            <a:endParaRPr lang="en-US" altLang="ko-KR" dirty="0" smtClean="0"/>
          </a:p>
          <a:p>
            <a:pPr lvl="1"/>
            <a:endParaRPr lang="en-US" altLang="ko-KR" dirty="0" smtClean="0"/>
          </a:p>
          <a:p>
            <a:pPr lvl="1"/>
            <a:endParaRPr lang="en-US" altLang="ko-KR" dirty="0" smtClean="0"/>
          </a:p>
          <a:p>
            <a:pPr lvl="1"/>
            <a:endParaRPr lang="en-US" altLang="ko-KR" dirty="0" smtClean="0"/>
          </a:p>
          <a:p>
            <a:r>
              <a:rPr lang="en-US" altLang="ko-KR" dirty="0" smtClean="0"/>
              <a:t>Behaviors of </a:t>
            </a:r>
            <a:r>
              <a:rPr lang="en-US" altLang="ko-KR" i="1" dirty="0" smtClean="0"/>
              <a:t>f</a:t>
            </a:r>
            <a:r>
              <a:rPr lang="en-US" altLang="ko-KR" i="1" baseline="-25000" dirty="0" smtClean="0">
                <a:sym typeface="Symbol"/>
              </a:rPr>
              <a:t></a:t>
            </a:r>
            <a:r>
              <a:rPr lang="en-US" altLang="ko-KR" dirty="0" smtClean="0">
                <a:sym typeface="Symbol"/>
              </a:rPr>
              <a:t>(</a:t>
            </a:r>
            <a:r>
              <a:rPr lang="en-US" altLang="ko-KR" i="1" dirty="0" smtClean="0">
                <a:sym typeface="Symbol"/>
              </a:rPr>
              <a:t></a:t>
            </a:r>
            <a:r>
              <a:rPr lang="en-US" altLang="ko-KR" baseline="-25000" dirty="0" smtClean="0">
                <a:sym typeface="Symbol"/>
              </a:rPr>
              <a:t>tot</a:t>
            </a:r>
            <a:r>
              <a:rPr lang="en-US" altLang="ko-KR" dirty="0" smtClean="0">
                <a:sym typeface="Symbol"/>
              </a:rPr>
              <a:t>)</a:t>
            </a:r>
            <a:endParaRPr lang="en-US" altLang="ko-KR" dirty="0" smtClean="0"/>
          </a:p>
          <a:p>
            <a:pPr lvl="1"/>
            <a:r>
              <a:rPr lang="en-US" altLang="ko-KR" dirty="0" smtClean="0"/>
              <a:t>Function of Thiele modulus, </a:t>
            </a:r>
            <a:r>
              <a:rPr lang="en-US" altLang="ko-KR" i="1" dirty="0" smtClean="0">
                <a:sym typeface="Symbol"/>
              </a:rPr>
              <a:t></a:t>
            </a:r>
            <a:r>
              <a:rPr lang="en-US" altLang="ko-KR" baseline="-25000" dirty="0" smtClean="0">
                <a:sym typeface="Symbol"/>
              </a:rPr>
              <a:t>T</a:t>
            </a:r>
            <a:r>
              <a:rPr lang="en-US" altLang="ko-KR" dirty="0" smtClean="0">
                <a:sym typeface="Symbol"/>
              </a:rPr>
              <a:t>, and dimensionless </a:t>
            </a:r>
            <a:endParaRPr lang="en-US" altLang="ko-KR" dirty="0" smtClean="0"/>
          </a:p>
          <a:p>
            <a:pPr lvl="1"/>
            <a:r>
              <a:rPr lang="en-US" altLang="ko-KR" dirty="0" smtClean="0"/>
              <a:t>For very small </a:t>
            </a:r>
            <a:r>
              <a:rPr lang="en-US" altLang="ko-KR" i="1" dirty="0" smtClean="0">
                <a:sym typeface="Symbol"/>
              </a:rPr>
              <a:t></a:t>
            </a:r>
            <a:r>
              <a:rPr lang="en-US" altLang="ko-KR" baseline="-25000" dirty="0" smtClean="0">
                <a:sym typeface="Symbol"/>
              </a:rPr>
              <a:t>T</a:t>
            </a:r>
            <a:r>
              <a:rPr lang="en-US" altLang="ko-KR" dirty="0" smtClean="0">
                <a:sym typeface="Symbol"/>
              </a:rPr>
              <a:t>, </a:t>
            </a:r>
            <a:r>
              <a:rPr lang="en-US" altLang="ko-KR" i="1" dirty="0" smtClean="0"/>
              <a:t>f</a:t>
            </a:r>
            <a:r>
              <a:rPr lang="en-US" altLang="ko-KR" i="1" baseline="-25000" dirty="0" smtClean="0">
                <a:sym typeface="Symbol"/>
              </a:rPr>
              <a:t> </a:t>
            </a:r>
            <a:r>
              <a:rPr lang="en-US" altLang="ko-KR" dirty="0" smtClean="0">
                <a:sym typeface="Symbol"/>
              </a:rPr>
              <a:t>  1.0, irrespective of </a:t>
            </a:r>
            <a:endParaRPr lang="en-US" altLang="ko-KR" dirty="0" smtClean="0"/>
          </a:p>
          <a:p>
            <a:pPr lvl="1"/>
            <a:r>
              <a:rPr lang="en-US" altLang="ko-KR" dirty="0" smtClean="0">
                <a:sym typeface="Symbol"/>
              </a:rPr>
              <a:t>For moderate </a:t>
            </a:r>
            <a:r>
              <a:rPr lang="en-US" altLang="ko-KR" i="1" dirty="0" smtClean="0">
                <a:sym typeface="Symbol"/>
              </a:rPr>
              <a:t></a:t>
            </a:r>
            <a:r>
              <a:rPr lang="en-US" altLang="ko-KR" baseline="-25000" dirty="0" smtClean="0">
                <a:sym typeface="Symbol"/>
              </a:rPr>
              <a:t>T</a:t>
            </a:r>
            <a:r>
              <a:rPr lang="en-US" altLang="ko-KR" dirty="0" smtClean="0">
                <a:sym typeface="Symbol"/>
              </a:rPr>
              <a:t>, </a:t>
            </a:r>
            <a:r>
              <a:rPr lang="en-US" altLang="ko-KR" i="1" dirty="0" smtClean="0"/>
              <a:t>f</a:t>
            </a:r>
            <a:r>
              <a:rPr lang="en-US" altLang="ko-KR" i="1" baseline="-25000" dirty="0" smtClean="0">
                <a:sym typeface="Symbol"/>
              </a:rPr>
              <a:t> </a:t>
            </a:r>
            <a:r>
              <a:rPr lang="en-US" altLang="ko-KR" dirty="0" smtClean="0">
                <a:sym typeface="Symbol"/>
              </a:rPr>
              <a:t> decreases from 1.0 to 0.0 as        increases</a:t>
            </a:r>
          </a:p>
          <a:p>
            <a:pPr lvl="1"/>
            <a:r>
              <a:rPr lang="en-US" altLang="ko-KR" dirty="0" smtClean="0">
                <a:solidFill>
                  <a:srgbClr val="C00000"/>
                </a:solidFill>
                <a:sym typeface="Symbol"/>
              </a:rPr>
              <a:t>For </a:t>
            </a:r>
            <a:r>
              <a:rPr lang="en-US" altLang="ko-KR" i="1" dirty="0" smtClean="0">
                <a:solidFill>
                  <a:srgbClr val="C00000"/>
                </a:solidFill>
                <a:sym typeface="Symbol"/>
              </a:rPr>
              <a:t></a:t>
            </a:r>
            <a:r>
              <a:rPr lang="en-US" altLang="ko-KR" baseline="-25000" dirty="0" smtClean="0">
                <a:solidFill>
                  <a:srgbClr val="C00000"/>
                </a:solidFill>
                <a:sym typeface="Symbol"/>
              </a:rPr>
              <a:t>T</a:t>
            </a:r>
            <a:r>
              <a:rPr lang="en-US" altLang="ko-KR" dirty="0" smtClean="0">
                <a:solidFill>
                  <a:srgbClr val="C00000"/>
                </a:solidFill>
                <a:sym typeface="Symbol"/>
              </a:rPr>
              <a:t>3, </a:t>
            </a:r>
            <a:r>
              <a:rPr lang="en-US" altLang="ko-KR" i="1" dirty="0" smtClean="0">
                <a:solidFill>
                  <a:srgbClr val="C00000"/>
                </a:solidFill>
              </a:rPr>
              <a:t>f</a:t>
            </a:r>
            <a:r>
              <a:rPr lang="en-US" altLang="ko-KR" i="1" baseline="-25000" dirty="0" smtClean="0">
                <a:solidFill>
                  <a:srgbClr val="C00000"/>
                </a:solidFill>
                <a:sym typeface="Symbol"/>
              </a:rPr>
              <a:t></a:t>
            </a:r>
            <a:r>
              <a:rPr lang="en-US" altLang="ko-KR" dirty="0" smtClean="0">
                <a:solidFill>
                  <a:srgbClr val="C00000"/>
                </a:solidFill>
                <a:sym typeface="Symbol"/>
              </a:rPr>
              <a:t> has a converged functional shape, irrespective of </a:t>
            </a:r>
            <a:r>
              <a:rPr lang="en-US" altLang="ko-KR" i="1" dirty="0" smtClean="0">
                <a:solidFill>
                  <a:srgbClr val="C00000"/>
                </a:solidFill>
                <a:sym typeface="Symbol"/>
              </a:rPr>
              <a:t></a:t>
            </a:r>
            <a:r>
              <a:rPr lang="en-US" altLang="ko-KR" baseline="-25000" dirty="0" smtClean="0">
                <a:solidFill>
                  <a:srgbClr val="C00000"/>
                </a:solidFill>
                <a:sym typeface="Symbol"/>
              </a:rPr>
              <a:t>T</a:t>
            </a:r>
            <a:endParaRPr lang="ko-KR" altLang="en-US" dirty="0">
              <a:solidFill>
                <a:srgbClr val="C00000"/>
              </a:solidFill>
            </a:endParaRPr>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946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pic>
        <p:nvPicPr>
          <p:cNvPr id="14" name="그림 13" descr="G:\0000논문작업0000\000-Work.Project\001-IJES-GEMEF\Figures\fig03.emf"/>
          <p:cNvPicPr>
            <a:picLocks noChangeAspect="1"/>
          </p:cNvPicPr>
          <p:nvPr/>
        </p:nvPicPr>
        <p:blipFill>
          <a:blip r:embed="rId4" cstate="print"/>
          <a:srcRect/>
          <a:stretch>
            <a:fillRect/>
          </a:stretch>
        </p:blipFill>
        <p:spPr bwMode="auto">
          <a:xfrm>
            <a:off x="3707903" y="1052736"/>
            <a:ext cx="4879391" cy="3888432"/>
          </a:xfrm>
          <a:prstGeom prst="rect">
            <a:avLst/>
          </a:prstGeom>
          <a:noFill/>
          <a:ln w="9525">
            <a:noFill/>
            <a:miter lim="800000"/>
            <a:headEnd/>
            <a:tailEnd/>
          </a:ln>
        </p:spPr>
      </p:pic>
      <p:graphicFrame>
        <p:nvGraphicFramePr>
          <p:cNvPr id="20488" name="Object 8"/>
          <p:cNvGraphicFramePr>
            <a:graphicFrameLocks/>
          </p:cNvGraphicFramePr>
          <p:nvPr/>
        </p:nvGraphicFramePr>
        <p:xfrm>
          <a:off x="6084168" y="5404448"/>
          <a:ext cx="366713" cy="366712"/>
        </p:xfrm>
        <a:graphic>
          <a:graphicData uri="http://schemas.openxmlformats.org/presentationml/2006/ole">
            <p:oleObj spid="_x0000_s20488" name="Equation" r:id="rId5" imgW="228600" imgH="228600" progId="Equation.3">
              <p:embed/>
            </p:oleObj>
          </a:graphicData>
        </a:graphic>
      </p:graphicFrame>
      <p:graphicFrame>
        <p:nvGraphicFramePr>
          <p:cNvPr id="20489" name="Object 9"/>
          <p:cNvGraphicFramePr>
            <a:graphicFrameLocks/>
          </p:cNvGraphicFramePr>
          <p:nvPr/>
        </p:nvGraphicFramePr>
        <p:xfrm>
          <a:off x="6840824" y="5780304"/>
          <a:ext cx="366712" cy="366712"/>
        </p:xfrm>
        <a:graphic>
          <a:graphicData uri="http://schemas.openxmlformats.org/presentationml/2006/ole">
            <p:oleObj spid="_x0000_s20489" name="Equation" r:id="rId6" imgW="228600" imgH="228600" progId="Equation.3">
              <p:embed/>
            </p:oleObj>
          </a:graphicData>
        </a:graphic>
      </p:graphicFrame>
      <p:sp>
        <p:nvSpPr>
          <p:cNvPr id="19" name="TextBox 18"/>
          <p:cNvSpPr txBox="1"/>
          <p:nvPr/>
        </p:nvSpPr>
        <p:spPr>
          <a:xfrm>
            <a:off x="774724" y="2426555"/>
            <a:ext cx="2573140" cy="1569660"/>
          </a:xfrm>
          <a:prstGeom prst="rect">
            <a:avLst/>
          </a:prstGeom>
          <a:noFill/>
        </p:spPr>
        <p:txBody>
          <a:bodyPr wrap="none" rtlCol="0">
            <a:spAutoFit/>
          </a:bodyPr>
          <a:lstStyle/>
          <a:p>
            <a:r>
              <a:rPr lang="en-US" altLang="ko-KR" sz="1600" b="1" dirty="0" smtClean="0">
                <a:solidFill>
                  <a:srgbClr val="008000"/>
                </a:solidFill>
                <a:latin typeface="Arial" pitchFamily="34" charset="0"/>
                <a:cs typeface="Arial" pitchFamily="34" charset="0"/>
              </a:rPr>
              <a:t>At </a:t>
            </a:r>
            <a:r>
              <a:rPr lang="en-US" altLang="ko-KR" sz="1600" b="1" i="1" dirty="0" smtClean="0">
                <a:solidFill>
                  <a:srgbClr val="008000"/>
                </a:solidFill>
                <a:latin typeface="Arial" pitchFamily="34" charset="0"/>
                <a:cs typeface="Arial" pitchFamily="34" charset="0"/>
              </a:rPr>
              <a:t>T</a:t>
            </a:r>
            <a:r>
              <a:rPr lang="en-US" altLang="ko-KR" sz="1600" b="1" dirty="0" smtClean="0">
                <a:solidFill>
                  <a:srgbClr val="008000"/>
                </a:solidFill>
                <a:latin typeface="Arial" pitchFamily="34" charset="0"/>
                <a:cs typeface="Arial" pitchFamily="34" charset="0"/>
              </a:rPr>
              <a:t>=1000 K (</a:t>
            </a:r>
            <a:r>
              <a:rPr lang="en-US" altLang="ko-KR" sz="1600" b="1" i="1" dirty="0" smtClean="0">
                <a:solidFill>
                  <a:srgbClr val="008000"/>
                </a:solidFill>
                <a:latin typeface="Arial" pitchFamily="34" charset="0"/>
                <a:cs typeface="Arial" pitchFamily="34" charset="0"/>
                <a:sym typeface="Symbol"/>
              </a:rPr>
              <a:t></a:t>
            </a:r>
            <a:r>
              <a:rPr lang="en-US" altLang="ko-KR" sz="1600" b="1" dirty="0" smtClean="0">
                <a:solidFill>
                  <a:srgbClr val="008000"/>
                </a:solidFill>
                <a:latin typeface="Arial" pitchFamily="34" charset="0"/>
                <a:cs typeface="Arial" pitchFamily="34" charset="0"/>
                <a:sym typeface="Symbol"/>
              </a:rPr>
              <a:t>=0.5</a:t>
            </a:r>
            <a:r>
              <a:rPr lang="en-US" altLang="ko-KR" sz="1600" b="1" dirty="0" smtClean="0">
                <a:solidFill>
                  <a:srgbClr val="008000"/>
                </a:solidFill>
                <a:latin typeface="Arial" pitchFamily="34" charset="0"/>
                <a:cs typeface="Arial" pitchFamily="34" charset="0"/>
              </a:rPr>
              <a:t>),</a:t>
            </a:r>
          </a:p>
          <a:p>
            <a:r>
              <a:rPr lang="en-US" altLang="ko-KR" sz="1600" b="1" i="1" dirty="0" smtClean="0">
                <a:solidFill>
                  <a:srgbClr val="008000"/>
                </a:solidFill>
                <a:latin typeface="Arial" pitchFamily="34" charset="0"/>
                <a:cs typeface="Arial" pitchFamily="34" charset="0"/>
                <a:sym typeface="Symbol"/>
              </a:rPr>
              <a:t></a:t>
            </a:r>
            <a:r>
              <a:rPr lang="en-US" altLang="ko-KR" sz="1600" b="1" baseline="-25000" dirty="0" smtClean="0">
                <a:solidFill>
                  <a:srgbClr val="008000"/>
                </a:solidFill>
                <a:latin typeface="Arial" pitchFamily="34" charset="0"/>
                <a:cs typeface="Arial" pitchFamily="34" charset="0"/>
                <a:sym typeface="Symbol"/>
              </a:rPr>
              <a:t>tot</a:t>
            </a:r>
            <a:r>
              <a:rPr lang="en-US" altLang="ko-KR" sz="1600" b="1" dirty="0" smtClean="0">
                <a:solidFill>
                  <a:srgbClr val="008000"/>
                </a:solidFill>
                <a:latin typeface="Arial" pitchFamily="34" charset="0"/>
                <a:cs typeface="Arial" pitchFamily="34" charset="0"/>
                <a:sym typeface="Symbol"/>
              </a:rPr>
              <a:t>=00.3 V in the anode</a:t>
            </a:r>
          </a:p>
          <a:p>
            <a:r>
              <a:rPr lang="en-US" altLang="ko-KR" sz="1600" b="1" dirty="0" smtClean="0">
                <a:solidFill>
                  <a:srgbClr val="008000"/>
                </a:solidFill>
                <a:latin typeface="Arial" pitchFamily="34" charset="0"/>
                <a:cs typeface="Arial" pitchFamily="34" charset="0"/>
              </a:rPr>
              <a:t>corresponds to</a:t>
            </a:r>
          </a:p>
          <a:p>
            <a:endParaRPr lang="en-US" altLang="ko-KR" sz="1600" b="1" dirty="0" smtClean="0">
              <a:solidFill>
                <a:srgbClr val="008000"/>
              </a:solidFill>
              <a:latin typeface="Arial" pitchFamily="34" charset="0"/>
              <a:cs typeface="Arial" pitchFamily="34" charset="0"/>
            </a:endParaRPr>
          </a:p>
          <a:p>
            <a:r>
              <a:rPr lang="en-US" altLang="ko-KR" sz="1600" b="1" dirty="0" smtClean="0">
                <a:solidFill>
                  <a:srgbClr val="008000"/>
                </a:solidFill>
                <a:latin typeface="Arial" pitchFamily="34" charset="0"/>
                <a:cs typeface="Arial" pitchFamily="34" charset="0"/>
              </a:rPr>
              <a:t>and in the cathode</a:t>
            </a:r>
          </a:p>
          <a:p>
            <a:r>
              <a:rPr lang="en-US" altLang="ko-KR" sz="1600" b="1" dirty="0" smtClean="0">
                <a:solidFill>
                  <a:srgbClr val="008000"/>
                </a:solidFill>
                <a:latin typeface="Arial" pitchFamily="34" charset="0"/>
                <a:cs typeface="Arial" pitchFamily="34" charset="0"/>
              </a:rPr>
              <a:t>to </a:t>
            </a:r>
          </a:p>
        </p:txBody>
      </p:sp>
      <p:graphicFrame>
        <p:nvGraphicFramePr>
          <p:cNvPr id="20490" name="Object 10"/>
          <p:cNvGraphicFramePr>
            <a:graphicFrameLocks/>
          </p:cNvGraphicFramePr>
          <p:nvPr/>
        </p:nvGraphicFramePr>
        <p:xfrm>
          <a:off x="2420904" y="2946021"/>
          <a:ext cx="1104900" cy="320675"/>
        </p:xfrm>
        <a:graphic>
          <a:graphicData uri="http://schemas.openxmlformats.org/presentationml/2006/ole">
            <p:oleObj spid="_x0000_s20490" name="Equation" r:id="rId7" imgW="787320" imgH="228600" progId="Equation.3">
              <p:embed/>
            </p:oleObj>
          </a:graphicData>
        </a:graphic>
      </p:graphicFrame>
      <p:graphicFrame>
        <p:nvGraphicFramePr>
          <p:cNvPr id="20491" name="Object 11"/>
          <p:cNvGraphicFramePr>
            <a:graphicFrameLocks/>
          </p:cNvGraphicFramePr>
          <p:nvPr/>
        </p:nvGraphicFramePr>
        <p:xfrm>
          <a:off x="1115616" y="3684389"/>
          <a:ext cx="1104900" cy="320675"/>
        </p:xfrm>
        <a:graphic>
          <a:graphicData uri="http://schemas.openxmlformats.org/presentationml/2006/ole">
            <p:oleObj spid="_x0000_s20491" name="Equation" r:id="rId8" imgW="787320" imgH="228600" progId="Equation.3">
              <p:embed/>
            </p:oleObj>
          </a:graphicData>
        </a:graphic>
      </p:graphicFrame>
      <p:sp>
        <p:nvSpPr>
          <p:cNvPr id="22" name="모서리가 둥근 직사각형 21"/>
          <p:cNvSpPr/>
          <p:nvPr/>
        </p:nvSpPr>
        <p:spPr>
          <a:xfrm>
            <a:off x="755576" y="2348880"/>
            <a:ext cx="2808312" cy="1728192"/>
          </a:xfrm>
          <a:prstGeom prst="roundRect">
            <a:avLst/>
          </a:prstGeom>
          <a:noFill/>
          <a:ln w="1905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25" name="직선 연결선 24"/>
          <p:cNvCxnSpPr/>
          <p:nvPr/>
        </p:nvCxnSpPr>
        <p:spPr>
          <a:xfrm>
            <a:off x="7380312" y="2042560"/>
            <a:ext cx="1080120" cy="0"/>
          </a:xfrm>
          <a:prstGeom prst="line">
            <a:avLst/>
          </a:prstGeom>
          <a:ln w="19050"/>
        </p:spPr>
        <p:style>
          <a:lnRef idx="2">
            <a:schemeClr val="accent2"/>
          </a:lnRef>
          <a:fillRef idx="0">
            <a:schemeClr val="accent2"/>
          </a:fillRef>
          <a:effectRef idx="1">
            <a:schemeClr val="accent2"/>
          </a:effectRef>
          <a:fontRef idx="minor">
            <a:schemeClr val="tx1"/>
          </a:fontRef>
        </p:style>
      </p:cxnSp>
      <p:cxnSp>
        <p:nvCxnSpPr>
          <p:cNvPr id="26" name="직선 연결선 25"/>
          <p:cNvCxnSpPr/>
          <p:nvPr/>
        </p:nvCxnSpPr>
        <p:spPr>
          <a:xfrm>
            <a:off x="5292080" y="4310240"/>
            <a:ext cx="1080120" cy="0"/>
          </a:xfrm>
          <a:prstGeom prst="line">
            <a:avLst/>
          </a:prstGeom>
          <a:ln w="19050"/>
        </p:spPr>
        <p:style>
          <a:lnRef idx="2">
            <a:schemeClr val="accent2"/>
          </a:lnRef>
          <a:fillRef idx="0">
            <a:schemeClr val="accent2"/>
          </a:fillRef>
          <a:effectRef idx="1">
            <a:schemeClr val="accent2"/>
          </a:effectRef>
          <a:fontRef idx="minor">
            <a:schemeClr val="tx1"/>
          </a:fontRef>
        </p:style>
      </p:cxnSp>
      <p:graphicFrame>
        <p:nvGraphicFramePr>
          <p:cNvPr id="20492" name="Object 12"/>
          <p:cNvGraphicFramePr>
            <a:graphicFrameLocks/>
          </p:cNvGraphicFramePr>
          <p:nvPr/>
        </p:nvGraphicFramePr>
        <p:xfrm>
          <a:off x="7020272" y="5031442"/>
          <a:ext cx="366712" cy="366713"/>
        </p:xfrm>
        <a:graphic>
          <a:graphicData uri="http://schemas.openxmlformats.org/presentationml/2006/ole">
            <p:oleObj spid="_x0000_s20492" name="Equation" r:id="rId9" imgW="228600" imgH="228600" progId="Equation.3">
              <p:embed/>
            </p:oleObj>
          </a:graphicData>
        </a:graphic>
      </p:graphicFrame>
      <p:sp>
        <p:nvSpPr>
          <p:cNvPr id="20" name="직사각형 19"/>
          <p:cNvSpPr/>
          <p:nvPr/>
        </p:nvSpPr>
        <p:spPr>
          <a:xfrm>
            <a:off x="2915816" y="4481722"/>
            <a:ext cx="346570" cy="369332"/>
          </a:xfrm>
          <a:prstGeom prst="rect">
            <a:avLst/>
          </a:prstGeom>
        </p:spPr>
        <p:txBody>
          <a:bodyPr wrap="none">
            <a:spAutoFit/>
          </a:bodyPr>
          <a:lstStyle/>
          <a:p>
            <a:r>
              <a:rPr lang="en-US" altLang="ko-KR" i="1" dirty="0" smtClean="0">
                <a:sym typeface="Symbol"/>
              </a:rPr>
              <a:t>~</a:t>
            </a:r>
            <a:endParaRPr lang="ko-KR"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p:txBody>
          <a:bodyPr>
            <a:normAutofit/>
          </a:bodyPr>
          <a:lstStyle/>
          <a:p>
            <a:r>
              <a:rPr lang="en-US" altLang="ko-KR" dirty="0" smtClean="0"/>
              <a:t>Relative Effectiveness Correlation (</a:t>
            </a:r>
            <a:r>
              <a:rPr lang="en-US" altLang="ko-KR" i="1" dirty="0" smtClean="0">
                <a:sym typeface="Symbol"/>
              </a:rPr>
              <a:t></a:t>
            </a:r>
            <a:r>
              <a:rPr lang="en-US" altLang="ko-KR" dirty="0" smtClean="0">
                <a:sym typeface="Symbol"/>
              </a:rPr>
              <a:t>=0.5)</a:t>
            </a:r>
            <a:endParaRPr lang="ko-KR" altLang="en-US" dirty="0"/>
          </a:p>
        </p:txBody>
      </p:sp>
      <p:sp>
        <p:nvSpPr>
          <p:cNvPr id="3" name="내용 개체 틀 2"/>
          <p:cNvSpPr>
            <a:spLocks noGrp="1"/>
          </p:cNvSpPr>
          <p:nvPr>
            <p:ph idx="1"/>
          </p:nvPr>
        </p:nvSpPr>
        <p:spPr>
          <a:xfrm>
            <a:off x="457200" y="1196752"/>
            <a:ext cx="3754760" cy="5400600"/>
          </a:xfrm>
        </p:spPr>
        <p:txBody>
          <a:bodyPr>
            <a:normAutofit/>
          </a:bodyPr>
          <a:lstStyle/>
          <a:p>
            <a:r>
              <a:rPr lang="en-US" altLang="ko-KR" dirty="0" smtClean="0"/>
              <a:t>Correlation Eq.</a:t>
            </a:r>
          </a:p>
          <a:p>
            <a:pPr lvl="1"/>
            <a:endParaRPr lang="en-US" altLang="ko-KR" dirty="0" smtClean="0"/>
          </a:p>
          <a:p>
            <a:pPr lvl="1"/>
            <a:endParaRPr lang="en-US" altLang="ko-KR" dirty="0" smtClean="0"/>
          </a:p>
          <a:p>
            <a:pPr lvl="1"/>
            <a:endParaRPr lang="en-US" altLang="ko-KR" dirty="0" smtClean="0"/>
          </a:p>
          <a:p>
            <a:pPr lvl="1"/>
            <a:endParaRPr lang="en-US" altLang="ko-KR" dirty="0" smtClean="0"/>
          </a:p>
          <a:p>
            <a:pPr lvl="1"/>
            <a:endParaRPr lang="en-US" altLang="ko-KR" dirty="0" smtClean="0"/>
          </a:p>
          <a:p>
            <a:pPr lvl="1"/>
            <a:endParaRPr lang="en-US" altLang="ko-KR" dirty="0" smtClean="0"/>
          </a:p>
          <a:p>
            <a:pPr lvl="1"/>
            <a:endParaRPr lang="en-US" altLang="ko-KR" dirty="0" smtClean="0"/>
          </a:p>
          <a:p>
            <a:pPr lvl="1"/>
            <a:r>
              <a:rPr lang="en-US" altLang="ko-KR" dirty="0" smtClean="0"/>
              <a:t>Linear interpolation of coefficients is required for </a:t>
            </a:r>
            <a:r>
              <a:rPr lang="en-US" altLang="ko-KR" i="1" dirty="0" smtClean="0">
                <a:sym typeface="Symbol"/>
              </a:rPr>
              <a:t></a:t>
            </a:r>
            <a:r>
              <a:rPr lang="en-US" altLang="ko-KR" baseline="-25000" dirty="0" smtClean="0">
                <a:sym typeface="Symbol"/>
              </a:rPr>
              <a:t>T</a:t>
            </a:r>
            <a:r>
              <a:rPr lang="en-US" altLang="ko-KR" dirty="0" smtClean="0">
                <a:sym typeface="Symbol"/>
              </a:rPr>
              <a:t> not listed</a:t>
            </a:r>
            <a:endParaRPr lang="en-US" altLang="ko-KR" dirty="0" smtClean="0"/>
          </a:p>
          <a:p>
            <a:pPr lvl="1"/>
            <a:r>
              <a:rPr lang="en-US" altLang="ko-KR" dirty="0" smtClean="0">
                <a:solidFill>
                  <a:srgbClr val="008000"/>
                </a:solidFill>
              </a:rPr>
              <a:t>Estimated error is less than 0.8% (for cathode total overpotential range of </a:t>
            </a:r>
            <a:r>
              <a:rPr lang="en-US" altLang="ko-KR" i="1" dirty="0" smtClean="0">
                <a:solidFill>
                  <a:srgbClr val="008000"/>
                </a:solidFill>
                <a:sym typeface="Symbol"/>
              </a:rPr>
              <a:t></a:t>
            </a:r>
            <a:r>
              <a:rPr lang="en-US" altLang="ko-KR" baseline="-25000" dirty="0" smtClean="0">
                <a:solidFill>
                  <a:srgbClr val="008000"/>
                </a:solidFill>
                <a:sym typeface="Symbol"/>
              </a:rPr>
              <a:t>tot</a:t>
            </a:r>
            <a:r>
              <a:rPr lang="en-US" altLang="ko-KR" dirty="0" smtClean="0">
                <a:solidFill>
                  <a:srgbClr val="008000"/>
                </a:solidFill>
                <a:sym typeface="Symbol"/>
              </a:rPr>
              <a:t>=</a:t>
            </a:r>
            <a:r>
              <a:rPr lang="en-US" altLang="ko-KR" dirty="0" smtClean="0">
                <a:solidFill>
                  <a:srgbClr val="008000"/>
                </a:solidFill>
              </a:rPr>
              <a:t>0</a:t>
            </a:r>
            <a:r>
              <a:rPr lang="en-US" altLang="ko-KR" dirty="0" smtClean="0">
                <a:solidFill>
                  <a:srgbClr val="008000"/>
                </a:solidFill>
                <a:sym typeface="Symbol"/>
              </a:rPr>
              <a:t></a:t>
            </a:r>
            <a:r>
              <a:rPr lang="en-US" altLang="ko-KR" dirty="0" smtClean="0">
                <a:solidFill>
                  <a:srgbClr val="008000"/>
                </a:solidFill>
              </a:rPr>
              <a:t>0.4 V at 1000 K)</a:t>
            </a:r>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1946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1511"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21510" name="Object 6"/>
          <p:cNvGraphicFramePr>
            <a:graphicFrameLocks noChangeAspect="1"/>
          </p:cNvGraphicFramePr>
          <p:nvPr/>
        </p:nvGraphicFramePr>
        <p:xfrm>
          <a:off x="899592" y="1844824"/>
          <a:ext cx="3052762" cy="1908175"/>
        </p:xfrm>
        <a:graphic>
          <a:graphicData uri="http://schemas.openxmlformats.org/presentationml/2006/ole">
            <p:oleObj spid="_x0000_s21510" name="Equation" r:id="rId4" imgW="1904760" imgH="1193760" progId="Equation.3">
              <p:embed/>
            </p:oleObj>
          </a:graphicData>
        </a:graphic>
      </p:graphicFrame>
      <p:graphicFrame>
        <p:nvGraphicFramePr>
          <p:cNvPr id="18" name="표 17"/>
          <p:cNvGraphicFramePr>
            <a:graphicFrameLocks noGrp="1"/>
          </p:cNvGraphicFramePr>
          <p:nvPr/>
        </p:nvGraphicFramePr>
        <p:xfrm>
          <a:off x="4572000" y="1412776"/>
          <a:ext cx="4274468" cy="4073558"/>
        </p:xfrm>
        <a:graphic>
          <a:graphicData uri="http://schemas.openxmlformats.org/drawingml/2006/table">
            <a:tbl>
              <a:tblPr/>
              <a:tblGrid>
                <a:gridCol w="610442"/>
                <a:gridCol w="610442"/>
                <a:gridCol w="610900"/>
                <a:gridCol w="610442"/>
                <a:gridCol w="610900"/>
                <a:gridCol w="610442"/>
                <a:gridCol w="610900"/>
              </a:tblGrid>
              <a:tr h="224178">
                <a:tc>
                  <a:txBody>
                    <a:bodyPr/>
                    <a:lstStyle/>
                    <a:p>
                      <a:pPr algn="ctr" latinLnBrk="1">
                        <a:lnSpc>
                          <a:spcPct val="115000"/>
                        </a:lnSpc>
                        <a:spcAft>
                          <a:spcPts val="0"/>
                        </a:spcAft>
                      </a:pPr>
                      <a:r>
                        <a:rPr lang="en-US" sz="1200" b="1" i="1" kern="100" dirty="0">
                          <a:solidFill>
                            <a:srgbClr val="000000"/>
                          </a:solidFill>
                          <a:latin typeface="Arial" pitchFamily="34" charset="0"/>
                          <a:ea typeface="맑은 고딕"/>
                          <a:cs typeface="Arial" pitchFamily="34" charset="0"/>
                          <a:sym typeface="Symbol"/>
                        </a:rPr>
                        <a:t></a:t>
                      </a:r>
                      <a:r>
                        <a:rPr lang="en-US" sz="1200" b="1" kern="100" baseline="-25000" dirty="0">
                          <a:solidFill>
                            <a:srgbClr val="000000"/>
                          </a:solidFill>
                          <a:latin typeface="Arial" pitchFamily="34" charset="0"/>
                          <a:ea typeface="맑은 고딕"/>
                          <a:cs typeface="Arial" pitchFamily="34" charset="0"/>
                        </a:rPr>
                        <a:t>T</a:t>
                      </a:r>
                      <a:endParaRPr lang="ko-KR" sz="1200" b="1" kern="100" dirty="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latinLnBrk="1">
                        <a:lnSpc>
                          <a:spcPct val="115000"/>
                        </a:lnSpc>
                        <a:spcAft>
                          <a:spcPts val="0"/>
                        </a:spcAft>
                      </a:pPr>
                      <a:r>
                        <a:rPr lang="en-US" sz="1200" b="1" i="1" kern="100">
                          <a:solidFill>
                            <a:srgbClr val="000000"/>
                          </a:solidFill>
                          <a:latin typeface="Arial" pitchFamily="34" charset="0"/>
                          <a:ea typeface="맑은 고딕"/>
                          <a:cs typeface="Arial" pitchFamily="34" charset="0"/>
                        </a:rPr>
                        <a:t>a</a:t>
                      </a:r>
                      <a:endParaRPr lang="ko-KR" sz="1200" b="1" kern="10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latinLnBrk="1">
                        <a:lnSpc>
                          <a:spcPct val="115000"/>
                        </a:lnSpc>
                        <a:spcAft>
                          <a:spcPts val="0"/>
                        </a:spcAft>
                      </a:pPr>
                      <a:r>
                        <a:rPr lang="en-US" sz="1200" b="1" i="1" kern="100">
                          <a:solidFill>
                            <a:srgbClr val="000000"/>
                          </a:solidFill>
                          <a:latin typeface="Arial" pitchFamily="34" charset="0"/>
                          <a:ea typeface="맑은 고딕"/>
                          <a:cs typeface="Arial" pitchFamily="34" charset="0"/>
                        </a:rPr>
                        <a:t>b</a:t>
                      </a:r>
                      <a:endParaRPr lang="ko-KR" sz="1200" b="1" kern="10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latinLnBrk="1">
                        <a:lnSpc>
                          <a:spcPct val="115000"/>
                        </a:lnSpc>
                        <a:spcAft>
                          <a:spcPts val="0"/>
                        </a:spcAft>
                      </a:pPr>
                      <a:r>
                        <a:rPr lang="en-US" sz="1200" b="1" i="1" kern="100">
                          <a:solidFill>
                            <a:srgbClr val="000000"/>
                          </a:solidFill>
                          <a:latin typeface="Arial" pitchFamily="34" charset="0"/>
                          <a:ea typeface="맑은 고딕"/>
                          <a:cs typeface="Arial" pitchFamily="34" charset="0"/>
                        </a:rPr>
                        <a:t>c</a:t>
                      </a:r>
                      <a:endParaRPr lang="ko-KR" sz="1200" b="1" kern="10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latinLnBrk="1">
                        <a:lnSpc>
                          <a:spcPct val="115000"/>
                        </a:lnSpc>
                        <a:spcAft>
                          <a:spcPts val="0"/>
                        </a:spcAft>
                      </a:pPr>
                      <a:r>
                        <a:rPr lang="en-US" sz="1200" b="1" i="1" kern="100">
                          <a:solidFill>
                            <a:srgbClr val="000000"/>
                          </a:solidFill>
                          <a:latin typeface="Arial" pitchFamily="34" charset="0"/>
                          <a:ea typeface="맑은 고딕"/>
                          <a:cs typeface="Arial" pitchFamily="34" charset="0"/>
                        </a:rPr>
                        <a:t>d</a:t>
                      </a:r>
                      <a:endParaRPr lang="ko-KR" sz="1200" b="1" kern="10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latinLnBrk="1">
                        <a:lnSpc>
                          <a:spcPct val="115000"/>
                        </a:lnSpc>
                        <a:spcAft>
                          <a:spcPts val="0"/>
                        </a:spcAft>
                      </a:pPr>
                      <a:r>
                        <a:rPr lang="en-US" sz="1200" b="1" kern="100" dirty="0" smtClean="0">
                          <a:solidFill>
                            <a:srgbClr val="000000"/>
                          </a:solidFill>
                          <a:latin typeface="Arial" pitchFamily="34" charset="0"/>
                          <a:ea typeface="맑은 고딕"/>
                          <a:cs typeface="Arial" pitchFamily="34" charset="0"/>
                        </a:rPr>
                        <a:t>Err</a:t>
                      </a:r>
                      <a:r>
                        <a:rPr lang="en-US" sz="1200" b="1" kern="100" baseline="-25000" dirty="0" smtClean="0">
                          <a:solidFill>
                            <a:srgbClr val="000000"/>
                          </a:solidFill>
                          <a:latin typeface="Arial" pitchFamily="34" charset="0"/>
                          <a:ea typeface="맑은 고딕"/>
                          <a:cs typeface="Arial" pitchFamily="34" charset="0"/>
                        </a:rPr>
                        <a:t>0.3V</a:t>
                      </a:r>
                      <a:endParaRPr lang="ko-KR" sz="1200" b="1" kern="100" dirty="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latinLnBrk="1">
                        <a:lnSpc>
                          <a:spcPct val="115000"/>
                        </a:lnSpc>
                        <a:spcAft>
                          <a:spcPts val="0"/>
                        </a:spcAft>
                      </a:pPr>
                      <a:r>
                        <a:rPr lang="en-US" sz="1200" b="1" kern="100" dirty="0" smtClean="0">
                          <a:solidFill>
                            <a:srgbClr val="000000"/>
                          </a:solidFill>
                          <a:latin typeface="Arial" pitchFamily="34" charset="0"/>
                          <a:ea typeface="맑은 고딕"/>
                          <a:cs typeface="Arial" pitchFamily="34" charset="0"/>
                        </a:rPr>
                        <a:t>Err</a:t>
                      </a:r>
                      <a:r>
                        <a:rPr lang="en-US" sz="1200" b="1" kern="100" baseline="-25000" dirty="0" smtClean="0">
                          <a:solidFill>
                            <a:srgbClr val="000000"/>
                          </a:solidFill>
                          <a:latin typeface="Arial" pitchFamily="34" charset="0"/>
                          <a:ea typeface="맑은 고딕"/>
                          <a:cs typeface="Arial" pitchFamily="34" charset="0"/>
                        </a:rPr>
                        <a:t>0.4V</a:t>
                      </a:r>
                      <a:endParaRPr lang="ko-KR" sz="1200" b="1" kern="100" dirty="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1991">
                <a:tc>
                  <a:txBody>
                    <a:bodyPr/>
                    <a:lstStyle/>
                    <a:p>
                      <a:pPr algn="ctr" latinLnBrk="0">
                        <a:lnSpc>
                          <a:spcPct val="115000"/>
                        </a:lnSpc>
                        <a:spcAft>
                          <a:spcPts val="0"/>
                        </a:spcAft>
                      </a:pPr>
                      <a:r>
                        <a:rPr lang="en-US" sz="1200" b="1" kern="100" dirty="0" smtClean="0">
                          <a:solidFill>
                            <a:srgbClr val="000000"/>
                          </a:solidFill>
                          <a:latin typeface="Arial" pitchFamily="34" charset="0"/>
                          <a:ea typeface="맑은 고딕"/>
                          <a:cs typeface="Arial" pitchFamily="34" charset="0"/>
                          <a:sym typeface="Symbol"/>
                        </a:rPr>
                        <a:t></a:t>
                      </a:r>
                      <a:r>
                        <a:rPr lang="en-US" sz="1200" b="1" kern="100" dirty="0" smtClean="0">
                          <a:solidFill>
                            <a:srgbClr val="000000"/>
                          </a:solidFill>
                          <a:latin typeface="Arial" pitchFamily="34" charset="0"/>
                          <a:ea typeface="맑은 고딕"/>
                          <a:cs typeface="Arial" pitchFamily="34" charset="0"/>
                        </a:rPr>
                        <a:t>4</a:t>
                      </a:r>
                      <a:endParaRPr lang="ko-KR" sz="1200" b="1" kern="100" dirty="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1.1199</a:t>
                      </a:r>
                      <a:endParaRPr lang="ko-KR" sz="1200" b="1" kern="100" dirty="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0.7876</a:t>
                      </a:r>
                      <a:endParaRPr lang="ko-KR" sz="1200" b="1" kern="10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1.1332</a:t>
                      </a:r>
                      <a:endParaRPr lang="ko-KR" sz="1200" b="1" kern="10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0.3922</a:t>
                      </a:r>
                      <a:endParaRPr lang="ko-KR" sz="1200" b="1" kern="10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0.7%</a:t>
                      </a:r>
                      <a:endParaRPr lang="ko-KR" sz="1200" b="1" kern="10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0.7%</a:t>
                      </a:r>
                      <a:endParaRPr lang="ko-KR" sz="1200" b="1" kern="100">
                        <a:latin typeface="Arial" pitchFamily="34" charset="0"/>
                        <a:ea typeface="맑은 고딕"/>
                        <a:cs typeface="Arial" pitchFamily="34" charset="0"/>
                      </a:endParaRPr>
                    </a:p>
                  </a:txBody>
                  <a:tcPr marL="60985" marR="60985" marT="0" marB="0" anchor="ctr">
                    <a:lnL>
                      <a:noFill/>
                    </a:lnL>
                    <a:lnR>
                      <a:noFill/>
                    </a:lnR>
                    <a:lnT w="12700" cap="flat" cmpd="sng" algn="ctr">
                      <a:solidFill>
                        <a:srgbClr val="000000"/>
                      </a:solidFill>
                      <a:prstDash val="solid"/>
                      <a:round/>
                      <a:headEnd type="none" w="med" len="med"/>
                      <a:tailEnd type="none" w="med" len="med"/>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3</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1.1208</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0.7925</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1.1392</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0.3946</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2.5</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1.1241</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0.8060</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1.1504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0.4013</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2</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1.1286</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0.8333</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1.1858</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0.4148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1.1318</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0.8540</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1.2152</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0.4250</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1.6</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1.1337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0.8789</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1.2631</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0.4372</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1.1337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0.9098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1.3394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0.4522</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1.2</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1.1336</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0.9564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1.4624</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0.4756</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1.1245</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1.0010</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1.6579</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0.4976</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0.8%</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0.8</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1.1068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1.0469</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1.9636</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0.5203</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0.7%</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1.0944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1.0684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2.1755</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0.5310</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0.7%</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0.6</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1.0798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1.0864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2.4384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0.5399</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0.6%</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0.6%</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0.5</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1.0634</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1.1002</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2.7681</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0.5464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0.6%</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0.6%</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1.0467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1.1089</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3.1882</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0.5503</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0.5%</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0.5%</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0.3</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1.0304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1.1107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3.7422</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0.5500</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0.4%</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0.2</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1.0162</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1.1030</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4.5285</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0.5433</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0.3%</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0.4%</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0.15</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1.0102</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1.0944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5.0856</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0.5363</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0.3%</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0.4%</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0.1</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1.0053</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1.0783</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5.8603</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0.5224</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0.2%</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0.3%</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0.07</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1.0028</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1.0621</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6.5305</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0.5069</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0.2%</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a:noFill/>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0.3%</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a:noFill/>
                    </a:lnB>
                  </a:tcPr>
                </a:tc>
              </a:tr>
              <a:tr h="191991">
                <a:tc>
                  <a:txBody>
                    <a:bodyPr/>
                    <a:lstStyle/>
                    <a:p>
                      <a:pPr algn="ctr" latinLnBrk="0">
                        <a:lnSpc>
                          <a:spcPct val="115000"/>
                        </a:lnSpc>
                        <a:spcAft>
                          <a:spcPts val="0"/>
                        </a:spcAft>
                      </a:pPr>
                      <a:r>
                        <a:rPr lang="en-US" sz="1200" b="1" kern="100" dirty="0" smtClean="0">
                          <a:solidFill>
                            <a:srgbClr val="000000"/>
                          </a:solidFill>
                          <a:latin typeface="Arial" pitchFamily="34" charset="0"/>
                          <a:ea typeface="맑은 고딕"/>
                          <a:cs typeface="Arial" pitchFamily="34" charset="0"/>
                          <a:sym typeface="Symbol"/>
                        </a:rPr>
                        <a:t></a:t>
                      </a:r>
                      <a:r>
                        <a:rPr lang="en-US" sz="1200" b="1" kern="100" dirty="0" smtClean="0">
                          <a:solidFill>
                            <a:srgbClr val="000000"/>
                          </a:solidFill>
                          <a:latin typeface="Arial" pitchFamily="34" charset="0"/>
                          <a:ea typeface="맑은 고딕"/>
                          <a:cs typeface="Arial" pitchFamily="34" charset="0"/>
                        </a:rPr>
                        <a:t>0.05</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1.0016</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1.0479</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7.1565</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0.4910</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latinLnBrk="0">
                        <a:lnSpc>
                          <a:spcPct val="115000"/>
                        </a:lnSpc>
                        <a:spcAft>
                          <a:spcPts val="0"/>
                        </a:spcAft>
                      </a:pPr>
                      <a:r>
                        <a:rPr lang="en-US" sz="1200" b="1" kern="100">
                          <a:solidFill>
                            <a:srgbClr val="000000"/>
                          </a:solidFill>
                          <a:latin typeface="Arial" pitchFamily="34" charset="0"/>
                          <a:ea typeface="맑은 고딕"/>
                          <a:cs typeface="Arial" pitchFamily="34" charset="0"/>
                        </a:rPr>
                        <a:t>0.1%</a:t>
                      </a:r>
                      <a:endParaRPr lang="ko-KR" sz="1200" b="1" kern="100">
                        <a:latin typeface="Arial" pitchFamily="34" charset="0"/>
                        <a:ea typeface="맑은 고딕"/>
                        <a:cs typeface="Arial" pitchFamily="34" charset="0"/>
                      </a:endParaRPr>
                    </a:p>
                  </a:txBody>
                  <a:tcPr marL="60985" marR="6098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latinLnBrk="0">
                        <a:lnSpc>
                          <a:spcPct val="115000"/>
                        </a:lnSpc>
                        <a:spcAft>
                          <a:spcPts val="0"/>
                        </a:spcAft>
                      </a:pPr>
                      <a:r>
                        <a:rPr lang="en-US" sz="1200" b="1" kern="100" dirty="0">
                          <a:solidFill>
                            <a:srgbClr val="000000"/>
                          </a:solidFill>
                          <a:latin typeface="Arial" pitchFamily="34" charset="0"/>
                          <a:ea typeface="맑은 고딕"/>
                          <a:cs typeface="Arial" pitchFamily="34" charset="0"/>
                        </a:rPr>
                        <a:t>0.1%</a:t>
                      </a:r>
                      <a:endParaRPr lang="ko-KR" sz="1200" b="1" kern="100" dirty="0">
                        <a:latin typeface="Arial" pitchFamily="34" charset="0"/>
                        <a:ea typeface="맑은 고딕"/>
                        <a:cs typeface="Arial" pitchFamily="34" charset="0"/>
                      </a:endParaRPr>
                    </a:p>
                  </a:txBody>
                  <a:tcPr marL="60985" marR="60985"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1330</TotalTime>
  <Words>3091</Words>
  <Application>Microsoft Office PowerPoint</Application>
  <PresentationFormat>화면 슬라이드 쇼(4:3)</PresentationFormat>
  <Paragraphs>502</Paragraphs>
  <Slides>17</Slides>
  <Notes>17</Notes>
  <HiddenSlides>0</HiddenSlides>
  <MMClips>0</MMClips>
  <ScaleCrop>false</ScaleCrop>
  <HeadingPairs>
    <vt:vector size="6" baseType="variant">
      <vt:variant>
        <vt:lpstr>테마</vt:lpstr>
      </vt:variant>
      <vt:variant>
        <vt:i4>1</vt:i4>
      </vt:variant>
      <vt:variant>
        <vt:lpstr>포함된 OLE 서버</vt:lpstr>
      </vt:variant>
      <vt:variant>
        <vt:i4>1</vt:i4>
      </vt:variant>
      <vt:variant>
        <vt:lpstr>슬라이드 제목</vt:lpstr>
      </vt:variant>
      <vt:variant>
        <vt:i4>17</vt:i4>
      </vt:variant>
    </vt:vector>
  </HeadingPairs>
  <TitlesOfParts>
    <vt:vector size="19" baseType="lpstr">
      <vt:lpstr>Office 테마</vt:lpstr>
      <vt:lpstr>Equation</vt:lpstr>
      <vt:lpstr>Effectiveness Factors for  Electrochemical Reactions in SOFC Electrodes</vt:lpstr>
      <vt:lpstr>Electrode Process</vt:lpstr>
      <vt:lpstr>Pros and Cons of Electrode Micro Model</vt:lpstr>
      <vt:lpstr>Simplifying Assumptions</vt:lpstr>
      <vt:lpstr>Simplified Model Eq. : Anode Reaction Layer</vt:lpstr>
      <vt:lpstr>Effectiveness Factor: Linear Reaction Kinetic</vt:lpstr>
      <vt:lpstr>Effectiveness: Nonlinear Reaction Kinetic</vt:lpstr>
      <vt:lpstr>Relative Effectiveness Data (=0.5)</vt:lpstr>
      <vt:lpstr>Relative Effectiveness Correlation (=0.5)</vt:lpstr>
      <vt:lpstr>Using Electrochemical Effectiveness</vt:lpstr>
      <vt:lpstr>Model Validation: Electrode Performance</vt:lpstr>
      <vt:lpstr>Model Validation: 1D Cell Performance</vt:lpstr>
      <vt:lpstr>Asymptotic Behaviors</vt:lpstr>
      <vt:lpstr>Numerical Experiments of Degradation</vt:lpstr>
      <vt:lpstr>Sensitivity Map for Symmetric BV Eq. (=0.5)</vt:lpstr>
      <vt:lpstr>Conclusion</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Effectiveness Factors for  Electrochemical Reactions in SOFC Electrodes</dc:title>
  <dc:creator>JHNam</dc:creator>
  <cp:lastModifiedBy>JHNam</cp:lastModifiedBy>
  <cp:revision>83</cp:revision>
  <dcterms:created xsi:type="dcterms:W3CDTF">2016-11-04T10:39:01Z</dcterms:created>
  <dcterms:modified xsi:type="dcterms:W3CDTF">2016-11-07T12:15:41Z</dcterms:modified>
</cp:coreProperties>
</file>